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rakanta Patel" initials="CP" lastIdx="1" clrIdx="0">
    <p:extLst>
      <p:ext uri="{19B8F6BF-5375-455C-9EA6-DF929625EA0E}">
        <p15:presenceInfo xmlns:p15="http://schemas.microsoft.com/office/powerpoint/2012/main" userId="488f50ed1b610a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D69-F22B-F0BE-C7E6-AD7CC07A3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5B95AA-7E54-B365-2DCE-EE4A1BF0B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DFD568-6E1A-5056-B9F9-DFD1EFC31F5D}"/>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566E64E7-5F06-5020-8290-2DBE570DD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C675F-6E9F-BC10-110B-412CF0F801AB}"/>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185420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1248-3B57-18D7-BBA4-F1317C86DF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D6EB86-0844-606C-DF11-22CB55097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963C3-5131-DC2E-D14A-D7315A540B49}"/>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90286F28-FA96-2BD8-2C90-4A7BF6EC0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4B95D-ED4A-D1D9-CFA5-25B4216A8346}"/>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129488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D5FF4-7C44-6048-1433-645C6AFC4D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B7757-ADA1-C2D4-E1BF-F0FF5E0F8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DF196-FBE6-9AC2-6008-758B290AA9AD}"/>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5380229A-BA14-55BA-9875-4C4BAEA44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CBCBD-824A-A7F3-65DB-236DF6DB075C}"/>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414351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C128-37D6-59B8-9BC8-2D566BA4D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88EBF7-EDD5-BC02-1252-EF4186653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63BF2-1604-DCB1-BC14-E4D2FB1BF04A}"/>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67EF9A15-0485-3452-930C-DF811B9DB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0BBFE-14B9-10D0-FA63-90EAC94B2AC0}"/>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23177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95A2-7DED-0FA8-927F-BD0289C0E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2E8DB0-E4ED-4037-6A41-4146022FE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E016A2-73B1-3D79-B427-9E10A57018FD}"/>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CC732FD7-52DE-619F-33A2-DDD11DF81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11E28-C586-4631-A18F-5F8284FD7B06}"/>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53830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6491-F856-D43A-1982-4428961C4A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796A6-8ECE-B746-8823-8BA5FFF32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47D284-8BD0-E243-EA2D-CB7ABAF9F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F68D0B-6F07-6DAD-642C-488916A516EF}"/>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6" name="Footer Placeholder 5">
            <a:extLst>
              <a:ext uri="{FF2B5EF4-FFF2-40B4-BE49-F238E27FC236}">
                <a16:creationId xmlns:a16="http://schemas.microsoft.com/office/drawing/2014/main" id="{E1FC358B-85F4-FD13-2A70-1C743CD916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9D034-2FDE-2F8E-8CCE-F81DC5DDAB24}"/>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95048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0184-2DE0-50C7-CC92-D987679AE6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CE63E-065C-56C0-F4AC-67FF18FDF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0D6B7-8B67-C338-9904-EDF09288B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C2CBE7-A66B-93B2-B8AD-B412453CE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B887B-D727-2B09-392A-05BFBE338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83BD1D-658A-0FD8-D371-6A78B746961D}"/>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8" name="Footer Placeholder 7">
            <a:extLst>
              <a:ext uri="{FF2B5EF4-FFF2-40B4-BE49-F238E27FC236}">
                <a16:creationId xmlns:a16="http://schemas.microsoft.com/office/drawing/2014/main" id="{E45DEDD1-55A7-061E-0095-673F34D7FA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B90769-3674-F0B1-5C9C-F74DD5B4F8E9}"/>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396208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7049-6EF1-5E2B-D942-7BCAB34CC6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448732-0201-E1D0-CF13-BFE03CE0012A}"/>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4" name="Footer Placeholder 3">
            <a:extLst>
              <a:ext uri="{FF2B5EF4-FFF2-40B4-BE49-F238E27FC236}">
                <a16:creationId xmlns:a16="http://schemas.microsoft.com/office/drawing/2014/main" id="{95A38E9E-5E18-740B-E429-CA8C9AE3D5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3AC319-3E62-B1A2-BC1D-70689546B1B4}"/>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101388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8473C-FF52-2A9F-B083-0F7C01160267}"/>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3" name="Footer Placeholder 2">
            <a:extLst>
              <a:ext uri="{FF2B5EF4-FFF2-40B4-BE49-F238E27FC236}">
                <a16:creationId xmlns:a16="http://schemas.microsoft.com/office/drawing/2014/main" id="{CA80FEF6-D7FD-765F-09C7-83B6BD1333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56A5E7-C60E-D437-E50D-02F45AEE8E22}"/>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352851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42A8-4C58-5335-FC59-56B5E337C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EC2F57-509E-0A4F-ED9B-194D9FBEC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55BE5E-BF14-E166-020B-7DA0F7D53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69B70-DEB3-B63C-C789-C0F6E9623359}"/>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6" name="Footer Placeholder 5">
            <a:extLst>
              <a:ext uri="{FF2B5EF4-FFF2-40B4-BE49-F238E27FC236}">
                <a16:creationId xmlns:a16="http://schemas.microsoft.com/office/drawing/2014/main" id="{68AF6EA3-D9CE-9ABD-966C-A3CED9022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EEA3C9-0035-2136-9434-923F46EF1908}"/>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90413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39FA-7625-419E-EDD8-0C16188AE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6B5D4D-9DFC-3266-5B95-B2ADD2D74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79355D-665F-67CC-D1CD-8065B6FD1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E9A56-1C38-0BFB-CE2C-FFF13DE0C12E}"/>
              </a:ext>
            </a:extLst>
          </p:cNvPr>
          <p:cNvSpPr>
            <a:spLocks noGrp="1"/>
          </p:cNvSpPr>
          <p:nvPr>
            <p:ph type="dt" sz="half" idx="10"/>
          </p:nvPr>
        </p:nvSpPr>
        <p:spPr/>
        <p:txBody>
          <a:bodyPr/>
          <a:lstStyle/>
          <a:p>
            <a:fld id="{752DCA3B-4E1E-43B1-8E0B-875BAA4B67D7}" type="datetimeFigureOut">
              <a:rPr lang="en-IN" smtClean="0"/>
              <a:t>21-01-2023</a:t>
            </a:fld>
            <a:endParaRPr lang="en-IN"/>
          </a:p>
        </p:txBody>
      </p:sp>
      <p:sp>
        <p:nvSpPr>
          <p:cNvPr id="6" name="Footer Placeholder 5">
            <a:extLst>
              <a:ext uri="{FF2B5EF4-FFF2-40B4-BE49-F238E27FC236}">
                <a16:creationId xmlns:a16="http://schemas.microsoft.com/office/drawing/2014/main" id="{17A31280-D88F-B2F2-92EB-861521995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2DDA5-6590-1937-B856-DEDBCC2A9DBA}"/>
              </a:ext>
            </a:extLst>
          </p:cNvPr>
          <p:cNvSpPr>
            <a:spLocks noGrp="1"/>
          </p:cNvSpPr>
          <p:nvPr>
            <p:ph type="sldNum" sz="quarter" idx="12"/>
          </p:nvPr>
        </p:nvSpPr>
        <p:spPr/>
        <p:txBody>
          <a:bodyPr/>
          <a:lstStyle/>
          <a:p>
            <a:fld id="{DE4FDECF-FD75-4BFA-A633-10EBB3914F36}" type="slidenum">
              <a:rPr lang="en-IN" smtClean="0"/>
              <a:t>‹#›</a:t>
            </a:fld>
            <a:endParaRPr lang="en-IN"/>
          </a:p>
        </p:txBody>
      </p:sp>
    </p:spTree>
    <p:extLst>
      <p:ext uri="{BB962C8B-B14F-4D97-AF65-F5344CB8AC3E}">
        <p14:creationId xmlns:p14="http://schemas.microsoft.com/office/powerpoint/2010/main" val="168068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D0597-F375-39A6-E300-9B5659FF8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49EDB-7389-20F8-249E-FE9F31561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C83F5-544A-5720-97C4-FB4D74EC5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DCA3B-4E1E-43B1-8E0B-875BAA4B67D7}" type="datetimeFigureOut">
              <a:rPr lang="en-IN" smtClean="0"/>
              <a:t>21-01-2023</a:t>
            </a:fld>
            <a:endParaRPr lang="en-IN"/>
          </a:p>
        </p:txBody>
      </p:sp>
      <p:sp>
        <p:nvSpPr>
          <p:cNvPr id="5" name="Footer Placeholder 4">
            <a:extLst>
              <a:ext uri="{FF2B5EF4-FFF2-40B4-BE49-F238E27FC236}">
                <a16:creationId xmlns:a16="http://schemas.microsoft.com/office/drawing/2014/main" id="{E90E108D-0863-DF0C-C9B7-B69F9BFA6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922635-BB7C-25AF-9D36-34D3B51E5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FDECF-FD75-4BFA-A633-10EBB3914F36}" type="slidenum">
              <a:rPr lang="en-IN" smtClean="0"/>
              <a:t>‹#›</a:t>
            </a:fld>
            <a:endParaRPr lang="en-IN"/>
          </a:p>
        </p:txBody>
      </p:sp>
    </p:spTree>
    <p:extLst>
      <p:ext uri="{BB962C8B-B14F-4D97-AF65-F5344CB8AC3E}">
        <p14:creationId xmlns:p14="http://schemas.microsoft.com/office/powerpoint/2010/main" val="2330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A335-918F-3B87-8013-27EB9A8146C3}"/>
              </a:ext>
            </a:extLst>
          </p:cNvPr>
          <p:cNvSpPr>
            <a:spLocks noGrp="1"/>
          </p:cNvSpPr>
          <p:nvPr>
            <p:ph type="ctrTitle"/>
          </p:nvPr>
        </p:nvSpPr>
        <p:spPr>
          <a:xfrm>
            <a:off x="1524000" y="710215"/>
            <a:ext cx="9144000" cy="889986"/>
          </a:xfrm>
        </p:spPr>
        <p:txBody>
          <a:bodyPr>
            <a:normAutofit fontScale="90000"/>
          </a:bodyPr>
          <a:lstStyle/>
          <a:p>
            <a:r>
              <a:rPr lang="en-IN" sz="6000" b="1" u="sng" dirty="0">
                <a:ea typeface="+mj-lt"/>
                <a:cs typeface="+mj-lt"/>
              </a:rPr>
              <a:t>HOUSING: PRICE PREDICTION </a:t>
            </a:r>
            <a:endParaRPr lang="en-IN" dirty="0"/>
          </a:p>
        </p:txBody>
      </p:sp>
      <p:sp>
        <p:nvSpPr>
          <p:cNvPr id="3" name="Subtitle 2">
            <a:extLst>
              <a:ext uri="{FF2B5EF4-FFF2-40B4-BE49-F238E27FC236}">
                <a16:creationId xmlns:a16="http://schemas.microsoft.com/office/drawing/2014/main" id="{95235B22-BB4E-7680-B24E-0FAB832821AE}"/>
              </a:ext>
            </a:extLst>
          </p:cNvPr>
          <p:cNvSpPr>
            <a:spLocks noGrp="1"/>
          </p:cNvSpPr>
          <p:nvPr>
            <p:ph type="subTitle" idx="1"/>
          </p:nvPr>
        </p:nvSpPr>
        <p:spPr>
          <a:xfrm>
            <a:off x="941033" y="1935331"/>
            <a:ext cx="10422384" cy="4128117"/>
          </a:xfrm>
        </p:spPr>
        <p:txBody>
          <a:bodyPr>
            <a:normAutofit fontScale="92500"/>
          </a:bodyPr>
          <a:lstStyle/>
          <a:p>
            <a:r>
              <a:rPr lang="en-IN" sz="2800" dirty="0">
                <a:ea typeface="+mn-lt"/>
                <a:cs typeface="+mn-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sz="2800" dirty="0">
              <a:ea typeface="+mn-lt"/>
              <a:cs typeface="+mn-lt"/>
            </a:endParaRPr>
          </a:p>
          <a:p>
            <a:endParaRPr lang="en-IN" dirty="0"/>
          </a:p>
        </p:txBody>
      </p:sp>
    </p:spTree>
    <p:extLst>
      <p:ext uri="{BB962C8B-B14F-4D97-AF65-F5344CB8AC3E}">
        <p14:creationId xmlns:p14="http://schemas.microsoft.com/office/powerpoint/2010/main" val="406939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B469-359D-C95D-96B4-E7BB8C47D5E3}"/>
              </a:ext>
            </a:extLst>
          </p:cNvPr>
          <p:cNvSpPr>
            <a:spLocks noGrp="1"/>
          </p:cNvSpPr>
          <p:nvPr>
            <p:ph type="title"/>
          </p:nvPr>
        </p:nvSpPr>
        <p:spPr>
          <a:xfrm>
            <a:off x="662235" y="2549787"/>
            <a:ext cx="3932237" cy="874450"/>
          </a:xfrm>
        </p:spPr>
        <p:txBody>
          <a:bodyPr/>
          <a:lstStyle/>
          <a:p>
            <a:r>
              <a:rPr lang="en-IN" b="1" u="sng" dirty="0"/>
              <a:t>Visualisation:</a:t>
            </a:r>
          </a:p>
        </p:txBody>
      </p:sp>
      <p:pic>
        <p:nvPicPr>
          <p:cNvPr id="6" name="Content Placeholder 5">
            <a:extLst>
              <a:ext uri="{FF2B5EF4-FFF2-40B4-BE49-F238E27FC236}">
                <a16:creationId xmlns:a16="http://schemas.microsoft.com/office/drawing/2014/main" id="{38BAD818-5910-0BC2-C7C5-9906D46F8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728" y="674703"/>
            <a:ext cx="7288567" cy="5308847"/>
          </a:xfrm>
        </p:spPr>
      </p:pic>
    </p:spTree>
    <p:extLst>
      <p:ext uri="{BB962C8B-B14F-4D97-AF65-F5344CB8AC3E}">
        <p14:creationId xmlns:p14="http://schemas.microsoft.com/office/powerpoint/2010/main" val="345046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E56A-DAE3-B7C0-FBE9-C39B10C37E26}"/>
              </a:ext>
            </a:extLst>
          </p:cNvPr>
          <p:cNvSpPr>
            <a:spLocks noGrp="1"/>
          </p:cNvSpPr>
          <p:nvPr>
            <p:ph type="title"/>
          </p:nvPr>
        </p:nvSpPr>
        <p:spPr>
          <a:xfrm>
            <a:off x="749424" y="2549032"/>
            <a:ext cx="2171329" cy="1325563"/>
          </a:xfrm>
        </p:spPr>
        <p:txBody>
          <a:bodyPr>
            <a:normAutofit/>
          </a:bodyPr>
          <a:lstStyle/>
          <a:p>
            <a:r>
              <a:rPr lang="en-IN" sz="3600" b="1" u="sng" dirty="0"/>
              <a:t>Pairplot:</a:t>
            </a:r>
          </a:p>
        </p:txBody>
      </p:sp>
      <p:pic>
        <p:nvPicPr>
          <p:cNvPr id="5" name="Content Placeholder 4">
            <a:extLst>
              <a:ext uri="{FF2B5EF4-FFF2-40B4-BE49-F238E27FC236}">
                <a16:creationId xmlns:a16="http://schemas.microsoft.com/office/drawing/2014/main" id="{E63D53F6-037E-A47D-3CFF-2B8033EF2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781" y="328474"/>
            <a:ext cx="8318375" cy="6081203"/>
          </a:xfrm>
        </p:spPr>
      </p:pic>
    </p:spTree>
    <p:extLst>
      <p:ext uri="{BB962C8B-B14F-4D97-AF65-F5344CB8AC3E}">
        <p14:creationId xmlns:p14="http://schemas.microsoft.com/office/powerpoint/2010/main" val="267199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5436-082F-6AF6-680D-FDCFE9750637}"/>
              </a:ext>
            </a:extLst>
          </p:cNvPr>
          <p:cNvSpPr>
            <a:spLocks noGrp="1"/>
          </p:cNvSpPr>
          <p:nvPr>
            <p:ph type="title"/>
          </p:nvPr>
        </p:nvSpPr>
        <p:spPr>
          <a:xfrm>
            <a:off x="243396" y="2895261"/>
            <a:ext cx="4257583" cy="1325563"/>
          </a:xfrm>
        </p:spPr>
        <p:txBody>
          <a:bodyPr>
            <a:normAutofit/>
          </a:bodyPr>
          <a:lstStyle/>
          <a:p>
            <a:r>
              <a:rPr lang="en-IN" sz="3600" b="1" u="sng" dirty="0"/>
              <a:t>Normal Distribution:</a:t>
            </a:r>
          </a:p>
        </p:txBody>
      </p:sp>
      <p:pic>
        <p:nvPicPr>
          <p:cNvPr id="5" name="Content Placeholder 4">
            <a:extLst>
              <a:ext uri="{FF2B5EF4-FFF2-40B4-BE49-F238E27FC236}">
                <a16:creationId xmlns:a16="http://schemas.microsoft.com/office/drawing/2014/main" id="{FFECFD43-422B-48A5-4228-48ACF4990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267" y="585925"/>
            <a:ext cx="6924582" cy="5628443"/>
          </a:xfrm>
        </p:spPr>
      </p:pic>
    </p:spTree>
    <p:extLst>
      <p:ext uri="{BB962C8B-B14F-4D97-AF65-F5344CB8AC3E}">
        <p14:creationId xmlns:p14="http://schemas.microsoft.com/office/powerpoint/2010/main" val="73067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E8A0-A0C5-197E-DD37-434385640E38}"/>
              </a:ext>
            </a:extLst>
          </p:cNvPr>
          <p:cNvSpPr>
            <a:spLocks noGrp="1"/>
          </p:cNvSpPr>
          <p:nvPr>
            <p:ph type="title"/>
          </p:nvPr>
        </p:nvSpPr>
        <p:spPr>
          <a:xfrm>
            <a:off x="465338" y="2469133"/>
            <a:ext cx="2854911" cy="1325563"/>
          </a:xfrm>
        </p:spPr>
        <p:txBody>
          <a:bodyPr>
            <a:normAutofit/>
          </a:bodyPr>
          <a:lstStyle/>
          <a:p>
            <a:r>
              <a:rPr lang="en-IN" sz="3600" b="1" u="sng" dirty="0"/>
              <a:t>Outliers:</a:t>
            </a:r>
          </a:p>
        </p:txBody>
      </p:sp>
      <p:pic>
        <p:nvPicPr>
          <p:cNvPr id="5" name="Content Placeholder 4">
            <a:extLst>
              <a:ext uri="{FF2B5EF4-FFF2-40B4-BE49-F238E27FC236}">
                <a16:creationId xmlns:a16="http://schemas.microsoft.com/office/drawing/2014/main" id="{7229CC0C-6F57-BB17-09CB-A506816A0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824" y="381739"/>
            <a:ext cx="7767960" cy="6045693"/>
          </a:xfrm>
        </p:spPr>
      </p:pic>
    </p:spTree>
    <p:extLst>
      <p:ext uri="{BB962C8B-B14F-4D97-AF65-F5344CB8AC3E}">
        <p14:creationId xmlns:p14="http://schemas.microsoft.com/office/powerpoint/2010/main" val="86499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8193-6029-C459-429E-28A0C0B690B3}"/>
              </a:ext>
            </a:extLst>
          </p:cNvPr>
          <p:cNvSpPr>
            <a:spLocks noGrp="1"/>
          </p:cNvSpPr>
          <p:nvPr>
            <p:ph type="title"/>
          </p:nvPr>
        </p:nvSpPr>
        <p:spPr>
          <a:xfrm>
            <a:off x="838200" y="365125"/>
            <a:ext cx="10515600" cy="922137"/>
          </a:xfrm>
        </p:spPr>
        <p:txBody>
          <a:bodyPr>
            <a:normAutofit/>
          </a:bodyPr>
          <a:lstStyle/>
          <a:p>
            <a:r>
              <a:rPr lang="en-IN" sz="3600" b="1" u="sng" dirty="0"/>
              <a:t>Removing Outliers:</a:t>
            </a:r>
          </a:p>
        </p:txBody>
      </p:sp>
      <p:pic>
        <p:nvPicPr>
          <p:cNvPr id="5" name="Content Placeholder 4">
            <a:extLst>
              <a:ext uri="{FF2B5EF4-FFF2-40B4-BE49-F238E27FC236}">
                <a16:creationId xmlns:a16="http://schemas.microsoft.com/office/drawing/2014/main" id="{39733082-F1D1-183C-B242-E9BC461B5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666" y="1510920"/>
            <a:ext cx="3619641" cy="4549534"/>
          </a:xfrm>
        </p:spPr>
      </p:pic>
      <p:pic>
        <p:nvPicPr>
          <p:cNvPr id="7" name="Picture 6">
            <a:extLst>
              <a:ext uri="{FF2B5EF4-FFF2-40B4-BE49-F238E27FC236}">
                <a16:creationId xmlns:a16="http://schemas.microsoft.com/office/drawing/2014/main" id="{670BFF6A-DB5F-59D0-102F-42268E113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473" y="1442334"/>
            <a:ext cx="3734447" cy="4618120"/>
          </a:xfrm>
          <a:prstGeom prst="rect">
            <a:avLst/>
          </a:prstGeom>
        </p:spPr>
      </p:pic>
    </p:spTree>
    <p:extLst>
      <p:ext uri="{BB962C8B-B14F-4D97-AF65-F5344CB8AC3E}">
        <p14:creationId xmlns:p14="http://schemas.microsoft.com/office/powerpoint/2010/main" val="153176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9DBA-DEE2-1725-22EC-AFB00E3668F0}"/>
              </a:ext>
            </a:extLst>
          </p:cNvPr>
          <p:cNvSpPr>
            <a:spLocks noGrp="1"/>
          </p:cNvSpPr>
          <p:nvPr>
            <p:ph type="title"/>
          </p:nvPr>
        </p:nvSpPr>
        <p:spPr/>
        <p:txBody>
          <a:bodyPr>
            <a:normAutofit/>
          </a:bodyPr>
          <a:lstStyle/>
          <a:p>
            <a:r>
              <a:rPr lang="en-US" sz="3600" b="1" u="sng" dirty="0"/>
              <a:t>Model Dashboard:</a:t>
            </a:r>
            <a:endParaRPr lang="en-IN" sz="3600" b="1" u="sng" dirty="0"/>
          </a:p>
        </p:txBody>
      </p:sp>
      <p:sp>
        <p:nvSpPr>
          <p:cNvPr id="3" name="Content Placeholder 2">
            <a:extLst>
              <a:ext uri="{FF2B5EF4-FFF2-40B4-BE49-F238E27FC236}">
                <a16:creationId xmlns:a16="http://schemas.microsoft.com/office/drawing/2014/main" id="{C87C9156-D19A-0CEF-FD37-ADA17DF36DE0}"/>
              </a:ext>
            </a:extLst>
          </p:cNvPr>
          <p:cNvSpPr>
            <a:spLocks noGrp="1"/>
          </p:cNvSpPr>
          <p:nvPr>
            <p:ph idx="1"/>
          </p:nvPr>
        </p:nvSpPr>
        <p:spPr/>
        <p:txBody>
          <a:bodyPr/>
          <a:lstStyle/>
          <a:p>
            <a:r>
              <a:rPr lang="en-IN" dirty="0" err="1"/>
              <a:t>lr</a:t>
            </a:r>
            <a:r>
              <a:rPr lang="en-IN" dirty="0"/>
              <a:t> = </a:t>
            </a:r>
            <a:r>
              <a:rPr lang="en-IN" dirty="0" err="1"/>
              <a:t>LinearRegression</a:t>
            </a:r>
            <a:r>
              <a:rPr lang="en-IN" dirty="0"/>
              <a:t>()</a:t>
            </a:r>
          </a:p>
          <a:p>
            <a:r>
              <a:rPr lang="en-IN" dirty="0"/>
              <a:t>rf = </a:t>
            </a:r>
            <a:r>
              <a:rPr lang="en-IN" dirty="0" err="1"/>
              <a:t>RandomForestRegressor</a:t>
            </a:r>
            <a:r>
              <a:rPr lang="en-IN" dirty="0"/>
              <a:t>()</a:t>
            </a:r>
          </a:p>
          <a:p>
            <a:r>
              <a:rPr lang="en-IN" dirty="0" err="1"/>
              <a:t>ada</a:t>
            </a:r>
            <a:r>
              <a:rPr lang="en-IN" dirty="0"/>
              <a:t> = </a:t>
            </a:r>
            <a:r>
              <a:rPr lang="en-IN" dirty="0" err="1"/>
              <a:t>AdaBoostRegressor</a:t>
            </a:r>
            <a:r>
              <a:rPr lang="en-IN" dirty="0"/>
              <a:t>()</a:t>
            </a:r>
          </a:p>
          <a:p>
            <a:r>
              <a:rPr lang="en-IN" dirty="0" err="1"/>
              <a:t>gb</a:t>
            </a:r>
            <a:r>
              <a:rPr lang="en-IN" dirty="0"/>
              <a:t> = </a:t>
            </a:r>
            <a:r>
              <a:rPr lang="en-IN" dirty="0" err="1"/>
              <a:t>GradientBoostingRegressor</a:t>
            </a:r>
            <a:r>
              <a:rPr lang="en-IN" dirty="0"/>
              <a:t>()</a:t>
            </a:r>
          </a:p>
          <a:p>
            <a:r>
              <a:rPr lang="en-IN" dirty="0" err="1"/>
              <a:t>hgb</a:t>
            </a:r>
            <a:r>
              <a:rPr lang="en-IN" dirty="0"/>
              <a:t> = </a:t>
            </a:r>
            <a:r>
              <a:rPr lang="en-IN" dirty="0" err="1"/>
              <a:t>HistGradientBoostingRegressor</a:t>
            </a:r>
            <a:r>
              <a:rPr lang="en-IN" dirty="0"/>
              <a:t>()</a:t>
            </a:r>
          </a:p>
          <a:p>
            <a:r>
              <a:rPr lang="en-IN" dirty="0" err="1"/>
              <a:t>knn</a:t>
            </a:r>
            <a:r>
              <a:rPr lang="en-IN" dirty="0"/>
              <a:t> = </a:t>
            </a:r>
            <a:r>
              <a:rPr lang="en-IN" dirty="0" err="1"/>
              <a:t>KNeighborsRegressor</a:t>
            </a:r>
            <a:r>
              <a:rPr lang="en-IN" dirty="0"/>
              <a:t>()</a:t>
            </a:r>
          </a:p>
        </p:txBody>
      </p:sp>
    </p:spTree>
    <p:extLst>
      <p:ext uri="{BB962C8B-B14F-4D97-AF65-F5344CB8AC3E}">
        <p14:creationId xmlns:p14="http://schemas.microsoft.com/office/powerpoint/2010/main" val="366614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2C0-DFEB-39C6-D64E-CC4B3593072A}"/>
              </a:ext>
            </a:extLst>
          </p:cNvPr>
          <p:cNvSpPr>
            <a:spLocks noGrp="1"/>
          </p:cNvSpPr>
          <p:nvPr>
            <p:ph type="title"/>
          </p:nvPr>
        </p:nvSpPr>
        <p:spPr>
          <a:xfrm>
            <a:off x="670905" y="2495766"/>
            <a:ext cx="3724922" cy="1325563"/>
          </a:xfrm>
        </p:spPr>
        <p:txBody>
          <a:bodyPr>
            <a:normAutofit/>
          </a:bodyPr>
          <a:lstStyle/>
          <a:p>
            <a:r>
              <a:rPr lang="en-IN" sz="3600" b="1" u="sng" dirty="0"/>
              <a:t>Linear Regression:</a:t>
            </a:r>
          </a:p>
        </p:txBody>
      </p:sp>
      <p:pic>
        <p:nvPicPr>
          <p:cNvPr id="5" name="Content Placeholder 4">
            <a:extLst>
              <a:ext uri="{FF2B5EF4-FFF2-40B4-BE49-F238E27FC236}">
                <a16:creationId xmlns:a16="http://schemas.microsoft.com/office/drawing/2014/main" id="{A8285A93-7E16-B3C1-AE3D-6C504A16A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5480" y="683581"/>
            <a:ext cx="5024761" cy="5468643"/>
          </a:xfrm>
        </p:spPr>
      </p:pic>
    </p:spTree>
    <p:extLst>
      <p:ext uri="{BB962C8B-B14F-4D97-AF65-F5344CB8AC3E}">
        <p14:creationId xmlns:p14="http://schemas.microsoft.com/office/powerpoint/2010/main" val="73162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6D0C-9351-9E59-A3B4-3A72E969A9C5}"/>
              </a:ext>
            </a:extLst>
          </p:cNvPr>
          <p:cNvSpPr>
            <a:spLocks noGrp="1"/>
          </p:cNvSpPr>
          <p:nvPr>
            <p:ph type="title"/>
          </p:nvPr>
        </p:nvSpPr>
        <p:spPr>
          <a:xfrm>
            <a:off x="465337" y="2495766"/>
            <a:ext cx="3973497" cy="1325563"/>
          </a:xfrm>
        </p:spPr>
        <p:txBody>
          <a:bodyPr>
            <a:normAutofit/>
          </a:bodyPr>
          <a:lstStyle/>
          <a:p>
            <a:r>
              <a:rPr lang="en-IN" sz="3600" b="1" u="sng" dirty="0"/>
              <a:t>Adaboost Regressor:</a:t>
            </a:r>
          </a:p>
        </p:txBody>
      </p:sp>
      <p:pic>
        <p:nvPicPr>
          <p:cNvPr id="5" name="Content Placeholder 4">
            <a:extLst>
              <a:ext uri="{FF2B5EF4-FFF2-40B4-BE49-F238E27FC236}">
                <a16:creationId xmlns:a16="http://schemas.microsoft.com/office/drawing/2014/main" id="{1F2675FD-8DE7-2DE6-550B-0F5D2182AE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9362" y="514905"/>
            <a:ext cx="5095783" cy="5637320"/>
          </a:xfrm>
        </p:spPr>
      </p:pic>
    </p:spTree>
    <p:extLst>
      <p:ext uri="{BB962C8B-B14F-4D97-AF65-F5344CB8AC3E}">
        <p14:creationId xmlns:p14="http://schemas.microsoft.com/office/powerpoint/2010/main" val="95351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07FC-63E7-9C1A-4445-61E71CA63FA4}"/>
              </a:ext>
            </a:extLst>
          </p:cNvPr>
          <p:cNvSpPr>
            <a:spLocks noGrp="1"/>
          </p:cNvSpPr>
          <p:nvPr>
            <p:ph type="title"/>
          </p:nvPr>
        </p:nvSpPr>
        <p:spPr>
          <a:xfrm>
            <a:off x="527481" y="2766218"/>
            <a:ext cx="4390748" cy="1325563"/>
          </a:xfrm>
        </p:spPr>
        <p:txBody>
          <a:bodyPr>
            <a:normAutofit fontScale="90000"/>
          </a:bodyPr>
          <a:lstStyle/>
          <a:p>
            <a:r>
              <a:rPr lang="en-IN" sz="3600" b="1" i="0" u="sng" dirty="0" err="1">
                <a:solidFill>
                  <a:srgbClr val="000000"/>
                </a:solidFill>
                <a:effectLst/>
                <a:latin typeface="Helvetica Neue"/>
              </a:rPr>
              <a:t>GradientBoosting</a:t>
            </a:r>
            <a:r>
              <a:rPr lang="en-IN" sz="3600" b="1" i="0" u="sng" dirty="0">
                <a:solidFill>
                  <a:srgbClr val="000000"/>
                </a:solidFill>
                <a:effectLst/>
                <a:latin typeface="Helvetica Neue"/>
              </a:rPr>
              <a:t> Regressor:</a:t>
            </a:r>
            <a:br>
              <a:rPr lang="en-IN" sz="1400" b="0" i="0" dirty="0">
                <a:solidFill>
                  <a:srgbClr val="000000"/>
                </a:solidFill>
                <a:effectLst/>
                <a:latin typeface="Helvetica Neue"/>
              </a:rPr>
            </a:br>
            <a:endParaRPr lang="en-IN" sz="3600" b="1" u="sng" dirty="0"/>
          </a:p>
        </p:txBody>
      </p:sp>
      <p:pic>
        <p:nvPicPr>
          <p:cNvPr id="5" name="Content Placeholder 4">
            <a:extLst>
              <a:ext uri="{FF2B5EF4-FFF2-40B4-BE49-F238E27FC236}">
                <a16:creationId xmlns:a16="http://schemas.microsoft.com/office/drawing/2014/main" id="{4E308461-D518-6944-A992-75A49DBA1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1155" y="736847"/>
            <a:ext cx="4796639" cy="5255579"/>
          </a:xfrm>
        </p:spPr>
      </p:pic>
    </p:spTree>
    <p:extLst>
      <p:ext uri="{BB962C8B-B14F-4D97-AF65-F5344CB8AC3E}">
        <p14:creationId xmlns:p14="http://schemas.microsoft.com/office/powerpoint/2010/main" val="404833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C4A-6AB5-35C3-720C-76B546410105}"/>
              </a:ext>
            </a:extLst>
          </p:cNvPr>
          <p:cNvSpPr>
            <a:spLocks noGrp="1"/>
          </p:cNvSpPr>
          <p:nvPr>
            <p:ph type="title"/>
          </p:nvPr>
        </p:nvSpPr>
        <p:spPr>
          <a:xfrm>
            <a:off x="465338" y="3117203"/>
            <a:ext cx="4967796" cy="1325563"/>
          </a:xfrm>
        </p:spPr>
        <p:txBody>
          <a:bodyPr>
            <a:noAutofit/>
          </a:bodyPr>
          <a:lstStyle/>
          <a:p>
            <a:r>
              <a:rPr lang="en-IN" sz="3200" b="1" u="sng" dirty="0">
                <a:solidFill>
                  <a:srgbClr val="000000"/>
                </a:solidFill>
                <a:effectLst/>
                <a:latin typeface="Helvetica Neue"/>
              </a:rPr>
              <a:t>HistGradientBoosting</a:t>
            </a:r>
            <a:r>
              <a:rPr lang="en-IN" sz="3600" b="1" u="sng" dirty="0">
                <a:solidFill>
                  <a:srgbClr val="000000"/>
                </a:solidFill>
                <a:effectLst/>
                <a:latin typeface="Helvetica Neue"/>
              </a:rPr>
              <a:t> Regressor:</a:t>
            </a:r>
            <a:endParaRPr lang="en-IN" sz="3600" b="1" u="sng" dirty="0"/>
          </a:p>
        </p:txBody>
      </p:sp>
      <p:pic>
        <p:nvPicPr>
          <p:cNvPr id="5" name="Content Placeholder 4">
            <a:extLst>
              <a:ext uri="{FF2B5EF4-FFF2-40B4-BE49-F238E27FC236}">
                <a16:creationId xmlns:a16="http://schemas.microsoft.com/office/drawing/2014/main" id="{9B38A22A-D563-594E-E077-0C9C4A00F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5304" y="1532550"/>
            <a:ext cx="3482642" cy="4191363"/>
          </a:xfrm>
        </p:spPr>
      </p:pic>
    </p:spTree>
    <p:extLst>
      <p:ext uri="{BB962C8B-B14F-4D97-AF65-F5344CB8AC3E}">
        <p14:creationId xmlns:p14="http://schemas.microsoft.com/office/powerpoint/2010/main" val="264957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1EB1-80A6-229D-D4AA-1E59F4566985}"/>
              </a:ext>
            </a:extLst>
          </p:cNvPr>
          <p:cNvSpPr>
            <a:spLocks noGrp="1"/>
          </p:cNvSpPr>
          <p:nvPr>
            <p:ph type="title"/>
          </p:nvPr>
        </p:nvSpPr>
        <p:spPr>
          <a:xfrm>
            <a:off x="838200" y="365125"/>
            <a:ext cx="10515600" cy="877749"/>
          </a:xfrm>
        </p:spPr>
        <p:txBody>
          <a:bodyPr>
            <a:normAutofit/>
          </a:bodyPr>
          <a:lstStyle/>
          <a:p>
            <a:r>
              <a:rPr lang="en-US" sz="3600" b="1" u="sng" dirty="0">
                <a:ea typeface="Calibri Light"/>
                <a:cs typeface="Calibri Light"/>
              </a:rPr>
              <a:t>Problem Statement:</a:t>
            </a:r>
            <a:endParaRPr lang="en-IN" sz="3600" dirty="0"/>
          </a:p>
        </p:txBody>
      </p:sp>
      <p:sp>
        <p:nvSpPr>
          <p:cNvPr id="3" name="Content Placeholder 2">
            <a:extLst>
              <a:ext uri="{FF2B5EF4-FFF2-40B4-BE49-F238E27FC236}">
                <a16:creationId xmlns:a16="http://schemas.microsoft.com/office/drawing/2014/main" id="{CFD8B793-2BA0-D537-57C4-29230295EA78}"/>
              </a:ext>
            </a:extLst>
          </p:cNvPr>
          <p:cNvSpPr>
            <a:spLocks noGrp="1"/>
          </p:cNvSpPr>
          <p:nvPr>
            <p:ph idx="1"/>
          </p:nvPr>
        </p:nvSpPr>
        <p:spPr>
          <a:xfrm>
            <a:off x="838200" y="1242874"/>
            <a:ext cx="10515600" cy="4934089"/>
          </a:xfrm>
        </p:spPr>
        <p:txBody>
          <a:bodyPr/>
          <a:lstStyle/>
          <a:p>
            <a:r>
              <a:rPr lang="en-US" sz="2000" dirty="0"/>
              <a:t>A US-based housing company named Surprise Housing has decided to enter the Australian market.</a:t>
            </a:r>
          </a:p>
          <a:p>
            <a:r>
              <a:rPr lang="en-US" sz="2000" dirty="0"/>
              <a:t> The company uses data analytics to purchase houses at a price below their actual values and flip them at a higher price. For the same purpose, the company has collected a data set from the sale of houses in Australia. </a:t>
            </a:r>
          </a:p>
          <a:p>
            <a:r>
              <a:rPr lang="en-US" sz="2000" dirty="0"/>
              <a:t>The data is provided in the CSV file. </a:t>
            </a:r>
          </a:p>
          <a:p>
            <a:r>
              <a:rPr lang="en-US" sz="2000" dirty="0"/>
              <a:t>The company is looking at prospective properties to buy houses to enter the market. </a:t>
            </a:r>
          </a:p>
          <a:p>
            <a:r>
              <a:rPr lang="en-US" sz="2000" dirty="0"/>
              <a:t>We are required to build a model using Machine Learning in order to predict the actual value of the prospective properties and decide whether to invest in them or not. </a:t>
            </a:r>
          </a:p>
          <a:p>
            <a:r>
              <a:rPr lang="en-US" sz="2000" dirty="0"/>
              <a:t>The company wants to know:</a:t>
            </a:r>
          </a:p>
          <a:p>
            <a:pPr lvl="1"/>
            <a:r>
              <a:rPr lang="en-US" sz="2000" dirty="0"/>
              <a:t> Which variables are important to predict the price of variable? </a:t>
            </a:r>
          </a:p>
          <a:p>
            <a:pPr lvl="1"/>
            <a:r>
              <a:rPr lang="en-US" sz="2000" dirty="0"/>
              <a:t> How do these variables describe the price of the house? </a:t>
            </a:r>
            <a:endParaRPr lang="en-IN" sz="2000" dirty="0">
              <a:ea typeface="Calibri"/>
              <a:cs typeface="Calibri"/>
            </a:endParaRPr>
          </a:p>
          <a:p>
            <a:endParaRPr lang="en-IN" dirty="0"/>
          </a:p>
        </p:txBody>
      </p:sp>
    </p:spTree>
    <p:extLst>
      <p:ext uri="{BB962C8B-B14F-4D97-AF65-F5344CB8AC3E}">
        <p14:creationId xmlns:p14="http://schemas.microsoft.com/office/powerpoint/2010/main" val="1410053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F2C0-B09B-1C25-F834-169BD5545044}"/>
              </a:ext>
            </a:extLst>
          </p:cNvPr>
          <p:cNvSpPr>
            <a:spLocks noGrp="1"/>
          </p:cNvSpPr>
          <p:nvPr>
            <p:ph type="title"/>
          </p:nvPr>
        </p:nvSpPr>
        <p:spPr>
          <a:xfrm>
            <a:off x="696157" y="569674"/>
            <a:ext cx="3893598" cy="5858121"/>
          </a:xfrm>
        </p:spPr>
        <p:txBody>
          <a:bodyPr>
            <a:noAutofit/>
          </a:bodyPr>
          <a:lstStyle/>
          <a:p>
            <a:r>
              <a:rPr lang="en-IN" sz="3600" b="1" i="0" u="sng" dirty="0" err="1">
                <a:solidFill>
                  <a:srgbClr val="000000"/>
                </a:solidFill>
                <a:effectLst/>
                <a:latin typeface="Helvetica Neue"/>
              </a:rPr>
              <a:t>KNeighbors</a:t>
            </a:r>
            <a:r>
              <a:rPr lang="en-IN" sz="3600" b="1" i="0" u="sng" dirty="0">
                <a:solidFill>
                  <a:srgbClr val="000000"/>
                </a:solidFill>
                <a:effectLst/>
                <a:latin typeface="Helvetica Neue"/>
              </a:rPr>
              <a:t> Regressor:</a:t>
            </a:r>
            <a:br>
              <a:rPr lang="en-IN" sz="3600" b="1" i="0" u="sng" dirty="0">
                <a:solidFill>
                  <a:srgbClr val="000000"/>
                </a:solidFill>
                <a:effectLst/>
                <a:latin typeface="Helvetica Neue"/>
              </a:rPr>
            </a:br>
            <a:br>
              <a:rPr lang="en-IN" sz="3600" b="1" i="0" u="sng" dirty="0">
                <a:solidFill>
                  <a:srgbClr val="000000"/>
                </a:solidFill>
                <a:effectLst/>
                <a:latin typeface="Helvetica Neue"/>
              </a:rPr>
            </a:br>
            <a:r>
              <a:rPr lang="en-US" sz="3600" dirty="0"/>
              <a:t>Best Model, Parameters &amp; Score:</a:t>
            </a:r>
            <a:br>
              <a:rPr lang="en-US" sz="3600" dirty="0"/>
            </a:br>
            <a:r>
              <a:rPr lang="en-US" sz="3600" dirty="0" err="1"/>
              <a:t>GradientBoosting</a:t>
            </a:r>
            <a:r>
              <a:rPr lang="en-US" sz="3600" dirty="0"/>
              <a:t> Regressor</a:t>
            </a:r>
            <a:br>
              <a:rPr lang="en-US" sz="3600" dirty="0">
                <a:cs typeface="Calibri"/>
              </a:rPr>
            </a:br>
            <a:br>
              <a:rPr lang="en-IN" sz="3600" b="1" i="0" u="sng" dirty="0">
                <a:solidFill>
                  <a:srgbClr val="000000"/>
                </a:solidFill>
                <a:effectLst/>
                <a:latin typeface="Helvetica Neue"/>
              </a:rPr>
            </a:br>
            <a:endParaRPr lang="en-IN" sz="3600" b="1" u="sng" dirty="0"/>
          </a:p>
        </p:txBody>
      </p:sp>
      <p:pic>
        <p:nvPicPr>
          <p:cNvPr id="5" name="Content Placeholder 4">
            <a:extLst>
              <a:ext uri="{FF2B5EF4-FFF2-40B4-BE49-F238E27FC236}">
                <a16:creationId xmlns:a16="http://schemas.microsoft.com/office/drawing/2014/main" id="{DE3013C6-491F-51FF-D0A0-861DD7E4A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652" y="870012"/>
            <a:ext cx="4558696" cy="5257446"/>
          </a:xfrm>
        </p:spPr>
      </p:pic>
    </p:spTree>
    <p:extLst>
      <p:ext uri="{BB962C8B-B14F-4D97-AF65-F5344CB8AC3E}">
        <p14:creationId xmlns:p14="http://schemas.microsoft.com/office/powerpoint/2010/main" val="414544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B20F-8394-66FC-0E6F-239BECD542BA}"/>
              </a:ext>
            </a:extLst>
          </p:cNvPr>
          <p:cNvSpPr>
            <a:spLocks noGrp="1"/>
          </p:cNvSpPr>
          <p:nvPr>
            <p:ph type="title"/>
          </p:nvPr>
        </p:nvSpPr>
        <p:spPr/>
        <p:txBody>
          <a:bodyPr>
            <a:normAutofit/>
          </a:bodyPr>
          <a:lstStyle/>
          <a:p>
            <a:r>
              <a:rPr lang="en-IN" sz="3600" b="1" u="sng" dirty="0"/>
              <a:t>Test Dataset:</a:t>
            </a:r>
          </a:p>
        </p:txBody>
      </p:sp>
      <p:pic>
        <p:nvPicPr>
          <p:cNvPr id="5" name="Content Placeholder 4">
            <a:extLst>
              <a:ext uri="{FF2B5EF4-FFF2-40B4-BE49-F238E27FC236}">
                <a16:creationId xmlns:a16="http://schemas.microsoft.com/office/drawing/2014/main" id="{53906F2B-BD3D-68B6-1EF3-8B6B0DA80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7779"/>
            <a:ext cx="10028333" cy="4252403"/>
          </a:xfrm>
        </p:spPr>
      </p:pic>
    </p:spTree>
    <p:extLst>
      <p:ext uri="{BB962C8B-B14F-4D97-AF65-F5344CB8AC3E}">
        <p14:creationId xmlns:p14="http://schemas.microsoft.com/office/powerpoint/2010/main" val="250150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98AEBA2-A9AC-D400-C803-7AB8E443C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1181" y="710213"/>
            <a:ext cx="3284737" cy="5495277"/>
          </a:xfrm>
        </p:spPr>
      </p:pic>
    </p:spTree>
    <p:extLst>
      <p:ext uri="{BB962C8B-B14F-4D97-AF65-F5344CB8AC3E}">
        <p14:creationId xmlns:p14="http://schemas.microsoft.com/office/powerpoint/2010/main" val="102197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ED51-1326-306D-043E-A4DDA4671A50}"/>
              </a:ext>
            </a:extLst>
          </p:cNvPr>
          <p:cNvSpPr>
            <a:spLocks noGrp="1"/>
          </p:cNvSpPr>
          <p:nvPr>
            <p:ph type="title"/>
          </p:nvPr>
        </p:nvSpPr>
        <p:spPr>
          <a:xfrm>
            <a:off x="838200" y="365125"/>
            <a:ext cx="10515600" cy="824483"/>
          </a:xfrm>
        </p:spPr>
        <p:txBody>
          <a:bodyPr>
            <a:normAutofit/>
          </a:bodyPr>
          <a:lstStyle/>
          <a:p>
            <a:r>
              <a:rPr lang="en-US" sz="3600" b="1" u="sng" dirty="0">
                <a:ea typeface="Calibri Light"/>
                <a:cs typeface="Calibri Light"/>
              </a:rPr>
              <a:t>Understanding:</a:t>
            </a:r>
            <a:endParaRPr lang="en-IN" sz="3600" dirty="0"/>
          </a:p>
        </p:txBody>
      </p:sp>
      <p:sp>
        <p:nvSpPr>
          <p:cNvPr id="3" name="Content Placeholder 2">
            <a:extLst>
              <a:ext uri="{FF2B5EF4-FFF2-40B4-BE49-F238E27FC236}">
                <a16:creationId xmlns:a16="http://schemas.microsoft.com/office/drawing/2014/main" id="{EEECBF37-6963-1FAA-28E7-6FC1F8646D68}"/>
              </a:ext>
            </a:extLst>
          </p:cNvPr>
          <p:cNvSpPr>
            <a:spLocks noGrp="1"/>
          </p:cNvSpPr>
          <p:nvPr>
            <p:ph idx="1"/>
          </p:nvPr>
        </p:nvSpPr>
        <p:spPr>
          <a:xfrm>
            <a:off x="639192" y="1287262"/>
            <a:ext cx="10714608" cy="4889701"/>
          </a:xfrm>
        </p:spPr>
        <p:txBody>
          <a:bodyPr/>
          <a:lstStyle/>
          <a:p>
            <a:r>
              <a:rPr lang="en-US" sz="2400" dirty="0">
                <a:ea typeface="Calibri"/>
                <a:cs typeface="Calibri"/>
              </a:rPr>
              <a:t>There are 2 excel sheets that have been shared.</a:t>
            </a:r>
          </a:p>
          <a:p>
            <a:r>
              <a:rPr lang="en-US" sz="2400" dirty="0">
                <a:ea typeface="Calibri"/>
                <a:cs typeface="Calibri"/>
              </a:rPr>
              <a:t>First, excel sheet is the detailed data of the houses along with all the features and prices.</a:t>
            </a:r>
          </a:p>
          <a:p>
            <a:r>
              <a:rPr lang="en-US" sz="2400" dirty="0">
                <a:ea typeface="Calibri"/>
                <a:cs typeface="Calibri"/>
              </a:rPr>
              <a:t>Second, excel sheet is the list of all the houses and we need to predict the prices of the houses.</a:t>
            </a:r>
          </a:p>
          <a:p>
            <a:r>
              <a:rPr lang="en-US" sz="2400" dirty="0">
                <a:ea typeface="Calibri"/>
                <a:cs typeface="Calibri"/>
              </a:rPr>
              <a:t>There are information of houses which have certain features and build structures on which the price of the house might depend.</a:t>
            </a:r>
          </a:p>
          <a:p>
            <a:r>
              <a:rPr lang="en-US" sz="2400" dirty="0">
                <a:ea typeface="Calibri"/>
                <a:cs typeface="Calibri"/>
              </a:rPr>
              <a:t>The features can be relevant or irrelevant for the pricing of house.</a:t>
            </a:r>
          </a:p>
          <a:p>
            <a:r>
              <a:rPr lang="en-US" sz="2400" dirty="0">
                <a:ea typeface="Calibri"/>
                <a:cs typeface="Calibri"/>
              </a:rPr>
              <a:t>We need to find the relevance of the features in predicting the price of the house.</a:t>
            </a:r>
          </a:p>
          <a:p>
            <a:endParaRPr lang="en-IN" dirty="0"/>
          </a:p>
        </p:txBody>
      </p:sp>
    </p:spTree>
    <p:extLst>
      <p:ext uri="{BB962C8B-B14F-4D97-AF65-F5344CB8AC3E}">
        <p14:creationId xmlns:p14="http://schemas.microsoft.com/office/powerpoint/2010/main" val="90832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33B5-795B-8CD8-612A-1B7C25C2B772}"/>
              </a:ext>
            </a:extLst>
          </p:cNvPr>
          <p:cNvSpPr>
            <a:spLocks noGrp="1"/>
          </p:cNvSpPr>
          <p:nvPr>
            <p:ph type="title"/>
          </p:nvPr>
        </p:nvSpPr>
        <p:spPr>
          <a:xfrm>
            <a:off x="838200" y="365125"/>
            <a:ext cx="10515600" cy="922137"/>
          </a:xfrm>
        </p:spPr>
        <p:txBody>
          <a:bodyPr>
            <a:normAutofit/>
          </a:bodyPr>
          <a:lstStyle/>
          <a:p>
            <a:r>
              <a:rPr lang="en-US" sz="3600" b="1" u="sng" dirty="0"/>
              <a:t>Business Goals:</a:t>
            </a:r>
            <a:endParaRPr lang="en-IN" sz="3600" dirty="0"/>
          </a:p>
        </p:txBody>
      </p:sp>
      <p:sp>
        <p:nvSpPr>
          <p:cNvPr id="3" name="Content Placeholder 2">
            <a:extLst>
              <a:ext uri="{FF2B5EF4-FFF2-40B4-BE49-F238E27FC236}">
                <a16:creationId xmlns:a16="http://schemas.microsoft.com/office/drawing/2014/main" id="{03C31D64-C3D7-BA83-AB78-7E1C10E4F5A1}"/>
              </a:ext>
            </a:extLst>
          </p:cNvPr>
          <p:cNvSpPr>
            <a:spLocks noGrp="1"/>
          </p:cNvSpPr>
          <p:nvPr>
            <p:ph idx="1"/>
          </p:nvPr>
        </p:nvSpPr>
        <p:spPr>
          <a:xfrm>
            <a:off x="838200" y="1287262"/>
            <a:ext cx="10515600" cy="4889701"/>
          </a:xfrm>
        </p:spPr>
        <p:txBody>
          <a:bodyPr>
            <a:normAutofit/>
          </a:bodyPr>
          <a:lstStyle/>
          <a:p>
            <a:r>
              <a:rPr lang="en-US" sz="2400" dirty="0"/>
              <a:t>We are required to model the price of houses with the available independent variables. </a:t>
            </a:r>
          </a:p>
          <a:p>
            <a:r>
              <a:rPr lang="en-US" sz="2400" dirty="0"/>
              <a:t>This model will then be used by the management to understand how exactly the prices vary with the variables. They can accordingly manipulate the strategy of the firm and concentrate on areas that will yield high returns. </a:t>
            </a:r>
          </a:p>
          <a:p>
            <a:r>
              <a:rPr lang="en-US" sz="2400" dirty="0"/>
              <a:t>Further, the model will be a good way for the management to understand the pricing dynamics of a new market</a:t>
            </a:r>
            <a:endParaRPr lang="en-IN" sz="2400" dirty="0"/>
          </a:p>
          <a:p>
            <a:endParaRPr lang="en-IN" sz="2400" dirty="0"/>
          </a:p>
        </p:txBody>
      </p:sp>
    </p:spTree>
    <p:extLst>
      <p:ext uri="{BB962C8B-B14F-4D97-AF65-F5344CB8AC3E}">
        <p14:creationId xmlns:p14="http://schemas.microsoft.com/office/powerpoint/2010/main" val="183901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1F1-A645-04EF-916C-364663DECF47}"/>
              </a:ext>
            </a:extLst>
          </p:cNvPr>
          <p:cNvSpPr>
            <a:spLocks noGrp="1"/>
          </p:cNvSpPr>
          <p:nvPr>
            <p:ph type="title"/>
          </p:nvPr>
        </p:nvSpPr>
        <p:spPr>
          <a:xfrm>
            <a:off x="838200" y="365126"/>
            <a:ext cx="10515600" cy="735706"/>
          </a:xfrm>
        </p:spPr>
        <p:txBody>
          <a:bodyPr>
            <a:normAutofit/>
          </a:bodyPr>
          <a:lstStyle/>
          <a:p>
            <a:r>
              <a:rPr lang="en-IN" sz="3600" b="1" u="sng" dirty="0"/>
              <a:t>First Dataset:</a:t>
            </a:r>
          </a:p>
        </p:txBody>
      </p:sp>
      <p:pic>
        <p:nvPicPr>
          <p:cNvPr id="5" name="Content Placeholder 4">
            <a:extLst>
              <a:ext uri="{FF2B5EF4-FFF2-40B4-BE49-F238E27FC236}">
                <a16:creationId xmlns:a16="http://schemas.microsoft.com/office/drawing/2014/main" id="{874AC7C3-99C5-E1E6-9D2A-0676ADE37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602" y="1207363"/>
            <a:ext cx="10440139" cy="4838330"/>
          </a:xfrm>
        </p:spPr>
      </p:pic>
    </p:spTree>
    <p:extLst>
      <p:ext uri="{BB962C8B-B14F-4D97-AF65-F5344CB8AC3E}">
        <p14:creationId xmlns:p14="http://schemas.microsoft.com/office/powerpoint/2010/main" val="57691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5B14-7C26-110B-A701-AD7DF7DD618E}"/>
              </a:ext>
            </a:extLst>
          </p:cNvPr>
          <p:cNvSpPr>
            <a:spLocks noGrp="1"/>
          </p:cNvSpPr>
          <p:nvPr>
            <p:ph type="title"/>
          </p:nvPr>
        </p:nvSpPr>
        <p:spPr>
          <a:xfrm>
            <a:off x="838200" y="365126"/>
            <a:ext cx="10515600" cy="788972"/>
          </a:xfrm>
        </p:spPr>
        <p:txBody>
          <a:bodyPr>
            <a:normAutofit/>
          </a:bodyPr>
          <a:lstStyle/>
          <a:p>
            <a:r>
              <a:rPr lang="en-IN" sz="3600" b="1" u="sng" dirty="0"/>
              <a:t>EDA:</a:t>
            </a:r>
          </a:p>
        </p:txBody>
      </p:sp>
      <p:sp>
        <p:nvSpPr>
          <p:cNvPr id="3" name="Content Placeholder 2">
            <a:extLst>
              <a:ext uri="{FF2B5EF4-FFF2-40B4-BE49-F238E27FC236}">
                <a16:creationId xmlns:a16="http://schemas.microsoft.com/office/drawing/2014/main" id="{1BBE95D6-DA24-04F8-5E69-5292B4FA585A}"/>
              </a:ext>
            </a:extLst>
          </p:cNvPr>
          <p:cNvSpPr>
            <a:spLocks noGrp="1"/>
          </p:cNvSpPr>
          <p:nvPr>
            <p:ph idx="1"/>
          </p:nvPr>
        </p:nvSpPr>
        <p:spPr>
          <a:xfrm>
            <a:off x="838200" y="1544715"/>
            <a:ext cx="10515600" cy="4632248"/>
          </a:xfrm>
        </p:spPr>
        <p:txBody>
          <a:bodyPr/>
          <a:lstStyle/>
          <a:p>
            <a:r>
              <a:rPr lang="en-US" sz="2800" dirty="0">
                <a:ea typeface="Calibri"/>
                <a:cs typeface="Calibri"/>
              </a:rPr>
              <a:t>Shape of first dataset is </a:t>
            </a:r>
            <a:r>
              <a:rPr lang="en-US" sz="2800" dirty="0">
                <a:ea typeface="+mn-lt"/>
                <a:cs typeface="+mn-lt"/>
              </a:rPr>
              <a:t>1168, 81.</a:t>
            </a:r>
            <a:endParaRPr lang="en-US" sz="2800" dirty="0">
              <a:ea typeface="Calibri"/>
              <a:cs typeface="Calibri"/>
            </a:endParaRPr>
          </a:p>
          <a:p>
            <a:pPr marL="0" indent="0">
              <a:buNone/>
            </a:pPr>
            <a:endParaRPr lang="en-US" sz="2800" dirty="0">
              <a:ea typeface="+mn-lt"/>
              <a:cs typeface="+mn-lt"/>
            </a:endParaRPr>
          </a:p>
          <a:p>
            <a:r>
              <a:rPr lang="en-US" sz="2800" b="1" dirty="0">
                <a:ea typeface="+mn-lt"/>
                <a:cs typeface="+mn-lt"/>
              </a:rPr>
              <a:t>Information of dataset:</a:t>
            </a:r>
            <a:endParaRPr lang="en-US" dirty="0">
              <a:ea typeface="+mn-lt"/>
              <a:cs typeface="+mn-lt"/>
            </a:endParaRPr>
          </a:p>
          <a:p>
            <a:pPr>
              <a:buFont typeface="Wingdings" panose="020B0604020202020204" pitchFamily="34" charset="0"/>
              <a:buChar char="Ø"/>
            </a:pPr>
            <a:r>
              <a:rPr lang="en-US" sz="2800" dirty="0">
                <a:ea typeface="+mn-lt"/>
                <a:cs typeface="+mn-lt"/>
              </a:rPr>
              <a:t> </a:t>
            </a:r>
            <a:r>
              <a:rPr lang="en-US" sz="2800" dirty="0" err="1">
                <a:ea typeface="+mn-lt"/>
                <a:cs typeface="+mn-lt"/>
              </a:rPr>
              <a:t>RangeIndex</a:t>
            </a:r>
            <a:r>
              <a:rPr lang="en-US" sz="2800" dirty="0">
                <a:ea typeface="+mn-lt"/>
                <a:cs typeface="+mn-lt"/>
              </a:rPr>
              <a:t>: 0 to 1167.</a:t>
            </a:r>
            <a:endParaRPr lang="en-US" dirty="0">
              <a:ea typeface="+mn-lt"/>
              <a:cs typeface="+mn-lt"/>
            </a:endParaRPr>
          </a:p>
          <a:p>
            <a:pPr>
              <a:buFont typeface="Wingdings" panose="020B0604020202020204" pitchFamily="34" charset="0"/>
              <a:buChar char="Ø"/>
            </a:pPr>
            <a:r>
              <a:rPr lang="en-US" sz="2800" dirty="0">
                <a:ea typeface="+mn-lt"/>
                <a:cs typeface="+mn-lt"/>
              </a:rPr>
              <a:t>Data columns: 81.</a:t>
            </a:r>
            <a:endParaRPr lang="en-US" dirty="0">
              <a:ea typeface="+mn-lt"/>
              <a:cs typeface="+mn-lt"/>
            </a:endParaRPr>
          </a:p>
          <a:p>
            <a:pPr>
              <a:buFont typeface="Wingdings" panose="020B0604020202020204" pitchFamily="34" charset="0"/>
              <a:buChar char="Ø"/>
            </a:pPr>
            <a:r>
              <a:rPr lang="en-US" sz="2800" dirty="0" err="1">
                <a:ea typeface="+mn-lt"/>
                <a:cs typeface="+mn-lt"/>
              </a:rPr>
              <a:t>dtypes</a:t>
            </a:r>
            <a:r>
              <a:rPr lang="en-US" sz="2800" dirty="0">
                <a:ea typeface="+mn-lt"/>
                <a:cs typeface="+mn-lt"/>
              </a:rPr>
              <a:t>: float64(3), int64(35), object(43).</a:t>
            </a:r>
            <a:endParaRPr lang="en-US" dirty="0">
              <a:ea typeface="+mn-lt"/>
              <a:cs typeface="+mn-lt"/>
            </a:endParaRPr>
          </a:p>
          <a:p>
            <a:pPr marL="0" indent="0">
              <a:buNone/>
            </a:pPr>
            <a:br>
              <a:rPr lang="en-IN" dirty="0"/>
            </a:br>
            <a:endParaRPr lang="en-IN" dirty="0"/>
          </a:p>
        </p:txBody>
      </p:sp>
    </p:spTree>
    <p:extLst>
      <p:ext uri="{BB962C8B-B14F-4D97-AF65-F5344CB8AC3E}">
        <p14:creationId xmlns:p14="http://schemas.microsoft.com/office/powerpoint/2010/main" val="389310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9627-EB01-5386-ABAA-DEFD90928635}"/>
              </a:ext>
            </a:extLst>
          </p:cNvPr>
          <p:cNvSpPr>
            <a:spLocks noGrp="1"/>
          </p:cNvSpPr>
          <p:nvPr>
            <p:ph type="title"/>
          </p:nvPr>
        </p:nvSpPr>
        <p:spPr>
          <a:xfrm>
            <a:off x="838200" y="365125"/>
            <a:ext cx="10515600" cy="824483"/>
          </a:xfrm>
        </p:spPr>
        <p:txBody>
          <a:bodyPr>
            <a:normAutofit/>
          </a:bodyPr>
          <a:lstStyle/>
          <a:p>
            <a:r>
              <a:rPr lang="en-IN" sz="3600" b="1" u="sng" dirty="0"/>
              <a:t>Null Values:</a:t>
            </a:r>
          </a:p>
        </p:txBody>
      </p:sp>
      <p:sp>
        <p:nvSpPr>
          <p:cNvPr id="6" name="Rectangle 3">
            <a:extLst>
              <a:ext uri="{FF2B5EF4-FFF2-40B4-BE49-F238E27FC236}">
                <a16:creationId xmlns:a16="http://schemas.microsoft.com/office/drawing/2014/main" id="{AB341874-6474-5D01-3B57-7BD113AB4668}"/>
              </a:ext>
            </a:extLst>
          </p:cNvPr>
          <p:cNvSpPr>
            <a:spLocks noGrp="1" noChangeArrowheads="1"/>
          </p:cNvSpPr>
          <p:nvPr>
            <p:ph idx="1"/>
          </p:nvPr>
        </p:nvSpPr>
        <p:spPr bwMode="auto">
          <a:xfrm>
            <a:off x="838200" y="1189608"/>
            <a:ext cx="8572130"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LotFrontage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Alley</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MasVnrType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MasVnrArea</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BsmtQual</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BsmtCond</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BsmtExposure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BsmtFinType1</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BsmtFinType2</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FireplaceQu</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GarageType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GarageYrBlt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GarageFinish</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GarageQual</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GarageCond</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PoolQC</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Fence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MiscFeature</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33770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9344-BCB7-A2CF-9220-2FC89CA21907}"/>
              </a:ext>
            </a:extLst>
          </p:cNvPr>
          <p:cNvSpPr>
            <a:spLocks noGrp="1"/>
          </p:cNvSpPr>
          <p:nvPr>
            <p:ph type="title"/>
          </p:nvPr>
        </p:nvSpPr>
        <p:spPr>
          <a:xfrm>
            <a:off x="838200" y="365126"/>
            <a:ext cx="10515600" cy="904382"/>
          </a:xfrm>
        </p:spPr>
        <p:txBody>
          <a:bodyPr>
            <a:normAutofit/>
          </a:bodyPr>
          <a:lstStyle/>
          <a:p>
            <a:r>
              <a:rPr lang="en-IN" sz="3600" b="1" u="sng" dirty="0"/>
              <a:t>Top 40 Features:</a:t>
            </a:r>
          </a:p>
        </p:txBody>
      </p:sp>
      <p:pic>
        <p:nvPicPr>
          <p:cNvPr id="5" name="Content Placeholder 4">
            <a:extLst>
              <a:ext uri="{FF2B5EF4-FFF2-40B4-BE49-F238E27FC236}">
                <a16:creationId xmlns:a16="http://schemas.microsoft.com/office/drawing/2014/main" id="{8BB258CE-1B82-6174-554A-FDC2D9861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219" y="1825625"/>
            <a:ext cx="8895426" cy="4351338"/>
          </a:xfrm>
        </p:spPr>
      </p:pic>
    </p:spTree>
    <p:extLst>
      <p:ext uri="{BB962C8B-B14F-4D97-AF65-F5344CB8AC3E}">
        <p14:creationId xmlns:p14="http://schemas.microsoft.com/office/powerpoint/2010/main" val="283191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432B-D821-7A60-CA9F-CAAF3B890D82}"/>
              </a:ext>
            </a:extLst>
          </p:cNvPr>
          <p:cNvSpPr>
            <a:spLocks noGrp="1"/>
          </p:cNvSpPr>
          <p:nvPr>
            <p:ph type="title"/>
          </p:nvPr>
        </p:nvSpPr>
        <p:spPr/>
        <p:txBody>
          <a:bodyPr>
            <a:normAutofit fontScale="90000"/>
          </a:bodyPr>
          <a:lstStyle/>
          <a:p>
            <a:r>
              <a:rPr lang="en-US" sz="3200" b="1" u="sng" dirty="0">
                <a:ea typeface="+mn-lt"/>
                <a:cs typeface="+mn-lt"/>
              </a:rPr>
              <a:t>There are multicollinearity problem present in our dataset</a:t>
            </a:r>
            <a:r>
              <a:rPr lang="en-US" sz="3200" b="1" dirty="0">
                <a:ea typeface="+mn-lt"/>
                <a:cs typeface="+mn-lt"/>
              </a:rPr>
              <a:t>.</a:t>
            </a:r>
            <a:endParaRPr lang="en-IN" dirty="0"/>
          </a:p>
        </p:txBody>
      </p:sp>
      <p:pic>
        <p:nvPicPr>
          <p:cNvPr id="6" name="Content Placeholder 5">
            <a:extLst>
              <a:ext uri="{FF2B5EF4-FFF2-40B4-BE49-F238E27FC236}">
                <a16:creationId xmlns:a16="http://schemas.microsoft.com/office/drawing/2014/main" id="{6F78D3AC-7BCE-504C-4355-3178157F0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4976" y="987425"/>
            <a:ext cx="5008788" cy="4881563"/>
          </a:xfrm>
        </p:spPr>
      </p:pic>
      <p:sp>
        <p:nvSpPr>
          <p:cNvPr id="4" name="Text Placeholder 3">
            <a:extLst>
              <a:ext uri="{FF2B5EF4-FFF2-40B4-BE49-F238E27FC236}">
                <a16:creationId xmlns:a16="http://schemas.microsoft.com/office/drawing/2014/main" id="{F3C68ACC-5B3D-B4C3-16D7-C6E74E8CB224}"/>
              </a:ext>
            </a:extLst>
          </p:cNvPr>
          <p:cNvSpPr>
            <a:spLocks noGrp="1"/>
          </p:cNvSpPr>
          <p:nvPr>
            <p:ph type="body" sz="half" idx="2"/>
          </p:nvPr>
        </p:nvSpPr>
        <p:spPr/>
        <p:txBody>
          <a:bodyPr/>
          <a:lstStyle/>
          <a:p>
            <a:pPr marL="342900" indent="-342900">
              <a:buFont typeface="Arial" panose="020B0604020202020204" pitchFamily="34" charset="0"/>
              <a:buChar char="•"/>
            </a:pPr>
            <a:r>
              <a:rPr lang="en-US" sz="2000" dirty="0" err="1">
                <a:ea typeface="+mn-lt"/>
                <a:cs typeface="+mn-lt"/>
              </a:rPr>
              <a:t>TotRmsAbvGrd</a:t>
            </a:r>
            <a:r>
              <a:rPr lang="en-US" sz="2000" dirty="0">
                <a:ea typeface="+mn-lt"/>
                <a:cs typeface="+mn-lt"/>
              </a:rPr>
              <a:t> &amp; </a:t>
            </a:r>
            <a:r>
              <a:rPr lang="en-US" sz="2000" dirty="0" err="1">
                <a:ea typeface="+mn-lt"/>
                <a:cs typeface="+mn-lt"/>
              </a:rPr>
              <a:t>GrLivArea</a:t>
            </a:r>
            <a:r>
              <a:rPr lang="en-US" sz="2000" dirty="0">
                <a:ea typeface="+mn-lt"/>
                <a:cs typeface="+mn-lt"/>
              </a:rPr>
              <a:t>, has the correlation of 82%.</a:t>
            </a:r>
            <a:endParaRPr lang="en-US" sz="2000" b="1" dirty="0">
              <a:ea typeface="+mn-lt"/>
              <a:cs typeface="Calibri" panose="020F0502020204030204"/>
            </a:endParaRPr>
          </a:p>
          <a:p>
            <a:pPr marL="342900" indent="-342900">
              <a:buFont typeface="Arial" panose="020B0604020202020204" pitchFamily="34" charset="0"/>
              <a:buChar char="•"/>
            </a:pPr>
            <a:r>
              <a:rPr lang="en-US" sz="2000" dirty="0" err="1">
                <a:ea typeface="+mn-lt"/>
                <a:cs typeface="+mn-lt"/>
              </a:rPr>
              <a:t>GarageArea</a:t>
            </a:r>
            <a:r>
              <a:rPr lang="en-US" sz="2000" dirty="0">
                <a:ea typeface="+mn-lt"/>
                <a:cs typeface="+mn-lt"/>
              </a:rPr>
              <a:t> &amp; </a:t>
            </a:r>
            <a:r>
              <a:rPr lang="en-US" sz="2000" dirty="0" err="1">
                <a:ea typeface="+mn-lt"/>
                <a:cs typeface="+mn-lt"/>
              </a:rPr>
              <a:t>GarageCars</a:t>
            </a:r>
            <a:r>
              <a:rPr lang="en-US" sz="2000" dirty="0">
                <a:ea typeface="+mn-lt"/>
                <a:cs typeface="+mn-lt"/>
              </a:rPr>
              <a:t>, has the correlation of 88%.</a:t>
            </a:r>
            <a:endParaRPr lang="en-US" sz="2000" dirty="0"/>
          </a:p>
          <a:p>
            <a:pPr marL="342900" indent="-342900">
              <a:buFont typeface="Arial" panose="020B0604020202020204" pitchFamily="34" charset="0"/>
              <a:buChar char="•"/>
            </a:pPr>
            <a:r>
              <a:rPr lang="en-US" sz="2000" dirty="0" err="1">
                <a:ea typeface="+mn-lt"/>
                <a:cs typeface="+mn-lt"/>
              </a:rPr>
              <a:t>TotalBsmtSF</a:t>
            </a:r>
            <a:r>
              <a:rPr lang="en-US" sz="2000" dirty="0">
                <a:ea typeface="+mn-lt"/>
                <a:cs typeface="+mn-lt"/>
              </a:rPr>
              <a:t> &amp; 1stFlrSF, has the correlation of 81%.</a:t>
            </a:r>
            <a:endParaRPr lang="en-US" sz="2000" dirty="0"/>
          </a:p>
          <a:p>
            <a:endParaRPr lang="en-IN" dirty="0"/>
          </a:p>
        </p:txBody>
      </p:sp>
    </p:spTree>
    <p:extLst>
      <p:ext uri="{BB962C8B-B14F-4D97-AF65-F5344CB8AC3E}">
        <p14:creationId xmlns:p14="http://schemas.microsoft.com/office/powerpoint/2010/main" val="1746793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642</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Wingdings</vt:lpstr>
      <vt:lpstr>Office Theme</vt:lpstr>
      <vt:lpstr>HOUSING: PRICE PREDICTION </vt:lpstr>
      <vt:lpstr>Problem Statement:</vt:lpstr>
      <vt:lpstr>Understanding:</vt:lpstr>
      <vt:lpstr>Business Goals:</vt:lpstr>
      <vt:lpstr>First Dataset:</vt:lpstr>
      <vt:lpstr>EDA:</vt:lpstr>
      <vt:lpstr>Null Values:</vt:lpstr>
      <vt:lpstr>Top 40 Features:</vt:lpstr>
      <vt:lpstr>There are multicollinearity problem present in our dataset.</vt:lpstr>
      <vt:lpstr>Visualisation:</vt:lpstr>
      <vt:lpstr>Pairplot:</vt:lpstr>
      <vt:lpstr>Normal Distribution:</vt:lpstr>
      <vt:lpstr>Outliers:</vt:lpstr>
      <vt:lpstr>Removing Outliers:</vt:lpstr>
      <vt:lpstr>Model Dashboard:</vt:lpstr>
      <vt:lpstr>Linear Regression:</vt:lpstr>
      <vt:lpstr>Adaboost Regressor:</vt:lpstr>
      <vt:lpstr>GradientBoosting Regressor: </vt:lpstr>
      <vt:lpstr>HistGradientBoosting Regressor:</vt:lpstr>
      <vt:lpstr>KNeighbors Regressor:  Best Model, Parameters &amp; Score: GradientBoosting Regressor  </vt:lpstr>
      <vt:lpstr>Test 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Chandrakanta Patel</dc:creator>
  <cp:lastModifiedBy>Chandrakanta Patel</cp:lastModifiedBy>
  <cp:revision>2</cp:revision>
  <dcterms:created xsi:type="dcterms:W3CDTF">2023-01-21T16:50:24Z</dcterms:created>
  <dcterms:modified xsi:type="dcterms:W3CDTF">2023-01-21T16:51:37Z</dcterms:modified>
</cp:coreProperties>
</file>