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0" r:id="rId5"/>
    <p:sldId id="261" r:id="rId6"/>
    <p:sldId id="262" r:id="rId7"/>
    <p:sldId id="264" r:id="rId8"/>
    <p:sldId id="266" r:id="rId9"/>
    <p:sldId id="267" r:id="rId10"/>
    <p:sldId id="270" r:id="rId11"/>
    <p:sldId id="271" r:id="rId12"/>
    <p:sldId id="272" r:id="rId13"/>
    <p:sldId id="273" r:id="rId14"/>
    <p:sldId id="274" r:id="rId15"/>
    <p:sldId id="275" r:id="rId16"/>
    <p:sldId id="276" r:id="rId17"/>
    <p:sldId id="277" r:id="rId18"/>
    <p:sldId id="278" r:id="rId19"/>
    <p:sldId id="280" r:id="rId20"/>
    <p:sldId id="281" r:id="rId21"/>
    <p:sldId id="283" r:id="rId22"/>
    <p:sldId id="284" r:id="rId23"/>
    <p:sldId id="285" r:id="rId24"/>
    <p:sldId id="287" r:id="rId25"/>
    <p:sldId id="289" r:id="rId26"/>
    <p:sldId id="290" r:id="rId27"/>
    <p:sldId id="291" r:id="rId28"/>
    <p:sldId id="292" r:id="rId29"/>
    <p:sldId id="294" r:id="rId30"/>
    <p:sldId id="295" r:id="rId31"/>
    <p:sldId id="296"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E31E-E86E-E3DC-84CA-E761E5F67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88A177-8530-4DCF-3931-6A23A7FC7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13C49F-A5A1-01A8-7CD9-AC45641C8700}"/>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A3C97852-4906-23F7-53CF-E6157C22F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FC669-5F01-3BC6-D9BB-6FA6EA9DD46F}"/>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17031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40A-84D9-0DC6-8E5F-6554CCAB0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317C8-355D-30F1-D0C2-7A05133C8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113C4-409C-791C-0F70-A944803FC623}"/>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FF8F3BE1-3EE2-D970-B500-AED663A2C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B513C-EEBF-54CA-EFCB-6DDCB03A0EE9}"/>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86965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A823A-6B75-EFA9-B67F-1B8ECA4DC1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8FDFFE-3DA2-D597-8ED5-B78EC5391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0BC33-8870-ACDD-8283-0C0FE5B99B71}"/>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EA0D01A9-15A3-C21A-46FB-812EFD63C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E97EB-E55A-3EAC-6AF8-041F07F20503}"/>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299515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C88-D318-604F-9E2C-1BFDAE9D7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EA9A20-44F5-5B11-7881-09E6EB099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E8A02-9F9A-1DA8-AEEF-F6A9B0E70C49}"/>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02E84C6C-E715-434E-6FA5-A27B9AF67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B0E31-0D76-1F1E-37EC-F6067D805C24}"/>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200753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404C-8F63-1A14-9C2B-5FC9A3576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765105-29C5-ABCF-08E8-04E8AAE53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3F20D-70F7-1E9E-8A5C-7EFE7A0F3411}"/>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5CF08F49-2685-AE1E-917B-8004A8511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17253-D6D0-8C55-412D-2F6F4C201741}"/>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33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B393-A183-1859-6352-855B09044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1EF50-1D72-9281-B6E5-94C9BEA73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82756-EDE9-9217-EEFB-6F6C006B0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9DC0CB-1357-ED19-FD62-611701EDB362}"/>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6" name="Footer Placeholder 5">
            <a:extLst>
              <a:ext uri="{FF2B5EF4-FFF2-40B4-BE49-F238E27FC236}">
                <a16:creationId xmlns:a16="http://schemas.microsoft.com/office/drawing/2014/main" id="{B3C35D29-FD52-2BFA-E194-11129C692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060CC-DFE3-1739-EB0D-30E82D2CDC39}"/>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20304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6C11-4074-DD64-0EE9-DC2130651B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3C887-AB5D-F665-3F68-859A75609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77D13-B979-02E0-ED0C-1ACBBF516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8CD4EC-23E0-92A3-A62D-C4315A0FB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C1746-381D-DFDC-09DE-243669F0C9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96A103-5B39-DEF4-8868-916A0D6BDECD}"/>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8" name="Footer Placeholder 7">
            <a:extLst>
              <a:ext uri="{FF2B5EF4-FFF2-40B4-BE49-F238E27FC236}">
                <a16:creationId xmlns:a16="http://schemas.microsoft.com/office/drawing/2014/main" id="{703EFAF2-F282-305E-F11F-68D2AF10FF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C25D5-C6E5-0836-A2B8-3723B381DB7C}"/>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179877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8C1B-668E-D82D-1FAE-3ECA9EF164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EEF5DA-7395-7D45-ABDD-8EFF61A196DC}"/>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4" name="Footer Placeholder 3">
            <a:extLst>
              <a:ext uri="{FF2B5EF4-FFF2-40B4-BE49-F238E27FC236}">
                <a16:creationId xmlns:a16="http://schemas.microsoft.com/office/drawing/2014/main" id="{F51E43F4-3B1B-4CBA-F82D-DDD8F851A4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06BF85-4F71-36BD-CC53-FBE977175C47}"/>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243023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4FD05-8348-AF4A-3C4D-C2E7D1E15566}"/>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3" name="Footer Placeholder 2">
            <a:extLst>
              <a:ext uri="{FF2B5EF4-FFF2-40B4-BE49-F238E27FC236}">
                <a16:creationId xmlns:a16="http://schemas.microsoft.com/office/drawing/2014/main" id="{239D2980-1800-CD09-04FE-23AC02915C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EF7577-6280-40D5-43FB-689DE6F73725}"/>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348353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40DE-F5F4-3010-DA3B-1A98F3AA7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C6F83F-EE45-1628-266E-8F2108D82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98C797-8357-2751-094F-045DB9046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065BC-B2A4-2E17-3150-24A57942D3E8}"/>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6" name="Footer Placeholder 5">
            <a:extLst>
              <a:ext uri="{FF2B5EF4-FFF2-40B4-BE49-F238E27FC236}">
                <a16:creationId xmlns:a16="http://schemas.microsoft.com/office/drawing/2014/main" id="{061BBD5B-AAAA-A493-8060-8AFF860E84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D09814-9F5B-BFFB-13E4-5D2F8AABF986}"/>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30302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3A34-AF6B-0E01-8758-94A66BFA2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E18F28-96B4-4A97-0AF3-D36745A27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5B8A3A-1AB2-C65C-FD86-EC535438E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2A6D3-47FA-BC58-24DF-E62F463C333A}"/>
              </a:ext>
            </a:extLst>
          </p:cNvPr>
          <p:cNvSpPr>
            <a:spLocks noGrp="1"/>
          </p:cNvSpPr>
          <p:nvPr>
            <p:ph type="dt" sz="half" idx="10"/>
          </p:nvPr>
        </p:nvSpPr>
        <p:spPr/>
        <p:txBody>
          <a:bodyPr/>
          <a:lstStyle/>
          <a:p>
            <a:fld id="{CE575193-8C68-4E36-AFEA-6846CE34E683}" type="datetimeFigureOut">
              <a:rPr lang="en-IN" smtClean="0"/>
              <a:t>11-01-2023</a:t>
            </a:fld>
            <a:endParaRPr lang="en-IN"/>
          </a:p>
        </p:txBody>
      </p:sp>
      <p:sp>
        <p:nvSpPr>
          <p:cNvPr id="6" name="Footer Placeholder 5">
            <a:extLst>
              <a:ext uri="{FF2B5EF4-FFF2-40B4-BE49-F238E27FC236}">
                <a16:creationId xmlns:a16="http://schemas.microsoft.com/office/drawing/2014/main" id="{4D383B2D-B84D-7264-F712-B2B8ED9CA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150CE-2034-EE9C-8DBA-966B59C952EB}"/>
              </a:ext>
            </a:extLst>
          </p:cNvPr>
          <p:cNvSpPr>
            <a:spLocks noGrp="1"/>
          </p:cNvSpPr>
          <p:nvPr>
            <p:ph type="sldNum" sz="quarter" idx="12"/>
          </p:nvPr>
        </p:nvSpPr>
        <p:spPr/>
        <p:txBody>
          <a:bodyPr/>
          <a:lstStyle/>
          <a:p>
            <a:fld id="{2D1FBDF2-766A-4F73-8009-D469BE358136}" type="slidenum">
              <a:rPr lang="en-IN" smtClean="0"/>
              <a:t>‹#›</a:t>
            </a:fld>
            <a:endParaRPr lang="en-IN"/>
          </a:p>
        </p:txBody>
      </p:sp>
    </p:spTree>
    <p:extLst>
      <p:ext uri="{BB962C8B-B14F-4D97-AF65-F5344CB8AC3E}">
        <p14:creationId xmlns:p14="http://schemas.microsoft.com/office/powerpoint/2010/main" val="33926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52A8-7922-45A7-7D45-78591E7A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E51922-3A6D-CEB6-0C5D-51C7A61E5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DD816-5378-6002-41CB-0F5694B5D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75193-8C68-4E36-AFEA-6846CE34E683}" type="datetimeFigureOut">
              <a:rPr lang="en-IN" smtClean="0"/>
              <a:t>11-01-2023</a:t>
            </a:fld>
            <a:endParaRPr lang="en-IN"/>
          </a:p>
        </p:txBody>
      </p:sp>
      <p:sp>
        <p:nvSpPr>
          <p:cNvPr id="5" name="Footer Placeholder 4">
            <a:extLst>
              <a:ext uri="{FF2B5EF4-FFF2-40B4-BE49-F238E27FC236}">
                <a16:creationId xmlns:a16="http://schemas.microsoft.com/office/drawing/2014/main" id="{32A6EE1F-CC4F-7CAE-022B-31266C133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B5F7E1-991D-C74F-CE17-DD26B514B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FBDF2-766A-4F73-8009-D469BE358136}" type="slidenum">
              <a:rPr lang="en-IN" smtClean="0"/>
              <a:t>‹#›</a:t>
            </a:fld>
            <a:endParaRPr lang="en-IN"/>
          </a:p>
        </p:txBody>
      </p:sp>
    </p:spTree>
    <p:extLst>
      <p:ext uri="{BB962C8B-B14F-4D97-AF65-F5344CB8AC3E}">
        <p14:creationId xmlns:p14="http://schemas.microsoft.com/office/powerpoint/2010/main" val="30543847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4880-64FA-7B74-1CD9-C20A71FFFE5A}"/>
              </a:ext>
            </a:extLst>
          </p:cNvPr>
          <p:cNvSpPr>
            <a:spLocks noGrp="1"/>
          </p:cNvSpPr>
          <p:nvPr>
            <p:ph type="ctrTitle"/>
          </p:nvPr>
        </p:nvSpPr>
        <p:spPr>
          <a:xfrm>
            <a:off x="1524000" y="1122363"/>
            <a:ext cx="9144000" cy="1079299"/>
          </a:xfrm>
        </p:spPr>
        <p:txBody>
          <a:bodyPr>
            <a:normAutofit fontScale="90000"/>
          </a:bodyPr>
          <a:lstStyle/>
          <a:p>
            <a:pPr algn="l"/>
            <a:r>
              <a:rPr lang="en-IN" sz="3100" b="1" u="sng" dirty="0">
                <a:solidFill>
                  <a:srgbClr val="0000FF"/>
                </a:solidFill>
                <a:effectLst/>
                <a:latin typeface="Arial" panose="020B0604020202020204" pitchFamily="34" charset="0"/>
                <a:ea typeface="Calibri" panose="020F0502020204030204" pitchFamily="34" charset="0"/>
                <a:cs typeface="Mangal" panose="02040503050203030202" pitchFamily="18" charset="0"/>
                <a:hlinkClick r:id="rId2"/>
              </a:rPr>
              <a:t>E-retail factors for customer activation and </a:t>
            </a:r>
            <a:r>
              <a:rPr lang="en-IN" sz="3100" b="1" u="sng" dirty="0" err="1">
                <a:solidFill>
                  <a:srgbClr val="0000FF"/>
                </a:solidFill>
                <a:effectLst/>
                <a:latin typeface="Arial" panose="020B0604020202020204" pitchFamily="34" charset="0"/>
                <a:ea typeface="Calibri" panose="020F0502020204030204" pitchFamily="34" charset="0"/>
                <a:cs typeface="Mangal" panose="02040503050203030202" pitchFamily="18" charset="0"/>
                <a:hlinkClick r:id="rId2"/>
              </a:rPr>
              <a:t>rention</a:t>
            </a:r>
            <a:r>
              <a:rPr lang="en-IN" sz="3100" b="1" u="sng" dirty="0">
                <a:solidFill>
                  <a:srgbClr val="0000FF"/>
                </a:solidFill>
                <a:effectLst/>
                <a:latin typeface="Arial" panose="020B0604020202020204" pitchFamily="34" charset="0"/>
                <a:ea typeface="Calibri" panose="020F0502020204030204" pitchFamily="34" charset="0"/>
                <a:cs typeface="Mangal" panose="02040503050203030202" pitchFamily="18" charset="0"/>
                <a:hlinkClick r:id="rId2"/>
              </a:rPr>
              <a:t>: A case study from Indian e-commerce customers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Subtitle 2">
            <a:extLst>
              <a:ext uri="{FF2B5EF4-FFF2-40B4-BE49-F238E27FC236}">
                <a16:creationId xmlns:a16="http://schemas.microsoft.com/office/drawing/2014/main" id="{AD1A4098-A7FC-DE3E-3950-0235F870A3A6}"/>
              </a:ext>
            </a:extLst>
          </p:cNvPr>
          <p:cNvSpPr>
            <a:spLocks noGrp="1"/>
          </p:cNvSpPr>
          <p:nvPr>
            <p:ph type="subTitle" idx="1"/>
          </p:nvPr>
        </p:nvSpPr>
        <p:spPr>
          <a:xfrm>
            <a:off x="1524000" y="1873188"/>
            <a:ext cx="9144000" cy="3384612"/>
          </a:xfrm>
        </p:spPr>
        <p:txBody>
          <a:bodyPr>
            <a:normAutofit/>
          </a:bodyPr>
          <a:lstStyle/>
          <a:p>
            <a:pPr algn="l"/>
            <a:r>
              <a:rPr lang="en-IN" sz="1800" dirty="0">
                <a:solidFill>
                  <a:srgbClr val="111111"/>
                </a:solidFill>
                <a:effectLst/>
                <a:latin typeface="Arial" panose="020B0604020202020204" pitchFamily="34" charset="0"/>
                <a:ea typeface="Calibri" panose="020F0502020204030204" pitchFamily="34" charset="0"/>
                <a:cs typeface="Mangal" panose="02040503050203030202"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l"/>
            <a:endParaRPr lang="en-IN" dirty="0"/>
          </a:p>
        </p:txBody>
      </p:sp>
    </p:spTree>
    <p:extLst>
      <p:ext uri="{BB962C8B-B14F-4D97-AF65-F5344CB8AC3E}">
        <p14:creationId xmlns:p14="http://schemas.microsoft.com/office/powerpoint/2010/main" val="312868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5D41C44-57A0-5BE7-812E-E58A7C32B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0558" y="532660"/>
            <a:ext cx="5997460" cy="5336328"/>
          </a:xfrm>
        </p:spPr>
      </p:pic>
      <p:sp>
        <p:nvSpPr>
          <p:cNvPr id="4" name="Text Placeholder 3">
            <a:extLst>
              <a:ext uri="{FF2B5EF4-FFF2-40B4-BE49-F238E27FC236}">
                <a16:creationId xmlns:a16="http://schemas.microsoft.com/office/drawing/2014/main" id="{3DF806EC-6423-6F84-16B1-F3914AECA15C}"/>
              </a:ext>
            </a:extLst>
          </p:cNvPr>
          <p:cNvSpPr>
            <a:spLocks noGrp="1"/>
          </p:cNvSpPr>
          <p:nvPr>
            <p:ph type="body" sz="half" idx="2"/>
          </p:nvPr>
        </p:nvSpPr>
        <p:spPr>
          <a:xfrm>
            <a:off x="839788" y="896645"/>
            <a:ext cx="3932237" cy="4972343"/>
          </a:xfrm>
        </p:spPr>
        <p:txBody>
          <a:bodyPr/>
          <a:lstStyle/>
          <a:p>
            <a:pPr algn="l"/>
            <a:r>
              <a:rPr lang="en-US" sz="2400" b="1" i="0" dirty="0">
                <a:solidFill>
                  <a:srgbClr val="000000"/>
                </a:solidFill>
                <a:effectLst/>
                <a:latin typeface="Helvetica Neue"/>
              </a:rPr>
              <a:t>Which device do you use to access the online shopping?</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1.Smartphones.</a:t>
            </a:r>
          </a:p>
          <a:p>
            <a:pPr algn="l"/>
            <a:r>
              <a:rPr lang="en-US" sz="2400" b="0" i="0" dirty="0">
                <a:solidFill>
                  <a:srgbClr val="000000"/>
                </a:solidFill>
                <a:effectLst/>
                <a:latin typeface="Helvetica Neue"/>
              </a:rPr>
              <a:t>2.Laptop.</a:t>
            </a:r>
          </a:p>
          <a:p>
            <a:pPr algn="l"/>
            <a:r>
              <a:rPr lang="en-US" sz="2400" b="0" i="0" dirty="0">
                <a:solidFill>
                  <a:srgbClr val="000000"/>
                </a:solidFill>
                <a:effectLst/>
                <a:latin typeface="Helvetica Neue"/>
              </a:rPr>
              <a:t>3.Desktop.</a:t>
            </a:r>
          </a:p>
          <a:p>
            <a:pPr algn="l"/>
            <a:r>
              <a:rPr lang="en-US" sz="2400" b="0" i="0" dirty="0">
                <a:solidFill>
                  <a:srgbClr val="000000"/>
                </a:solidFill>
                <a:effectLst/>
                <a:latin typeface="Helvetica Neue"/>
              </a:rPr>
              <a:t>4.Tablet.</a:t>
            </a:r>
          </a:p>
          <a:p>
            <a:endParaRPr lang="en-IN" dirty="0"/>
          </a:p>
        </p:txBody>
      </p:sp>
    </p:spTree>
    <p:extLst>
      <p:ext uri="{BB962C8B-B14F-4D97-AF65-F5344CB8AC3E}">
        <p14:creationId xmlns:p14="http://schemas.microsoft.com/office/powerpoint/2010/main" val="194197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ACAB52-2D6F-8A53-C231-67544D45D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995362"/>
            <a:ext cx="6172200" cy="4873625"/>
          </a:xfrm>
        </p:spPr>
      </p:pic>
      <p:sp>
        <p:nvSpPr>
          <p:cNvPr id="4" name="Text Placeholder 3">
            <a:extLst>
              <a:ext uri="{FF2B5EF4-FFF2-40B4-BE49-F238E27FC236}">
                <a16:creationId xmlns:a16="http://schemas.microsoft.com/office/drawing/2014/main" id="{8F6BA14C-17DA-8756-3B21-C847C6B2E4B1}"/>
              </a:ext>
            </a:extLst>
          </p:cNvPr>
          <p:cNvSpPr>
            <a:spLocks noGrp="1"/>
          </p:cNvSpPr>
          <p:nvPr>
            <p:ph type="body" sz="half" idx="2"/>
          </p:nvPr>
        </p:nvSpPr>
        <p:spPr>
          <a:xfrm>
            <a:off x="839788" y="995363"/>
            <a:ext cx="3932237" cy="4873625"/>
          </a:xfrm>
        </p:spPr>
        <p:txBody>
          <a:bodyPr/>
          <a:lstStyle/>
          <a:p>
            <a:pPr algn="l"/>
            <a:r>
              <a:rPr lang="en-US" sz="2400" b="1" i="0" dirty="0">
                <a:solidFill>
                  <a:srgbClr val="000000"/>
                </a:solidFill>
                <a:effectLst/>
                <a:latin typeface="Helvetica Neue"/>
              </a:rPr>
              <a:t>After first visit, how do you reach the online retail store?</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1.Via Application.</a:t>
            </a:r>
          </a:p>
          <a:p>
            <a:pPr algn="l"/>
            <a:r>
              <a:rPr lang="en-US" sz="2400" b="0" i="0" dirty="0">
                <a:solidFill>
                  <a:srgbClr val="000000"/>
                </a:solidFill>
                <a:effectLst/>
                <a:latin typeface="Helvetica Neue"/>
              </a:rPr>
              <a:t>2.Search Engine.</a:t>
            </a:r>
          </a:p>
          <a:p>
            <a:pPr algn="l"/>
            <a:r>
              <a:rPr lang="en-US" sz="2400" b="0" i="0" dirty="0">
                <a:solidFill>
                  <a:srgbClr val="000000"/>
                </a:solidFill>
                <a:effectLst/>
                <a:latin typeface="Helvetica Neue"/>
              </a:rPr>
              <a:t>3.Direct URL.</a:t>
            </a:r>
          </a:p>
          <a:p>
            <a:pPr algn="l"/>
            <a:r>
              <a:rPr lang="en-US" sz="2400" b="0" i="0" dirty="0">
                <a:solidFill>
                  <a:srgbClr val="000000"/>
                </a:solidFill>
                <a:effectLst/>
                <a:latin typeface="Helvetica Neue"/>
              </a:rPr>
              <a:t>4.E-mail.</a:t>
            </a:r>
          </a:p>
          <a:p>
            <a:pPr algn="l"/>
            <a:r>
              <a:rPr lang="en-US" sz="2400" b="0" i="0" dirty="0">
                <a:solidFill>
                  <a:srgbClr val="000000"/>
                </a:solidFill>
                <a:effectLst/>
                <a:latin typeface="Helvetica Neue"/>
              </a:rPr>
              <a:t>5.Socail Media</a:t>
            </a:r>
            <a:r>
              <a:rPr lang="en-US"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341155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C38D13-B687-5333-4747-8B68A9B55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877" y="612559"/>
            <a:ext cx="6131335" cy="5717220"/>
          </a:xfrm>
        </p:spPr>
      </p:pic>
      <p:sp>
        <p:nvSpPr>
          <p:cNvPr id="4" name="Text Placeholder 3">
            <a:extLst>
              <a:ext uri="{FF2B5EF4-FFF2-40B4-BE49-F238E27FC236}">
                <a16:creationId xmlns:a16="http://schemas.microsoft.com/office/drawing/2014/main" id="{CE2598A5-6B84-CBAB-B9C8-F3EAE56321C4}"/>
              </a:ext>
            </a:extLst>
          </p:cNvPr>
          <p:cNvSpPr>
            <a:spLocks noGrp="1"/>
          </p:cNvSpPr>
          <p:nvPr>
            <p:ph type="body" sz="half" idx="2"/>
          </p:nvPr>
        </p:nvSpPr>
        <p:spPr>
          <a:xfrm>
            <a:off x="248576" y="612559"/>
            <a:ext cx="4523450" cy="5450890"/>
          </a:xfrm>
        </p:spPr>
        <p:txBody>
          <a:bodyPr/>
          <a:lstStyle/>
          <a:p>
            <a:pPr algn="l"/>
            <a:r>
              <a:rPr lang="en-US" sz="2000" b="1" i="0" dirty="0">
                <a:solidFill>
                  <a:srgbClr val="000000"/>
                </a:solidFill>
                <a:effectLst/>
                <a:latin typeface="Helvetica Neue"/>
              </a:rPr>
              <a:t>How frequently do you abandon (selecting an items and leaving without making payment) your shopping cart?</a:t>
            </a:r>
          </a:p>
          <a:p>
            <a:pPr algn="l"/>
            <a:r>
              <a:rPr lang="en-US" sz="2000" b="0" i="0" dirty="0">
                <a:solidFill>
                  <a:srgbClr val="000000"/>
                </a:solidFill>
                <a:effectLst/>
                <a:latin typeface="Helvetica Neue"/>
              </a:rPr>
              <a:t>1.There are more number of customer, who abandon the shopping cart, Sometimes.</a:t>
            </a:r>
          </a:p>
          <a:p>
            <a:pPr algn="l"/>
            <a:r>
              <a:rPr lang="en-US" sz="2000" b="0" i="0" dirty="0">
                <a:solidFill>
                  <a:srgbClr val="000000"/>
                </a:solidFill>
                <a:effectLst/>
                <a:latin typeface="Helvetica Neue"/>
              </a:rPr>
              <a:t>2.Never.</a:t>
            </a:r>
          </a:p>
          <a:p>
            <a:pPr algn="l"/>
            <a:r>
              <a:rPr lang="en-US" sz="2000" b="0" i="0" dirty="0">
                <a:solidFill>
                  <a:srgbClr val="000000"/>
                </a:solidFill>
                <a:effectLst/>
                <a:latin typeface="Helvetica Neue"/>
              </a:rPr>
              <a:t>3.Frequently.</a:t>
            </a:r>
          </a:p>
          <a:p>
            <a:pPr algn="l"/>
            <a:r>
              <a:rPr lang="en-US" sz="2000" b="0" i="0" dirty="0">
                <a:solidFill>
                  <a:srgbClr val="000000"/>
                </a:solidFill>
                <a:effectLst/>
                <a:latin typeface="Helvetica Neue"/>
              </a:rPr>
              <a:t>4.Very less number of customer abandon the shopping cart, very frequently.</a:t>
            </a:r>
          </a:p>
          <a:p>
            <a:endParaRPr lang="en-IN" dirty="0"/>
          </a:p>
        </p:txBody>
      </p:sp>
    </p:spTree>
    <p:extLst>
      <p:ext uri="{BB962C8B-B14F-4D97-AF65-F5344CB8AC3E}">
        <p14:creationId xmlns:p14="http://schemas.microsoft.com/office/powerpoint/2010/main" val="321796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B9EE-DEBB-61AA-F6E9-5C7DCBDBBAEE}"/>
              </a:ext>
            </a:extLst>
          </p:cNvPr>
          <p:cNvSpPr>
            <a:spLocks noGrp="1"/>
          </p:cNvSpPr>
          <p:nvPr>
            <p:ph type="title"/>
          </p:nvPr>
        </p:nvSpPr>
        <p:spPr>
          <a:xfrm>
            <a:off x="838200" y="365125"/>
            <a:ext cx="10515600" cy="646929"/>
          </a:xfrm>
        </p:spPr>
        <p:txBody>
          <a:bodyPr>
            <a:normAutofit fontScale="90000"/>
          </a:bodyPr>
          <a:lstStyle/>
          <a:p>
            <a:r>
              <a:rPr lang="en-IN" b="1" u="sng" dirty="0"/>
              <a:t>Polls</a:t>
            </a:r>
          </a:p>
        </p:txBody>
      </p:sp>
      <p:pic>
        <p:nvPicPr>
          <p:cNvPr id="6" name="Content Placeholder 5">
            <a:extLst>
              <a:ext uri="{FF2B5EF4-FFF2-40B4-BE49-F238E27FC236}">
                <a16:creationId xmlns:a16="http://schemas.microsoft.com/office/drawing/2014/main" id="{10D59675-D369-E8D8-D986-8145596242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81" y="1109709"/>
            <a:ext cx="8910302" cy="5166804"/>
          </a:xfrm>
        </p:spPr>
      </p:pic>
    </p:spTree>
    <p:extLst>
      <p:ext uri="{BB962C8B-B14F-4D97-AF65-F5344CB8AC3E}">
        <p14:creationId xmlns:p14="http://schemas.microsoft.com/office/powerpoint/2010/main" val="302079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DED40-6447-0DD3-62BD-36E8199E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57" y="296908"/>
            <a:ext cx="3463052" cy="6264183"/>
          </a:xfrm>
          <a:prstGeom prst="rect">
            <a:avLst/>
          </a:prstGeom>
        </p:spPr>
      </p:pic>
      <p:pic>
        <p:nvPicPr>
          <p:cNvPr id="5" name="Picture 4">
            <a:extLst>
              <a:ext uri="{FF2B5EF4-FFF2-40B4-BE49-F238E27FC236}">
                <a16:creationId xmlns:a16="http://schemas.microsoft.com/office/drawing/2014/main" id="{7752E04B-2B13-B161-3FB1-078D0DEB3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104" y="243564"/>
            <a:ext cx="4004066" cy="6370872"/>
          </a:xfrm>
          <a:prstGeom prst="rect">
            <a:avLst/>
          </a:prstGeom>
        </p:spPr>
      </p:pic>
      <p:pic>
        <p:nvPicPr>
          <p:cNvPr id="7" name="Picture 6">
            <a:extLst>
              <a:ext uri="{FF2B5EF4-FFF2-40B4-BE49-F238E27FC236}">
                <a16:creationId xmlns:a16="http://schemas.microsoft.com/office/drawing/2014/main" id="{64BD3A8A-952D-BF10-3C8F-CE4D21A7A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365" y="312149"/>
            <a:ext cx="3615492" cy="6248942"/>
          </a:xfrm>
          <a:prstGeom prst="rect">
            <a:avLst/>
          </a:prstGeom>
        </p:spPr>
      </p:pic>
    </p:spTree>
    <p:extLst>
      <p:ext uri="{BB962C8B-B14F-4D97-AF65-F5344CB8AC3E}">
        <p14:creationId xmlns:p14="http://schemas.microsoft.com/office/powerpoint/2010/main" val="293621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007CD3-0786-F573-E231-443DE16AD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576"/>
            <a:ext cx="2690472" cy="6413431"/>
          </a:xfrm>
          <a:prstGeom prst="rect">
            <a:avLst/>
          </a:prstGeom>
        </p:spPr>
      </p:pic>
      <p:pic>
        <p:nvPicPr>
          <p:cNvPr id="5" name="Picture 4">
            <a:extLst>
              <a:ext uri="{FF2B5EF4-FFF2-40B4-BE49-F238E27FC236}">
                <a16:creationId xmlns:a16="http://schemas.microsoft.com/office/drawing/2014/main" id="{425B2FB3-A2CC-066E-6A79-126A49085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472" y="181993"/>
            <a:ext cx="3101609" cy="6494014"/>
          </a:xfrm>
          <a:prstGeom prst="rect">
            <a:avLst/>
          </a:prstGeom>
        </p:spPr>
      </p:pic>
      <p:pic>
        <p:nvPicPr>
          <p:cNvPr id="7" name="Picture 6">
            <a:extLst>
              <a:ext uri="{FF2B5EF4-FFF2-40B4-BE49-F238E27FC236}">
                <a16:creationId xmlns:a16="http://schemas.microsoft.com/office/drawing/2014/main" id="{2F943F61-7DC8-025D-F216-12FFD776C2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695" y="262576"/>
            <a:ext cx="3017782" cy="6302286"/>
          </a:xfrm>
          <a:prstGeom prst="rect">
            <a:avLst/>
          </a:prstGeom>
        </p:spPr>
      </p:pic>
      <p:pic>
        <p:nvPicPr>
          <p:cNvPr id="9" name="Picture 8">
            <a:extLst>
              <a:ext uri="{FF2B5EF4-FFF2-40B4-BE49-F238E27FC236}">
                <a16:creationId xmlns:a16="http://schemas.microsoft.com/office/drawing/2014/main" id="{DA1A8B09-FBED-5279-2DD8-793308D661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0518" y="308300"/>
            <a:ext cx="2918713" cy="6256562"/>
          </a:xfrm>
          <a:prstGeom prst="rect">
            <a:avLst/>
          </a:prstGeom>
        </p:spPr>
      </p:pic>
    </p:spTree>
    <p:extLst>
      <p:ext uri="{BB962C8B-B14F-4D97-AF65-F5344CB8AC3E}">
        <p14:creationId xmlns:p14="http://schemas.microsoft.com/office/powerpoint/2010/main" val="319586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D968E-74C3-FCF1-3377-021776EB5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89" y="331005"/>
            <a:ext cx="3208298" cy="6433779"/>
          </a:xfrm>
          <a:prstGeom prst="rect">
            <a:avLst/>
          </a:prstGeom>
        </p:spPr>
      </p:pic>
      <p:pic>
        <p:nvPicPr>
          <p:cNvPr id="5" name="Picture 4">
            <a:extLst>
              <a:ext uri="{FF2B5EF4-FFF2-40B4-BE49-F238E27FC236}">
                <a16:creationId xmlns:a16="http://schemas.microsoft.com/office/drawing/2014/main" id="{1219717C-8DF0-96FD-7D6C-8C42072D6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484" y="331005"/>
            <a:ext cx="3488166" cy="6087549"/>
          </a:xfrm>
          <a:prstGeom prst="rect">
            <a:avLst/>
          </a:prstGeom>
        </p:spPr>
      </p:pic>
      <p:pic>
        <p:nvPicPr>
          <p:cNvPr id="7" name="Picture 6">
            <a:extLst>
              <a:ext uri="{FF2B5EF4-FFF2-40B4-BE49-F238E27FC236}">
                <a16:creationId xmlns:a16="http://schemas.microsoft.com/office/drawing/2014/main" id="{665E8A76-8FE5-F7BF-C717-1252B63AB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3145" y="603681"/>
            <a:ext cx="3025402" cy="5442011"/>
          </a:xfrm>
          <a:prstGeom prst="rect">
            <a:avLst/>
          </a:prstGeom>
        </p:spPr>
      </p:pic>
    </p:spTree>
    <p:extLst>
      <p:ext uri="{BB962C8B-B14F-4D97-AF65-F5344CB8AC3E}">
        <p14:creationId xmlns:p14="http://schemas.microsoft.com/office/powerpoint/2010/main" val="139783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45BBC-335E-8F54-90F1-B20253B1E812}"/>
              </a:ext>
            </a:extLst>
          </p:cNvPr>
          <p:cNvSpPr>
            <a:spLocks noGrp="1"/>
          </p:cNvSpPr>
          <p:nvPr>
            <p:ph idx="1"/>
          </p:nvPr>
        </p:nvSpPr>
        <p:spPr>
          <a:xfrm>
            <a:off x="696157" y="550416"/>
            <a:ext cx="10515600" cy="5942457"/>
          </a:xfrm>
        </p:spPr>
        <p:txBody>
          <a:bodyPr>
            <a:normAutofit fontScale="92500" lnSpcReduction="20000"/>
          </a:bodyPr>
          <a:lstStyle/>
          <a:p>
            <a:pPr algn="l"/>
            <a:r>
              <a:rPr lang="en-US" b="0" i="0" dirty="0">
                <a:solidFill>
                  <a:srgbClr val="000000"/>
                </a:solidFill>
                <a:effectLst/>
                <a:latin typeface="Helvetica Neue"/>
              </a:rPr>
              <a:t>Strongly agree/Agree/Disagree/Strongly disagree/Indifferent Poll.</a:t>
            </a:r>
          </a:p>
          <a:p>
            <a:pPr algn="l"/>
            <a:r>
              <a:rPr lang="en-US" b="0" i="0" dirty="0">
                <a:solidFill>
                  <a:srgbClr val="000000"/>
                </a:solidFill>
                <a:effectLst/>
                <a:latin typeface="Helvetica Neue"/>
              </a:rPr>
              <a:t>Strongly agree/Agree, can be considered as Agreed.</a:t>
            </a:r>
          </a:p>
          <a:p>
            <a:pPr algn="l"/>
            <a:r>
              <a:rPr lang="en-US" b="0" i="0" dirty="0">
                <a:solidFill>
                  <a:srgbClr val="000000"/>
                </a:solidFill>
                <a:effectLst/>
                <a:latin typeface="Helvetica Neue"/>
              </a:rPr>
              <a:t>Disagree/Strongly disagree, can be considered as Disagree.</a:t>
            </a:r>
          </a:p>
          <a:p>
            <a:pPr algn="l"/>
            <a:r>
              <a:rPr lang="en-US" b="1" i="0" dirty="0">
                <a:solidFill>
                  <a:srgbClr val="000000"/>
                </a:solidFill>
                <a:effectLst/>
                <a:latin typeface="Helvetica Neue"/>
              </a:rPr>
              <a:t>* All the columns in </a:t>
            </a:r>
            <a:r>
              <a:rPr lang="en-US" b="1" i="0" dirty="0" err="1">
                <a:solidFill>
                  <a:srgbClr val="000000"/>
                </a:solidFill>
                <a:effectLst/>
                <a:latin typeface="Helvetica Neue"/>
              </a:rPr>
              <a:t>sd</a:t>
            </a:r>
            <a:r>
              <a:rPr lang="en-US" b="1" i="0" dirty="0">
                <a:solidFill>
                  <a:srgbClr val="000000"/>
                </a:solidFill>
                <a:effectLst/>
                <a:latin typeface="Helvetica Neue"/>
              </a:rPr>
              <a:t> are like the poll columns for the customers, where they have to agree or disagree with the question of poll with there own experience on website they shop at ... *</a:t>
            </a:r>
            <a:endParaRPr lang="en-US" b="0" i="0" dirty="0">
              <a:solidFill>
                <a:srgbClr val="000000"/>
              </a:solidFill>
              <a:effectLst/>
              <a:latin typeface="Helvetica Neue"/>
            </a:endParaRPr>
          </a:p>
          <a:p>
            <a:pPr algn="l"/>
            <a:r>
              <a:rPr lang="en-US" b="0" i="0" dirty="0">
                <a:solidFill>
                  <a:srgbClr val="000000"/>
                </a:solidFill>
                <a:effectLst/>
                <a:latin typeface="Helvetica Neue"/>
              </a:rPr>
              <a:t>Most of the customers are agreed with the question and giving there opinions on the website.</a:t>
            </a:r>
          </a:p>
          <a:p>
            <a:pPr algn="l"/>
            <a:r>
              <a:rPr lang="en-US" b="0" i="0" dirty="0">
                <a:solidFill>
                  <a:srgbClr val="000000"/>
                </a:solidFill>
                <a:effectLst/>
                <a:latin typeface="Helvetica Neue"/>
              </a:rPr>
              <a:t>There are very less number of customers who have voted for disagreed the </a:t>
            </a:r>
            <a:r>
              <a:rPr lang="en-US" b="0" i="0" dirty="0" err="1">
                <a:solidFill>
                  <a:srgbClr val="000000"/>
                </a:solidFill>
                <a:effectLst/>
                <a:latin typeface="Helvetica Neue"/>
              </a:rPr>
              <a:t>condtition</a:t>
            </a:r>
            <a:r>
              <a:rPr lang="en-US" b="0" i="0" dirty="0">
                <a:solidFill>
                  <a:srgbClr val="000000"/>
                </a:solidFill>
                <a:effectLst/>
                <a:latin typeface="Helvetica Neue"/>
              </a:rPr>
              <a:t> or question.</a:t>
            </a:r>
          </a:p>
          <a:p>
            <a:pPr algn="l"/>
            <a:r>
              <a:rPr lang="en-US" b="0" i="0" dirty="0">
                <a:solidFill>
                  <a:srgbClr val="000000"/>
                </a:solidFill>
                <a:effectLst/>
                <a:latin typeface="Helvetica Neue"/>
              </a:rPr>
              <a:t>In some of the columns the preference have been given to the Indifferent, like:</a:t>
            </a:r>
          </a:p>
          <a:p>
            <a:pPr algn="l"/>
            <a:r>
              <a:rPr lang="en-US" b="0" i="0" dirty="0">
                <a:solidFill>
                  <a:srgbClr val="000000"/>
                </a:solidFill>
                <a:effectLst/>
                <a:latin typeface="Helvetica Neue"/>
              </a:rPr>
              <a:t>Shopping on your preferred e-tailer enhances your social status.</a:t>
            </a:r>
          </a:p>
          <a:p>
            <a:pPr algn="l"/>
            <a:r>
              <a:rPr lang="en-US" b="0" i="0" dirty="0">
                <a:solidFill>
                  <a:srgbClr val="000000"/>
                </a:solidFill>
                <a:effectLst/>
                <a:latin typeface="Helvetica Neue"/>
              </a:rPr>
              <a:t>You feel gratification shopping on your favorite e-tailer.</a:t>
            </a:r>
          </a:p>
          <a:p>
            <a:pPr algn="l"/>
            <a:r>
              <a:rPr lang="en-US" b="0" i="0" dirty="0">
                <a:solidFill>
                  <a:srgbClr val="000000"/>
                </a:solidFill>
                <a:effectLst/>
                <a:latin typeface="Helvetica Neue"/>
              </a:rPr>
              <a:t>Shopping on the website helps you fulfill certain roles.</a:t>
            </a:r>
          </a:p>
          <a:p>
            <a:endParaRPr lang="en-IN" dirty="0"/>
          </a:p>
        </p:txBody>
      </p:sp>
    </p:spTree>
    <p:extLst>
      <p:ext uri="{BB962C8B-B14F-4D97-AF65-F5344CB8AC3E}">
        <p14:creationId xmlns:p14="http://schemas.microsoft.com/office/powerpoint/2010/main" val="190773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DD27-FB81-BB90-3C2E-50997F97E912}"/>
              </a:ext>
            </a:extLst>
          </p:cNvPr>
          <p:cNvSpPr>
            <a:spLocks noGrp="1"/>
          </p:cNvSpPr>
          <p:nvPr>
            <p:ph type="title"/>
          </p:nvPr>
        </p:nvSpPr>
        <p:spPr>
          <a:xfrm>
            <a:off x="838200" y="365125"/>
            <a:ext cx="10515600" cy="1144079"/>
          </a:xfrm>
        </p:spPr>
        <p:txBody>
          <a:bodyPr/>
          <a:lstStyle/>
          <a:p>
            <a:r>
              <a:rPr lang="en-IN" b="1" u="sng" dirty="0"/>
              <a:t>Positive Feedback</a:t>
            </a:r>
          </a:p>
        </p:txBody>
      </p:sp>
      <p:sp>
        <p:nvSpPr>
          <p:cNvPr id="3" name="Content Placeholder 2">
            <a:extLst>
              <a:ext uri="{FF2B5EF4-FFF2-40B4-BE49-F238E27FC236}">
                <a16:creationId xmlns:a16="http://schemas.microsoft.com/office/drawing/2014/main" id="{52406300-9F74-2E26-5FF8-012803D2323F}"/>
              </a:ext>
            </a:extLst>
          </p:cNvPr>
          <p:cNvSpPr>
            <a:spLocks noGrp="1"/>
          </p:cNvSpPr>
          <p:nvPr>
            <p:ph idx="1"/>
          </p:nvPr>
        </p:nvSpPr>
        <p:spPr>
          <a:xfrm>
            <a:off x="838200" y="1509204"/>
            <a:ext cx="10515600" cy="4747658"/>
          </a:xfrm>
        </p:spPr>
        <p:txBody>
          <a:bodyPr>
            <a:noAutofit/>
          </a:bodyPr>
          <a:lstStyle/>
          <a:p>
            <a:r>
              <a:rPr lang="en-US" sz="1800" dirty="0">
                <a:ea typeface="+mn-lt"/>
                <a:cs typeface="+mn-lt"/>
              </a:rPr>
              <a:t>From the following, tick any (or all) of the online retailers you have  shopped from
Easy to use website or application
Visual appealing web-page layout', 'Wild variety of product on offer
Complete, relevant description information of products</a:t>
            </a:r>
          </a:p>
          <a:p>
            <a:r>
              <a:rPr lang="en-US" sz="1800" dirty="0">
                <a:ea typeface="+mn-lt"/>
                <a:cs typeface="+mn-lt"/>
              </a:rPr>
              <a:t>Fast loading website speed of website and application
Reliability of the website or application</a:t>
            </a:r>
          </a:p>
          <a:p>
            <a:r>
              <a:rPr lang="en-US" sz="1800" dirty="0">
                <a:ea typeface="+mn-lt"/>
                <a:cs typeface="+mn-lt"/>
              </a:rPr>
              <a:t>Quickness to complete purchase
Availability of several payment options</a:t>
            </a:r>
          </a:p>
          <a:p>
            <a:r>
              <a:rPr lang="en-US" sz="1800" dirty="0">
                <a:ea typeface="+mn-lt"/>
                <a:cs typeface="+mn-lt"/>
              </a:rPr>
              <a:t>Speedy order delivery 
Privacy of customers’ information
Security of customer financial information
Perceived Trustworthiness</a:t>
            </a:r>
          </a:p>
          <a:p>
            <a:r>
              <a:rPr lang="en-US" sz="1800" dirty="0">
                <a:ea typeface="+mn-lt"/>
                <a:cs typeface="+mn-lt"/>
              </a:rPr>
              <a:t>Presence of online assistance through multi-channel</a:t>
            </a:r>
            <a:endParaRPr lang="en-IN" sz="1800" dirty="0"/>
          </a:p>
        </p:txBody>
      </p:sp>
    </p:spTree>
    <p:extLst>
      <p:ext uri="{BB962C8B-B14F-4D97-AF65-F5344CB8AC3E}">
        <p14:creationId xmlns:p14="http://schemas.microsoft.com/office/powerpoint/2010/main" val="353151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1AF09-869C-1FA3-A1D4-CE00ED575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28" y="293412"/>
            <a:ext cx="3406435" cy="6382596"/>
          </a:xfrm>
          <a:prstGeom prst="rect">
            <a:avLst/>
          </a:prstGeom>
        </p:spPr>
      </p:pic>
      <p:pic>
        <p:nvPicPr>
          <p:cNvPr id="5" name="Picture 4">
            <a:extLst>
              <a:ext uri="{FF2B5EF4-FFF2-40B4-BE49-F238E27FC236}">
                <a16:creationId xmlns:a16="http://schemas.microsoft.com/office/drawing/2014/main" id="{4FA09C67-CB0C-DAED-4CC1-8A12F9A1F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739" y="331516"/>
            <a:ext cx="3406435" cy="6344492"/>
          </a:xfrm>
          <a:prstGeom prst="rect">
            <a:avLst/>
          </a:prstGeom>
        </p:spPr>
      </p:pic>
      <p:pic>
        <p:nvPicPr>
          <p:cNvPr id="7" name="Picture 6">
            <a:extLst>
              <a:ext uri="{FF2B5EF4-FFF2-40B4-BE49-F238E27FC236}">
                <a16:creationId xmlns:a16="http://schemas.microsoft.com/office/drawing/2014/main" id="{5ABD8CC7-A2B1-F8FE-1C36-F91BB5F50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7174" y="331516"/>
            <a:ext cx="3786143" cy="6194968"/>
          </a:xfrm>
          <a:prstGeom prst="rect">
            <a:avLst/>
          </a:prstGeom>
        </p:spPr>
      </p:pic>
    </p:spTree>
    <p:extLst>
      <p:ext uri="{BB962C8B-B14F-4D97-AF65-F5344CB8AC3E}">
        <p14:creationId xmlns:p14="http://schemas.microsoft.com/office/powerpoint/2010/main" val="428264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3043-9EF9-A7B0-A906-D4ACF0589FC9}"/>
              </a:ext>
            </a:extLst>
          </p:cNvPr>
          <p:cNvSpPr>
            <a:spLocks noGrp="1"/>
          </p:cNvSpPr>
          <p:nvPr>
            <p:ph type="title"/>
          </p:nvPr>
        </p:nvSpPr>
        <p:spPr>
          <a:xfrm>
            <a:off x="838200" y="365126"/>
            <a:ext cx="10515600" cy="318456"/>
          </a:xfrm>
        </p:spPr>
        <p:txBody>
          <a:bodyPr>
            <a:normAutofit fontScale="90000"/>
          </a:bodyPr>
          <a:lstStyle/>
          <a:p>
            <a:endParaRPr lang="en-IN" dirty="0"/>
          </a:p>
        </p:txBody>
      </p:sp>
      <p:pic>
        <p:nvPicPr>
          <p:cNvPr id="11" name="Content Placeholder 10">
            <a:extLst>
              <a:ext uri="{FF2B5EF4-FFF2-40B4-BE49-F238E27FC236}">
                <a16:creationId xmlns:a16="http://schemas.microsoft.com/office/drawing/2014/main" id="{066D307A-39F6-88AF-A859-53AA70209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507" y="1171852"/>
            <a:ext cx="9259409" cy="5086905"/>
          </a:xfrm>
        </p:spPr>
      </p:pic>
    </p:spTree>
    <p:extLst>
      <p:ext uri="{BB962C8B-B14F-4D97-AF65-F5344CB8AC3E}">
        <p14:creationId xmlns:p14="http://schemas.microsoft.com/office/powerpoint/2010/main" val="801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FAD1AF-C790-AA43-D871-1354EC20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90" y="375905"/>
            <a:ext cx="4576546" cy="6211326"/>
          </a:xfrm>
          <a:prstGeom prst="rect">
            <a:avLst/>
          </a:prstGeom>
        </p:spPr>
      </p:pic>
      <p:pic>
        <p:nvPicPr>
          <p:cNvPr id="5" name="Picture 4">
            <a:extLst>
              <a:ext uri="{FF2B5EF4-FFF2-40B4-BE49-F238E27FC236}">
                <a16:creationId xmlns:a16="http://schemas.microsoft.com/office/drawing/2014/main" id="{C23DD439-97FD-3797-9932-EB8E8F1EC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761" y="577049"/>
            <a:ext cx="4513995" cy="5939161"/>
          </a:xfrm>
          <a:prstGeom prst="rect">
            <a:avLst/>
          </a:prstGeom>
        </p:spPr>
      </p:pic>
    </p:spTree>
    <p:extLst>
      <p:ext uri="{BB962C8B-B14F-4D97-AF65-F5344CB8AC3E}">
        <p14:creationId xmlns:p14="http://schemas.microsoft.com/office/powerpoint/2010/main" val="6541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6DD2EF1-33B6-7348-6A87-4408B5664A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41" y="559293"/>
            <a:ext cx="9733517" cy="3231472"/>
          </a:xfrm>
        </p:spPr>
      </p:pic>
      <p:sp>
        <p:nvSpPr>
          <p:cNvPr id="4" name="Text Placeholder 3">
            <a:extLst>
              <a:ext uri="{FF2B5EF4-FFF2-40B4-BE49-F238E27FC236}">
                <a16:creationId xmlns:a16="http://schemas.microsoft.com/office/drawing/2014/main" id="{8FB1209D-A2B7-D3C2-E523-263AF25A3E3A}"/>
              </a:ext>
            </a:extLst>
          </p:cNvPr>
          <p:cNvSpPr>
            <a:spLocks noGrp="1"/>
          </p:cNvSpPr>
          <p:nvPr>
            <p:ph type="body" sz="half" idx="2"/>
          </p:nvPr>
        </p:nvSpPr>
        <p:spPr>
          <a:xfrm>
            <a:off x="1017341" y="4245312"/>
            <a:ext cx="8455133" cy="1942423"/>
          </a:xfrm>
        </p:spPr>
        <p:txBody>
          <a:bodyPr>
            <a:normAutofit lnSpcReduction="10000"/>
          </a:bodyPr>
          <a:lstStyle/>
          <a:p>
            <a:pPr algn="l"/>
            <a:r>
              <a:rPr lang="en-US" b="0" i="0" dirty="0">
                <a:solidFill>
                  <a:srgbClr val="000000"/>
                </a:solidFill>
                <a:effectLst/>
                <a:latin typeface="Helvetica Neue"/>
              </a:rPr>
              <a:t>Based on customers </a:t>
            </a:r>
            <a:r>
              <a:rPr lang="en-US" b="0" i="0" dirty="0" err="1">
                <a:solidFill>
                  <a:srgbClr val="000000"/>
                </a:solidFill>
                <a:effectLst/>
                <a:latin typeface="Helvetica Neue"/>
              </a:rPr>
              <a:t>experenice</a:t>
            </a:r>
            <a:r>
              <a:rPr lang="en-US" b="0" i="0" dirty="0">
                <a:solidFill>
                  <a:srgbClr val="000000"/>
                </a:solidFill>
                <a:effectLst/>
                <a:latin typeface="Helvetica Neue"/>
              </a:rPr>
              <a:t>, they have voted for the website and these questions are the positive feedback for every website.</a:t>
            </a:r>
          </a:p>
          <a:p>
            <a:pPr algn="l">
              <a:buFont typeface="Arial" panose="020B0604020202020204" pitchFamily="34" charset="0"/>
              <a:buChar char="•"/>
            </a:pPr>
            <a:r>
              <a:rPr lang="en-US" b="0" i="0" dirty="0">
                <a:solidFill>
                  <a:srgbClr val="000000"/>
                </a:solidFill>
                <a:effectLst/>
                <a:latin typeface="Helvetica Neue"/>
              </a:rPr>
              <a:t>Amazon.in</a:t>
            </a:r>
          </a:p>
          <a:p>
            <a:pPr algn="l">
              <a:buFont typeface="Arial" panose="020B0604020202020204" pitchFamily="34" charset="0"/>
              <a:buChar char="•"/>
            </a:pPr>
            <a:r>
              <a:rPr lang="en-US" b="0" i="0" dirty="0">
                <a:solidFill>
                  <a:srgbClr val="000000"/>
                </a:solidFill>
                <a:effectLst/>
                <a:latin typeface="Helvetica Neue"/>
              </a:rPr>
              <a:t>Flipkart.com</a:t>
            </a:r>
          </a:p>
          <a:p>
            <a:pPr algn="l">
              <a:buFont typeface="Arial" panose="020B0604020202020204" pitchFamily="34" charset="0"/>
              <a:buChar char="•"/>
            </a:pPr>
            <a:r>
              <a:rPr lang="en-US" b="0" i="0" dirty="0">
                <a:solidFill>
                  <a:srgbClr val="000000"/>
                </a:solidFill>
                <a:effectLst/>
                <a:latin typeface="Helvetica Neue"/>
              </a:rPr>
              <a:t>Myntra.com are on the top in vote for every questions asked to the customers. So, we can considered that these websites are the shopping website, which is loved by </a:t>
            </a:r>
            <a:r>
              <a:rPr lang="en-US" b="0" i="0" dirty="0" err="1">
                <a:solidFill>
                  <a:srgbClr val="000000"/>
                </a:solidFill>
                <a:effectLst/>
                <a:latin typeface="Helvetica Neue"/>
              </a:rPr>
              <a:t>custmores</a:t>
            </a:r>
            <a:r>
              <a:rPr lang="en-US" b="0" i="0" dirty="0">
                <a:solidFill>
                  <a:srgbClr val="000000"/>
                </a:solidFill>
                <a:effectLst/>
                <a:latin typeface="Helvetica Neue"/>
              </a:rPr>
              <a:t>, and having </a:t>
            </a:r>
            <a:r>
              <a:rPr lang="en-US" b="0" i="0" dirty="0" err="1">
                <a:solidFill>
                  <a:srgbClr val="000000"/>
                </a:solidFill>
                <a:effectLst/>
                <a:latin typeface="Helvetica Neue"/>
              </a:rPr>
              <a:t>alot</a:t>
            </a:r>
            <a:r>
              <a:rPr lang="en-US" b="0" i="0" dirty="0">
                <a:solidFill>
                  <a:srgbClr val="000000"/>
                </a:solidFill>
                <a:effectLst/>
                <a:latin typeface="Helvetica Neue"/>
              </a:rPr>
              <a:t> of happy customers with it.</a:t>
            </a:r>
          </a:p>
          <a:p>
            <a:endParaRPr lang="en-IN" dirty="0"/>
          </a:p>
        </p:txBody>
      </p:sp>
    </p:spTree>
    <p:extLst>
      <p:ext uri="{BB962C8B-B14F-4D97-AF65-F5344CB8AC3E}">
        <p14:creationId xmlns:p14="http://schemas.microsoft.com/office/powerpoint/2010/main" val="125249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0B03-C4A7-376B-7616-1546EF584859}"/>
              </a:ext>
            </a:extLst>
          </p:cNvPr>
          <p:cNvSpPr>
            <a:spLocks noGrp="1"/>
          </p:cNvSpPr>
          <p:nvPr>
            <p:ph type="title"/>
          </p:nvPr>
        </p:nvSpPr>
        <p:spPr/>
        <p:txBody>
          <a:bodyPr/>
          <a:lstStyle/>
          <a:p>
            <a:r>
              <a:rPr lang="en-IN" b="1" u="sng" dirty="0"/>
              <a:t>Negative Feedback</a:t>
            </a:r>
          </a:p>
        </p:txBody>
      </p:sp>
      <p:sp>
        <p:nvSpPr>
          <p:cNvPr id="3" name="Content Placeholder 2">
            <a:extLst>
              <a:ext uri="{FF2B5EF4-FFF2-40B4-BE49-F238E27FC236}">
                <a16:creationId xmlns:a16="http://schemas.microsoft.com/office/drawing/2014/main" id="{71D2E4CB-A499-BBCB-8115-AAD230E6F43B}"/>
              </a:ext>
            </a:extLst>
          </p:cNvPr>
          <p:cNvSpPr>
            <a:spLocks noGrp="1"/>
          </p:cNvSpPr>
          <p:nvPr>
            <p:ph idx="1"/>
          </p:nvPr>
        </p:nvSpPr>
        <p:spPr/>
        <p:txBody>
          <a:bodyPr>
            <a:normAutofit/>
          </a:bodyPr>
          <a:lstStyle/>
          <a:p>
            <a:r>
              <a:rPr lang="en-US" dirty="0">
                <a:ea typeface="+mn-lt"/>
                <a:cs typeface="+mn-lt"/>
              </a:rPr>
              <a:t>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a:t>
            </a:r>
          </a:p>
          <a:p>
            <a:r>
              <a:rPr lang="en-US" dirty="0">
                <a:ea typeface="+mn-lt"/>
                <a:cs typeface="+mn-lt"/>
              </a:rPr>
              <a:t>Frequent disruption when moving from one page to another</a:t>
            </a:r>
            <a:endParaRPr lang="en-IN" dirty="0"/>
          </a:p>
        </p:txBody>
      </p:sp>
    </p:spTree>
    <p:extLst>
      <p:ext uri="{BB962C8B-B14F-4D97-AF65-F5344CB8AC3E}">
        <p14:creationId xmlns:p14="http://schemas.microsoft.com/office/powerpoint/2010/main" val="419352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D13E0-A4D9-B288-59E5-DDEDB898B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46" y="489861"/>
            <a:ext cx="3457918" cy="6020322"/>
          </a:xfrm>
          <a:prstGeom prst="rect">
            <a:avLst/>
          </a:prstGeom>
        </p:spPr>
      </p:pic>
      <p:pic>
        <p:nvPicPr>
          <p:cNvPr id="5" name="Picture 4">
            <a:extLst>
              <a:ext uri="{FF2B5EF4-FFF2-40B4-BE49-F238E27FC236}">
                <a16:creationId xmlns:a16="http://schemas.microsoft.com/office/drawing/2014/main" id="{047547A7-59A2-5CEE-7866-730F63C0E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165" y="597924"/>
            <a:ext cx="3457918" cy="5785121"/>
          </a:xfrm>
          <a:prstGeom prst="rect">
            <a:avLst/>
          </a:prstGeom>
        </p:spPr>
      </p:pic>
      <p:pic>
        <p:nvPicPr>
          <p:cNvPr id="7" name="Picture 6">
            <a:extLst>
              <a:ext uri="{FF2B5EF4-FFF2-40B4-BE49-F238E27FC236}">
                <a16:creationId xmlns:a16="http://schemas.microsoft.com/office/drawing/2014/main" id="{497BD676-DB87-BFD0-0603-62649C146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38" y="597924"/>
            <a:ext cx="3369597" cy="5692633"/>
          </a:xfrm>
          <a:prstGeom prst="rect">
            <a:avLst/>
          </a:prstGeom>
        </p:spPr>
      </p:pic>
    </p:spTree>
    <p:extLst>
      <p:ext uri="{BB962C8B-B14F-4D97-AF65-F5344CB8AC3E}">
        <p14:creationId xmlns:p14="http://schemas.microsoft.com/office/powerpoint/2010/main" val="2232959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D5DFB-E37B-9175-6DF1-4049ED85F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645" y="896645"/>
            <a:ext cx="9871969" cy="4935984"/>
          </a:xfrm>
          <a:prstGeom prst="rect">
            <a:avLst/>
          </a:prstGeom>
        </p:spPr>
      </p:pic>
    </p:spTree>
    <p:extLst>
      <p:ext uri="{BB962C8B-B14F-4D97-AF65-F5344CB8AC3E}">
        <p14:creationId xmlns:p14="http://schemas.microsoft.com/office/powerpoint/2010/main" val="405338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EA61-0048-F2EE-41F7-D5604AC0F065}"/>
              </a:ext>
            </a:extLst>
          </p:cNvPr>
          <p:cNvSpPr>
            <a:spLocks noGrp="1"/>
          </p:cNvSpPr>
          <p:nvPr>
            <p:ph type="title"/>
          </p:nvPr>
        </p:nvSpPr>
        <p:spPr>
          <a:xfrm>
            <a:off x="429827" y="1784410"/>
            <a:ext cx="5666173" cy="4785065"/>
          </a:xfrm>
        </p:spPr>
        <p:txBody>
          <a:bodyPr>
            <a:normAutofit/>
          </a:bodyPr>
          <a:lstStyle/>
          <a:p>
            <a:r>
              <a:rPr lang="en-US" sz="2000" b="0" i="0" dirty="0">
                <a:solidFill>
                  <a:srgbClr val="000000"/>
                </a:solidFill>
                <a:effectLst/>
                <a:latin typeface="Helvetica Neue"/>
              </a:rPr>
              <a:t>Website is as efficient as before</a:t>
            </a:r>
            <a:br>
              <a:rPr lang="en-US" sz="2000" b="0" i="0" dirty="0">
                <a:solidFill>
                  <a:srgbClr val="000000"/>
                </a:solidFill>
                <a:effectLst/>
                <a:latin typeface="Helvetica Neue"/>
              </a:rPr>
            </a:br>
            <a:r>
              <a:rPr lang="en-US" sz="2000" b="0" i="0" dirty="0">
                <a:solidFill>
                  <a:srgbClr val="000000"/>
                </a:solidFill>
                <a:effectLst/>
                <a:latin typeface="Helvetica Neue"/>
              </a:rPr>
              <a:t>Positive for Website,</a:t>
            </a:r>
            <a:br>
              <a:rPr lang="en-US" sz="2000" b="0" i="0" dirty="0">
                <a:solidFill>
                  <a:srgbClr val="000000"/>
                </a:solidFill>
                <a:effectLst/>
                <a:latin typeface="Helvetica Neue"/>
              </a:rPr>
            </a:br>
            <a:r>
              <a:rPr lang="en-US" sz="2000" b="0" i="0" dirty="0">
                <a:solidFill>
                  <a:srgbClr val="000000"/>
                </a:solidFill>
                <a:effectLst/>
                <a:latin typeface="Helvetica Neue"/>
              </a:rPr>
              <a:t>1.Amazon is still on the top and after that </a:t>
            </a:r>
            <a:r>
              <a:rPr lang="en-US" sz="2000" b="0" i="0" dirty="0" err="1">
                <a:solidFill>
                  <a:srgbClr val="000000"/>
                </a:solidFill>
                <a:effectLst/>
                <a:latin typeface="Helvetica Neue"/>
              </a:rPr>
              <a:t>flipkart</a:t>
            </a:r>
            <a:r>
              <a:rPr lang="en-US" sz="2000" b="0" i="0" dirty="0">
                <a:solidFill>
                  <a:srgbClr val="000000"/>
                </a:solidFill>
                <a:effectLst/>
                <a:latin typeface="Helvetica Neue"/>
              </a:rPr>
              <a:t> is there.</a:t>
            </a:r>
            <a:br>
              <a:rPr lang="en-US" sz="2000" b="0" i="0" dirty="0">
                <a:solidFill>
                  <a:srgbClr val="000000"/>
                </a:solidFill>
                <a:effectLst/>
                <a:latin typeface="Helvetica Neue"/>
              </a:rPr>
            </a:br>
            <a:r>
              <a:rPr lang="en-US" sz="2000" b="0" i="0" dirty="0">
                <a:solidFill>
                  <a:srgbClr val="000000"/>
                </a:solidFill>
                <a:effectLst/>
                <a:latin typeface="Helvetica Neue"/>
              </a:rPr>
              <a:t>2.Which of the Indian online retailer would you recommend to a friend?</a:t>
            </a:r>
            <a:br>
              <a:rPr lang="en-US" sz="2000" b="0" i="0" dirty="0">
                <a:solidFill>
                  <a:srgbClr val="000000"/>
                </a:solidFill>
                <a:effectLst/>
                <a:latin typeface="Helvetica Neue"/>
              </a:rPr>
            </a:br>
            <a:r>
              <a:rPr lang="en-US" sz="2000" b="0" i="0" dirty="0">
                <a:solidFill>
                  <a:srgbClr val="000000"/>
                </a:solidFill>
                <a:effectLst/>
                <a:latin typeface="Helvetica Neue"/>
              </a:rPr>
              <a:t>3.Amazon.in is the most recommended website, among all other website.</a:t>
            </a:r>
            <a:br>
              <a:rPr lang="en-US" sz="2000" b="0" i="0" dirty="0">
                <a:solidFill>
                  <a:srgbClr val="000000"/>
                </a:solidFill>
                <a:effectLst/>
                <a:latin typeface="Helvetica Neue"/>
              </a:rPr>
            </a:br>
            <a:r>
              <a:rPr lang="en-US" sz="2000" b="0" i="0" dirty="0">
                <a:solidFill>
                  <a:srgbClr val="000000"/>
                </a:solidFill>
                <a:effectLst/>
                <a:latin typeface="Helvetica Neue"/>
              </a:rPr>
              <a:t>4.Myntra.com &amp; Flipkart.com, are on the 2nd in recommendation</a:t>
            </a:r>
            <a:br>
              <a:rPr lang="en-US" sz="2000" b="0" i="0" dirty="0">
                <a:solidFill>
                  <a:srgbClr val="000000"/>
                </a:solidFill>
                <a:effectLst/>
                <a:latin typeface="Helvetica Neue"/>
              </a:rPr>
            </a:br>
            <a:endParaRPr lang="en-IN" sz="2000" dirty="0"/>
          </a:p>
        </p:txBody>
      </p:sp>
      <p:pic>
        <p:nvPicPr>
          <p:cNvPr id="6" name="Content Placeholder 5">
            <a:extLst>
              <a:ext uri="{FF2B5EF4-FFF2-40B4-BE49-F238E27FC236}">
                <a16:creationId xmlns:a16="http://schemas.microsoft.com/office/drawing/2014/main" id="{8EEB8C36-440D-DB66-005E-802C60DF50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9827" y="198863"/>
            <a:ext cx="8491537" cy="1393795"/>
          </a:xfrm>
        </p:spPr>
      </p:pic>
      <p:pic>
        <p:nvPicPr>
          <p:cNvPr id="8" name="Content Placeholder 7">
            <a:extLst>
              <a:ext uri="{FF2B5EF4-FFF2-40B4-BE49-F238E27FC236}">
                <a16:creationId xmlns:a16="http://schemas.microsoft.com/office/drawing/2014/main" id="{6D5E639E-12B2-0A91-78CC-1A91BF5A19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82540" y="1784411"/>
            <a:ext cx="4563121" cy="4673587"/>
          </a:xfrm>
        </p:spPr>
      </p:pic>
    </p:spTree>
    <p:extLst>
      <p:ext uri="{BB962C8B-B14F-4D97-AF65-F5344CB8AC3E}">
        <p14:creationId xmlns:p14="http://schemas.microsoft.com/office/powerpoint/2010/main" val="223982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28E828-217A-4D02-0886-66DC4EF0D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1322773"/>
            <a:ext cx="6172200" cy="4838330"/>
          </a:xfrm>
        </p:spPr>
      </p:pic>
      <p:sp>
        <p:nvSpPr>
          <p:cNvPr id="4" name="Text Placeholder 3">
            <a:extLst>
              <a:ext uri="{FF2B5EF4-FFF2-40B4-BE49-F238E27FC236}">
                <a16:creationId xmlns:a16="http://schemas.microsoft.com/office/drawing/2014/main" id="{193ADC69-A66B-5BA6-CEDC-38034D1D45AB}"/>
              </a:ext>
            </a:extLst>
          </p:cNvPr>
          <p:cNvSpPr>
            <a:spLocks noGrp="1"/>
          </p:cNvSpPr>
          <p:nvPr>
            <p:ph type="body" sz="half" idx="2"/>
          </p:nvPr>
        </p:nvSpPr>
        <p:spPr>
          <a:xfrm>
            <a:off x="839788" y="1322773"/>
            <a:ext cx="3932237" cy="4546215"/>
          </a:xfrm>
        </p:spPr>
        <p:txBody>
          <a:bodyPr>
            <a:normAutofit/>
          </a:bodyPr>
          <a:lstStyle/>
          <a:p>
            <a:pPr algn="l"/>
            <a:r>
              <a:rPr lang="en-IN" b="1" i="0" dirty="0">
                <a:solidFill>
                  <a:srgbClr val="000000"/>
                </a:solidFill>
                <a:effectLst/>
                <a:latin typeface="Helvetica Neue"/>
              </a:rPr>
              <a:t>Which city do you shop online from?</a:t>
            </a:r>
          </a:p>
          <a:p>
            <a:pPr algn="l"/>
            <a:r>
              <a:rPr lang="en-IN" b="1" i="0" dirty="0">
                <a:solidFill>
                  <a:srgbClr val="000000"/>
                </a:solidFill>
                <a:effectLst/>
                <a:latin typeface="Helvetica Neue"/>
              </a:rPr>
              <a:t>Top to Down.</a:t>
            </a:r>
          </a:p>
          <a:p>
            <a:pPr algn="l"/>
            <a:r>
              <a:rPr lang="en-IN" b="0" i="0" dirty="0">
                <a:solidFill>
                  <a:srgbClr val="000000"/>
                </a:solidFill>
                <a:effectLst/>
                <a:latin typeface="Helvetica Neue"/>
              </a:rPr>
              <a:t>1.Delhi</a:t>
            </a:r>
          </a:p>
          <a:p>
            <a:pPr algn="l"/>
            <a:r>
              <a:rPr lang="en-IN" b="0" i="0" dirty="0">
                <a:solidFill>
                  <a:srgbClr val="000000"/>
                </a:solidFill>
                <a:effectLst/>
                <a:latin typeface="Helvetica Neue"/>
              </a:rPr>
              <a:t>2.Greater Noida.</a:t>
            </a:r>
          </a:p>
          <a:p>
            <a:pPr algn="l"/>
            <a:r>
              <a:rPr lang="en-IN" b="0" i="0" dirty="0">
                <a:solidFill>
                  <a:srgbClr val="000000"/>
                </a:solidFill>
                <a:effectLst/>
                <a:latin typeface="Helvetica Neue"/>
              </a:rPr>
              <a:t>3.Noida.</a:t>
            </a:r>
          </a:p>
          <a:p>
            <a:pPr algn="l"/>
            <a:r>
              <a:rPr lang="en-IN" b="0" i="0" dirty="0">
                <a:solidFill>
                  <a:srgbClr val="000000"/>
                </a:solidFill>
                <a:effectLst/>
                <a:latin typeface="Helvetica Neue"/>
              </a:rPr>
              <a:t>4.Bangalore.</a:t>
            </a:r>
          </a:p>
          <a:p>
            <a:pPr algn="l"/>
            <a:r>
              <a:rPr lang="en-IN" b="0" i="0" dirty="0">
                <a:solidFill>
                  <a:srgbClr val="000000"/>
                </a:solidFill>
                <a:effectLst/>
                <a:latin typeface="Helvetica Neue"/>
              </a:rPr>
              <a:t>5.Karnal.</a:t>
            </a:r>
          </a:p>
          <a:p>
            <a:pPr algn="l"/>
            <a:r>
              <a:rPr lang="en-IN" b="0" i="0" dirty="0">
                <a:solidFill>
                  <a:srgbClr val="000000"/>
                </a:solidFill>
                <a:effectLst/>
                <a:latin typeface="Helvetica Neue"/>
              </a:rPr>
              <a:t>6.Solan &amp; Ghaziabad.</a:t>
            </a:r>
          </a:p>
          <a:p>
            <a:pPr algn="l"/>
            <a:r>
              <a:rPr lang="en-IN" b="0" i="0" dirty="0">
                <a:solidFill>
                  <a:srgbClr val="000000"/>
                </a:solidFill>
                <a:effectLst/>
                <a:latin typeface="Helvetica Neue"/>
              </a:rPr>
              <a:t>7.Gurgaon.</a:t>
            </a:r>
          </a:p>
          <a:p>
            <a:pPr algn="l"/>
            <a:r>
              <a:rPr lang="en-IN" b="0" i="0" dirty="0">
                <a:solidFill>
                  <a:srgbClr val="000000"/>
                </a:solidFill>
                <a:effectLst/>
                <a:latin typeface="Helvetica Neue"/>
              </a:rPr>
              <a:t>8.Merut.</a:t>
            </a:r>
          </a:p>
          <a:p>
            <a:pPr algn="l"/>
            <a:r>
              <a:rPr lang="en-IN" b="0" i="0" dirty="0">
                <a:solidFill>
                  <a:srgbClr val="000000"/>
                </a:solidFill>
                <a:effectLst/>
                <a:latin typeface="Helvetica Neue"/>
              </a:rPr>
              <a:t>9.Moradabad.</a:t>
            </a:r>
          </a:p>
          <a:p>
            <a:pPr algn="l"/>
            <a:r>
              <a:rPr lang="en-IN" b="0" i="0" dirty="0">
                <a:solidFill>
                  <a:srgbClr val="000000"/>
                </a:solidFill>
                <a:effectLst/>
                <a:latin typeface="Helvetica Neue"/>
              </a:rPr>
              <a:t>10.Bulandshahr.</a:t>
            </a:r>
          </a:p>
          <a:p>
            <a:endParaRPr lang="en-IN" dirty="0"/>
          </a:p>
        </p:txBody>
      </p:sp>
    </p:spTree>
    <p:extLst>
      <p:ext uri="{BB962C8B-B14F-4D97-AF65-F5344CB8AC3E}">
        <p14:creationId xmlns:p14="http://schemas.microsoft.com/office/powerpoint/2010/main" val="2450571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CB8874-4FA3-4E52-ABD5-D0BA4B3EA0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260629"/>
            <a:ext cx="6172200" cy="3923929"/>
          </a:xfrm>
        </p:spPr>
      </p:pic>
      <p:sp>
        <p:nvSpPr>
          <p:cNvPr id="4" name="Text Placeholder 3">
            <a:extLst>
              <a:ext uri="{FF2B5EF4-FFF2-40B4-BE49-F238E27FC236}">
                <a16:creationId xmlns:a16="http://schemas.microsoft.com/office/drawing/2014/main" id="{A7D399E1-06A5-075E-D958-838A434FDA75}"/>
              </a:ext>
            </a:extLst>
          </p:cNvPr>
          <p:cNvSpPr>
            <a:spLocks noGrp="1"/>
          </p:cNvSpPr>
          <p:nvPr>
            <p:ph type="body" sz="half" idx="2"/>
          </p:nvPr>
        </p:nvSpPr>
        <p:spPr>
          <a:xfrm>
            <a:off x="679990" y="1260629"/>
            <a:ext cx="3932237" cy="4856934"/>
          </a:xfrm>
        </p:spPr>
        <p:txBody>
          <a:bodyPr/>
          <a:lstStyle/>
          <a:p>
            <a:pPr algn="l"/>
            <a:r>
              <a:rPr lang="en-US" b="1" i="0" dirty="0">
                <a:solidFill>
                  <a:srgbClr val="000000"/>
                </a:solidFill>
                <a:effectLst/>
                <a:latin typeface="Helvetica Neue"/>
              </a:rPr>
              <a:t>What is the operating system (OS) of your device?</a:t>
            </a:r>
          </a:p>
          <a:p>
            <a:pPr algn="l"/>
            <a:r>
              <a:rPr lang="en-US" b="0" i="0" dirty="0">
                <a:solidFill>
                  <a:srgbClr val="000000"/>
                </a:solidFill>
                <a:effectLst/>
                <a:latin typeface="Helvetica Neue"/>
              </a:rPr>
              <a:t>1.Windows</a:t>
            </a:r>
          </a:p>
          <a:p>
            <a:pPr algn="l"/>
            <a:r>
              <a:rPr lang="en-US" b="0" i="0" dirty="0">
                <a:solidFill>
                  <a:srgbClr val="000000"/>
                </a:solidFill>
                <a:effectLst/>
                <a:latin typeface="Helvetica Neue"/>
              </a:rPr>
              <a:t>2.Android.</a:t>
            </a:r>
          </a:p>
          <a:p>
            <a:pPr algn="l"/>
            <a:r>
              <a:rPr lang="en-US" b="0" i="0" dirty="0">
                <a:solidFill>
                  <a:srgbClr val="000000"/>
                </a:solidFill>
                <a:effectLst/>
                <a:latin typeface="Helvetica Neue"/>
              </a:rPr>
              <a:t>3.IOS/Mac.</a:t>
            </a:r>
          </a:p>
          <a:p>
            <a:endParaRPr lang="en-IN" dirty="0"/>
          </a:p>
        </p:txBody>
      </p:sp>
    </p:spTree>
    <p:extLst>
      <p:ext uri="{BB962C8B-B14F-4D97-AF65-F5344CB8AC3E}">
        <p14:creationId xmlns:p14="http://schemas.microsoft.com/office/powerpoint/2010/main" val="3089890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E2C978-C38F-349E-DA51-6702453E7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0474" y="1269507"/>
            <a:ext cx="6454914" cy="4163627"/>
          </a:xfrm>
        </p:spPr>
      </p:pic>
      <p:sp>
        <p:nvSpPr>
          <p:cNvPr id="4" name="Text Placeholder 3">
            <a:extLst>
              <a:ext uri="{FF2B5EF4-FFF2-40B4-BE49-F238E27FC236}">
                <a16:creationId xmlns:a16="http://schemas.microsoft.com/office/drawing/2014/main" id="{48213EDB-A6D3-6A21-211D-C7DDC64B74CC}"/>
              </a:ext>
            </a:extLst>
          </p:cNvPr>
          <p:cNvSpPr>
            <a:spLocks noGrp="1"/>
          </p:cNvSpPr>
          <p:nvPr>
            <p:ph type="body" sz="half" idx="2"/>
          </p:nvPr>
        </p:nvSpPr>
        <p:spPr>
          <a:xfrm>
            <a:off x="319596" y="1269507"/>
            <a:ext cx="4065974" cy="4288763"/>
          </a:xfrm>
        </p:spPr>
        <p:txBody>
          <a:bodyPr/>
          <a:lstStyle/>
          <a:p>
            <a:pPr algn="l"/>
            <a:r>
              <a:rPr lang="en-US" b="1" i="0" dirty="0">
                <a:solidFill>
                  <a:srgbClr val="000000"/>
                </a:solidFill>
                <a:effectLst/>
                <a:latin typeface="Helvetica Neue"/>
              </a:rPr>
              <a:t>What is your preferred payment Option?</a:t>
            </a:r>
          </a:p>
          <a:p>
            <a:pPr algn="l"/>
            <a:r>
              <a:rPr lang="en-US" b="0" i="0" dirty="0">
                <a:solidFill>
                  <a:srgbClr val="000000"/>
                </a:solidFill>
                <a:effectLst/>
                <a:latin typeface="Helvetica Neue"/>
              </a:rPr>
              <a:t>1.Most of the customers, prefer the Credit/Debit cards option to make the payment on website for online shopping.</a:t>
            </a:r>
          </a:p>
          <a:p>
            <a:pPr algn="l"/>
            <a:r>
              <a:rPr lang="en-US" b="0" i="0" dirty="0">
                <a:solidFill>
                  <a:srgbClr val="000000"/>
                </a:solidFill>
                <a:effectLst/>
                <a:latin typeface="Helvetica Neue"/>
              </a:rPr>
              <a:t>2.Cash on delivery(COD), comes next in preference of payment method.</a:t>
            </a:r>
          </a:p>
          <a:p>
            <a:pPr algn="l"/>
            <a:r>
              <a:rPr lang="en-US" b="0" i="0" dirty="0">
                <a:solidFill>
                  <a:srgbClr val="000000"/>
                </a:solidFill>
                <a:effectLst/>
                <a:latin typeface="Helvetica Neue"/>
              </a:rPr>
              <a:t>3.E-wallets like </a:t>
            </a:r>
            <a:r>
              <a:rPr lang="en-US" b="0" i="0" dirty="0" err="1">
                <a:solidFill>
                  <a:srgbClr val="000000"/>
                </a:solidFill>
                <a:effectLst/>
                <a:latin typeface="Helvetica Neue"/>
              </a:rPr>
              <a:t>paytm,freecharge</a:t>
            </a:r>
            <a:r>
              <a:rPr lang="en-US" b="0" i="0" dirty="0">
                <a:solidFill>
                  <a:srgbClr val="000000"/>
                </a:solidFill>
                <a:effectLst/>
                <a:latin typeface="Helvetica Neue"/>
              </a:rPr>
              <a:t> </a:t>
            </a:r>
            <a:r>
              <a:rPr lang="en-US" b="0" i="0" dirty="0" err="1">
                <a:solidFill>
                  <a:srgbClr val="000000"/>
                </a:solidFill>
                <a:effectLst/>
                <a:latin typeface="Helvetica Neue"/>
              </a:rPr>
              <a:t>etc</a:t>
            </a:r>
            <a:r>
              <a:rPr lang="en-US" b="0" i="0" dirty="0">
                <a:solidFill>
                  <a:srgbClr val="000000"/>
                </a:solidFill>
                <a:effectLst/>
                <a:latin typeface="Helvetica Neue"/>
              </a:rPr>
              <a:t>, comes last on the preference.</a:t>
            </a:r>
          </a:p>
          <a:p>
            <a:endParaRPr lang="en-IN" dirty="0"/>
          </a:p>
        </p:txBody>
      </p:sp>
    </p:spTree>
    <p:extLst>
      <p:ext uri="{BB962C8B-B14F-4D97-AF65-F5344CB8AC3E}">
        <p14:creationId xmlns:p14="http://schemas.microsoft.com/office/powerpoint/2010/main" val="2721581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C3B11-2581-4DC3-80EB-3692C71A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69" y="740360"/>
            <a:ext cx="10040385" cy="5163290"/>
          </a:xfrm>
          <a:prstGeom prst="rect">
            <a:avLst/>
          </a:prstGeom>
        </p:spPr>
      </p:pic>
    </p:spTree>
    <p:extLst>
      <p:ext uri="{BB962C8B-B14F-4D97-AF65-F5344CB8AC3E}">
        <p14:creationId xmlns:p14="http://schemas.microsoft.com/office/powerpoint/2010/main" val="213460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741F-2C05-87CF-343B-3157E869DC4A}"/>
              </a:ext>
            </a:extLst>
          </p:cNvPr>
          <p:cNvSpPr>
            <a:spLocks noGrp="1"/>
          </p:cNvSpPr>
          <p:nvPr>
            <p:ph type="title"/>
          </p:nvPr>
        </p:nvSpPr>
        <p:spPr>
          <a:xfrm>
            <a:off x="838200" y="365125"/>
            <a:ext cx="10515600" cy="815605"/>
          </a:xfrm>
        </p:spPr>
        <p:txBody>
          <a:bodyPr/>
          <a:lstStyle/>
          <a:p>
            <a:r>
              <a:rPr lang="en-US" sz="4400" b="1" u="sng" dirty="0">
                <a:latin typeface="Times New Roman" panose="02020603050405020304" pitchFamily="18" charset="0"/>
                <a:ea typeface="Calibri Light"/>
                <a:cs typeface="Times New Roman" panose="02020603050405020304" pitchFamily="18" charset="0"/>
              </a:rPr>
              <a:t>Problem Statement-</a:t>
            </a:r>
            <a:endParaRPr lang="en-IN" b="1"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B75AFD2-C178-CF7A-5A62-A09F651A3F7C}"/>
              </a:ext>
            </a:extLst>
          </p:cNvPr>
          <p:cNvSpPr>
            <a:spLocks noGrp="1"/>
          </p:cNvSpPr>
          <p:nvPr>
            <p:ph idx="1"/>
          </p:nvPr>
        </p:nvSpPr>
        <p:spPr>
          <a:xfrm>
            <a:off x="838200" y="1393794"/>
            <a:ext cx="10515600" cy="4783169"/>
          </a:xfrm>
        </p:spPr>
        <p:txBody>
          <a:bodyPr>
            <a:normAutofit fontScale="85000" lnSpcReduction="20000"/>
          </a:bodyPr>
          <a:lstStyle/>
          <a:p>
            <a:r>
              <a:rPr lang="en-US" sz="2800" dirty="0">
                <a:latin typeface="Times New Roman" panose="02020603050405020304" pitchFamily="18" charset="0"/>
                <a:ea typeface="Calibri"/>
                <a:cs typeface="Times New Roman" panose="02020603050405020304" pitchFamily="18" charset="0"/>
              </a:rPr>
              <a:t>Customer retention</a:t>
            </a:r>
          </a:p>
          <a:p>
            <a:pPr marL="0" indent="0">
              <a:buNone/>
            </a:pPr>
            <a:r>
              <a:rPr lang="en-US" sz="2800" dirty="0">
                <a:latin typeface="Times New Roman" panose="02020603050405020304" pitchFamily="18" charset="0"/>
                <a:ea typeface="+mn-lt"/>
                <a:cs typeface="Times New Roman" panose="02020603050405020304" pitchFamily="18" charset="0"/>
              </a:rPr>
              <a:t>The customer retention is the process of engaging existing customers to continue buying products or services from the business.</a:t>
            </a:r>
          </a:p>
          <a:p>
            <a:r>
              <a:rPr lang="en-IN" sz="2800" dirty="0">
                <a:latin typeface="Times New Roman" panose="02020603050405020304" pitchFamily="18" charset="0"/>
                <a:ea typeface="+mn-lt"/>
                <a:cs typeface="Times New Roman" panose="02020603050405020304" pitchFamily="18" charset="0"/>
              </a:rPr>
              <a:t>Customer satisfaction</a:t>
            </a:r>
          </a:p>
          <a:p>
            <a:pPr marL="0" indent="0">
              <a:buNone/>
            </a:pPr>
            <a:r>
              <a:rPr lang="en-IN" sz="2800" dirty="0">
                <a:latin typeface="Times New Roman" panose="02020603050405020304" pitchFamily="18" charset="0"/>
                <a:ea typeface="+mn-lt"/>
                <a:cs typeface="Times New Roman" panose="02020603050405020304" pitchFamily="18" charset="0"/>
              </a:rPr>
              <a:t>Customer satisfaction is a measurement that determines how happy customers are with a company’s products, services, and capabilities. Customer satisfaction information, including surveys and ratings, can help a company determine how to best improve or changes its products and services.</a:t>
            </a:r>
          </a:p>
          <a:p>
            <a:r>
              <a:rPr lang="en-IN" sz="2800" dirty="0">
                <a:latin typeface="Times New Roman" panose="02020603050405020304" pitchFamily="18" charset="0"/>
                <a:ea typeface="Calibri"/>
                <a:cs typeface="Times New Roman" panose="02020603050405020304" pitchFamily="18" charset="0"/>
              </a:rPr>
              <a:t>E-retail success.</a:t>
            </a:r>
          </a:p>
          <a:p>
            <a:pPr marL="0" indent="0">
              <a:buNone/>
            </a:pPr>
            <a:r>
              <a:rPr lang="en-IN" sz="2800" dirty="0">
                <a:latin typeface="Times New Roman" panose="02020603050405020304" pitchFamily="18" charset="0"/>
                <a:ea typeface="Calibri"/>
                <a:cs typeface="Times New Roman" panose="02020603050405020304" pitchFamily="18" charset="0"/>
              </a:rPr>
              <a:t>How many happy customers does the particular e-retail website have.</a:t>
            </a:r>
          </a:p>
          <a:p>
            <a:r>
              <a:rPr lang="en-IN" sz="2800" dirty="0">
                <a:latin typeface="Times New Roman" panose="02020603050405020304" pitchFamily="18" charset="0"/>
                <a:ea typeface="Calibri"/>
                <a:cs typeface="Times New Roman" panose="02020603050405020304" pitchFamily="18" charset="0"/>
              </a:rPr>
              <a:t>Data Analysis.</a:t>
            </a:r>
          </a:p>
          <a:p>
            <a:pPr marL="0" indent="0">
              <a:buNone/>
            </a:pPr>
            <a:r>
              <a:rPr lang="en-IN" sz="2800" dirty="0">
                <a:latin typeface="Times New Roman" panose="02020603050405020304" pitchFamily="18" charset="0"/>
                <a:ea typeface="Calibri"/>
                <a:cs typeface="Times New Roman" panose="02020603050405020304" pitchFamily="18" charset="0"/>
              </a:rPr>
              <a:t>Need to perform analysis on the data that has been provided and according to EDA, Visualization and other analysis, need to conclude the findings from analysis.</a:t>
            </a:r>
          </a:p>
          <a:p>
            <a:endParaRPr lang="en-IN" dirty="0"/>
          </a:p>
        </p:txBody>
      </p:sp>
    </p:spTree>
    <p:extLst>
      <p:ext uri="{BB962C8B-B14F-4D97-AF65-F5344CB8AC3E}">
        <p14:creationId xmlns:p14="http://schemas.microsoft.com/office/powerpoint/2010/main" val="3409344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02AA9-C738-F708-5710-A76966FA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99" y="761887"/>
            <a:ext cx="9817226" cy="5266051"/>
          </a:xfrm>
          <a:prstGeom prst="rect">
            <a:avLst/>
          </a:prstGeom>
        </p:spPr>
      </p:pic>
    </p:spTree>
    <p:extLst>
      <p:ext uri="{BB962C8B-B14F-4D97-AF65-F5344CB8AC3E}">
        <p14:creationId xmlns:p14="http://schemas.microsoft.com/office/powerpoint/2010/main" val="2892706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EEA4-1D3C-883C-6F0B-81D3B5C88C82}"/>
              </a:ext>
            </a:extLst>
          </p:cNvPr>
          <p:cNvSpPr>
            <a:spLocks noGrp="1"/>
          </p:cNvSpPr>
          <p:nvPr>
            <p:ph type="title"/>
          </p:nvPr>
        </p:nvSpPr>
        <p:spPr/>
        <p:txBody>
          <a:bodyPr/>
          <a:lstStyle/>
          <a:p>
            <a:pPr algn="ctr"/>
            <a:r>
              <a:rPr lang="en-IN" b="1" u="sng" dirty="0"/>
              <a:t>Second Dataset</a:t>
            </a:r>
          </a:p>
        </p:txBody>
      </p:sp>
      <p:pic>
        <p:nvPicPr>
          <p:cNvPr id="5" name="Content Placeholder 4">
            <a:extLst>
              <a:ext uri="{FF2B5EF4-FFF2-40B4-BE49-F238E27FC236}">
                <a16:creationId xmlns:a16="http://schemas.microsoft.com/office/drawing/2014/main" id="{DB767C88-311F-7DC9-A690-2CDC7B5C1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943" y="1690688"/>
            <a:ext cx="10074676" cy="4351338"/>
          </a:xfrm>
        </p:spPr>
      </p:pic>
    </p:spTree>
    <p:extLst>
      <p:ext uri="{BB962C8B-B14F-4D97-AF65-F5344CB8AC3E}">
        <p14:creationId xmlns:p14="http://schemas.microsoft.com/office/powerpoint/2010/main" val="336510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9DEB-715D-4EA0-7EDD-B7E2AB3ADE57}"/>
              </a:ext>
            </a:extLst>
          </p:cNvPr>
          <p:cNvSpPr>
            <a:spLocks noGrp="1"/>
          </p:cNvSpPr>
          <p:nvPr>
            <p:ph type="title"/>
          </p:nvPr>
        </p:nvSpPr>
        <p:spPr>
          <a:xfrm>
            <a:off x="838200" y="365126"/>
            <a:ext cx="10515600" cy="957648"/>
          </a:xfrm>
        </p:spPr>
        <p:txBody>
          <a:bodyPr/>
          <a:lstStyle/>
          <a:p>
            <a:r>
              <a:rPr lang="en-IN" b="1" u="sng" dirty="0"/>
              <a:t>Correlation</a:t>
            </a:r>
          </a:p>
        </p:txBody>
      </p:sp>
      <p:pic>
        <p:nvPicPr>
          <p:cNvPr id="5" name="Content Placeholder 4">
            <a:extLst>
              <a:ext uri="{FF2B5EF4-FFF2-40B4-BE49-F238E27FC236}">
                <a16:creationId xmlns:a16="http://schemas.microsoft.com/office/drawing/2014/main" id="{9045C3AE-6023-ACCE-7B4F-8A130A6F0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22774"/>
            <a:ext cx="10862569" cy="5273335"/>
          </a:xfrm>
        </p:spPr>
      </p:pic>
    </p:spTree>
    <p:extLst>
      <p:ext uri="{BB962C8B-B14F-4D97-AF65-F5344CB8AC3E}">
        <p14:creationId xmlns:p14="http://schemas.microsoft.com/office/powerpoint/2010/main" val="17108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8EC-AA3D-80B0-E39D-793F51ADE840}"/>
              </a:ext>
            </a:extLst>
          </p:cNvPr>
          <p:cNvSpPr>
            <a:spLocks noGrp="1"/>
          </p:cNvSpPr>
          <p:nvPr>
            <p:ph type="title"/>
          </p:nvPr>
        </p:nvSpPr>
        <p:spPr/>
        <p:txBody>
          <a:bodyPr/>
          <a:lstStyle/>
          <a:p>
            <a:r>
              <a:rPr lang="en-US" sz="4400" b="1" u="sng" dirty="0">
                <a:ea typeface="Calibri Light"/>
                <a:cs typeface="Calibri Light"/>
              </a:rPr>
              <a:t>Understanding:</a:t>
            </a:r>
            <a:endParaRPr lang="en-IN" b="1" u="sng" dirty="0"/>
          </a:p>
        </p:txBody>
      </p:sp>
      <p:sp>
        <p:nvSpPr>
          <p:cNvPr id="3" name="Content Placeholder 2">
            <a:extLst>
              <a:ext uri="{FF2B5EF4-FFF2-40B4-BE49-F238E27FC236}">
                <a16:creationId xmlns:a16="http://schemas.microsoft.com/office/drawing/2014/main" id="{49DB48C2-3280-CF24-5C48-00FF861413EA}"/>
              </a:ext>
            </a:extLst>
          </p:cNvPr>
          <p:cNvSpPr>
            <a:spLocks noGrp="1"/>
          </p:cNvSpPr>
          <p:nvPr>
            <p:ph idx="1"/>
          </p:nvPr>
        </p:nvSpPr>
        <p:spPr/>
        <p:txBody>
          <a:bodyPr>
            <a:normAutofit fontScale="77500" lnSpcReduction="20000"/>
          </a:bodyPr>
          <a:lstStyle/>
          <a:p>
            <a:r>
              <a:rPr lang="en-US" sz="2800" dirty="0">
                <a:ea typeface="Calibri"/>
                <a:cs typeface="Calibri"/>
              </a:rPr>
              <a:t>There are 2 excel sheets in the dataset that has been shared.</a:t>
            </a:r>
          </a:p>
          <a:p>
            <a:r>
              <a:rPr lang="en-US" sz="2800" dirty="0">
                <a:ea typeface="Calibri"/>
                <a:cs typeface="Calibri"/>
              </a:rPr>
              <a:t>First, excel sheet is the detailed data of the e-retail website.</a:t>
            </a:r>
          </a:p>
          <a:p>
            <a:r>
              <a:rPr lang="en-US" sz="2800" dirty="0">
                <a:ea typeface="Calibri"/>
                <a:cs typeface="Calibri"/>
              </a:rPr>
              <a:t>Second, excel sheet is the encoded data of the e-retail websites.</a:t>
            </a:r>
          </a:p>
          <a:p>
            <a:r>
              <a:rPr lang="en-US" sz="2800" dirty="0">
                <a:ea typeface="Calibri"/>
                <a:cs typeface="Calibri"/>
              </a:rPr>
              <a:t>There are information of customers who do shopping online from different websites.</a:t>
            </a:r>
          </a:p>
          <a:p>
            <a:r>
              <a:rPr lang="en-US" sz="2800" dirty="0">
                <a:ea typeface="Calibri"/>
                <a:cs typeface="Calibri"/>
              </a:rPr>
              <a:t>The information can be good as well as bad feedback for e-retail websites.</a:t>
            </a:r>
          </a:p>
          <a:p>
            <a:r>
              <a:rPr lang="en-US" sz="2800" dirty="0">
                <a:ea typeface="Calibri"/>
                <a:cs typeface="Calibri"/>
              </a:rPr>
              <a:t>There are so many questions, polls and feedback columns in our dataset.</a:t>
            </a:r>
          </a:p>
          <a:p>
            <a:r>
              <a:rPr lang="en-US" sz="2800" dirty="0">
                <a:ea typeface="Calibri"/>
                <a:cs typeface="Calibri"/>
              </a:rPr>
              <a:t>There are feedbacks &amp; customer reviews of e-retail website such as:</a:t>
            </a:r>
          </a:p>
          <a:p>
            <a:pPr>
              <a:buFont typeface="Wingdings" panose="020B0604020202020204" pitchFamily="34" charset="0"/>
              <a:buChar char="Ø"/>
            </a:pPr>
            <a:r>
              <a:rPr lang="en-US" sz="2800" dirty="0">
                <a:ea typeface="Calibri"/>
                <a:cs typeface="Calibri"/>
              </a:rPr>
              <a:t>Amazon.in</a:t>
            </a:r>
          </a:p>
          <a:p>
            <a:pPr>
              <a:buFont typeface="Wingdings" panose="020B0604020202020204" pitchFamily="34" charset="0"/>
              <a:buChar char="Ø"/>
            </a:pPr>
            <a:r>
              <a:rPr lang="en-US" sz="2800" dirty="0">
                <a:ea typeface="Calibri"/>
                <a:cs typeface="Calibri"/>
              </a:rPr>
              <a:t>Flipkart.com</a:t>
            </a:r>
          </a:p>
          <a:p>
            <a:pPr>
              <a:buFont typeface="Wingdings" panose="020B0604020202020204" pitchFamily="34" charset="0"/>
              <a:buChar char="Ø"/>
            </a:pPr>
            <a:r>
              <a:rPr lang="en-US" sz="2800" dirty="0">
                <a:ea typeface="Calibri"/>
                <a:cs typeface="Calibri"/>
              </a:rPr>
              <a:t>Myntra.com</a:t>
            </a:r>
          </a:p>
          <a:p>
            <a:pPr>
              <a:buFont typeface="Wingdings" panose="020B0604020202020204" pitchFamily="34" charset="0"/>
              <a:buChar char="Ø"/>
            </a:pPr>
            <a:r>
              <a:rPr lang="en-US" sz="2800" dirty="0">
                <a:ea typeface="Calibri"/>
                <a:cs typeface="Calibri"/>
              </a:rPr>
              <a:t>Paytm.com and more.</a:t>
            </a:r>
          </a:p>
        </p:txBody>
      </p:sp>
    </p:spTree>
    <p:extLst>
      <p:ext uri="{BB962C8B-B14F-4D97-AF65-F5344CB8AC3E}">
        <p14:creationId xmlns:p14="http://schemas.microsoft.com/office/powerpoint/2010/main" val="301733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A9BD-5C70-02D3-BB3A-A69A45C59331}"/>
              </a:ext>
            </a:extLst>
          </p:cNvPr>
          <p:cNvSpPr>
            <a:spLocks noGrp="1"/>
          </p:cNvSpPr>
          <p:nvPr>
            <p:ph type="title"/>
          </p:nvPr>
        </p:nvSpPr>
        <p:spPr/>
        <p:txBody>
          <a:bodyPr/>
          <a:lstStyle/>
          <a:p>
            <a:r>
              <a:rPr lang="en-US" sz="4400" b="1" u="sng" dirty="0">
                <a:ea typeface="Calibri Light"/>
                <a:cs typeface="Calibri Light"/>
              </a:rPr>
              <a:t>EDA:</a:t>
            </a:r>
            <a:endParaRPr lang="en-IN" dirty="0"/>
          </a:p>
        </p:txBody>
      </p:sp>
      <p:sp>
        <p:nvSpPr>
          <p:cNvPr id="3" name="Content Placeholder 2">
            <a:extLst>
              <a:ext uri="{FF2B5EF4-FFF2-40B4-BE49-F238E27FC236}">
                <a16:creationId xmlns:a16="http://schemas.microsoft.com/office/drawing/2014/main" id="{E2EEE07A-73E1-8183-6395-D4B0EAF67190}"/>
              </a:ext>
            </a:extLst>
          </p:cNvPr>
          <p:cNvSpPr>
            <a:spLocks noGrp="1"/>
          </p:cNvSpPr>
          <p:nvPr>
            <p:ph idx="1"/>
          </p:nvPr>
        </p:nvSpPr>
        <p:spPr/>
        <p:txBody>
          <a:bodyPr>
            <a:normAutofit fontScale="92500" lnSpcReduction="20000"/>
          </a:bodyPr>
          <a:lstStyle/>
          <a:p>
            <a:r>
              <a:rPr lang="en-US" sz="2800" dirty="0">
                <a:ea typeface="Calibri"/>
                <a:cs typeface="Calibri"/>
              </a:rPr>
              <a:t>Shape of first dataset is </a:t>
            </a:r>
            <a:r>
              <a:rPr lang="en-US" sz="2800" dirty="0">
                <a:ea typeface="+mn-lt"/>
                <a:cs typeface="+mn-lt"/>
              </a:rPr>
              <a:t>269, 71.</a:t>
            </a:r>
            <a:endParaRPr lang="en-US" sz="2800" dirty="0">
              <a:ea typeface="Calibri"/>
              <a:cs typeface="Calibri"/>
            </a:endParaRPr>
          </a:p>
          <a:p>
            <a:r>
              <a:rPr lang="en-US" sz="2800" dirty="0">
                <a:ea typeface="Calibri"/>
                <a:cs typeface="Calibri"/>
              </a:rPr>
              <a:t>Shape of second dataset is also </a:t>
            </a:r>
            <a:r>
              <a:rPr lang="en-US" sz="2800" dirty="0">
                <a:ea typeface="+mn-lt"/>
                <a:cs typeface="+mn-lt"/>
              </a:rPr>
              <a:t>269, 71.</a:t>
            </a:r>
          </a:p>
          <a:p>
            <a:pPr marL="0" indent="0">
              <a:buNone/>
            </a:pPr>
            <a:endParaRPr lang="en-US" sz="2800" dirty="0">
              <a:ea typeface="+mn-lt"/>
              <a:cs typeface="+mn-lt"/>
            </a:endParaRPr>
          </a:p>
          <a:p>
            <a:r>
              <a:rPr lang="en-US" sz="2800" b="1" dirty="0">
                <a:ea typeface="+mn-lt"/>
                <a:cs typeface="+mn-lt"/>
              </a:rPr>
              <a:t>Information of df1 datasheet.</a:t>
            </a:r>
            <a:endParaRPr lang="en-US" sz="2800" dirty="0">
              <a:ea typeface="Calibri"/>
              <a:cs typeface="Calibri"/>
            </a:endParaRPr>
          </a:p>
          <a:p>
            <a:pPr>
              <a:buFont typeface="Wingdings" panose="020B0604020202020204" pitchFamily="34" charset="0"/>
              <a:buChar char="Ø"/>
            </a:pPr>
            <a:r>
              <a:rPr lang="en-US" sz="2800" dirty="0">
                <a:ea typeface="+mn-lt"/>
                <a:cs typeface="+mn-lt"/>
              </a:rPr>
              <a:t> </a:t>
            </a:r>
            <a:r>
              <a:rPr lang="en-US" sz="2800" dirty="0" err="1">
                <a:ea typeface="+mn-lt"/>
                <a:cs typeface="+mn-lt"/>
              </a:rPr>
              <a:t>RangeIndex</a:t>
            </a:r>
            <a:r>
              <a:rPr lang="en-US" sz="2800" dirty="0">
                <a:ea typeface="+mn-lt"/>
                <a:cs typeface="+mn-lt"/>
              </a:rPr>
              <a:t>: 0 to 268</a:t>
            </a:r>
            <a:endParaRPr lang="en-US" dirty="0">
              <a:ea typeface="+mn-lt"/>
              <a:cs typeface="+mn-lt"/>
            </a:endParaRPr>
          </a:p>
          <a:p>
            <a:pPr>
              <a:buFont typeface="Wingdings" panose="020B0604020202020204" pitchFamily="34" charset="0"/>
              <a:buChar char="Ø"/>
            </a:pPr>
            <a:r>
              <a:rPr lang="en-US" sz="2800" dirty="0">
                <a:ea typeface="+mn-lt"/>
                <a:cs typeface="+mn-lt"/>
              </a:rPr>
              <a:t>Data columns: 71</a:t>
            </a:r>
            <a:endParaRPr lang="en-US" dirty="0">
              <a:ea typeface="+mn-lt"/>
              <a:cs typeface="+mn-lt"/>
            </a:endParaRPr>
          </a:p>
          <a:p>
            <a:pPr>
              <a:buFont typeface="Wingdings" panose="020B0604020202020204" pitchFamily="34" charset="0"/>
              <a:buChar char="Ø"/>
            </a:pPr>
            <a:r>
              <a:rPr lang="en-US" sz="2800" dirty="0" err="1">
                <a:ea typeface="+mn-lt"/>
                <a:cs typeface="+mn-lt"/>
              </a:rPr>
              <a:t>dtypes</a:t>
            </a:r>
            <a:r>
              <a:rPr lang="en-US" sz="2800" dirty="0">
                <a:ea typeface="+mn-lt"/>
                <a:cs typeface="+mn-lt"/>
              </a:rPr>
              <a:t>: int64(1), object(70)</a:t>
            </a:r>
            <a:endParaRPr lang="en-US" dirty="0">
              <a:ea typeface="Calibri" panose="020F0502020204030204"/>
              <a:cs typeface="Calibri" panose="020F0502020204030204"/>
            </a:endParaRPr>
          </a:p>
          <a:p>
            <a:pPr marL="0" indent="0">
              <a:buNone/>
            </a:pPr>
            <a:endParaRPr lang="en-US" sz="2800" dirty="0">
              <a:ea typeface="Calibri"/>
              <a:cs typeface="Calibri"/>
            </a:endParaRPr>
          </a:p>
          <a:p>
            <a:r>
              <a:rPr lang="en-US" sz="2800" b="1" dirty="0">
                <a:ea typeface="+mn-lt"/>
                <a:cs typeface="+mn-lt"/>
              </a:rPr>
              <a:t>Information of df2 Datasheet.</a:t>
            </a:r>
            <a:endParaRPr lang="en-US" b="1" dirty="0">
              <a:ea typeface="+mn-lt"/>
              <a:cs typeface="+mn-lt"/>
            </a:endParaRPr>
          </a:p>
          <a:p>
            <a:pPr>
              <a:buFont typeface="Wingdings" panose="020B0604020202020204" pitchFamily="34" charset="0"/>
              <a:buChar char="Ø"/>
            </a:pPr>
            <a:r>
              <a:rPr lang="en-US" sz="2800" dirty="0">
                <a:ea typeface="+mn-lt"/>
                <a:cs typeface="+mn-lt"/>
              </a:rPr>
              <a:t> </a:t>
            </a:r>
            <a:r>
              <a:rPr lang="en-US" sz="2800" dirty="0" err="1">
                <a:ea typeface="+mn-lt"/>
                <a:cs typeface="+mn-lt"/>
              </a:rPr>
              <a:t>dtypes</a:t>
            </a:r>
            <a:r>
              <a:rPr lang="en-US" sz="2800" dirty="0">
                <a:ea typeface="+mn-lt"/>
                <a:cs typeface="+mn-lt"/>
              </a:rPr>
              <a:t>: int64(46), object(25).</a:t>
            </a:r>
            <a:endParaRPr lang="en-US" dirty="0">
              <a:ea typeface="Calibri" panose="020F0502020204030204"/>
              <a:cs typeface="Calibri" panose="020F0502020204030204"/>
            </a:endParaRPr>
          </a:p>
          <a:p>
            <a:endParaRPr lang="en-US" sz="2800" dirty="0">
              <a:ea typeface="Calibri"/>
              <a:cs typeface="Calibri"/>
            </a:endParaRPr>
          </a:p>
          <a:p>
            <a:endParaRPr lang="en-IN" dirty="0"/>
          </a:p>
        </p:txBody>
      </p:sp>
    </p:spTree>
    <p:extLst>
      <p:ext uri="{BB962C8B-B14F-4D97-AF65-F5344CB8AC3E}">
        <p14:creationId xmlns:p14="http://schemas.microsoft.com/office/powerpoint/2010/main" val="380660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4062-E928-8B48-A8D7-1DEFD7CE0169}"/>
              </a:ext>
            </a:extLst>
          </p:cNvPr>
          <p:cNvSpPr>
            <a:spLocks noGrp="1"/>
          </p:cNvSpPr>
          <p:nvPr>
            <p:ph type="title"/>
          </p:nvPr>
        </p:nvSpPr>
        <p:spPr/>
        <p:txBody>
          <a:bodyPr/>
          <a:lstStyle/>
          <a:p>
            <a:pPr algn="ctr"/>
            <a:r>
              <a:rPr lang="en-IN" b="1" u="sng" dirty="0"/>
              <a:t>First Dataset</a:t>
            </a:r>
          </a:p>
        </p:txBody>
      </p:sp>
      <p:pic>
        <p:nvPicPr>
          <p:cNvPr id="5" name="Content Placeholder 4">
            <a:extLst>
              <a:ext uri="{FF2B5EF4-FFF2-40B4-BE49-F238E27FC236}">
                <a16:creationId xmlns:a16="http://schemas.microsoft.com/office/drawing/2014/main" id="{43183115-CB95-E914-8FE2-3ACBEA2487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8282"/>
            <a:ext cx="11434439" cy="5051395"/>
          </a:xfrm>
        </p:spPr>
      </p:pic>
    </p:spTree>
    <p:extLst>
      <p:ext uri="{BB962C8B-B14F-4D97-AF65-F5344CB8AC3E}">
        <p14:creationId xmlns:p14="http://schemas.microsoft.com/office/powerpoint/2010/main" val="242235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9281-9286-E9A9-446E-5D9152F9BD2B}"/>
              </a:ext>
            </a:extLst>
          </p:cNvPr>
          <p:cNvSpPr>
            <a:spLocks noGrp="1"/>
          </p:cNvSpPr>
          <p:nvPr>
            <p:ph type="title"/>
          </p:nvPr>
        </p:nvSpPr>
        <p:spPr>
          <a:xfrm>
            <a:off x="710214" y="457200"/>
            <a:ext cx="4061811" cy="705776"/>
          </a:xfrm>
        </p:spPr>
        <p:txBody>
          <a:bodyPr/>
          <a:lstStyle/>
          <a:p>
            <a:r>
              <a:rPr lang="en-IN" b="1" u="sng" dirty="0"/>
              <a:t>Visualisation</a:t>
            </a:r>
          </a:p>
        </p:txBody>
      </p:sp>
      <p:pic>
        <p:nvPicPr>
          <p:cNvPr id="6" name="Content Placeholder 5">
            <a:extLst>
              <a:ext uri="{FF2B5EF4-FFF2-40B4-BE49-F238E27FC236}">
                <a16:creationId xmlns:a16="http://schemas.microsoft.com/office/drawing/2014/main" id="{1CE93AF9-F29B-0677-B852-7A1362C14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26" y="1340528"/>
            <a:ext cx="10640178" cy="4074851"/>
          </a:xfrm>
        </p:spPr>
      </p:pic>
      <p:sp>
        <p:nvSpPr>
          <p:cNvPr id="4" name="Text Placeholder 3">
            <a:extLst>
              <a:ext uri="{FF2B5EF4-FFF2-40B4-BE49-F238E27FC236}">
                <a16:creationId xmlns:a16="http://schemas.microsoft.com/office/drawing/2014/main" id="{45169C7A-F283-4D01-1FC7-FF15B18A8C17}"/>
              </a:ext>
            </a:extLst>
          </p:cNvPr>
          <p:cNvSpPr>
            <a:spLocks noGrp="1"/>
          </p:cNvSpPr>
          <p:nvPr>
            <p:ph type="body" sz="half" idx="2"/>
          </p:nvPr>
        </p:nvSpPr>
        <p:spPr>
          <a:xfrm>
            <a:off x="488272" y="5592931"/>
            <a:ext cx="8336132" cy="923280"/>
          </a:xfrm>
        </p:spPr>
        <p:txBody>
          <a:bodyPr>
            <a:normAutofit/>
          </a:bodyPr>
          <a:lstStyle/>
          <a:p>
            <a:r>
              <a:rPr lang="en-IN" sz="2800" b="1" dirty="0"/>
              <a:t>Female customers are more than male customers</a:t>
            </a:r>
          </a:p>
        </p:txBody>
      </p:sp>
    </p:spTree>
    <p:extLst>
      <p:ext uri="{BB962C8B-B14F-4D97-AF65-F5344CB8AC3E}">
        <p14:creationId xmlns:p14="http://schemas.microsoft.com/office/powerpoint/2010/main" val="386367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5646-3CDC-7002-0C16-8E79CDDA5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666" y="497150"/>
            <a:ext cx="9951868" cy="5679813"/>
          </a:xfrm>
        </p:spPr>
      </p:pic>
    </p:spTree>
    <p:extLst>
      <p:ext uri="{BB962C8B-B14F-4D97-AF65-F5344CB8AC3E}">
        <p14:creationId xmlns:p14="http://schemas.microsoft.com/office/powerpoint/2010/main" val="158514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E13F0F-1916-927F-BAFE-F15A8CFC2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905522"/>
            <a:ext cx="6172200" cy="4919917"/>
          </a:xfrm>
        </p:spPr>
      </p:pic>
      <p:sp>
        <p:nvSpPr>
          <p:cNvPr id="4" name="Text Placeholder 3">
            <a:extLst>
              <a:ext uri="{FF2B5EF4-FFF2-40B4-BE49-F238E27FC236}">
                <a16:creationId xmlns:a16="http://schemas.microsoft.com/office/drawing/2014/main" id="{A78D9129-2864-B98B-676A-D5131748B1BC}"/>
              </a:ext>
            </a:extLst>
          </p:cNvPr>
          <p:cNvSpPr>
            <a:spLocks noGrp="1"/>
          </p:cNvSpPr>
          <p:nvPr>
            <p:ph type="body" sz="half" idx="2"/>
          </p:nvPr>
        </p:nvSpPr>
        <p:spPr>
          <a:xfrm>
            <a:off x="836612" y="1032561"/>
            <a:ext cx="3883131" cy="4792878"/>
          </a:xfrm>
        </p:spPr>
        <p:txBody>
          <a:bodyPr/>
          <a:lstStyle/>
          <a:p>
            <a:pPr algn="l"/>
            <a:r>
              <a:rPr lang="en-US" sz="2800" b="1" i="0" dirty="0">
                <a:solidFill>
                  <a:srgbClr val="000000"/>
                </a:solidFill>
                <a:effectLst/>
                <a:latin typeface="Helvetica Neue"/>
              </a:rPr>
              <a:t>How do you access the internet while shopping on-line?.</a:t>
            </a:r>
          </a:p>
          <a:p>
            <a:pPr algn="l"/>
            <a:endParaRPr lang="en-US" sz="2800" i="0" dirty="0">
              <a:solidFill>
                <a:srgbClr val="000000"/>
              </a:solidFill>
              <a:effectLst/>
              <a:latin typeface="Helvetica Neue"/>
            </a:endParaRPr>
          </a:p>
          <a:p>
            <a:pPr algn="l"/>
            <a:r>
              <a:rPr lang="en-US" sz="2800" i="0" dirty="0">
                <a:solidFill>
                  <a:srgbClr val="000000"/>
                </a:solidFill>
                <a:effectLst/>
                <a:latin typeface="Helvetica Neue"/>
              </a:rPr>
              <a:t>1.Mobile Internet.</a:t>
            </a:r>
          </a:p>
          <a:p>
            <a:pPr algn="l"/>
            <a:r>
              <a:rPr lang="en-US" sz="2800" i="0" dirty="0">
                <a:solidFill>
                  <a:srgbClr val="000000"/>
                </a:solidFill>
                <a:effectLst/>
                <a:latin typeface="Helvetica Neue"/>
              </a:rPr>
              <a:t>2.Wi-fi</a:t>
            </a:r>
          </a:p>
          <a:p>
            <a:pPr algn="l"/>
            <a:r>
              <a:rPr lang="en-US" sz="2800" i="0" dirty="0">
                <a:solidFill>
                  <a:srgbClr val="000000"/>
                </a:solidFill>
                <a:effectLst/>
                <a:latin typeface="Helvetica Neue"/>
              </a:rPr>
              <a:t>3.Dial-up</a:t>
            </a:r>
          </a:p>
          <a:p>
            <a:endParaRPr lang="en-IN" dirty="0"/>
          </a:p>
        </p:txBody>
      </p:sp>
    </p:spTree>
    <p:extLst>
      <p:ext uri="{BB962C8B-B14F-4D97-AF65-F5344CB8AC3E}">
        <p14:creationId xmlns:p14="http://schemas.microsoft.com/office/powerpoint/2010/main" val="1116601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1238</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Helvetica Neue</vt:lpstr>
      <vt:lpstr>Times New Roman</vt:lpstr>
      <vt:lpstr>Wingdings</vt:lpstr>
      <vt:lpstr>Office Theme</vt:lpstr>
      <vt:lpstr>E-retail factors for customer activation and rention: A case study from Indian e-commerce customers </vt:lpstr>
      <vt:lpstr>PowerPoint Presentation</vt:lpstr>
      <vt:lpstr>Problem Statement-</vt:lpstr>
      <vt:lpstr>Understanding:</vt:lpstr>
      <vt:lpstr>EDA:</vt:lpstr>
      <vt:lpstr>First Dataset</vt:lpstr>
      <vt:lpstr>Visualisation</vt:lpstr>
      <vt:lpstr>PowerPoint Presentation</vt:lpstr>
      <vt:lpstr>PowerPoint Presentation</vt:lpstr>
      <vt:lpstr>PowerPoint Presentation</vt:lpstr>
      <vt:lpstr>PowerPoint Presentation</vt:lpstr>
      <vt:lpstr>PowerPoint Presentation</vt:lpstr>
      <vt:lpstr>Polls</vt:lpstr>
      <vt:lpstr>PowerPoint Presentation</vt:lpstr>
      <vt:lpstr>PowerPoint Presentation</vt:lpstr>
      <vt:lpstr>PowerPoint Presentation</vt:lpstr>
      <vt:lpstr>PowerPoint Presentation</vt:lpstr>
      <vt:lpstr>Positive Feedback</vt:lpstr>
      <vt:lpstr>PowerPoint Presentation</vt:lpstr>
      <vt:lpstr>PowerPoint Presentation</vt:lpstr>
      <vt:lpstr>PowerPoint Presentation</vt:lpstr>
      <vt:lpstr>Negative Feedback</vt:lpstr>
      <vt:lpstr>PowerPoint Presentation</vt:lpstr>
      <vt:lpstr>PowerPoint Presentation</vt:lpstr>
      <vt:lpstr>Website is as efficient as before Positive for Website, 1.Amazon is still on the top and after that flipkart is there. 2.Which of the Indian online retailer would you recommend to a friend? 3.Amazon.in is the most recommended website, among all other website. 4.Myntra.com &amp; Flipkart.com, are on the 2nd in recommendation </vt:lpstr>
      <vt:lpstr>PowerPoint Presentation</vt:lpstr>
      <vt:lpstr>PowerPoint Presentation</vt:lpstr>
      <vt:lpstr>PowerPoint Presentation</vt:lpstr>
      <vt:lpstr>PowerPoint Presentation</vt:lpstr>
      <vt:lpstr>PowerPoint Presentation</vt:lpstr>
      <vt:lpstr>Second Dataset</vt:lpstr>
      <vt:lpstr>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rention: A case study from Indian e-commerce customers </dc:title>
  <dc:creator>Chandrakanta Patel</dc:creator>
  <cp:lastModifiedBy>Chandrakanta Patel</cp:lastModifiedBy>
  <cp:revision>1</cp:revision>
  <dcterms:created xsi:type="dcterms:W3CDTF">2023-01-11T17:43:06Z</dcterms:created>
  <dcterms:modified xsi:type="dcterms:W3CDTF">2023-01-11T20:05:04Z</dcterms:modified>
</cp:coreProperties>
</file>