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57" r:id="rId3"/>
    <p:sldId id="258" r:id="rId4"/>
    <p:sldId id="259" r:id="rId5"/>
    <p:sldId id="260" r:id="rId6"/>
    <p:sldId id="263" r:id="rId7"/>
    <p:sldId id="261" r:id="rId8"/>
    <p:sldId id="262" r:id="rId9"/>
    <p:sldId id="264" r:id="rId10"/>
    <p:sldId id="272" r:id="rId11"/>
    <p:sldId id="265" r:id="rId12"/>
    <p:sldId id="266" r:id="rId13"/>
    <p:sldId id="268"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A1EC-1A53-4C0E-AE03-97C3EB7DED97}" type="datetimeFigureOut">
              <a:rPr lang="en-IN" smtClean="0"/>
              <a:pPr/>
              <a:t>25-08-2021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3C7AE-5639-47FF-86E7-500BAC69C950}" type="slidenum">
              <a:rPr lang="en-IN" smtClean="0"/>
              <a:pPr/>
              <a:t>‹#›</a:t>
            </a:fld>
            <a:endParaRPr lang="en-IN"/>
          </a:p>
        </p:txBody>
      </p:sp>
    </p:spTree>
    <p:extLst>
      <p:ext uri="{BB962C8B-B14F-4D97-AF65-F5344CB8AC3E}">
        <p14:creationId xmlns:p14="http://schemas.microsoft.com/office/powerpoint/2010/main" xmlns="" val="261843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1F26B2-2CD5-471C-8B90-F7AF9F0C9F9D}" type="slidenum">
              <a:rPr lang="en-US"/>
              <a:pPr/>
              <a:t>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73147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DB175A-4B56-4506-8E6F-C7F90D2729B2}" type="slidenum">
              <a:rPr lang="en-US"/>
              <a:pPr/>
              <a:t>13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xmlns="" val="278843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C72B1D-AEEF-438B-8C3D-894A63EB64FF}"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a:p>
            <a:pPr eaLnBrk="1" hangingPunct="1"/>
            <a:endParaRPr lang="en-US" b="1" smtClean="0"/>
          </a:p>
          <a:p>
            <a:pPr eaLnBrk="1" hangingPunct="1"/>
            <a:endParaRPr lang="en-US" b="1" smtClean="0"/>
          </a:p>
          <a:p>
            <a:pPr eaLnBrk="1" hangingPunct="1"/>
            <a:endParaRPr lang="en-US" smtClean="0"/>
          </a:p>
        </p:txBody>
      </p:sp>
    </p:spTree>
    <p:extLst>
      <p:ext uri="{BB962C8B-B14F-4D97-AF65-F5344CB8AC3E}">
        <p14:creationId xmlns:p14="http://schemas.microsoft.com/office/powerpoint/2010/main" xmlns="" val="344340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346481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270334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45AC71-6AC4-4139-8AD4-5BB653FA289B}"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04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158559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228060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325697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205665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288994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4466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247070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17417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304326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322310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47147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31345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pPr/>
              <a:t>25-08-2021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241919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DCAB82-7773-492A-B987-05FDA58A8A68}" type="datetimeFigureOut">
              <a:rPr lang="en-IN" smtClean="0"/>
              <a:pPr/>
              <a:t>25-08-2021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45AC71-6AC4-4139-8AD4-5BB653FA289B}" type="slidenum">
              <a:rPr lang="en-IN" smtClean="0"/>
              <a:pPr/>
              <a:t>‹#›</a:t>
            </a:fld>
            <a:endParaRPr lang="en-IN"/>
          </a:p>
        </p:txBody>
      </p:sp>
    </p:spTree>
    <p:extLst>
      <p:ext uri="{BB962C8B-B14F-4D97-AF65-F5344CB8AC3E}">
        <p14:creationId xmlns:p14="http://schemas.microsoft.com/office/powerpoint/2010/main" xmlns="" val="39476623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1758503"/>
            <a:ext cx="11164351" cy="2504464"/>
          </a:xfrm>
        </p:spPr>
        <p:txBody>
          <a:bodyPr anchor="ctr">
            <a:normAutofit/>
          </a:bodyPr>
          <a:lstStyle/>
          <a:p>
            <a:pPr algn="ctr"/>
            <a:r>
              <a:rPr lang="en-IN" sz="4400" dirty="0" smtClean="0">
                <a:latin typeface="Times New Roman" panose="02020603050405020304" pitchFamily="18" charset="0"/>
                <a:cs typeface="Times New Roman" panose="02020603050405020304" pitchFamily="18" charset="0"/>
              </a:rPr>
              <a:t>INTRODUCTION TO PROGRAMMING LANGUAGE</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04578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0"/>
            <a:ext cx="8229600" cy="1143000"/>
          </a:xfrm>
        </p:spPr>
        <p:txBody>
          <a:bodyPr/>
          <a:lstStyle/>
          <a:p>
            <a:pPr algn="ctr" eaLnBrk="1" hangingPunct="1"/>
            <a:r>
              <a:rPr lang="en-US" dirty="0" smtClean="0">
                <a:solidFill>
                  <a:srgbClr val="C00000"/>
                </a:solidFill>
                <a:latin typeface="Times New Roman" panose="02020603050405020304" pitchFamily="18" charset="0"/>
                <a:cs typeface="Times New Roman" panose="02020603050405020304" pitchFamily="18" charset="0"/>
              </a:rPr>
              <a:t>Running Programs</a:t>
            </a:r>
            <a:endParaRPr lang="en-US" b="1" dirty="0" smtClean="0">
              <a:solidFill>
                <a:srgbClr val="C00000"/>
              </a:solidFill>
              <a:latin typeface="Times New Roman" panose="02020603050405020304" pitchFamily="18" charset="0"/>
              <a:cs typeface="Times New Roman" panose="02020603050405020304" pitchFamily="18" charset="0"/>
            </a:endParaRPr>
          </a:p>
        </p:txBody>
      </p:sp>
      <p:sp>
        <p:nvSpPr>
          <p:cNvPr id="37891" name="Rectangle 3"/>
          <p:cNvSpPr>
            <a:spLocks noGrp="1" noChangeArrowheads="1"/>
          </p:cNvSpPr>
          <p:nvPr>
            <p:ph type="body" idx="1"/>
          </p:nvPr>
        </p:nvSpPr>
        <p:spPr/>
        <p:txBody>
          <a:bodyPr/>
          <a:lstStyle/>
          <a:p>
            <a:pPr algn="just" eaLnBrk="1" hangingPunct="1">
              <a:lnSpc>
                <a:spcPct val="80000"/>
              </a:lnSpc>
              <a:buFontTx/>
              <a:buNone/>
            </a:pPr>
            <a:r>
              <a:rPr lang="en-US" dirty="0" smtClean="0"/>
              <a:t>  </a:t>
            </a:r>
          </a:p>
          <a:p>
            <a:pPr algn="just" eaLnBrk="1" hangingPunct="1">
              <a:lnSpc>
                <a:spcPct val="80000"/>
              </a:lnSpc>
              <a:buFontTx/>
              <a:buNone/>
            </a:pPr>
            <a:r>
              <a:rPr lang="en-US" dirty="0" smtClean="0"/>
              <a:t>  </a:t>
            </a:r>
          </a:p>
        </p:txBody>
      </p:sp>
      <p:sp>
        <p:nvSpPr>
          <p:cNvPr id="37892" name="Text Box 4"/>
          <p:cNvSpPr txBox="1">
            <a:spLocks noChangeArrowheads="1"/>
          </p:cNvSpPr>
          <p:nvPr/>
        </p:nvSpPr>
        <p:spPr bwMode="auto">
          <a:xfrm>
            <a:off x="4684713" y="1752600"/>
            <a:ext cx="1485900" cy="520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800" b="1" dirty="0">
                <a:latin typeface="Times New Roman" panose="02020603050405020304" pitchFamily="18" charset="0"/>
              </a:rPr>
              <a:t>Memory</a:t>
            </a:r>
          </a:p>
        </p:txBody>
      </p:sp>
      <p:sp>
        <p:nvSpPr>
          <p:cNvPr id="37893" name="Text Box 5"/>
          <p:cNvSpPr txBox="1">
            <a:spLocks noChangeArrowheads="1"/>
          </p:cNvSpPr>
          <p:nvPr/>
        </p:nvSpPr>
        <p:spPr bwMode="auto">
          <a:xfrm>
            <a:off x="1676401" y="3633788"/>
            <a:ext cx="18573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800" b="1">
                <a:latin typeface="Times New Roman" panose="02020603050405020304" pitchFamily="18" charset="0"/>
              </a:rPr>
              <a:t>Input Data</a:t>
            </a:r>
          </a:p>
        </p:txBody>
      </p:sp>
      <p:sp>
        <p:nvSpPr>
          <p:cNvPr id="37894" name="Text Box 6"/>
          <p:cNvSpPr txBox="1">
            <a:spLocks noChangeArrowheads="1"/>
          </p:cNvSpPr>
          <p:nvPr/>
        </p:nvSpPr>
        <p:spPr bwMode="auto">
          <a:xfrm>
            <a:off x="7467600" y="5486401"/>
            <a:ext cx="27447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800" b="1">
                <a:latin typeface="Times New Roman" panose="02020603050405020304" pitchFamily="18" charset="0"/>
              </a:rPr>
              <a:t>Program Output</a:t>
            </a:r>
          </a:p>
        </p:txBody>
      </p:sp>
      <p:sp>
        <p:nvSpPr>
          <p:cNvPr id="37895" name="Rectangle 7"/>
          <p:cNvSpPr>
            <a:spLocks noChangeArrowheads="1"/>
          </p:cNvSpPr>
          <p:nvPr/>
        </p:nvSpPr>
        <p:spPr bwMode="auto">
          <a:xfrm>
            <a:off x="3676651" y="2352676"/>
            <a:ext cx="3255963" cy="3757613"/>
          </a:xfrm>
          <a:prstGeom prst="rect">
            <a:avLst/>
          </a:prstGeom>
          <a:solidFill>
            <a:srgbClr val="FFCC99"/>
          </a:solidFill>
          <a:ln w="571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7896" name="Text Box 8"/>
          <p:cNvSpPr txBox="1">
            <a:spLocks noChangeArrowheads="1"/>
          </p:cNvSpPr>
          <p:nvPr/>
        </p:nvSpPr>
        <p:spPr bwMode="auto">
          <a:xfrm>
            <a:off x="4024314" y="2724045"/>
            <a:ext cx="2674937" cy="868572"/>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70000"/>
              </a:lnSpc>
              <a:spcBef>
                <a:spcPct val="50000"/>
              </a:spcBef>
            </a:pPr>
            <a:r>
              <a:rPr lang="en-US" sz="2400" b="1" dirty="0">
                <a:solidFill>
                  <a:schemeClr val="bg1"/>
                </a:solidFill>
                <a:latin typeface="Times New Roman" panose="02020603050405020304" pitchFamily="18" charset="0"/>
              </a:rPr>
              <a:t>Machine language program (executable file) </a:t>
            </a:r>
          </a:p>
        </p:txBody>
      </p:sp>
      <p:sp>
        <p:nvSpPr>
          <p:cNvPr id="37897" name="Text Box 9"/>
          <p:cNvSpPr txBox="1">
            <a:spLocks noChangeArrowheads="1"/>
          </p:cNvSpPr>
          <p:nvPr/>
        </p:nvSpPr>
        <p:spPr bwMode="auto">
          <a:xfrm>
            <a:off x="4024314" y="3861747"/>
            <a:ext cx="2625725" cy="683906"/>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r>
              <a:rPr lang="en-US" sz="2400" b="1">
                <a:solidFill>
                  <a:schemeClr val="bg1"/>
                </a:solidFill>
                <a:latin typeface="Times New Roman" panose="02020603050405020304" pitchFamily="18" charset="0"/>
              </a:rPr>
              <a:t>Data entered during execution</a:t>
            </a:r>
          </a:p>
        </p:txBody>
      </p:sp>
      <p:sp>
        <p:nvSpPr>
          <p:cNvPr id="37898" name="Text Box 10"/>
          <p:cNvSpPr txBox="1">
            <a:spLocks noChangeArrowheads="1"/>
          </p:cNvSpPr>
          <p:nvPr/>
        </p:nvSpPr>
        <p:spPr bwMode="auto">
          <a:xfrm>
            <a:off x="4040310" y="5098085"/>
            <a:ext cx="2515945" cy="462307"/>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400" b="1">
                <a:solidFill>
                  <a:schemeClr val="bg1"/>
                </a:solidFill>
                <a:latin typeface="Times New Roman" panose="02020603050405020304" pitchFamily="18" charset="0"/>
              </a:rPr>
              <a:t>Computed results</a:t>
            </a:r>
          </a:p>
        </p:txBody>
      </p:sp>
      <p:sp>
        <p:nvSpPr>
          <p:cNvPr id="37899" name="Text Box 11"/>
          <p:cNvSpPr txBox="1">
            <a:spLocks noChangeArrowheads="1"/>
          </p:cNvSpPr>
          <p:nvPr/>
        </p:nvSpPr>
        <p:spPr bwMode="auto">
          <a:xfrm>
            <a:off x="7512051" y="3373438"/>
            <a:ext cx="1782763" cy="1390650"/>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endParaRPr lang="en-US" sz="2400" b="1">
              <a:solidFill>
                <a:schemeClr val="bg1"/>
              </a:solidFill>
              <a:latin typeface="Times New Roman" panose="02020603050405020304" pitchFamily="18" charset="0"/>
            </a:endParaRPr>
          </a:p>
          <a:p>
            <a:pPr algn="ctr">
              <a:lnSpc>
                <a:spcPct val="80000"/>
              </a:lnSpc>
              <a:spcBef>
                <a:spcPct val="50000"/>
              </a:spcBef>
            </a:pPr>
            <a:r>
              <a:rPr lang="en-US" sz="2400" b="1">
                <a:solidFill>
                  <a:schemeClr val="bg1"/>
                </a:solidFill>
                <a:latin typeface="Times New Roman" panose="02020603050405020304" pitchFamily="18" charset="0"/>
              </a:rPr>
              <a:t>C P U</a:t>
            </a:r>
          </a:p>
          <a:p>
            <a:pPr algn="ctr">
              <a:lnSpc>
                <a:spcPct val="80000"/>
              </a:lnSpc>
              <a:spcBef>
                <a:spcPct val="50000"/>
              </a:spcBef>
            </a:pPr>
            <a:endParaRPr lang="en-US" sz="2400" b="1">
              <a:solidFill>
                <a:schemeClr val="bg1"/>
              </a:solidFill>
              <a:latin typeface="Times New Roman" panose="02020603050405020304" pitchFamily="18" charset="0"/>
            </a:endParaRPr>
          </a:p>
        </p:txBody>
      </p:sp>
      <p:sp>
        <p:nvSpPr>
          <p:cNvPr id="37900" name="Line 12"/>
          <p:cNvSpPr>
            <a:spLocks noChangeShapeType="1"/>
          </p:cNvSpPr>
          <p:nvPr/>
        </p:nvSpPr>
        <p:spPr bwMode="auto">
          <a:xfrm>
            <a:off x="1724025" y="4313238"/>
            <a:ext cx="2325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1" name="Line 13"/>
          <p:cNvSpPr>
            <a:spLocks noChangeShapeType="1"/>
          </p:cNvSpPr>
          <p:nvPr/>
        </p:nvSpPr>
        <p:spPr bwMode="auto">
          <a:xfrm>
            <a:off x="6581775" y="5324475"/>
            <a:ext cx="2325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2" name="Line 14"/>
          <p:cNvSpPr>
            <a:spLocks noChangeShapeType="1"/>
          </p:cNvSpPr>
          <p:nvPr/>
        </p:nvSpPr>
        <p:spPr bwMode="auto">
          <a:xfrm>
            <a:off x="6737350" y="3087688"/>
            <a:ext cx="852488" cy="715962"/>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3" name="Line 15"/>
          <p:cNvSpPr>
            <a:spLocks noChangeShapeType="1"/>
          </p:cNvSpPr>
          <p:nvPr/>
        </p:nvSpPr>
        <p:spPr bwMode="auto">
          <a:xfrm>
            <a:off x="6737350" y="4251325"/>
            <a:ext cx="77470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4" name="Line 16"/>
          <p:cNvSpPr>
            <a:spLocks noChangeShapeType="1"/>
          </p:cNvSpPr>
          <p:nvPr/>
        </p:nvSpPr>
        <p:spPr bwMode="auto">
          <a:xfrm flipV="1">
            <a:off x="6503988" y="4608514"/>
            <a:ext cx="1008062" cy="447675"/>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5" name="Rectangle 17"/>
          <p:cNvSpPr>
            <a:spLocks noChangeArrowheads="1"/>
          </p:cNvSpPr>
          <p:nvPr/>
        </p:nvSpPr>
        <p:spPr bwMode="auto">
          <a:xfrm>
            <a:off x="1752600" y="1066801"/>
            <a:ext cx="8610600" cy="873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lvl1pPr marL="349250" indent="-3492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buFontTx/>
              <a:buChar char="•"/>
            </a:pPr>
            <a:r>
              <a:rPr kumimoji="1" lang="en-US" sz="3200" dirty="0">
                <a:latin typeface="Times New Roman" panose="02020603050405020304" pitchFamily="18" charset="0"/>
              </a:rPr>
              <a:t>Steps that the computer goes through to run a program:</a:t>
            </a:r>
          </a:p>
        </p:txBody>
      </p:sp>
    </p:spTree>
    <p:extLst>
      <p:ext uri="{BB962C8B-B14F-4D97-AF65-F5344CB8AC3E}">
        <p14:creationId xmlns:p14="http://schemas.microsoft.com/office/powerpoint/2010/main" xmlns="" val="3573693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latin typeface="Times New Roman" panose="02020603050405020304" pitchFamily="18" charset="0"/>
                <a:cs typeface="Times New Roman" panose="02020603050405020304" pitchFamily="18" charset="0"/>
              </a:rPr>
              <a:t>Program Execution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2592925" y="1712891"/>
            <a:ext cx="8915400" cy="4443030"/>
          </a:xfrm>
        </p:spPr>
        <p:txBody>
          <a:bodyPr>
            <a:normAutofit/>
          </a:bodyPr>
          <a:lstStyle/>
          <a:p>
            <a:pPr marL="0" indent="0" algn="just">
              <a:lnSpc>
                <a:spcPct val="90000"/>
              </a:lnSpc>
              <a:buNone/>
            </a:pPr>
            <a:r>
              <a:rPr lang="en-US" sz="2000" dirty="0">
                <a:latin typeface="Times New Roman" panose="02020603050405020304" pitchFamily="18" charset="0"/>
                <a:cs typeface="Times New Roman" panose="02020603050405020304" pitchFamily="18" charset="0"/>
              </a:rPr>
              <a:t>Steps taken by the CPU to run a program (instructions are in machine language):</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Fetch an instruction</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Decode (interpret) the instruction</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Retrieve data, if needed</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Execute (perform) actual processing</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Store the results, if needed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200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C00000"/>
                </a:solidFill>
                <a:latin typeface="Times New Roman" panose="02020603050405020304" pitchFamily="18" charset="0"/>
                <a:cs typeface="Times New Roman" panose="02020603050405020304" pitchFamily="18" charset="0"/>
              </a:rPr>
              <a:t>Program Error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6377" y="1468191"/>
            <a:ext cx="9659155" cy="4687909"/>
          </a:xfrm>
        </p:spPr>
        <p:txBody>
          <a:bodyPr>
            <a:normAutofit lnSpcReduction="1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Syntax Errors: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Errors in grammar of the language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Runtime error:</a:t>
            </a:r>
          </a:p>
          <a:p>
            <a:pPr marL="457200" lvl="1" indent="0">
              <a:buNone/>
            </a:pPr>
            <a:r>
              <a:rPr lang="en-US" sz="2400" dirty="0">
                <a:latin typeface="Times New Roman" panose="02020603050405020304" pitchFamily="18" charset="0"/>
                <a:cs typeface="Times New Roman" panose="02020603050405020304" pitchFamily="18" charset="0"/>
              </a:rPr>
              <a:t>When there are no syntax errors, but the program can’t complete execution</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Divide by zero</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Invalid input data</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Logical errors: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program completes execution, but delivers incorrect results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Incorrect usage of parentheses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50965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09800" y="457200"/>
            <a:ext cx="7772400" cy="838200"/>
          </a:xfrm>
        </p:spPr>
        <p:txBody>
          <a:bodyPr/>
          <a:lstStyle/>
          <a:p>
            <a:pPr algn="ctr" eaLnBrk="1" hangingPunct="1"/>
            <a:r>
              <a:rPr lang="en-US" dirty="0" smtClean="0">
                <a:solidFill>
                  <a:srgbClr val="C00000"/>
                </a:solidFill>
              </a:rPr>
              <a:t>Compilation</a:t>
            </a:r>
          </a:p>
        </p:txBody>
      </p:sp>
      <p:sp>
        <p:nvSpPr>
          <p:cNvPr id="44035" name="Text Box 3"/>
          <p:cNvSpPr txBox="1">
            <a:spLocks noChangeArrowheads="1"/>
          </p:cNvSpPr>
          <p:nvPr/>
        </p:nvSpPr>
        <p:spPr bwMode="auto">
          <a:xfrm>
            <a:off x="5029200" y="16764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latin typeface="Times New Roman" panose="02020603050405020304" pitchFamily="18" charset="0"/>
              </a:rPr>
              <a:t>Compiler</a:t>
            </a:r>
          </a:p>
        </p:txBody>
      </p:sp>
      <p:sp>
        <p:nvSpPr>
          <p:cNvPr id="44036" name="Text Box 4"/>
          <p:cNvSpPr txBox="1">
            <a:spLocks noChangeArrowheads="1"/>
          </p:cNvSpPr>
          <p:nvPr/>
        </p:nvSpPr>
        <p:spPr bwMode="auto">
          <a:xfrm>
            <a:off x="4724400" y="2590800"/>
            <a:ext cx="2362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latin typeface="Times New Roman" panose="02020603050405020304" pitchFamily="18" charset="0"/>
              </a:rPr>
              <a:t>Target Program</a:t>
            </a:r>
          </a:p>
        </p:txBody>
      </p:sp>
      <p:sp>
        <p:nvSpPr>
          <p:cNvPr id="44037" name="Text Box 5"/>
          <p:cNvSpPr txBox="1">
            <a:spLocks noChangeArrowheads="1"/>
          </p:cNvSpPr>
          <p:nvPr/>
        </p:nvSpPr>
        <p:spPr bwMode="auto">
          <a:xfrm>
            <a:off x="2514600" y="1600201"/>
            <a:ext cx="1371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pPr>
            <a:r>
              <a:rPr lang="en-US" sz="2400">
                <a:latin typeface="Times New Roman" panose="02020603050405020304" pitchFamily="18" charset="0"/>
              </a:rPr>
              <a:t>Source</a:t>
            </a:r>
          </a:p>
          <a:p>
            <a:pPr eaLnBrk="1" hangingPunct="1">
              <a:lnSpc>
                <a:spcPct val="50000"/>
              </a:lnSpc>
              <a:spcBef>
                <a:spcPct val="50000"/>
              </a:spcBef>
            </a:pPr>
            <a:r>
              <a:rPr lang="en-US" sz="2400">
                <a:latin typeface="Times New Roman" panose="02020603050405020304" pitchFamily="18" charset="0"/>
              </a:rPr>
              <a:t>Program</a:t>
            </a:r>
          </a:p>
        </p:txBody>
      </p:sp>
      <p:sp>
        <p:nvSpPr>
          <p:cNvPr id="44038" name="Text Box 6"/>
          <p:cNvSpPr txBox="1">
            <a:spLocks noChangeArrowheads="1"/>
          </p:cNvSpPr>
          <p:nvPr/>
        </p:nvSpPr>
        <p:spPr bwMode="auto">
          <a:xfrm>
            <a:off x="8153400" y="1600201"/>
            <a:ext cx="1295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pPr>
            <a:r>
              <a:rPr lang="en-US" sz="2400">
                <a:latin typeface="Times New Roman" panose="02020603050405020304" pitchFamily="18" charset="0"/>
              </a:rPr>
              <a:t>Target</a:t>
            </a:r>
          </a:p>
          <a:p>
            <a:pPr eaLnBrk="1" hangingPunct="1">
              <a:lnSpc>
                <a:spcPct val="50000"/>
              </a:lnSpc>
              <a:spcBef>
                <a:spcPct val="50000"/>
              </a:spcBef>
            </a:pPr>
            <a:r>
              <a:rPr lang="en-US" sz="2400">
                <a:latin typeface="Times New Roman" panose="02020603050405020304" pitchFamily="18" charset="0"/>
              </a:rPr>
              <a:t>Program</a:t>
            </a:r>
          </a:p>
        </p:txBody>
      </p:sp>
      <p:sp>
        <p:nvSpPr>
          <p:cNvPr id="44039" name="Text Box 7"/>
          <p:cNvSpPr txBox="1">
            <a:spLocks noChangeArrowheads="1"/>
          </p:cNvSpPr>
          <p:nvPr/>
        </p:nvSpPr>
        <p:spPr bwMode="auto">
          <a:xfrm>
            <a:off x="2590800" y="2667000"/>
            <a:ext cx="91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Input</a:t>
            </a:r>
          </a:p>
        </p:txBody>
      </p:sp>
      <p:sp>
        <p:nvSpPr>
          <p:cNvPr id="44040" name="Text Box 8"/>
          <p:cNvSpPr txBox="1">
            <a:spLocks noChangeArrowheads="1"/>
          </p:cNvSpPr>
          <p:nvPr/>
        </p:nvSpPr>
        <p:spPr bwMode="auto">
          <a:xfrm>
            <a:off x="8229600" y="26670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Output</a:t>
            </a:r>
          </a:p>
        </p:txBody>
      </p:sp>
      <p:sp>
        <p:nvSpPr>
          <p:cNvPr id="44041" name="Oval 9"/>
          <p:cNvSpPr>
            <a:spLocks noChangeArrowheads="1"/>
          </p:cNvSpPr>
          <p:nvPr/>
        </p:nvSpPr>
        <p:spPr bwMode="auto">
          <a:xfrm>
            <a:off x="4724400" y="1600200"/>
            <a:ext cx="2057400" cy="609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44042" name="Oval 10"/>
          <p:cNvSpPr>
            <a:spLocks noChangeArrowheads="1"/>
          </p:cNvSpPr>
          <p:nvPr/>
        </p:nvSpPr>
        <p:spPr bwMode="auto">
          <a:xfrm flipV="1">
            <a:off x="4419600" y="2438400"/>
            <a:ext cx="2819400" cy="8382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44043" name="Line 11"/>
          <p:cNvSpPr>
            <a:spLocks noChangeShapeType="1"/>
          </p:cNvSpPr>
          <p:nvPr/>
        </p:nvSpPr>
        <p:spPr bwMode="auto">
          <a:xfrm>
            <a:off x="3810000" y="1905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4044" name="Line 12"/>
          <p:cNvSpPr>
            <a:spLocks noChangeShapeType="1"/>
          </p:cNvSpPr>
          <p:nvPr/>
        </p:nvSpPr>
        <p:spPr bwMode="auto">
          <a:xfrm>
            <a:off x="6781800" y="19050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4045" name="Line 13"/>
          <p:cNvSpPr>
            <a:spLocks noChangeShapeType="1"/>
          </p:cNvSpPr>
          <p:nvPr/>
        </p:nvSpPr>
        <p:spPr bwMode="auto">
          <a:xfrm>
            <a:off x="3581400" y="2895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4046" name="Line 14"/>
          <p:cNvSpPr>
            <a:spLocks noChangeShapeType="1"/>
          </p:cNvSpPr>
          <p:nvPr/>
        </p:nvSpPr>
        <p:spPr bwMode="auto">
          <a:xfrm>
            <a:off x="7239000" y="2895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4047" name="Rectangle 15"/>
          <p:cNvSpPr>
            <a:spLocks noGrp="1" noChangeArrowheads="1"/>
          </p:cNvSpPr>
          <p:nvPr>
            <p:ph type="body" idx="1"/>
          </p:nvPr>
        </p:nvSpPr>
        <p:spPr>
          <a:xfrm>
            <a:off x="1981200" y="3733800"/>
            <a:ext cx="8229600" cy="2743200"/>
          </a:xfrm>
          <a:noFill/>
        </p:spPr>
        <p:txBody>
          <a:bodyPr>
            <a:normAutofit/>
          </a:bodyPr>
          <a:lstStyle/>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Compiler translates source into target (a machine language program)</a:t>
            </a:r>
          </a:p>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Compiler goes away at execution time</a:t>
            </a:r>
          </a:p>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Compiler is itself a machine language program, presumably created by compiling some other high-level program</a:t>
            </a:r>
          </a:p>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Machine language, when written in a format understood by the OS is </a:t>
            </a:r>
            <a:r>
              <a:rPr lang="en-US" sz="2400" b="1" dirty="0">
                <a:latin typeface="Times New Roman" panose="02020603050405020304" pitchFamily="18" charset="0"/>
                <a:cs typeface="Times New Roman" panose="02020603050405020304" pitchFamily="18" charset="0"/>
              </a:rPr>
              <a:t>object code</a:t>
            </a:r>
          </a:p>
        </p:txBody>
      </p:sp>
    </p:spTree>
    <p:extLst>
      <p:ext uri="{BB962C8B-B14F-4D97-AF65-F5344CB8AC3E}">
        <p14:creationId xmlns:p14="http://schemas.microsoft.com/office/powerpoint/2010/main" xmlns="" val="148988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eaLnBrk="1" hangingPunct="1"/>
            <a:r>
              <a:rPr lang="en-US" dirty="0" smtClean="0">
                <a:solidFill>
                  <a:srgbClr val="C00000"/>
                </a:solidFill>
                <a:latin typeface="Times New Roman" panose="02020603050405020304" pitchFamily="18" charset="0"/>
                <a:cs typeface="Times New Roman" panose="02020603050405020304" pitchFamily="18" charset="0"/>
              </a:rPr>
              <a:t>Interpretation</a:t>
            </a:r>
          </a:p>
        </p:txBody>
      </p:sp>
      <p:sp>
        <p:nvSpPr>
          <p:cNvPr id="46083" name="Text Box 3"/>
          <p:cNvSpPr txBox="1">
            <a:spLocks noChangeArrowheads="1"/>
          </p:cNvSpPr>
          <p:nvPr/>
        </p:nvSpPr>
        <p:spPr bwMode="auto">
          <a:xfrm>
            <a:off x="5181600" y="2895600"/>
            <a:ext cx="1676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latin typeface="Times New Roman" panose="02020603050405020304" pitchFamily="18" charset="0"/>
              </a:rPr>
              <a:t>Interpreter</a:t>
            </a:r>
          </a:p>
        </p:txBody>
      </p:sp>
      <p:sp>
        <p:nvSpPr>
          <p:cNvPr id="46084" name="Text Box 4"/>
          <p:cNvSpPr txBox="1">
            <a:spLocks noChangeArrowheads="1"/>
          </p:cNvSpPr>
          <p:nvPr/>
        </p:nvSpPr>
        <p:spPr bwMode="auto">
          <a:xfrm>
            <a:off x="2438400" y="1981201"/>
            <a:ext cx="13716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pPr>
            <a:r>
              <a:rPr lang="en-US" sz="2400" dirty="0">
                <a:latin typeface="Times New Roman" panose="02020603050405020304" pitchFamily="18" charset="0"/>
              </a:rPr>
              <a:t>Source</a:t>
            </a:r>
          </a:p>
          <a:p>
            <a:pPr eaLnBrk="1" hangingPunct="1">
              <a:lnSpc>
                <a:spcPct val="50000"/>
              </a:lnSpc>
              <a:spcBef>
                <a:spcPct val="50000"/>
              </a:spcBef>
            </a:pPr>
            <a:r>
              <a:rPr lang="en-US" sz="2400" dirty="0">
                <a:latin typeface="Times New Roman" panose="02020603050405020304" pitchFamily="18" charset="0"/>
              </a:rPr>
              <a:t>Program</a:t>
            </a:r>
          </a:p>
        </p:txBody>
      </p:sp>
      <p:sp>
        <p:nvSpPr>
          <p:cNvPr id="46085" name="Text Box 5"/>
          <p:cNvSpPr txBox="1">
            <a:spLocks noChangeArrowheads="1"/>
          </p:cNvSpPr>
          <p:nvPr/>
        </p:nvSpPr>
        <p:spPr bwMode="auto">
          <a:xfrm>
            <a:off x="2590800" y="3733800"/>
            <a:ext cx="91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Input</a:t>
            </a:r>
          </a:p>
        </p:txBody>
      </p:sp>
      <p:sp>
        <p:nvSpPr>
          <p:cNvPr id="46086" name="Text Box 6"/>
          <p:cNvSpPr txBox="1">
            <a:spLocks noChangeArrowheads="1"/>
          </p:cNvSpPr>
          <p:nvPr/>
        </p:nvSpPr>
        <p:spPr bwMode="auto">
          <a:xfrm>
            <a:off x="8229600" y="2895600"/>
            <a:ext cx="1066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dirty="0">
                <a:latin typeface="Times New Roman" panose="02020603050405020304" pitchFamily="18" charset="0"/>
              </a:rPr>
              <a:t>Output</a:t>
            </a:r>
          </a:p>
        </p:txBody>
      </p:sp>
      <p:sp>
        <p:nvSpPr>
          <p:cNvPr id="46087" name="Oval 7"/>
          <p:cNvSpPr>
            <a:spLocks noChangeArrowheads="1"/>
          </p:cNvSpPr>
          <p:nvPr/>
        </p:nvSpPr>
        <p:spPr bwMode="auto">
          <a:xfrm>
            <a:off x="4876800" y="2819400"/>
            <a:ext cx="2057400" cy="6096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46088" name="Line 8"/>
          <p:cNvSpPr>
            <a:spLocks noChangeShapeType="1"/>
          </p:cNvSpPr>
          <p:nvPr/>
        </p:nvSpPr>
        <p:spPr bwMode="auto">
          <a:xfrm>
            <a:off x="3733800" y="2286000"/>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6089" name="Line 9"/>
          <p:cNvSpPr>
            <a:spLocks noChangeShapeType="1"/>
          </p:cNvSpPr>
          <p:nvPr/>
        </p:nvSpPr>
        <p:spPr bwMode="auto">
          <a:xfrm>
            <a:off x="6934200" y="3124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6090" name="Line 10"/>
          <p:cNvSpPr>
            <a:spLocks noChangeShapeType="1"/>
          </p:cNvSpPr>
          <p:nvPr/>
        </p:nvSpPr>
        <p:spPr bwMode="auto">
          <a:xfrm flipV="1">
            <a:off x="3581400" y="3276600"/>
            <a:ext cx="1371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IN"/>
          </a:p>
        </p:txBody>
      </p:sp>
      <p:sp>
        <p:nvSpPr>
          <p:cNvPr id="46091" name="Text Box 11"/>
          <p:cNvSpPr txBox="1">
            <a:spLocks noChangeArrowheads="1"/>
          </p:cNvSpPr>
          <p:nvPr/>
        </p:nvSpPr>
        <p:spPr bwMode="auto">
          <a:xfrm>
            <a:off x="1981200" y="4953000"/>
            <a:ext cx="80772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225425" indent="-22542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sz="2800" dirty="0">
                <a:latin typeface="Times New Roman" panose="02020603050405020304" pitchFamily="18" charset="0"/>
                <a:cs typeface="Times New Roman" panose="02020603050405020304" pitchFamily="18" charset="0"/>
              </a:rPr>
              <a:t>The interpreter stays around during execution</a:t>
            </a:r>
          </a:p>
          <a:p>
            <a:pPr eaLnBrk="1" hangingPunct="1">
              <a:buFontTx/>
              <a:buChar char="•"/>
            </a:pPr>
            <a:r>
              <a:rPr lang="en-US" sz="2800" dirty="0">
                <a:latin typeface="Times New Roman" panose="02020603050405020304" pitchFamily="18" charset="0"/>
                <a:cs typeface="Times New Roman" panose="02020603050405020304" pitchFamily="18" charset="0"/>
              </a:rPr>
              <a:t>It reads and executes statements one at a time</a:t>
            </a:r>
          </a:p>
        </p:txBody>
      </p:sp>
    </p:spTree>
    <p:extLst>
      <p:ext uri="{BB962C8B-B14F-4D97-AF65-F5344CB8AC3E}">
        <p14:creationId xmlns:p14="http://schemas.microsoft.com/office/powerpoint/2010/main" xmlns="" val="376539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351345">
            <a:off x="2592925" y="2228045"/>
            <a:ext cx="8911687" cy="1326523"/>
          </a:xfrm>
        </p:spPr>
        <p:txBody>
          <a:bodyPr/>
          <a:lstStyle/>
          <a:p>
            <a:pPr algn="ctr"/>
            <a:r>
              <a:rPr lang="en-IN" b="1" dirty="0" smtClean="0">
                <a:solidFill>
                  <a:srgbClr val="C00000"/>
                </a:solidFill>
                <a:latin typeface="Cooper Black" panose="0208090404030B020404" pitchFamily="18" charset="0"/>
              </a:rPr>
              <a:t>THANK</a:t>
            </a:r>
            <a:r>
              <a:rPr lang="en-IN" b="1" dirty="0" smtClean="0">
                <a:latin typeface="Cooper Black" panose="0208090404030B020404" pitchFamily="18" charset="0"/>
              </a:rPr>
              <a:t> </a:t>
            </a:r>
            <a:r>
              <a:rPr lang="en-IN" b="1" dirty="0" smtClean="0">
                <a:solidFill>
                  <a:srgbClr val="C00000"/>
                </a:solidFill>
                <a:latin typeface="Cooper Black" panose="0208090404030B020404" pitchFamily="18" charset="0"/>
              </a:rPr>
              <a:t>YOU</a:t>
            </a:r>
            <a:endParaRPr lang="en-IN" b="1" dirty="0">
              <a:solidFill>
                <a:srgbClr val="C00000"/>
              </a:solidFill>
              <a:latin typeface="Cooper Black" panose="0208090404030B020404" pitchFamily="18" charset="0"/>
            </a:endParaRPr>
          </a:p>
        </p:txBody>
      </p:sp>
    </p:spTree>
    <p:extLst>
      <p:ext uri="{BB962C8B-B14F-4D97-AF65-F5344CB8AC3E}">
        <p14:creationId xmlns:p14="http://schemas.microsoft.com/office/powerpoint/2010/main" xmlns="" val="3533064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0" y="624110"/>
            <a:ext cx="9853612" cy="1966690"/>
          </a:xfrm>
        </p:spPr>
        <p:txBody>
          <a:bodyPr>
            <a:normAutofit fontScale="90000"/>
          </a:bodyPr>
          <a:lstStyle/>
          <a:p>
            <a:pPr marL="457200" lvl="1" indent="-457200" algn="l">
              <a:buFont typeface="Wingdings" panose="05000000000000000000" pitchFamily="2" charset="2"/>
              <a:buChar char="v"/>
            </a:pPr>
            <a:r>
              <a:rPr lang="en-US" sz="2700" dirty="0">
                <a:solidFill>
                  <a:schemeClr val="accent1"/>
                </a:solidFill>
                <a:latin typeface="Times New Roman" panose="02020603050405020304" pitchFamily="18" charset="0"/>
                <a:cs typeface="Times New Roman" panose="02020603050405020304" pitchFamily="18" charset="0"/>
              </a:rPr>
              <a:t>What is a </a:t>
            </a:r>
            <a:r>
              <a:rPr lang="en-US" sz="2700" dirty="0" smtClean="0">
                <a:solidFill>
                  <a:schemeClr val="accent1"/>
                </a:solidFill>
                <a:latin typeface="Times New Roman" panose="02020603050405020304" pitchFamily="18" charset="0"/>
                <a:cs typeface="Times New Roman" panose="02020603050405020304" pitchFamily="18" charset="0"/>
              </a:rPr>
              <a:t>language?</a:t>
            </a:r>
            <a:br>
              <a:rPr lang="en-US" sz="2700" dirty="0" smtClean="0">
                <a:solidFill>
                  <a:schemeClr val="accent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Language is the medium of communication to share ideas, opinion with each other. For an example, if we want to communicate with someone, we need a language it may be English, Hindi, Spanish or another language. But you need at least one language to communicate with someone (human/person).</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676399" y="2590801"/>
            <a:ext cx="10248621" cy="2819400"/>
          </a:xfrm>
        </p:spPr>
        <p:txBody>
          <a:bodyPr>
            <a:normAutofit/>
          </a:bodyPr>
          <a:lstStyle/>
          <a:p>
            <a:pPr>
              <a:buFont typeface="Wingdings" panose="05000000000000000000" pitchFamily="2" charset="2"/>
              <a:buChar char="v"/>
            </a:pPr>
            <a:r>
              <a:rPr lang="en-US" sz="2200" dirty="0" smtClean="0">
                <a:solidFill>
                  <a:schemeClr val="accent1"/>
                </a:solidFill>
                <a:latin typeface="Times New Roman" panose="02020603050405020304" pitchFamily="18" charset="0"/>
                <a:cs typeface="Times New Roman" panose="02020603050405020304" pitchFamily="18" charset="0"/>
              </a:rPr>
              <a:t>What </a:t>
            </a:r>
            <a:r>
              <a:rPr lang="en-US" sz="2200" dirty="0">
                <a:solidFill>
                  <a:schemeClr val="accent1"/>
                </a:solidFill>
                <a:latin typeface="Times New Roman" panose="02020603050405020304" pitchFamily="18" charset="0"/>
                <a:cs typeface="Times New Roman" panose="02020603050405020304" pitchFamily="18" charset="0"/>
              </a:rPr>
              <a:t>is a programming </a:t>
            </a:r>
            <a:r>
              <a:rPr lang="en-US" sz="2200" dirty="0" smtClean="0">
                <a:solidFill>
                  <a:schemeClr val="accent1"/>
                </a:solidFill>
                <a:latin typeface="Times New Roman" panose="02020603050405020304" pitchFamily="18" charset="0"/>
                <a:cs typeface="Times New Roman" panose="02020603050405020304" pitchFamily="18" charset="0"/>
              </a:rPr>
              <a:t>language?</a:t>
            </a:r>
            <a:endParaRPr lang="en-US" sz="22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To </a:t>
            </a:r>
            <a:r>
              <a:rPr lang="en-US" sz="2200" dirty="0">
                <a:solidFill>
                  <a:schemeClr val="tx1"/>
                </a:solidFill>
                <a:latin typeface="Times New Roman" panose="02020603050405020304" pitchFamily="18" charset="0"/>
                <a:cs typeface="Times New Roman" panose="02020603050405020304" pitchFamily="18" charset="0"/>
              </a:rPr>
              <a:t>communicate with a person, you need a language. Same if you need to communicate with the computer, you need a programming language. Without any programming language you cannot communicate with the computer.</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Thus, </a:t>
            </a:r>
            <a:r>
              <a:rPr lang="en-US" sz="2200" b="1" dirty="0">
                <a:solidFill>
                  <a:schemeClr val="tx1"/>
                </a:solidFill>
                <a:latin typeface="Times New Roman" panose="02020603050405020304" pitchFamily="18" charset="0"/>
                <a:cs typeface="Times New Roman" panose="02020603050405020304" pitchFamily="18" charset="0"/>
              </a:rPr>
              <a:t>programming language is the medium of communication between you (a person) and a computer system</a:t>
            </a:r>
            <a:r>
              <a:rPr lang="en-US" sz="2200" dirty="0">
                <a:solidFill>
                  <a:schemeClr val="tx1"/>
                </a:solidFill>
                <a:latin typeface="Times New Roman" panose="02020603050405020304" pitchFamily="18" charset="0"/>
                <a:cs typeface="Times New Roman" panose="02020603050405020304" pitchFamily="18" charset="0"/>
              </a:rPr>
              <a:t>. It is the set of some instructions written in a specific style (coding) to instruct the computer to do some specific task.</a:t>
            </a:r>
          </a:p>
          <a:p>
            <a:pPr marL="0" indent="0">
              <a:buNone/>
            </a:pPr>
            <a:endParaRPr lang="en-US" sz="22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1803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132" y="152400"/>
            <a:ext cx="9697792" cy="929425"/>
          </a:xfrm>
        </p:spPr>
        <p:txBody>
          <a:bodyPr>
            <a:normAutofit fontScale="90000"/>
          </a:bodyPr>
          <a:lstStyle/>
          <a:p>
            <a:r>
              <a:rPr lang="en-US" sz="2800" dirty="0">
                <a:solidFill>
                  <a:schemeClr val="accent1"/>
                </a:solidFill>
                <a:latin typeface="Times New Roman" panose="02020603050405020304" pitchFamily="18" charset="0"/>
                <a:cs typeface="Times New Roman" panose="02020603050405020304" pitchFamily="18" charset="0"/>
              </a:rPr>
              <a:t>Types of computer programming languages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7132" y="734097"/>
            <a:ext cx="9465972" cy="540000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There are basically three types of computer programming languages, they are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1.Low level programming languages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2.High level programming languages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3.Middle level programming </a:t>
            </a:r>
            <a:r>
              <a:rPr lang="en-US" dirty="0" smtClean="0">
                <a:latin typeface="Times New Roman" panose="02020603050405020304" pitchFamily="18" charset="0"/>
                <a:cs typeface="Times New Roman" panose="02020603050405020304" pitchFamily="18" charset="0"/>
              </a:rPr>
              <a:t>languages</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chemeClr val="accent1"/>
                </a:solidFill>
                <a:latin typeface="Times New Roman" panose="02020603050405020304" pitchFamily="18" charset="0"/>
                <a:cs typeface="Times New Roman" panose="02020603050405020304" pitchFamily="18" charset="0"/>
              </a:rPr>
              <a:t>1) Low level programming languages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Low-level languages are designed to operate and handle the entire hardware and instructions set architecture of a computer directly.</a:t>
            </a:r>
          </a:p>
          <a:p>
            <a:pPr marL="0" indent="0">
              <a:buNone/>
            </a:pPr>
            <a:r>
              <a:rPr lang="en-US" dirty="0">
                <a:latin typeface="Times New Roman" panose="02020603050405020304" pitchFamily="18" charset="0"/>
                <a:cs typeface="Times New Roman" panose="02020603050405020304" pitchFamily="18" charset="0"/>
              </a:rPr>
              <a:t>Low-level languages are considered to be closer to computers. In other words, their prime function is to operate, manage and manipulate the computing hardware and components. Programs and applications written in a low-level language are directly executable on the computing hardware without any interpretation or translation.</a:t>
            </a:r>
          </a:p>
          <a:p>
            <a:pPr marL="0" indent="0">
              <a:buNone/>
            </a:pPr>
            <a:r>
              <a:rPr lang="en-US" b="1" dirty="0" smtClean="0">
                <a:latin typeface="Times New Roman" panose="02020603050405020304" pitchFamily="18" charset="0"/>
                <a:cs typeface="Times New Roman" panose="02020603050405020304" pitchFamily="18" charset="0"/>
              </a:rPr>
              <a:t>Low </a:t>
            </a:r>
            <a:r>
              <a:rPr lang="en-US" b="1" dirty="0">
                <a:latin typeface="Times New Roman" panose="02020603050405020304" pitchFamily="18" charset="0"/>
                <a:cs typeface="Times New Roman" panose="02020603050405020304" pitchFamily="18" charset="0"/>
              </a:rPr>
              <a:t>Level programming language programs are faster than High Level programming language programs as they have less keywords, symbols and no need (less need) to convert into Machine Code</a:t>
            </a:r>
            <a:r>
              <a:rPr lang="en-US" b="1"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Machine language and assembly language are popular examples of low-level languages.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66138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1" y="624110"/>
            <a:ext cx="9853612" cy="3200915"/>
          </a:xfrm>
        </p:spPr>
        <p:txBody>
          <a:bodyPr>
            <a:noAutofit/>
          </a:bodyPr>
          <a:lstStyle/>
          <a:p>
            <a:r>
              <a:rPr lang="en-US" sz="2000" dirty="0">
                <a:solidFill>
                  <a:srgbClr val="C00000"/>
                </a:solidFill>
                <a:latin typeface="Times New Roman" panose="02020603050405020304" pitchFamily="18" charset="0"/>
                <a:cs typeface="Times New Roman" panose="02020603050405020304" pitchFamily="18" charset="0"/>
              </a:rPr>
              <a:t>2) High level programming languages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1001" y="1133341"/>
            <a:ext cx="9853611" cy="506425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These are the machine independent programming languages, which are easy to write, read, edit and understand</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 high-level language has a higher level of abstraction from the computer, and focuses more on the programming logic rather than the underlying hardware components such as memory addressing and register utilization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high-level language does not require addressing hardware constraints when developing a program. However, every single program written in a high-level language must be interpreted into machine language before being executed by the computer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languages like Java, </a:t>
            </a:r>
            <a:r>
              <a:rPr lang="en-US" sz="2000" dirty="0" err="1">
                <a:latin typeface="Times New Roman" panose="02020603050405020304" pitchFamily="18" charset="0"/>
                <a:cs typeface="Times New Roman" panose="02020603050405020304" pitchFamily="18" charset="0"/>
              </a:rPr>
              <a:t>.Net</a:t>
            </a:r>
            <a:r>
              <a:rPr lang="en-US" sz="2000" dirty="0">
                <a:latin typeface="Times New Roman" panose="02020603050405020304" pitchFamily="18" charset="0"/>
                <a:cs typeface="Times New Roman" panose="02020603050405020304" pitchFamily="18" charset="0"/>
              </a:rPr>
              <a:t>, Pascal, COBOL, C++, C, C# and other (which are very popular now to develop user end applications). These languages come under the high level programming language category.</a:t>
            </a:r>
            <a:br>
              <a:rPr lang="en-US"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xmlns="" val="356178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752899"/>
            <a:ext cx="8911687" cy="3175157"/>
          </a:xfrm>
        </p:spPr>
        <p:txBody>
          <a:bodyPr>
            <a:normAutofit fontScale="90000"/>
          </a:bodyPr>
          <a:lstStyle/>
          <a:p>
            <a:r>
              <a:rPr lang="en-US" sz="2700" dirty="0" smtClean="0">
                <a:solidFill>
                  <a:srgbClr val="C00000"/>
                </a:solidFill>
                <a:latin typeface="Times New Roman" panose="02020603050405020304" pitchFamily="18" charset="0"/>
                <a:cs typeface="Times New Roman" panose="02020603050405020304" pitchFamily="18" charset="0"/>
              </a:rPr>
              <a:t>3)Middle </a:t>
            </a:r>
            <a:r>
              <a:rPr lang="en-US" sz="2700" dirty="0">
                <a:solidFill>
                  <a:srgbClr val="C00000"/>
                </a:solidFill>
                <a:latin typeface="Times New Roman" panose="02020603050405020304" pitchFamily="18" charset="0"/>
                <a:cs typeface="Times New Roman" panose="02020603050405020304" pitchFamily="18" charset="0"/>
              </a:rPr>
              <a:t>Level programming language</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Since, there is no such </a:t>
            </a:r>
            <a:r>
              <a:rPr lang="en-US" sz="2400" dirty="0" smtClean="0">
                <a:latin typeface="Times New Roman" panose="02020603050405020304" pitchFamily="18" charset="0"/>
                <a:cs typeface="Times New Roman" panose="02020603050405020304" pitchFamily="18" charset="0"/>
              </a:rPr>
              <a:t>category of computer programming languages, but the programming languages that have features of low level and high level programming languages come </a:t>
            </a:r>
            <a:r>
              <a:rPr lang="en-US" sz="2400" dirty="0">
                <a:latin typeface="Times New Roman" panose="02020603050405020304" pitchFamily="18" charset="0"/>
                <a:cs typeface="Times New Roman" panose="02020603050405020304" pitchFamily="18" charset="0"/>
              </a:rPr>
              <a:t>under this category</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Hence, we can say that </a:t>
            </a:r>
            <a:r>
              <a:rPr lang="en-US" sz="2400" b="1" dirty="0">
                <a:latin typeface="Times New Roman" panose="02020603050405020304" pitchFamily="18" charset="0"/>
                <a:cs typeface="Times New Roman" panose="02020603050405020304" pitchFamily="18" charset="0"/>
              </a:rPr>
              <a:t>the programming languages which have features of Low Level as well as High Level programming languages known as "Middle Level" programming language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1708" y="3606085"/>
            <a:ext cx="9632904" cy="204773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 programming languages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the best example of </a:t>
            </a:r>
            <a:r>
              <a:rPr lang="en-US" sz="2400" b="1" dirty="0" smtClean="0">
                <a:latin typeface="Times New Roman" panose="02020603050405020304" pitchFamily="18" charset="0"/>
                <a:cs typeface="Times New Roman" panose="02020603050405020304" pitchFamily="18" charset="0"/>
              </a:rPr>
              <a:t>Middle </a:t>
            </a:r>
            <a:r>
              <a:rPr lang="en-US" sz="2400" b="1" dirty="0">
                <a:latin typeface="Times New Roman" panose="02020603050405020304" pitchFamily="18" charset="0"/>
                <a:cs typeface="Times New Roman" panose="02020603050405020304" pitchFamily="18" charset="0"/>
              </a:rPr>
              <a:t>Level Programming languages</a:t>
            </a:r>
            <a:r>
              <a:rPr lang="en-US" sz="2400" dirty="0">
                <a:latin typeface="Times New Roman" panose="02020603050405020304" pitchFamily="18" charset="0"/>
                <a:cs typeface="Times New Roman" panose="02020603050405020304" pitchFamily="18" charset="0"/>
              </a:rPr>
              <a:t> as it has features of low level and high level programming languages both.</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668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9383"/>
          </a:xfrm>
        </p:spPr>
        <p:txBody>
          <a:bodyPr>
            <a:normAutofit/>
          </a:bodyPr>
          <a:lstStyle/>
          <a:p>
            <a:r>
              <a:rPr lang="en-IN" sz="2800" dirty="0" smtClean="0">
                <a:solidFill>
                  <a:srgbClr val="C00000"/>
                </a:solidFill>
                <a:latin typeface="Times New Roman" panose="02020603050405020304" pitchFamily="18" charset="0"/>
                <a:cs typeface="Times New Roman" panose="02020603050405020304" pitchFamily="18" charset="0"/>
              </a:rPr>
              <a:t>Assembly Language</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23494"/>
            <a:ext cx="8915400" cy="4134118"/>
          </a:xfrm>
        </p:spPr>
        <p:txBody>
          <a:bodyPr>
            <a:normAutofit fontScale="92500"/>
          </a:bodyPr>
          <a:lstStyle/>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symbolic representation of the machine language of a specific processor.</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converted to machine code by an assembler.</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Usually, each line of assembly code produces one machine instruction (One-to-one correspondence). </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Programming in assembly language is slow and error-prone but is more efficient in terms of hardware performance. </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Mnemonic representation of the instructions and data</a:t>
            </a:r>
          </a:p>
          <a:p>
            <a:pPr algn="just">
              <a:lnSpc>
                <a:spcPct val="8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Example:</a:t>
            </a:r>
          </a:p>
          <a:p>
            <a:pPr lvl="1" algn="just">
              <a:lnSpc>
                <a:spcPct val="80000"/>
              </a:lnSpc>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Load 	Price</a:t>
            </a:r>
          </a:p>
          <a:p>
            <a:pPr lvl="1" algn="just">
              <a:lnSpc>
                <a:spcPct val="80000"/>
              </a:lnSpc>
              <a:buNone/>
            </a:pPr>
            <a:r>
              <a:rPr lang="en-US" sz="2400" dirty="0">
                <a:latin typeface="Times New Roman" panose="02020603050405020304" pitchFamily="18" charset="0"/>
                <a:cs typeface="Times New Roman" panose="02020603050405020304" pitchFamily="18" charset="0"/>
              </a:rPr>
              <a:t>			Add	Tax</a:t>
            </a:r>
          </a:p>
          <a:p>
            <a:pPr lvl="1" algn="just">
              <a:lnSpc>
                <a:spcPct val="80000"/>
              </a:lnSpc>
              <a:buNone/>
            </a:pPr>
            <a:r>
              <a:rPr lang="en-US" sz="2400" dirty="0">
                <a:latin typeface="Times New Roman" panose="02020603050405020304" pitchFamily="18" charset="0"/>
                <a:cs typeface="Times New Roman" panose="02020603050405020304" pitchFamily="18" charset="0"/>
              </a:rPr>
              <a:t>			Store	Cost</a:t>
            </a:r>
          </a:p>
          <a:p>
            <a:pPr marL="0" indent="0">
              <a:buNone/>
            </a:pPr>
            <a:endParaRPr lang="en-IN" dirty="0"/>
          </a:p>
        </p:txBody>
      </p:sp>
    </p:spTree>
    <p:extLst>
      <p:ext uri="{BB962C8B-B14F-4D97-AF65-F5344CB8AC3E}">
        <p14:creationId xmlns:p14="http://schemas.microsoft.com/office/powerpoint/2010/main" xmlns="" val="255306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86366"/>
            <a:ext cx="8911687" cy="1159099"/>
          </a:xfrm>
        </p:spPr>
        <p:txBody>
          <a:bodyPr>
            <a:normAutofit fontScale="90000"/>
          </a:bodyPr>
          <a:lstStyle/>
          <a:p>
            <a:pPr>
              <a:lnSpc>
                <a:spcPct val="90000"/>
              </a:lnSpc>
            </a:pPr>
            <a:r>
              <a:rPr lang="en-US" dirty="0"/>
              <a:t/>
            </a:r>
            <a:br>
              <a:rPr lang="en-US" dirty="0"/>
            </a:br>
            <a:r>
              <a:rPr lang="en-US" b="1" dirty="0" smtClean="0">
                <a:solidFill>
                  <a:srgbClr val="C00000"/>
                </a:solidFill>
                <a:latin typeface="Times New Roman" panose="02020603050405020304" pitchFamily="18" charset="0"/>
                <a:cs typeface="Times New Roman" panose="02020603050405020304" pitchFamily="18" charset="0"/>
              </a:rPr>
              <a:t>Compiler</a:t>
            </a: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endParaRPr lang="en-IN" sz="1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5465"/>
            <a:ext cx="8915400" cy="3026535"/>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program that converts another program from some source language (or high-level programming language / HLL) to machine language (object code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compilers output assembly language which is then converted to machine language by a separate assembler.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Compiler is </a:t>
            </a:r>
            <a:r>
              <a:rPr lang="en-US" sz="2400" dirty="0">
                <a:latin typeface="Times New Roman" panose="02020603050405020304" pitchFamily="18" charset="0"/>
                <a:cs typeface="Times New Roman" panose="02020603050405020304" pitchFamily="18" charset="0"/>
              </a:rPr>
              <a:t>distinguished from an assembler by the fact that each input statement, in general, correspond to more than one machine instruction.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9863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324"/>
          </a:xfrm>
        </p:spPr>
        <p:txBody>
          <a:bodyPr>
            <a:normAutofit/>
          </a:bodyPr>
          <a:lstStyle/>
          <a:p>
            <a:r>
              <a:rPr lang="en-IN" sz="3200" b="1" dirty="0" smtClean="0">
                <a:solidFill>
                  <a:srgbClr val="C00000"/>
                </a:solidFill>
                <a:latin typeface="Times New Roman" panose="02020603050405020304" pitchFamily="18" charset="0"/>
                <a:cs typeface="Times New Roman" panose="02020603050405020304" pitchFamily="18" charset="0"/>
              </a:rPr>
              <a:t>Interpreter</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42434"/>
            <a:ext cx="8915400" cy="446878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interpreter is a computer program that is used to directly execute program instructions written using one of the many high-level programming languages. The interpreter transforms the high-level program into an intermediate language that it then executes, or it could parse the high-level source code and then performs the commands directly, which is done line by line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statement by statement</a:t>
            </a:r>
            <a:r>
              <a:rPr lang="en-US" sz="2000" dirty="0" smtClean="0">
                <a:latin typeface="Times New Roman" panose="02020603050405020304" pitchFamily="18" charset="0"/>
                <a:cs typeface="Times New Roman" panose="02020603050405020304" pitchFamily="18" charset="0"/>
              </a:rPr>
              <a:t>.</a:t>
            </a:r>
          </a:p>
          <a:p>
            <a:pPr marL="0" indent="0">
              <a:buNone/>
            </a:pPr>
            <a:r>
              <a:rPr lang="en-US" sz="2800" b="1" dirty="0" smtClean="0">
                <a:solidFill>
                  <a:srgbClr val="C00000"/>
                </a:solidFill>
                <a:latin typeface="Times New Roman" panose="02020603050405020304" pitchFamily="18" charset="0"/>
                <a:cs typeface="Times New Roman" panose="02020603050405020304" pitchFamily="18" charset="0"/>
              </a:rPr>
              <a:t>Linker</a:t>
            </a:r>
            <a:endParaRPr lang="en-US" sz="2800" b="1" dirty="0">
              <a:solidFill>
                <a:srgbClr val="C00000"/>
              </a:solidFill>
              <a:latin typeface="Times New Roman" panose="02020603050405020304" pitchFamily="18" charset="0"/>
              <a:cs typeface="Times New Roman" panose="02020603050405020304" pitchFamily="18" charset="0"/>
            </a:endParaRPr>
          </a:p>
          <a:p>
            <a:pPr marL="0" indent="0">
              <a:lnSpc>
                <a:spcPct val="90000"/>
              </a:lnSpc>
              <a:buNone/>
            </a:pPr>
            <a:r>
              <a:rPr lang="en-US" sz="2000" dirty="0">
                <a:latin typeface="Times New Roman" panose="02020603050405020304" pitchFamily="18" charset="0"/>
                <a:cs typeface="Times New Roman" panose="02020603050405020304" pitchFamily="18" charset="0"/>
              </a:rPr>
              <a:t>A program that pulls other programs together so that they can run.</a:t>
            </a:r>
          </a:p>
          <a:p>
            <a:pPr marL="0" indent="0">
              <a:lnSpc>
                <a:spcPct val="90000"/>
              </a:lnSpc>
              <a:buNone/>
            </a:pPr>
            <a:r>
              <a:rPr lang="en-US" sz="2000" dirty="0">
                <a:latin typeface="Times New Roman" panose="02020603050405020304" pitchFamily="18" charset="0"/>
                <a:cs typeface="Times New Roman" panose="02020603050405020304" pitchFamily="18" charset="0"/>
              </a:rPr>
              <a:t>Most programs are very large and consist of several </a:t>
            </a:r>
            <a:r>
              <a:rPr lang="en-US" sz="2000" u="sng" dirty="0">
                <a:latin typeface="Times New Roman" panose="02020603050405020304" pitchFamily="18" charset="0"/>
                <a:cs typeface="Times New Roman" panose="02020603050405020304" pitchFamily="18" charset="0"/>
              </a:rPr>
              <a:t>modules</a:t>
            </a:r>
            <a:r>
              <a:rPr lang="en-US" sz="2000" i="1" dirty="0">
                <a:latin typeface="Times New Roman" panose="02020603050405020304" pitchFamily="18" charset="0"/>
                <a:cs typeface="Times New Roman" panose="02020603050405020304" pitchFamily="18" charset="0"/>
              </a:rPr>
              <a:t>.</a:t>
            </a:r>
          </a:p>
          <a:p>
            <a:pPr marL="0" indent="0">
              <a:lnSpc>
                <a:spcPct val="90000"/>
              </a:lnSpc>
              <a:buNone/>
            </a:pPr>
            <a:r>
              <a:rPr lang="en-US" sz="2000" dirty="0">
                <a:latin typeface="Times New Roman" panose="02020603050405020304" pitchFamily="18" charset="0"/>
                <a:cs typeface="Times New Roman" panose="02020603050405020304" pitchFamily="18" charset="0"/>
              </a:rPr>
              <a:t>Even small programs use existing code provided by the programming environment called </a:t>
            </a:r>
            <a:r>
              <a:rPr lang="en-US" sz="2000"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a:t>
            </a:r>
          </a:p>
          <a:p>
            <a:pPr marL="0" indent="0">
              <a:lnSpc>
                <a:spcPct val="90000"/>
              </a:lnSpc>
              <a:buNone/>
            </a:pPr>
            <a:r>
              <a:rPr lang="en-US" sz="2000" dirty="0">
                <a:latin typeface="Times New Roman" panose="02020603050405020304" pitchFamily="18" charset="0"/>
                <a:cs typeface="Times New Roman" panose="02020603050405020304" pitchFamily="18" charset="0"/>
              </a:rPr>
              <a:t>The linker pulls everything together, makes sure that references to other parts of the program (code) are resolved.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3445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normAutofit/>
          </a:bodyPr>
          <a:lstStyle/>
          <a:p>
            <a:pPr algn="ctr"/>
            <a:r>
              <a:rPr lang="en-IN" dirty="0" smtClean="0">
                <a:solidFill>
                  <a:srgbClr val="C00000"/>
                </a:solidFill>
                <a:latin typeface="Times New Roman" panose="02020603050405020304" pitchFamily="18" charset="0"/>
                <a:cs typeface="Times New Roman" panose="02020603050405020304" pitchFamily="18" charset="0"/>
              </a:rPr>
              <a:t>Building a program</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962141" y="1352549"/>
            <a:ext cx="7044744" cy="5241433"/>
          </a:xfrm>
        </p:spPr>
      </p:pic>
    </p:spTree>
    <p:extLst>
      <p:ext uri="{BB962C8B-B14F-4D97-AF65-F5344CB8AC3E}">
        <p14:creationId xmlns:p14="http://schemas.microsoft.com/office/powerpoint/2010/main" xmlns="" val="374017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240</TotalTime>
  <Words>620</Words>
  <Application>Microsoft Office PowerPoint</Application>
  <PresentationFormat>Custom</PresentationFormat>
  <Paragraphs>98</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INTRODUCTION TO PROGRAMMING LANGUAGE</vt:lpstr>
      <vt:lpstr>What is a language? Language is the medium of communication to share ideas, opinion with each other. For an example, if we want to communicate with someone, we need a language it may be English, Hindi, Spanish or another language. But you need at least one language to communicate with someone (human/person). </vt:lpstr>
      <vt:lpstr>Types of computer programming languages   </vt:lpstr>
      <vt:lpstr>2) High level programming languages  </vt:lpstr>
      <vt:lpstr>3)Middle Level programming language Since, there is no such category of computer programming languages, but the programming languages that have features of low level and high level programming languages come under this category.  Hence, we can say that the programming languages which have features of Low Level as well as High Level programming languages known as "Middle Level" programming language. </vt:lpstr>
      <vt:lpstr>Assembly Language</vt:lpstr>
      <vt:lpstr> Compiler </vt:lpstr>
      <vt:lpstr>Interpreter</vt:lpstr>
      <vt:lpstr>Building a program</vt:lpstr>
      <vt:lpstr>Running Programs</vt:lpstr>
      <vt:lpstr>Program Execution</vt:lpstr>
      <vt:lpstr>Program Error</vt:lpstr>
      <vt:lpstr>Compilation</vt:lpstr>
      <vt:lpstr>Interpretation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LANGUAGE</dc:title>
  <dc:creator>Windows User</dc:creator>
  <cp:lastModifiedBy>CK</cp:lastModifiedBy>
  <cp:revision>25</cp:revision>
  <dcterms:created xsi:type="dcterms:W3CDTF">2019-07-02T06:58:29Z</dcterms:created>
  <dcterms:modified xsi:type="dcterms:W3CDTF">2021-08-25T14:44:06Z</dcterms:modified>
</cp:coreProperties>
</file>