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63" r:id="rId4"/>
    <p:sldId id="265" r:id="rId5"/>
    <p:sldId id="264" r:id="rId6"/>
    <p:sldId id="266" r:id="rId7"/>
    <p:sldId id="267" r:id="rId8"/>
    <p:sldId id="268" r:id="rId9"/>
    <p:sldId id="269"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135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DDB152A1-6DE3-4AE0-B92F-6C31ADB4E51E}" type="datetimeFigureOut">
              <a:rPr lang="en-US" smtClean="0"/>
              <a:pPr/>
              <a:t>2/3/2021</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BDB2368-2D3A-4DE4-9420-4919E8D56F51}"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DB152A1-6DE3-4AE0-B92F-6C31ADB4E51E}" type="datetimeFigureOut">
              <a:rPr lang="en-US" smtClean="0"/>
              <a:pPr/>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DB2368-2D3A-4DE4-9420-4919E8D56F5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6BDB2368-2D3A-4DE4-9420-4919E8D56F51}"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DB152A1-6DE3-4AE0-B92F-6C31ADB4E51E}" type="datetimeFigureOut">
              <a:rPr lang="en-US" smtClean="0"/>
              <a:pPr/>
              <a:t>2/3/2021</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DDB152A1-6DE3-4AE0-B92F-6C31ADB4E51E}" type="datetimeFigureOut">
              <a:rPr lang="en-US" smtClean="0"/>
              <a:pPr/>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6BDB2368-2D3A-4DE4-9420-4919E8D56F51}"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DDB152A1-6DE3-4AE0-B92F-6C31ADB4E51E}" type="datetimeFigureOut">
              <a:rPr lang="en-US" smtClean="0"/>
              <a:pPr/>
              <a:t>2/3/2021</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BDB2368-2D3A-4DE4-9420-4919E8D56F51}"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DDB152A1-6DE3-4AE0-B92F-6C31ADB4E51E}" type="datetimeFigureOut">
              <a:rPr lang="en-US" smtClean="0"/>
              <a:pPr/>
              <a:t>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DB2368-2D3A-4DE4-9420-4919E8D56F51}"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DDB152A1-6DE3-4AE0-B92F-6C31ADB4E51E}" type="datetimeFigureOut">
              <a:rPr lang="en-US" smtClean="0"/>
              <a:pPr/>
              <a:t>2/3/2021</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6BDB2368-2D3A-4DE4-9420-4919E8D56F51}"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DB152A1-6DE3-4AE0-B92F-6C31ADB4E51E}" type="datetimeFigureOut">
              <a:rPr lang="en-US" smtClean="0"/>
              <a:pPr/>
              <a:t>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6BDB2368-2D3A-4DE4-9420-4919E8D56F5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DDB152A1-6DE3-4AE0-B92F-6C31ADB4E51E}" type="datetimeFigureOut">
              <a:rPr lang="en-US" smtClean="0"/>
              <a:pPr/>
              <a:t>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6BDB2368-2D3A-4DE4-9420-4919E8D56F5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6BDB2368-2D3A-4DE4-9420-4919E8D56F51}"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DDB152A1-6DE3-4AE0-B92F-6C31ADB4E51E}" type="datetimeFigureOut">
              <a:rPr lang="en-US" smtClean="0"/>
              <a:pPr/>
              <a:t>2/3/2021</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6BDB2368-2D3A-4DE4-9420-4919E8D56F51}"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DDB152A1-6DE3-4AE0-B92F-6C31ADB4E51E}" type="datetimeFigureOut">
              <a:rPr lang="en-US" smtClean="0"/>
              <a:pPr/>
              <a:t>2/3/2021</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DDB152A1-6DE3-4AE0-B92F-6C31ADB4E51E}" type="datetimeFigureOut">
              <a:rPr lang="en-US" smtClean="0"/>
              <a:pPr/>
              <a:t>2/3/2021</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6BDB2368-2D3A-4DE4-9420-4919E8D56F51}"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200" y="3200400"/>
            <a:ext cx="7620000" cy="1752600"/>
          </a:xfrm>
        </p:spPr>
        <p:txBody>
          <a:bodyPr anchor="ctr">
            <a:normAutofit/>
          </a:bodyPr>
          <a:lstStyle/>
          <a:p>
            <a:r>
              <a:rPr lang="en-US" sz="3600" dirty="0" smtClean="0">
                <a:effectLst>
                  <a:outerShdw blurRad="38100" dist="38100" dir="2700000" algn="tl">
                    <a:srgbClr val="000000">
                      <a:alpha val="43137"/>
                    </a:srgbClr>
                  </a:outerShdw>
                </a:effectLst>
              </a:rPr>
              <a:t>LOOP</a:t>
            </a:r>
            <a:endParaRPr lang="en-US" sz="3600" dirty="0">
              <a:effectLst>
                <a:outerShdw blurRad="38100" dist="38100" dir="2700000" algn="tl">
                  <a:srgbClr val="000000">
                    <a:alpha val="43137"/>
                  </a:srgbClr>
                </a:outerShdw>
              </a:effectLst>
            </a:endParaRPr>
          </a:p>
        </p:txBody>
      </p:sp>
      <p:sp>
        <p:nvSpPr>
          <p:cNvPr id="2" name="Title 1"/>
          <p:cNvSpPr>
            <a:spLocks noGrp="1"/>
          </p:cNvSpPr>
          <p:nvPr>
            <p:ph type="ctrTitle"/>
          </p:nvPr>
        </p:nvSpPr>
        <p:spPr/>
        <p:txBody>
          <a:bodyPr anchor="ctr"/>
          <a:lstStyle/>
          <a:p>
            <a:r>
              <a:rPr lang="en-US" b="1" dirty="0" smtClean="0">
                <a:effectLst>
                  <a:outerShdw blurRad="38100" dist="38100" dir="2700000" algn="tl">
                    <a:srgbClr val="000000">
                      <a:alpha val="43137"/>
                    </a:srgbClr>
                  </a:outerShdw>
                </a:effectLst>
              </a:rPr>
              <a:t>Basic of C Programming</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Definition</a:t>
            </a:r>
            <a:endParaRPr lang="en-US" b="1" dirty="0">
              <a:solidFill>
                <a:srgbClr val="C00000"/>
              </a:solidFill>
            </a:endParaRPr>
          </a:p>
        </p:txBody>
      </p:sp>
      <p:sp>
        <p:nvSpPr>
          <p:cNvPr id="3" name="Content Placeholder 2"/>
          <p:cNvSpPr>
            <a:spLocks noGrp="1"/>
          </p:cNvSpPr>
          <p:nvPr>
            <p:ph sz="quarter" idx="1"/>
          </p:nvPr>
        </p:nvSpPr>
        <p:spPr>
          <a:xfrm>
            <a:off x="301752" y="1527048"/>
            <a:ext cx="8503920" cy="4873752"/>
          </a:xfrm>
        </p:spPr>
        <p:txBody>
          <a:bodyPr>
            <a:normAutofit/>
          </a:bodyPr>
          <a:lstStyle/>
          <a:p>
            <a:pPr algn="just"/>
            <a:r>
              <a:rPr lang="en-US" sz="2400" dirty="0"/>
              <a:t>The looping can be defined as repeating the same process multiple times until a specific condition satisfies. There are three types of loops used in the C language. In this part of the tutorial, we are going to learn all the aspects of C loops</a:t>
            </a:r>
            <a:r>
              <a:rPr lang="en-US" sz="2400" dirty="0" smtClean="0"/>
              <a:t>.</a:t>
            </a:r>
          </a:p>
          <a:p>
            <a:pPr algn="just"/>
            <a:endParaRPr lang="en-US" sz="2400" dirty="0"/>
          </a:p>
          <a:p>
            <a:pPr algn="just"/>
            <a:r>
              <a:rPr lang="en-US" sz="2400" b="1" dirty="0"/>
              <a:t>Advantage of loops in </a:t>
            </a:r>
            <a:r>
              <a:rPr lang="en-US" sz="2400" b="1" dirty="0" smtClean="0"/>
              <a:t>C –</a:t>
            </a:r>
          </a:p>
          <a:p>
            <a:pPr marL="457200" indent="-457200" algn="just">
              <a:buFont typeface="+mj-lt"/>
              <a:buAutoNum type="arabicParenR"/>
            </a:pPr>
            <a:r>
              <a:rPr lang="en-US" sz="2400" dirty="0" smtClean="0"/>
              <a:t>It </a:t>
            </a:r>
            <a:r>
              <a:rPr lang="en-US" sz="2400" dirty="0"/>
              <a:t>provides code reusability.</a:t>
            </a:r>
          </a:p>
          <a:p>
            <a:pPr marL="457200" indent="-457200" algn="just">
              <a:buFont typeface="+mj-lt"/>
              <a:buAutoNum type="arabicParenR"/>
            </a:pPr>
            <a:r>
              <a:rPr lang="en-US" sz="2400" dirty="0" smtClean="0"/>
              <a:t>Using </a:t>
            </a:r>
            <a:r>
              <a:rPr lang="en-US" sz="2400" dirty="0"/>
              <a:t>loops, we do not need to write the same code again and again.</a:t>
            </a:r>
          </a:p>
          <a:p>
            <a:pPr marL="457200" indent="-457200" algn="just">
              <a:buFont typeface="+mj-lt"/>
              <a:buAutoNum type="arabicParenR"/>
            </a:pPr>
            <a:r>
              <a:rPr lang="en-US" sz="2400" dirty="0" smtClean="0"/>
              <a:t>Using </a:t>
            </a:r>
            <a:r>
              <a:rPr lang="en-US" sz="2400" dirty="0"/>
              <a:t>loops, we can traverse over the elements of data structures (array or linked lists).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62000"/>
          </a:xfrm>
        </p:spPr>
        <p:txBody>
          <a:bodyPr anchor="ctr"/>
          <a:lstStyle/>
          <a:p>
            <a:r>
              <a:rPr lang="en-US" b="1" dirty="0" smtClean="0">
                <a:solidFill>
                  <a:srgbClr val="C00000"/>
                </a:solidFill>
              </a:rPr>
              <a:t>Types of C Loops</a:t>
            </a:r>
            <a:endParaRPr lang="en-US" b="1" dirty="0">
              <a:solidFill>
                <a:srgbClr val="C00000"/>
              </a:solidFill>
            </a:endParaRPr>
          </a:p>
        </p:txBody>
      </p:sp>
      <p:sp>
        <p:nvSpPr>
          <p:cNvPr id="3" name="Rectangle 2"/>
          <p:cNvSpPr/>
          <p:nvPr/>
        </p:nvSpPr>
        <p:spPr>
          <a:xfrm>
            <a:off x="301752" y="1524000"/>
            <a:ext cx="8534400" cy="1938992"/>
          </a:xfrm>
          <a:prstGeom prst="rect">
            <a:avLst/>
          </a:prstGeom>
        </p:spPr>
        <p:txBody>
          <a:bodyPr wrap="square">
            <a:spAutoFit/>
          </a:bodyPr>
          <a:lstStyle/>
          <a:p>
            <a:pPr algn="just"/>
            <a:r>
              <a:rPr lang="en-US" sz="2400" dirty="0"/>
              <a:t>There are three types of loops in C language that is given </a:t>
            </a:r>
            <a:r>
              <a:rPr lang="en-US" sz="2400" dirty="0" smtClean="0"/>
              <a:t>below –</a:t>
            </a:r>
          </a:p>
          <a:p>
            <a:pPr marL="914400" lvl="1" indent="-457200" algn="just">
              <a:buFont typeface="+mj-lt"/>
              <a:buAutoNum type="arabicParenR"/>
            </a:pPr>
            <a:r>
              <a:rPr lang="en-US" sz="2400" b="1" dirty="0" smtClean="0">
                <a:solidFill>
                  <a:srgbClr val="C00000"/>
                </a:solidFill>
              </a:rPr>
              <a:t>do-while</a:t>
            </a:r>
          </a:p>
          <a:p>
            <a:pPr marL="914400" lvl="1" indent="-457200" algn="just">
              <a:buFont typeface="+mj-lt"/>
              <a:buAutoNum type="arabicParenR"/>
            </a:pPr>
            <a:r>
              <a:rPr lang="en-US" sz="2400" b="1" dirty="0" smtClean="0">
                <a:solidFill>
                  <a:srgbClr val="C00000"/>
                </a:solidFill>
              </a:rPr>
              <a:t>while</a:t>
            </a:r>
          </a:p>
          <a:p>
            <a:pPr marL="914400" lvl="1" indent="-457200" algn="just">
              <a:buFont typeface="+mj-lt"/>
              <a:buAutoNum type="arabicParenR"/>
            </a:pPr>
            <a:r>
              <a:rPr lang="en-US" sz="2400" b="1" dirty="0" smtClean="0">
                <a:solidFill>
                  <a:srgbClr val="C00000"/>
                </a:solidFill>
              </a:rPr>
              <a:t>for</a:t>
            </a:r>
            <a:endParaRPr lang="en-US" sz="2400" b="1" dirty="0">
              <a:solidFill>
                <a:srgbClr val="C00000"/>
              </a:solidFill>
            </a:endParaRPr>
          </a:p>
        </p:txBody>
      </p:sp>
      <p:sp>
        <p:nvSpPr>
          <p:cNvPr id="4" name="TextBox 3"/>
          <p:cNvSpPr txBox="1"/>
          <p:nvPr/>
        </p:nvSpPr>
        <p:spPr>
          <a:xfrm>
            <a:off x="301752" y="3693855"/>
            <a:ext cx="8534400" cy="2554545"/>
          </a:xfrm>
          <a:prstGeom prst="rect">
            <a:avLst/>
          </a:prstGeom>
          <a:noFill/>
        </p:spPr>
        <p:txBody>
          <a:bodyPr wrap="square" rtlCol="0">
            <a:spAutoFit/>
          </a:bodyPr>
          <a:lstStyle/>
          <a:p>
            <a:r>
              <a:rPr lang="en-US" sz="2000" b="1" dirty="0" smtClean="0"/>
              <a:t>NOTE:</a:t>
            </a:r>
          </a:p>
          <a:p>
            <a:pPr marL="342900" indent="-342900" algn="just">
              <a:buFont typeface="Wingdings" panose="05000000000000000000" pitchFamily="2" charset="2"/>
              <a:buChar char="§"/>
            </a:pPr>
            <a:r>
              <a:rPr lang="en-US" sz="2000" b="1" dirty="0" smtClean="0"/>
              <a:t>Entry </a:t>
            </a:r>
            <a:r>
              <a:rPr lang="en-US" sz="2000" b="1" dirty="0"/>
              <a:t>Controlled Loop - </a:t>
            </a:r>
            <a:r>
              <a:rPr lang="en-US" sz="2000" dirty="0"/>
              <a:t>Loop, where test condition is checked before entering the loop body, known as Entry Controlled </a:t>
            </a:r>
            <a:r>
              <a:rPr lang="en-US" sz="2000" dirty="0" smtClean="0"/>
              <a:t>Loop.</a:t>
            </a:r>
          </a:p>
          <a:p>
            <a:pPr algn="just"/>
            <a:r>
              <a:rPr lang="en-US" sz="2000" dirty="0" smtClean="0"/>
              <a:t>	</a:t>
            </a:r>
            <a:r>
              <a:rPr lang="en-US" sz="2000" b="1" dirty="0" smtClean="0"/>
              <a:t>Example –</a:t>
            </a:r>
            <a:r>
              <a:rPr lang="en-US" sz="2000" dirty="0" smtClean="0"/>
              <a:t> while loop, for loop</a:t>
            </a:r>
          </a:p>
          <a:p>
            <a:pPr algn="just"/>
            <a:endParaRPr lang="en-US" sz="2000" dirty="0"/>
          </a:p>
          <a:p>
            <a:pPr marL="342900" indent="-342900" algn="just">
              <a:buFont typeface="Wingdings" panose="05000000000000000000" pitchFamily="2" charset="2"/>
              <a:buChar char="§"/>
            </a:pPr>
            <a:r>
              <a:rPr lang="en-US" sz="2000" b="1" dirty="0" smtClean="0"/>
              <a:t>Exit Controlled Loop - </a:t>
            </a:r>
            <a:r>
              <a:rPr lang="en-US" sz="2000" dirty="0"/>
              <a:t>Loop, where test condition is checked after executing the loop body, known as Exit Controlled Loop</a:t>
            </a:r>
            <a:r>
              <a:rPr lang="en-US" sz="2000" dirty="0" smtClean="0"/>
              <a:t>.</a:t>
            </a:r>
          </a:p>
          <a:p>
            <a:pPr lvl="1" algn="just"/>
            <a:r>
              <a:rPr lang="en-US" sz="2000" b="1" dirty="0" smtClean="0"/>
              <a:t>	Example –</a:t>
            </a:r>
            <a:r>
              <a:rPr lang="en-US" sz="2000" dirty="0" smtClean="0"/>
              <a:t> do – while loop</a:t>
            </a:r>
            <a:endParaRPr lang="en-US" sz="2000" dirty="0"/>
          </a:p>
        </p:txBody>
      </p:sp>
    </p:spTree>
    <p:extLst>
      <p:ext uri="{BB962C8B-B14F-4D97-AF65-F5344CB8AC3E}">
        <p14:creationId xmlns:p14="http://schemas.microsoft.com/office/powerpoint/2010/main" val="27756332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8600" y="228600"/>
            <a:ext cx="8686800" cy="609600"/>
          </a:xfrm>
        </p:spPr>
        <p:txBody>
          <a:bodyPr anchor="ctr">
            <a:noAutofit/>
          </a:bodyPr>
          <a:lstStyle/>
          <a:p>
            <a:r>
              <a:rPr lang="en-US" sz="2400" b="1" dirty="0" smtClean="0">
                <a:solidFill>
                  <a:srgbClr val="C00000"/>
                </a:solidFill>
              </a:rPr>
              <a:t>Entry Controlled Loop vs. Exit Controlled Loop</a:t>
            </a:r>
            <a:endParaRPr lang="en-US" sz="2400" b="1" dirty="0">
              <a:solidFill>
                <a:srgbClr val="C0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842682"/>
            <a:ext cx="8686800" cy="5481918"/>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117445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752603304"/>
              </p:ext>
            </p:extLst>
          </p:nvPr>
        </p:nvGraphicFramePr>
        <p:xfrm>
          <a:off x="304800" y="762000"/>
          <a:ext cx="8534400" cy="5212080"/>
        </p:xfrm>
        <a:graphic>
          <a:graphicData uri="http://schemas.openxmlformats.org/drawingml/2006/table">
            <a:tbl>
              <a:tblPr>
                <a:tableStyleId>{3C2FFA5D-87B4-456A-9821-1D502468CF0F}</a:tableStyleId>
              </a:tblPr>
              <a:tblGrid>
                <a:gridCol w="4267200">
                  <a:extLst>
                    <a:ext uri="{9D8B030D-6E8A-4147-A177-3AD203B41FA5}">
                      <a16:colId xmlns:a16="http://schemas.microsoft.com/office/drawing/2014/main" val="26716467"/>
                    </a:ext>
                  </a:extLst>
                </a:gridCol>
                <a:gridCol w="4267200">
                  <a:extLst>
                    <a:ext uri="{9D8B030D-6E8A-4147-A177-3AD203B41FA5}">
                      <a16:colId xmlns:a16="http://schemas.microsoft.com/office/drawing/2014/main" val="1972325857"/>
                    </a:ext>
                  </a:extLst>
                </a:gridCol>
              </a:tblGrid>
              <a:tr h="0">
                <a:tc>
                  <a:txBody>
                    <a:bodyPr/>
                    <a:lstStyle/>
                    <a:p>
                      <a:pPr algn="ctr"/>
                      <a:r>
                        <a:rPr lang="en-US" sz="2400" b="1" dirty="0"/>
                        <a:t>Entry Controlled Loop</a:t>
                      </a:r>
                    </a:p>
                  </a:txBody>
                  <a:tcPr anchor="ctr"/>
                </a:tc>
                <a:tc>
                  <a:txBody>
                    <a:bodyPr/>
                    <a:lstStyle/>
                    <a:p>
                      <a:pPr algn="ctr"/>
                      <a:r>
                        <a:rPr lang="en-US" sz="2400" b="1" dirty="0"/>
                        <a:t>Exit Controlled Loop</a:t>
                      </a:r>
                    </a:p>
                  </a:txBody>
                  <a:tcPr anchor="ctr"/>
                </a:tc>
                <a:extLst>
                  <a:ext uri="{0D108BD9-81ED-4DB2-BD59-A6C34878D82A}">
                    <a16:rowId xmlns:a16="http://schemas.microsoft.com/office/drawing/2014/main" val="1430482032"/>
                  </a:ext>
                </a:extLst>
              </a:tr>
              <a:tr h="0">
                <a:tc>
                  <a:txBody>
                    <a:bodyPr/>
                    <a:lstStyle/>
                    <a:p>
                      <a:pPr algn="just"/>
                      <a:r>
                        <a:rPr lang="en-US" sz="2400"/>
                        <a:t>Test condition is checked first, and then loop body will be executed.</a:t>
                      </a:r>
                    </a:p>
                  </a:txBody>
                  <a:tcPr anchor="ctr"/>
                </a:tc>
                <a:tc>
                  <a:txBody>
                    <a:bodyPr/>
                    <a:lstStyle/>
                    <a:p>
                      <a:pPr algn="just"/>
                      <a:r>
                        <a:rPr lang="en-US" sz="2400" dirty="0"/>
                        <a:t>Loop body will be executed first, and then condition is checked.</a:t>
                      </a:r>
                    </a:p>
                  </a:txBody>
                  <a:tcPr anchor="ctr"/>
                </a:tc>
                <a:extLst>
                  <a:ext uri="{0D108BD9-81ED-4DB2-BD59-A6C34878D82A}">
                    <a16:rowId xmlns:a16="http://schemas.microsoft.com/office/drawing/2014/main" val="1019853815"/>
                  </a:ext>
                </a:extLst>
              </a:tr>
              <a:tr h="0">
                <a:tc>
                  <a:txBody>
                    <a:bodyPr/>
                    <a:lstStyle/>
                    <a:p>
                      <a:pPr algn="just"/>
                      <a:r>
                        <a:rPr lang="en-US" sz="2400" dirty="0"/>
                        <a:t>If Test condition is false, loop body will not be executed.</a:t>
                      </a:r>
                    </a:p>
                  </a:txBody>
                  <a:tcPr anchor="ctr"/>
                </a:tc>
                <a:tc>
                  <a:txBody>
                    <a:bodyPr/>
                    <a:lstStyle/>
                    <a:p>
                      <a:pPr algn="just"/>
                      <a:r>
                        <a:rPr lang="en-US" sz="2400"/>
                        <a:t>If Test condition is false, loop body will be executed once.</a:t>
                      </a:r>
                    </a:p>
                  </a:txBody>
                  <a:tcPr anchor="ctr"/>
                </a:tc>
                <a:extLst>
                  <a:ext uri="{0D108BD9-81ED-4DB2-BD59-A6C34878D82A}">
                    <a16:rowId xmlns:a16="http://schemas.microsoft.com/office/drawing/2014/main" val="3363405939"/>
                  </a:ext>
                </a:extLst>
              </a:tr>
              <a:tr h="0">
                <a:tc>
                  <a:txBody>
                    <a:bodyPr/>
                    <a:lstStyle/>
                    <a:p>
                      <a:pPr algn="just"/>
                      <a:r>
                        <a:rPr lang="en-US" sz="2400"/>
                        <a:t>for loop and while loop are the examples of Entry Controlled Loop.</a:t>
                      </a:r>
                    </a:p>
                  </a:txBody>
                  <a:tcPr anchor="ctr"/>
                </a:tc>
                <a:tc>
                  <a:txBody>
                    <a:bodyPr/>
                    <a:lstStyle/>
                    <a:p>
                      <a:pPr algn="just"/>
                      <a:r>
                        <a:rPr lang="en-US" sz="2400"/>
                        <a:t>do while loop is the example of Exit controlled loop.</a:t>
                      </a:r>
                    </a:p>
                  </a:txBody>
                  <a:tcPr anchor="ctr"/>
                </a:tc>
                <a:extLst>
                  <a:ext uri="{0D108BD9-81ED-4DB2-BD59-A6C34878D82A}">
                    <a16:rowId xmlns:a16="http://schemas.microsoft.com/office/drawing/2014/main" val="3577511075"/>
                  </a:ext>
                </a:extLst>
              </a:tr>
              <a:tr h="0">
                <a:tc>
                  <a:txBody>
                    <a:bodyPr/>
                    <a:lstStyle/>
                    <a:p>
                      <a:pPr algn="just"/>
                      <a:r>
                        <a:rPr lang="en-US" sz="2400"/>
                        <a:t>Entry Controlled Loops are used when checking of test condition is mandatory before executing loop body.</a:t>
                      </a:r>
                    </a:p>
                  </a:txBody>
                  <a:tcPr anchor="ctr"/>
                </a:tc>
                <a:tc>
                  <a:txBody>
                    <a:bodyPr/>
                    <a:lstStyle/>
                    <a:p>
                      <a:pPr algn="just"/>
                      <a:r>
                        <a:rPr lang="en-US" sz="2400" dirty="0"/>
                        <a:t>Exit Controlled Loop is used when checking of test condition is mandatory after executing the loop body.</a:t>
                      </a:r>
                    </a:p>
                  </a:txBody>
                  <a:tcPr anchor="ctr"/>
                </a:tc>
                <a:extLst>
                  <a:ext uri="{0D108BD9-81ED-4DB2-BD59-A6C34878D82A}">
                    <a16:rowId xmlns:a16="http://schemas.microsoft.com/office/drawing/2014/main" val="2272986276"/>
                  </a:ext>
                </a:extLst>
              </a:tr>
            </a:tbl>
          </a:graphicData>
        </a:graphic>
      </p:graphicFrame>
    </p:spTree>
    <p:extLst>
      <p:ext uri="{BB962C8B-B14F-4D97-AF65-F5344CB8AC3E}">
        <p14:creationId xmlns:p14="http://schemas.microsoft.com/office/powerpoint/2010/main" val="34080006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84048"/>
            <a:ext cx="8534400" cy="758952"/>
          </a:xfrm>
        </p:spPr>
        <p:txBody>
          <a:bodyPr anchor="ctr"/>
          <a:lstStyle/>
          <a:p>
            <a:r>
              <a:rPr lang="en-US" b="1" dirty="0" smtClean="0">
                <a:solidFill>
                  <a:srgbClr val="C00000"/>
                </a:solidFill>
              </a:rPr>
              <a:t>while Loop</a:t>
            </a:r>
            <a:endParaRPr lang="en-US" b="1" dirty="0">
              <a:solidFill>
                <a:srgbClr val="C00000"/>
              </a:solidFill>
            </a:endParaRPr>
          </a:p>
        </p:txBody>
      </p:sp>
      <p:sp>
        <p:nvSpPr>
          <p:cNvPr id="3" name="Content Placeholder 2"/>
          <p:cNvSpPr>
            <a:spLocks noGrp="1"/>
          </p:cNvSpPr>
          <p:nvPr>
            <p:ph sz="quarter" idx="1"/>
          </p:nvPr>
        </p:nvSpPr>
        <p:spPr>
          <a:xfrm>
            <a:off x="301752" y="1527048"/>
            <a:ext cx="8503920" cy="4797552"/>
          </a:xfrm>
        </p:spPr>
        <p:txBody>
          <a:bodyPr>
            <a:normAutofit/>
          </a:bodyPr>
          <a:lstStyle/>
          <a:p>
            <a:pPr algn="just"/>
            <a:r>
              <a:rPr lang="en-US" sz="2400" dirty="0"/>
              <a:t>The </a:t>
            </a:r>
            <a:r>
              <a:rPr lang="en-US" sz="2400" b="1" dirty="0"/>
              <a:t>while loop</a:t>
            </a:r>
            <a:r>
              <a:rPr lang="en-US" sz="2400" dirty="0"/>
              <a:t> in c is to be used in the scenario where we don't know the number of iterations in advance. The block of statements is executed in the while loop until the condition specified in the while loop is satisfied. It is also called a pre-tested loop</a:t>
            </a:r>
            <a:r>
              <a:rPr lang="en-US" sz="2400" dirty="0" smtClean="0"/>
              <a:t>.</a:t>
            </a:r>
          </a:p>
          <a:p>
            <a:pPr algn="just"/>
            <a:endParaRPr lang="en-US" sz="2400" b="1" dirty="0"/>
          </a:p>
          <a:p>
            <a:pPr algn="just"/>
            <a:r>
              <a:rPr lang="en-US" sz="2400" b="1" dirty="0" smtClean="0"/>
              <a:t>Syntax –</a:t>
            </a:r>
            <a:r>
              <a:rPr lang="en-US" sz="2400" dirty="0" smtClean="0"/>
              <a:t> </a:t>
            </a:r>
          </a:p>
          <a:p>
            <a:pPr marL="0" indent="0" algn="just">
              <a:buNone/>
            </a:pPr>
            <a:r>
              <a:rPr lang="en-US" sz="2400" b="1" dirty="0" smtClean="0">
                <a:solidFill>
                  <a:srgbClr val="C00000"/>
                </a:solidFill>
              </a:rPr>
              <a:t>		while(condition)</a:t>
            </a:r>
          </a:p>
          <a:p>
            <a:pPr marL="0" indent="0" algn="just">
              <a:buNone/>
            </a:pPr>
            <a:r>
              <a:rPr lang="en-US" sz="2400" b="1" dirty="0" smtClean="0">
                <a:solidFill>
                  <a:srgbClr val="C00000"/>
                </a:solidFill>
              </a:rPr>
              <a:t>		{</a:t>
            </a:r>
          </a:p>
          <a:p>
            <a:pPr marL="0" indent="0" algn="just">
              <a:buNone/>
            </a:pPr>
            <a:r>
              <a:rPr lang="en-US" sz="2400" b="1" dirty="0" smtClean="0">
                <a:solidFill>
                  <a:srgbClr val="C00000"/>
                </a:solidFill>
              </a:rPr>
              <a:t>			//code to be executed</a:t>
            </a:r>
            <a:endParaRPr lang="en-US" sz="2400" b="1" dirty="0">
              <a:solidFill>
                <a:srgbClr val="C00000"/>
              </a:solidFill>
            </a:endParaRPr>
          </a:p>
          <a:p>
            <a:pPr marL="0" indent="0" algn="just">
              <a:buNone/>
            </a:pPr>
            <a:r>
              <a:rPr lang="en-US" sz="2400" b="1" dirty="0" smtClean="0">
                <a:solidFill>
                  <a:srgbClr val="C00000"/>
                </a:solidFill>
              </a:rPr>
              <a:t>		}</a:t>
            </a:r>
            <a:endParaRPr lang="en-US" sz="2400" b="1" dirty="0">
              <a:solidFill>
                <a:srgbClr val="C00000"/>
              </a:solidFill>
            </a:endParaRPr>
          </a:p>
        </p:txBody>
      </p:sp>
    </p:spTree>
    <p:extLst>
      <p:ext uri="{BB962C8B-B14F-4D97-AF65-F5344CB8AC3E}">
        <p14:creationId xmlns:p14="http://schemas.microsoft.com/office/powerpoint/2010/main" val="2338083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For Loop</a:t>
            </a:r>
            <a:endParaRPr lang="en-US" b="1" dirty="0">
              <a:solidFill>
                <a:srgbClr val="C00000"/>
              </a:solidFill>
            </a:endParaRPr>
          </a:p>
        </p:txBody>
      </p:sp>
      <p:sp>
        <p:nvSpPr>
          <p:cNvPr id="3" name="Content Placeholder 2"/>
          <p:cNvSpPr>
            <a:spLocks noGrp="1"/>
          </p:cNvSpPr>
          <p:nvPr>
            <p:ph sz="quarter" idx="1"/>
          </p:nvPr>
        </p:nvSpPr>
        <p:spPr/>
        <p:txBody>
          <a:bodyPr>
            <a:normAutofit/>
          </a:bodyPr>
          <a:lstStyle/>
          <a:p>
            <a:pPr algn="just"/>
            <a:r>
              <a:rPr lang="en-US" dirty="0"/>
              <a:t>A </a:t>
            </a:r>
            <a:r>
              <a:rPr lang="en-US" b="1" dirty="0"/>
              <a:t>for loop</a:t>
            </a:r>
            <a:r>
              <a:rPr lang="en-US" dirty="0"/>
              <a:t> is a repetition control structure that allows you to efficiently write a loop that needs to execute a specific number of times</a:t>
            </a:r>
            <a:r>
              <a:rPr lang="en-US" dirty="0" smtClean="0"/>
              <a:t>.</a:t>
            </a:r>
          </a:p>
          <a:p>
            <a:pPr algn="just"/>
            <a:endParaRPr lang="en-US" dirty="0"/>
          </a:p>
          <a:p>
            <a:pPr algn="just"/>
            <a:r>
              <a:rPr lang="en-US" b="1" dirty="0" smtClean="0"/>
              <a:t>Syntax – </a:t>
            </a:r>
          </a:p>
          <a:p>
            <a:pPr marL="0" indent="0">
              <a:buNone/>
            </a:pPr>
            <a:r>
              <a:rPr lang="en-US" sz="2400" b="1" dirty="0" smtClean="0">
                <a:solidFill>
                  <a:srgbClr val="C00000"/>
                </a:solidFill>
              </a:rPr>
              <a:t>	for </a:t>
            </a:r>
            <a:r>
              <a:rPr lang="en-US" sz="2400" b="1" dirty="0">
                <a:solidFill>
                  <a:srgbClr val="C00000"/>
                </a:solidFill>
              </a:rPr>
              <a:t>(</a:t>
            </a:r>
            <a:r>
              <a:rPr lang="en-US" sz="2400" b="1" dirty="0" smtClean="0">
                <a:solidFill>
                  <a:srgbClr val="C00000"/>
                </a:solidFill>
              </a:rPr>
              <a:t>initialization; </a:t>
            </a:r>
            <a:r>
              <a:rPr lang="en-US" sz="2400" b="1" dirty="0" err="1">
                <a:solidFill>
                  <a:srgbClr val="C00000"/>
                </a:solidFill>
              </a:rPr>
              <a:t>testExpression</a:t>
            </a:r>
            <a:r>
              <a:rPr lang="en-US" sz="2400" b="1" dirty="0">
                <a:solidFill>
                  <a:srgbClr val="C00000"/>
                </a:solidFill>
              </a:rPr>
              <a:t>; </a:t>
            </a:r>
            <a:r>
              <a:rPr lang="en-US" sz="2400" b="1" dirty="0" smtClean="0">
                <a:solidFill>
                  <a:srgbClr val="C00000"/>
                </a:solidFill>
              </a:rPr>
              <a:t>update)</a:t>
            </a:r>
            <a:endParaRPr lang="en-US" sz="2400" b="1" dirty="0">
              <a:solidFill>
                <a:srgbClr val="C00000"/>
              </a:solidFill>
            </a:endParaRPr>
          </a:p>
          <a:p>
            <a:pPr marL="0" indent="0">
              <a:buNone/>
            </a:pPr>
            <a:r>
              <a:rPr lang="en-US" sz="2400" b="1" dirty="0" smtClean="0">
                <a:solidFill>
                  <a:srgbClr val="C00000"/>
                </a:solidFill>
              </a:rPr>
              <a:t>	{</a:t>
            </a:r>
            <a:endParaRPr lang="en-US" sz="2400" b="1" dirty="0">
              <a:solidFill>
                <a:srgbClr val="C00000"/>
              </a:solidFill>
            </a:endParaRPr>
          </a:p>
          <a:p>
            <a:pPr marL="0" indent="0">
              <a:buNone/>
            </a:pPr>
            <a:r>
              <a:rPr lang="en-US" sz="2400" b="1" dirty="0">
                <a:solidFill>
                  <a:srgbClr val="C00000"/>
                </a:solidFill>
              </a:rPr>
              <a:t>    </a:t>
            </a:r>
            <a:r>
              <a:rPr lang="en-US" sz="2400" b="1" dirty="0" smtClean="0">
                <a:solidFill>
                  <a:srgbClr val="C00000"/>
                </a:solidFill>
              </a:rPr>
              <a:t>		// </a:t>
            </a:r>
            <a:r>
              <a:rPr lang="en-US" sz="2400" b="1" dirty="0">
                <a:solidFill>
                  <a:srgbClr val="C00000"/>
                </a:solidFill>
              </a:rPr>
              <a:t>statements inside the body of loop</a:t>
            </a:r>
          </a:p>
          <a:p>
            <a:pPr marL="0" indent="0">
              <a:buNone/>
            </a:pPr>
            <a:r>
              <a:rPr lang="en-US" sz="2400" b="1" dirty="0" smtClean="0">
                <a:solidFill>
                  <a:srgbClr val="C00000"/>
                </a:solidFill>
              </a:rPr>
              <a:t>	}</a:t>
            </a:r>
            <a:endParaRPr lang="en-US" sz="2400" b="1" dirty="0">
              <a:solidFill>
                <a:srgbClr val="C00000"/>
              </a:solidFill>
            </a:endParaRPr>
          </a:p>
        </p:txBody>
      </p:sp>
    </p:spTree>
    <p:extLst>
      <p:ext uri="{BB962C8B-B14F-4D97-AF65-F5344CB8AC3E}">
        <p14:creationId xmlns:p14="http://schemas.microsoft.com/office/powerpoint/2010/main" val="3997604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Do-while Loop</a:t>
            </a:r>
            <a:endParaRPr lang="en-US" b="1" dirty="0">
              <a:solidFill>
                <a:srgbClr val="C00000"/>
              </a:solidFill>
            </a:endParaRPr>
          </a:p>
        </p:txBody>
      </p:sp>
      <p:sp>
        <p:nvSpPr>
          <p:cNvPr id="3" name="Content Placeholder 2"/>
          <p:cNvSpPr>
            <a:spLocks noGrp="1"/>
          </p:cNvSpPr>
          <p:nvPr>
            <p:ph sz="quarter" idx="1"/>
          </p:nvPr>
        </p:nvSpPr>
        <p:spPr/>
        <p:txBody>
          <a:bodyPr>
            <a:normAutofit/>
          </a:bodyPr>
          <a:lstStyle/>
          <a:p>
            <a:pPr algn="just"/>
            <a:r>
              <a:rPr lang="en-US" dirty="0"/>
              <a:t>A </a:t>
            </a:r>
            <a:r>
              <a:rPr lang="en-US" b="1" dirty="0"/>
              <a:t>do...while</a:t>
            </a:r>
            <a:r>
              <a:rPr lang="en-US" dirty="0"/>
              <a:t> loop is similar to a while loop, except the fact that it is guaranteed to execute at least one time</a:t>
            </a:r>
            <a:r>
              <a:rPr lang="en-US" dirty="0" smtClean="0"/>
              <a:t>.</a:t>
            </a:r>
          </a:p>
          <a:p>
            <a:pPr algn="just"/>
            <a:endParaRPr lang="en-US" dirty="0"/>
          </a:p>
          <a:p>
            <a:pPr algn="just"/>
            <a:r>
              <a:rPr lang="en-US" b="1" dirty="0" smtClean="0"/>
              <a:t>Syntax – </a:t>
            </a:r>
          </a:p>
          <a:p>
            <a:pPr marL="0" indent="0">
              <a:buNone/>
            </a:pPr>
            <a:r>
              <a:rPr lang="en-US" sz="2400" b="1" dirty="0">
                <a:solidFill>
                  <a:srgbClr val="C00000"/>
                </a:solidFill>
              </a:rPr>
              <a:t>	do </a:t>
            </a:r>
            <a:endParaRPr lang="en-US" sz="2400" b="1" dirty="0" smtClean="0">
              <a:solidFill>
                <a:srgbClr val="C00000"/>
              </a:solidFill>
            </a:endParaRPr>
          </a:p>
          <a:p>
            <a:pPr marL="0" indent="0">
              <a:buNone/>
            </a:pPr>
            <a:r>
              <a:rPr lang="en-US" sz="2400" b="1" dirty="0">
                <a:solidFill>
                  <a:srgbClr val="C00000"/>
                </a:solidFill>
              </a:rPr>
              <a:t>	</a:t>
            </a:r>
            <a:r>
              <a:rPr lang="en-US" sz="2400" b="1" dirty="0" smtClean="0">
                <a:solidFill>
                  <a:srgbClr val="C00000"/>
                </a:solidFill>
              </a:rPr>
              <a:t>{</a:t>
            </a:r>
            <a:endParaRPr lang="en-US" sz="2400" b="1" dirty="0">
              <a:solidFill>
                <a:srgbClr val="C00000"/>
              </a:solidFill>
            </a:endParaRPr>
          </a:p>
          <a:p>
            <a:pPr marL="0" indent="0">
              <a:buNone/>
            </a:pPr>
            <a:r>
              <a:rPr lang="en-US" sz="2400" b="1" dirty="0">
                <a:solidFill>
                  <a:srgbClr val="C00000"/>
                </a:solidFill>
              </a:rPr>
              <a:t>   </a:t>
            </a:r>
            <a:r>
              <a:rPr lang="en-US" sz="2400" b="1" dirty="0" smtClean="0">
                <a:solidFill>
                  <a:srgbClr val="C00000"/>
                </a:solidFill>
              </a:rPr>
              <a:t>		//statement(s</a:t>
            </a:r>
            <a:r>
              <a:rPr lang="en-US" sz="2400" b="1" dirty="0">
                <a:solidFill>
                  <a:srgbClr val="C00000"/>
                </a:solidFill>
              </a:rPr>
              <a:t>);</a:t>
            </a:r>
          </a:p>
          <a:p>
            <a:pPr marL="0" indent="0">
              <a:buNone/>
            </a:pPr>
            <a:r>
              <a:rPr lang="en-US" sz="2400" b="1" dirty="0" smtClean="0">
                <a:solidFill>
                  <a:srgbClr val="C00000"/>
                </a:solidFill>
              </a:rPr>
              <a:t>	} while(condition);</a:t>
            </a:r>
            <a:endParaRPr lang="en-US" sz="2400" b="1" dirty="0">
              <a:solidFill>
                <a:srgbClr val="C00000"/>
              </a:solidFill>
            </a:endParaRPr>
          </a:p>
        </p:txBody>
      </p:sp>
    </p:spTree>
    <p:extLst>
      <p:ext uri="{BB962C8B-B14F-4D97-AF65-F5344CB8AC3E}">
        <p14:creationId xmlns:p14="http://schemas.microsoft.com/office/powerpoint/2010/main" val="2366142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914400"/>
          </a:xfrm>
        </p:spPr>
        <p:txBody>
          <a:bodyPr anchor="ctr">
            <a:normAutofit/>
          </a:bodyPr>
          <a:lstStyle/>
          <a:p>
            <a:r>
              <a:rPr lang="en-US" sz="2800" b="1" dirty="0" smtClean="0">
                <a:solidFill>
                  <a:srgbClr val="C00000"/>
                </a:solidFill>
              </a:rPr>
              <a:t>Difference between while and do-while loop</a:t>
            </a:r>
            <a:endParaRPr lang="en-US" sz="2800" b="1" dirty="0">
              <a:solidFill>
                <a:srgbClr val="C00000"/>
              </a:solidFill>
            </a:endParaRPr>
          </a:p>
        </p:txBody>
      </p:sp>
      <p:pic>
        <p:nvPicPr>
          <p:cNvPr id="4" name="Picture 3"/>
          <p:cNvPicPr>
            <a:picLocks noChangeAspect="1"/>
          </p:cNvPicPr>
          <p:nvPr/>
        </p:nvPicPr>
        <p:blipFill rotWithShape="1">
          <a:blip r:embed="rId2"/>
          <a:srcRect l="1981" t="26252" r="2382" b="8119"/>
          <a:stretch/>
        </p:blipFill>
        <p:spPr>
          <a:xfrm>
            <a:off x="492252" y="1752600"/>
            <a:ext cx="8153400" cy="4191000"/>
          </a:xfrm>
          <a:prstGeom prst="rect">
            <a:avLst/>
          </a:prstGeom>
        </p:spPr>
      </p:pic>
    </p:spTree>
    <p:extLst>
      <p:ext uri="{BB962C8B-B14F-4D97-AF65-F5344CB8AC3E}">
        <p14:creationId xmlns:p14="http://schemas.microsoft.com/office/powerpoint/2010/main" val="212240815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140</TotalTime>
  <Words>394</Words>
  <Application>Microsoft Office PowerPoint</Application>
  <PresentationFormat>On-screen Show (4:3)</PresentationFormat>
  <Paragraphs>56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Georgia</vt:lpstr>
      <vt:lpstr>Wingdings</vt:lpstr>
      <vt:lpstr>Wingdings 2</vt:lpstr>
      <vt:lpstr>Civic</vt:lpstr>
      <vt:lpstr>Basic of C Programming</vt:lpstr>
      <vt:lpstr>Definition</vt:lpstr>
      <vt:lpstr>Types of C Loops</vt:lpstr>
      <vt:lpstr>Entry Controlled Loop vs. Exit Controlled Loop</vt:lpstr>
      <vt:lpstr>PowerPoint Presentation</vt:lpstr>
      <vt:lpstr>while Loop</vt:lpstr>
      <vt:lpstr>For Loop</vt:lpstr>
      <vt:lpstr>Do-while Loop</vt:lpstr>
      <vt:lpstr>Difference between while and do-while loop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of C Programming</dc:title>
  <dc:creator>CK</dc:creator>
  <cp:lastModifiedBy>CK</cp:lastModifiedBy>
  <cp:revision>24</cp:revision>
  <dcterms:created xsi:type="dcterms:W3CDTF">2020-12-20T14:46:44Z</dcterms:created>
  <dcterms:modified xsi:type="dcterms:W3CDTF">2021-02-03T05:56:40Z</dcterms:modified>
</cp:coreProperties>
</file>