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3"/>
            <a:ext cx="457200" cy="441325"/>
          </a:xfrm>
        </p:spPr>
        <p:txBody>
          <a:bodyPr/>
          <a:lstStyle/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3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4"/>
            <a:ext cx="457200" cy="441325"/>
          </a:xfrm>
        </p:spPr>
        <p:txBody>
          <a:bodyPr/>
          <a:lstStyle/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2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1" y="1575654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1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2"/>
            <a:ext cx="457200" cy="441325"/>
          </a:xfrm>
        </p:spPr>
        <p:txBody>
          <a:bodyPr/>
          <a:lstStyle/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8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2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40"/>
            <a:ext cx="457200" cy="441325"/>
          </a:xfrm>
        </p:spPr>
        <p:txBody>
          <a:bodyPr/>
          <a:lstStyle/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2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7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F2D69F00-6321-40D8-B7C2-4BCB0F6D3D1C}" type="datetimeFigureOut">
              <a:rPr lang="en-US" smtClean="0"/>
              <a:pPr/>
              <a:t>05-Jul-21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6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092CE84-7332-416C-BA8E-258A591FA8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User Defined Function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41427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0450" y="524436"/>
            <a:ext cx="2299447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9622" y="327248"/>
            <a:ext cx="8476877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3600" b="1" dirty="0" smtClean="0">
                <a:ea typeface="+mj-ea"/>
                <a:cs typeface="+mj-cs"/>
              </a:rPr>
              <a:t>User defined functions -</a:t>
            </a:r>
            <a:endParaRPr lang="en-US" sz="3600" b="1" dirty="0"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623" y="358606"/>
            <a:ext cx="585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6923" y="1612884"/>
            <a:ext cx="84750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dirty="0"/>
              <a:t>In programming, function refers to a segment that groups code to perform a specific </a:t>
            </a:r>
            <a:r>
              <a:rPr lang="en-US" dirty="0" smtClean="0"/>
              <a:t>task. Depending </a:t>
            </a:r>
            <a:r>
              <a:rPr lang="en-US" dirty="0"/>
              <a:t>on whether a function is predefined or created by programmer; there are two types of </a:t>
            </a:r>
            <a:r>
              <a:rPr lang="en-US" dirty="0" smtClean="0"/>
              <a:t>function: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Library </a:t>
            </a:r>
            <a:r>
              <a:rPr lang="en-US" dirty="0"/>
              <a:t>Function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User-defined </a:t>
            </a:r>
            <a:r>
              <a:rPr lang="en-US" dirty="0" smtClean="0"/>
              <a:t>Function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b="1" dirty="0"/>
              <a:t>Library Function – </a:t>
            </a:r>
            <a:r>
              <a:rPr lang="en-US" dirty="0"/>
              <a:t>Library functions are the built-in function in </a:t>
            </a:r>
            <a:r>
              <a:rPr lang="en-US" dirty="0" smtClean="0"/>
              <a:t>C programming. Programmer </a:t>
            </a:r>
            <a:r>
              <a:rPr lang="en-US" dirty="0"/>
              <a:t>can use library function by invoking function directly; they don't need to write it themselves</a:t>
            </a:r>
            <a:r>
              <a:rPr lang="en-US" dirty="0" smtClean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b="1" dirty="0"/>
              <a:t>User defined Function - </a:t>
            </a:r>
            <a:r>
              <a:rPr lang="en-US" dirty="0" smtClean="0"/>
              <a:t>C </a:t>
            </a:r>
            <a:r>
              <a:rPr lang="en-US" dirty="0"/>
              <a:t>allows programmer to define their own </a:t>
            </a:r>
            <a:r>
              <a:rPr lang="en-US" dirty="0" smtClean="0"/>
              <a:t>function. A </a:t>
            </a:r>
            <a:r>
              <a:rPr lang="en-US" dirty="0"/>
              <a:t>user-defined function groups code to perform a specific task and that group of code is given a </a:t>
            </a:r>
            <a:r>
              <a:rPr lang="en-US" dirty="0" smtClean="0"/>
              <a:t>name(identifier). When </a:t>
            </a:r>
            <a:r>
              <a:rPr lang="en-US" dirty="0"/>
              <a:t>the function is invoked from any part of program, it all executes the codes defined in the body of function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924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0450" y="524436"/>
            <a:ext cx="2299447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9622" y="403448"/>
            <a:ext cx="85022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800" b="1" dirty="0"/>
              <a:t>Example 1: Library </a:t>
            </a:r>
            <a:r>
              <a:rPr lang="en-US" sz="2800" b="1" dirty="0" smtClean="0"/>
              <a:t>Function -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49623" y="358606"/>
            <a:ext cx="585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9623" y="1787109"/>
            <a:ext cx="83338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include&lt;</a:t>
            </a:r>
            <a:r>
              <a:rPr lang="en-US" sz="2000" b="1" dirty="0" err="1" smtClean="0">
                <a:solidFill>
                  <a:srgbClr val="FF0000"/>
                </a:solidFill>
              </a:rPr>
              <a:t>stdio.h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#</a:t>
            </a:r>
            <a:r>
              <a:rPr lang="en-US" sz="2000" b="1" dirty="0" smtClean="0">
                <a:solidFill>
                  <a:srgbClr val="FF0000"/>
                </a:solidFill>
              </a:rPr>
              <a:t>include&lt;</a:t>
            </a:r>
            <a:r>
              <a:rPr lang="en-US" sz="2000" b="1" dirty="0" err="1" smtClean="0">
                <a:solidFill>
                  <a:srgbClr val="FF0000"/>
                </a:solidFill>
              </a:rPr>
              <a:t>math.h</a:t>
            </a:r>
            <a:r>
              <a:rPr lang="en-US" sz="2000" b="1" dirty="0" smtClean="0">
                <a:solidFill>
                  <a:srgbClr val="FF0000"/>
                </a:solidFill>
              </a:rPr>
              <a:t>&gt;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void </a:t>
            </a:r>
            <a:r>
              <a:rPr lang="en-US" sz="2000" b="1" dirty="0">
                <a:solidFill>
                  <a:srgbClr val="FF0000"/>
                </a:solidFill>
              </a:rPr>
              <a:t>main</a:t>
            </a:r>
            <a:r>
              <a:rPr lang="en-US" sz="2000" b="1" dirty="0" smtClean="0">
                <a:solidFill>
                  <a:srgbClr val="FF0000"/>
                </a:solidFill>
              </a:rPr>
              <a:t>()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double number, </a:t>
            </a:r>
            <a:r>
              <a:rPr lang="en-US" sz="2000" b="1" dirty="0" err="1">
                <a:solidFill>
                  <a:srgbClr val="FF0000"/>
                </a:solidFill>
              </a:rPr>
              <a:t>squareRoot</a:t>
            </a:r>
            <a:r>
              <a:rPr lang="en-US" sz="2000" b="1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  </a:t>
            </a:r>
            <a:r>
              <a:rPr lang="en-US" sz="2000" b="1" dirty="0" err="1" smtClean="0">
                <a:solidFill>
                  <a:srgbClr val="FF0000"/>
                </a:solidFill>
              </a:rPr>
              <a:t>printf</a:t>
            </a:r>
            <a:r>
              <a:rPr lang="en-US" sz="2000" b="1" dirty="0" smtClean="0">
                <a:solidFill>
                  <a:srgbClr val="FF0000"/>
                </a:solidFill>
              </a:rPr>
              <a:t>(“Enter </a:t>
            </a:r>
            <a:r>
              <a:rPr lang="en-US" sz="2000" b="1" dirty="0">
                <a:solidFill>
                  <a:srgbClr val="FF0000"/>
                </a:solidFill>
              </a:rPr>
              <a:t>a number: </a:t>
            </a:r>
            <a:r>
              <a:rPr lang="en-US" sz="2000" b="1" dirty="0" smtClean="0">
                <a:solidFill>
                  <a:srgbClr val="FF0000"/>
                </a:solidFill>
              </a:rPr>
              <a:t>“);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</a:rPr>
              <a:t>scanf</a:t>
            </a:r>
            <a:r>
              <a:rPr lang="en-US" sz="2000" b="1" dirty="0" smtClean="0">
                <a:solidFill>
                  <a:srgbClr val="FF0000"/>
                </a:solidFill>
              </a:rPr>
              <a:t>(“%</a:t>
            </a:r>
            <a:r>
              <a:rPr lang="en-US" sz="2000" b="1" dirty="0" err="1" smtClean="0">
                <a:solidFill>
                  <a:srgbClr val="FF0000"/>
                </a:solidFill>
              </a:rPr>
              <a:t>d”,&amp;number</a:t>
            </a:r>
            <a:r>
              <a:rPr lang="en-US" sz="2000" b="1" dirty="0" smtClean="0">
                <a:solidFill>
                  <a:srgbClr val="FF0000"/>
                </a:solidFill>
              </a:rPr>
              <a:t>);    </a:t>
            </a: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</a:rPr>
              <a:t>squareRoot</a:t>
            </a:r>
            <a:r>
              <a:rPr lang="en-US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= </a:t>
            </a:r>
            <a:r>
              <a:rPr lang="en-US" sz="2000" b="1" dirty="0" err="1" smtClean="0">
                <a:solidFill>
                  <a:srgbClr val="7030A0"/>
                </a:solidFill>
              </a:rPr>
              <a:t>sqrt</a:t>
            </a:r>
            <a:r>
              <a:rPr lang="en-US" sz="2000" b="1" dirty="0" smtClean="0">
                <a:solidFill>
                  <a:srgbClr val="FF0000"/>
                </a:solidFill>
              </a:rPr>
              <a:t>(number);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</a:t>
            </a:r>
            <a:r>
              <a:rPr lang="en-US" sz="2000" b="1" dirty="0" err="1" smtClean="0">
                <a:solidFill>
                  <a:srgbClr val="FF0000"/>
                </a:solidFill>
              </a:rPr>
              <a:t>printf</a:t>
            </a:r>
            <a:r>
              <a:rPr lang="en-US" sz="2000" b="1" dirty="0" smtClean="0">
                <a:solidFill>
                  <a:srgbClr val="FF0000"/>
                </a:solidFill>
              </a:rPr>
              <a:t>(“Square root=  %d“,</a:t>
            </a:r>
            <a:r>
              <a:rPr lang="en-US" sz="2000" b="1" dirty="0" err="1" smtClean="0">
                <a:solidFill>
                  <a:srgbClr val="FF0000"/>
                </a:solidFill>
              </a:rPr>
              <a:t>squareRoot</a:t>
            </a:r>
            <a:r>
              <a:rPr lang="en-US" sz="2000" b="1" dirty="0" smtClean="0">
                <a:solidFill>
                  <a:srgbClr val="FF0000"/>
                </a:solidFill>
              </a:rPr>
              <a:t>);</a:t>
            </a: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}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97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0450" y="524436"/>
            <a:ext cx="2299447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9623" y="225648"/>
            <a:ext cx="83338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400" b="1" dirty="0"/>
              <a:t>How user-defined function works in C Programming</a:t>
            </a:r>
            <a:r>
              <a:rPr lang="en-US" sz="2400" b="1" dirty="0" smtClean="0"/>
              <a:t>?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349623" y="358606"/>
            <a:ext cx="585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102" t="13937" r="15334"/>
          <a:stretch/>
        </p:blipFill>
        <p:spPr>
          <a:xfrm>
            <a:off x="2225674" y="1511300"/>
            <a:ext cx="4733925" cy="486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0560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0450" y="524436"/>
            <a:ext cx="2299447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49623" y="327248"/>
            <a:ext cx="8333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/>
              <a:t>Example 2: User Defined </a:t>
            </a:r>
            <a:r>
              <a:rPr lang="en-US" sz="2800" b="1" dirty="0" smtClean="0"/>
              <a:t>Function -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49623" y="358606"/>
            <a:ext cx="585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4905" y="1503227"/>
            <a:ext cx="433219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b="1" dirty="0" smtClean="0">
                <a:solidFill>
                  <a:srgbClr val="FF0000"/>
                </a:solidFill>
              </a:rPr>
              <a:t>include&lt;</a:t>
            </a:r>
            <a:r>
              <a:rPr lang="en-US" b="1" dirty="0" err="1" smtClean="0">
                <a:solidFill>
                  <a:srgbClr val="FF0000"/>
                </a:solidFill>
              </a:rPr>
              <a:t>stdio.h</a:t>
            </a:r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// </a:t>
            </a:r>
            <a:r>
              <a:rPr lang="en-US" b="1" dirty="0">
                <a:solidFill>
                  <a:srgbClr val="FF0000"/>
                </a:solidFill>
              </a:rPr>
              <a:t>Function </a:t>
            </a:r>
            <a:r>
              <a:rPr lang="en-US" b="1" dirty="0" smtClean="0">
                <a:solidFill>
                  <a:srgbClr val="FF0000"/>
                </a:solidFill>
              </a:rPr>
              <a:t>prototype 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smtClean="0">
                <a:solidFill>
                  <a:srgbClr val="FF0000"/>
                </a:solidFill>
              </a:rPr>
              <a:t>declaration)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int add(int, </a:t>
            </a:r>
            <a:r>
              <a:rPr lang="en-US" b="1" dirty="0" smtClean="0">
                <a:solidFill>
                  <a:srgbClr val="FF0000"/>
                </a:solidFill>
              </a:rPr>
              <a:t>int);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void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b="1" dirty="0" smtClean="0">
                <a:solidFill>
                  <a:srgbClr val="FF0000"/>
                </a:solidFill>
              </a:rPr>
              <a:t>()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int num1, num2, sum;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printf</a:t>
            </a:r>
            <a:r>
              <a:rPr lang="en-US" b="1" dirty="0" smtClean="0">
                <a:solidFill>
                  <a:srgbClr val="FF0000"/>
                </a:solidFill>
              </a:rPr>
              <a:t>("</a:t>
            </a:r>
            <a:r>
              <a:rPr lang="en-US" b="1" dirty="0">
                <a:solidFill>
                  <a:srgbClr val="FF0000"/>
                </a:solidFill>
              </a:rPr>
              <a:t>Enters two numbers to add: </a:t>
            </a:r>
            <a:r>
              <a:rPr lang="en-US" b="1" dirty="0" smtClean="0">
                <a:solidFill>
                  <a:srgbClr val="FF0000"/>
                </a:solidFill>
              </a:rPr>
              <a:t>“);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</a:t>
            </a:r>
            <a:r>
              <a:rPr lang="en-US" b="1" dirty="0" err="1" smtClean="0">
                <a:solidFill>
                  <a:srgbClr val="FF0000"/>
                </a:solidFill>
              </a:rPr>
              <a:t>scanf</a:t>
            </a:r>
            <a:r>
              <a:rPr lang="en-US" b="1" dirty="0" smtClean="0">
                <a:solidFill>
                  <a:srgbClr val="FF0000"/>
                </a:solidFill>
              </a:rPr>
              <a:t>(“%d %d”,&amp;num1,&amp;num2);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    // </a:t>
            </a:r>
            <a:r>
              <a:rPr lang="en-US" b="1" dirty="0">
                <a:solidFill>
                  <a:srgbClr val="FF0000"/>
                </a:solidFill>
              </a:rPr>
              <a:t>Function call</a:t>
            </a:r>
          </a:p>
          <a:p>
            <a:r>
              <a:rPr lang="en-US" b="1" dirty="0">
                <a:solidFill>
                  <a:srgbClr val="FF0000"/>
                </a:solidFill>
              </a:rPr>
              <a:t>    sum = add(num1, </a:t>
            </a:r>
            <a:r>
              <a:rPr lang="en-US" b="1" dirty="0" smtClean="0">
                <a:solidFill>
                  <a:srgbClr val="FF0000"/>
                </a:solidFill>
              </a:rPr>
              <a:t>num2);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  cout &lt;&lt; "Sum = " &lt;&lt; sum;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}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94779" y="2398806"/>
            <a:ext cx="35701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// Function </a:t>
            </a:r>
            <a:r>
              <a:rPr lang="en-US" b="1" dirty="0" smtClean="0">
                <a:solidFill>
                  <a:srgbClr val="FF0000"/>
                </a:solidFill>
              </a:rPr>
              <a:t>definition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int add(int a, int </a:t>
            </a:r>
            <a:r>
              <a:rPr lang="en-US" b="1" dirty="0" smtClean="0">
                <a:solidFill>
                  <a:srgbClr val="FF0000"/>
                </a:solidFill>
              </a:rPr>
              <a:t>b)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int add;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add = a + b;</a:t>
            </a:r>
          </a:p>
          <a:p>
            <a:r>
              <a:rPr lang="en-US" b="1" dirty="0">
                <a:solidFill>
                  <a:srgbClr val="FF0000"/>
                </a:solidFill>
              </a:rPr>
              <a:t>    // Return statement</a:t>
            </a:r>
          </a:p>
          <a:p>
            <a:r>
              <a:rPr lang="en-US" b="1" dirty="0">
                <a:solidFill>
                  <a:srgbClr val="FF0000"/>
                </a:solidFill>
              </a:rPr>
              <a:t>    return add;</a:t>
            </a:r>
          </a:p>
          <a:p>
            <a:r>
              <a:rPr lang="en-US" b="1" dirty="0">
                <a:solidFill>
                  <a:srgbClr val="FF0000"/>
                </a:solidFill>
              </a:rPr>
              <a:t>}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93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00450" y="524436"/>
            <a:ext cx="2299447" cy="591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62322" y="441548"/>
            <a:ext cx="848957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800" b="1" dirty="0" smtClean="0"/>
              <a:t>Different types of user defined functions -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349623" y="358606"/>
            <a:ext cx="58528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i="0" dirty="0"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465" y="2765613"/>
            <a:ext cx="8179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1" dirty="0" smtClean="0"/>
              <a:t> With out return type, with out parameters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1" dirty="0"/>
              <a:t> </a:t>
            </a:r>
            <a:r>
              <a:rPr lang="en-US" sz="2400" b="1" i="1" dirty="0" smtClean="0"/>
              <a:t>With out return type, with parameters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1" dirty="0"/>
              <a:t> </a:t>
            </a:r>
            <a:r>
              <a:rPr lang="en-US" sz="2400" b="1" i="1" dirty="0" smtClean="0"/>
              <a:t>With return type, with out parameters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i="1" dirty="0"/>
              <a:t> </a:t>
            </a:r>
            <a:r>
              <a:rPr lang="en-US" sz="2400" b="1" i="1" dirty="0" smtClean="0"/>
              <a:t>With return type, with parameters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xmlns="" val="117526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65</TotalTime>
  <Words>343</Words>
  <Application>Microsoft Office PowerPoint</Application>
  <PresentationFormat>On-screen Show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Civic</vt:lpstr>
      <vt:lpstr>User Defined Function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Defined Function</dc:title>
  <dc:creator>CK</dc:creator>
  <cp:lastModifiedBy>CK</cp:lastModifiedBy>
  <cp:revision>9</cp:revision>
  <dcterms:created xsi:type="dcterms:W3CDTF">2021-02-04T06:54:58Z</dcterms:created>
  <dcterms:modified xsi:type="dcterms:W3CDTF">2021-07-05T16:01:58Z</dcterms:modified>
</cp:coreProperties>
</file>