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2" r:id="rId8"/>
    <p:sldId id="260" r:id="rId9"/>
    <p:sldId id="263" r:id="rId10"/>
    <p:sldId id="261"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DD732-39D1-4DB6-852D-7AC7B08E75C4}"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C14D59-3AAE-48EB-AE9B-011243B09C8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DD732-39D1-4DB6-852D-7AC7B08E75C4}" type="datetimeFigureOut">
              <a:rPr lang="en-US" smtClean="0"/>
              <a:pPr/>
              <a:t>11/7/2024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14D59-3AAE-48EB-AE9B-011243B09C8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b="1" dirty="0" smtClean="0"/>
              <a:t>Array</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8839200" cy="5816977"/>
          </a:xfrm>
          <a:prstGeom prst="rect">
            <a:avLst/>
          </a:prstGeom>
          <a:noFill/>
        </p:spPr>
        <p:txBody>
          <a:bodyPr wrap="square" rtlCol="0">
            <a:spAutoFit/>
          </a:bodyPr>
          <a:lstStyle/>
          <a:p>
            <a:pPr algn="just"/>
            <a:r>
              <a:rPr lang="en-US" sz="2800" b="1" dirty="0" smtClean="0">
                <a:latin typeface="Estrangelo Edessa" pitchFamily="66" charset="0"/>
                <a:cs typeface="Estrangelo Edessa" pitchFamily="66" charset="0"/>
              </a:rPr>
              <a:t>Insertion Sort – </a:t>
            </a:r>
            <a:r>
              <a:rPr lang="en-US" sz="2000" dirty="0" smtClean="0">
                <a:latin typeface="Estrangelo Edessa" pitchFamily="66" charset="0"/>
                <a:cs typeface="Estrangelo Edessa" pitchFamily="66" charset="0"/>
              </a:rPr>
              <a:t>This is an in-place comparison based sorting algorithm. Here, a sub–list is maintained which is always sorted. An element which is to be inserted in this sorted sub-list, has to find its appropriate place and then it has to be inserted there. Hence, the name is insertion sort.</a:t>
            </a:r>
          </a:p>
          <a:p>
            <a:pPr algn="just"/>
            <a:endParaRPr lang="en-US" sz="2000" dirty="0" smtClean="0">
              <a:latin typeface="Estrangelo Edessa" pitchFamily="66" charset="0"/>
              <a:cs typeface="Estrangelo Edessa" pitchFamily="66" charset="0"/>
            </a:endParaRPr>
          </a:p>
          <a:p>
            <a:pPr algn="just"/>
            <a:r>
              <a:rPr lang="en-US" sz="2400" b="1" dirty="0" smtClean="0">
                <a:latin typeface="Estrangelo Edessa" pitchFamily="66" charset="0"/>
                <a:cs typeface="Estrangelo Edessa" pitchFamily="66" charset="0"/>
              </a:rPr>
              <a:t>Algorithm –</a:t>
            </a:r>
            <a:r>
              <a:rPr lang="en-US" sz="2000" dirty="0" smtClean="0">
                <a:latin typeface="Estrangelo Edessa" pitchFamily="66" charset="0"/>
                <a:cs typeface="Estrangelo Edessa" pitchFamily="66" charset="0"/>
              </a:rPr>
              <a:t> </a:t>
            </a:r>
          </a:p>
          <a:p>
            <a:pPr marL="514350" indent="-514350" algn="just">
              <a:buFont typeface="+mj-lt"/>
              <a:buAutoNum type="arabicParenR"/>
            </a:pPr>
            <a:r>
              <a:rPr lang="en-US" sz="2000" dirty="0" smtClean="0">
                <a:latin typeface="Estrangelo Edessa" pitchFamily="66" charset="0"/>
                <a:cs typeface="Estrangelo Edessa" pitchFamily="66" charset="0"/>
              </a:rPr>
              <a:t>If it is the first element, it is already sorted.</a:t>
            </a:r>
          </a:p>
          <a:p>
            <a:pPr marL="514350" indent="-514350" algn="just">
              <a:buFont typeface="+mj-lt"/>
              <a:buAutoNum type="arabicParenR"/>
            </a:pPr>
            <a:endParaRPr lang="en-US" sz="2000" dirty="0" smtClean="0">
              <a:latin typeface="Estrangelo Edessa" pitchFamily="66" charset="0"/>
              <a:cs typeface="Estrangelo Edessa" pitchFamily="66" charset="0"/>
            </a:endParaRPr>
          </a:p>
          <a:p>
            <a:pPr marL="514350" indent="-514350" algn="just">
              <a:buFont typeface="+mj-lt"/>
              <a:buAutoNum type="arabicParenR"/>
            </a:pPr>
            <a:r>
              <a:rPr lang="en-US" sz="2000" dirty="0" smtClean="0">
                <a:latin typeface="Estrangelo Edessa" pitchFamily="66" charset="0"/>
                <a:cs typeface="Estrangelo Edessa" pitchFamily="66" charset="0"/>
              </a:rPr>
              <a:t>Pick the next element.</a:t>
            </a:r>
          </a:p>
          <a:p>
            <a:pPr marL="514350" indent="-514350" algn="just">
              <a:buFont typeface="+mj-lt"/>
              <a:buAutoNum type="arabicParenR"/>
            </a:pPr>
            <a:endParaRPr lang="en-US" sz="2000" dirty="0" smtClean="0">
              <a:latin typeface="Estrangelo Edessa" pitchFamily="66" charset="0"/>
              <a:cs typeface="Estrangelo Edessa" pitchFamily="66" charset="0"/>
            </a:endParaRPr>
          </a:p>
          <a:p>
            <a:pPr marL="514350" indent="-514350" algn="just">
              <a:buFont typeface="+mj-lt"/>
              <a:buAutoNum type="arabicParenR"/>
            </a:pPr>
            <a:r>
              <a:rPr lang="en-US" sz="2000" dirty="0" smtClean="0">
                <a:latin typeface="Estrangelo Edessa" pitchFamily="66" charset="0"/>
                <a:cs typeface="Estrangelo Edessa" pitchFamily="66" charset="0"/>
              </a:rPr>
              <a:t>Compare with all elements in the sorted sub-list.</a:t>
            </a:r>
          </a:p>
          <a:p>
            <a:pPr marL="514350" indent="-514350" algn="just">
              <a:buFont typeface="+mj-lt"/>
              <a:buAutoNum type="arabicParenR"/>
            </a:pPr>
            <a:endParaRPr lang="en-US" sz="2000" dirty="0" smtClean="0">
              <a:latin typeface="Estrangelo Edessa" pitchFamily="66" charset="0"/>
              <a:cs typeface="Estrangelo Edessa" pitchFamily="66" charset="0"/>
            </a:endParaRPr>
          </a:p>
          <a:p>
            <a:pPr marL="514350" indent="-514350" algn="just">
              <a:buFont typeface="+mj-lt"/>
              <a:buAutoNum type="arabicParenR"/>
            </a:pPr>
            <a:r>
              <a:rPr lang="en-US" sz="2000" dirty="0" smtClean="0">
                <a:latin typeface="Estrangelo Edessa" pitchFamily="66" charset="0"/>
                <a:cs typeface="Estrangelo Edessa" pitchFamily="66" charset="0"/>
              </a:rPr>
              <a:t>Shift all the elements in the sorted sub-list that is greater than the value to be sorted.</a:t>
            </a:r>
          </a:p>
          <a:p>
            <a:pPr marL="514350" indent="-514350" algn="just">
              <a:buFont typeface="+mj-lt"/>
              <a:buAutoNum type="arabicParenR"/>
            </a:pPr>
            <a:endParaRPr lang="en-US" sz="2000" dirty="0" smtClean="0">
              <a:latin typeface="Estrangelo Edessa" pitchFamily="66" charset="0"/>
              <a:cs typeface="Estrangelo Edessa" pitchFamily="66" charset="0"/>
            </a:endParaRPr>
          </a:p>
          <a:p>
            <a:pPr marL="514350" indent="-514350" algn="just">
              <a:buFont typeface="+mj-lt"/>
              <a:buAutoNum type="arabicParenR"/>
            </a:pPr>
            <a:r>
              <a:rPr lang="en-US" sz="2000" dirty="0" smtClean="0">
                <a:latin typeface="Estrangelo Edessa" pitchFamily="66" charset="0"/>
                <a:cs typeface="Estrangelo Edessa" pitchFamily="66" charset="0"/>
              </a:rPr>
              <a:t>Insert the value.</a:t>
            </a:r>
          </a:p>
          <a:p>
            <a:pPr marL="514350" indent="-514350" algn="just">
              <a:buFont typeface="+mj-lt"/>
              <a:buAutoNum type="arabicParenR"/>
            </a:pPr>
            <a:endParaRPr lang="en-US" sz="2000" dirty="0" smtClean="0">
              <a:latin typeface="Estrangelo Edessa" pitchFamily="66" charset="0"/>
              <a:cs typeface="Estrangelo Edessa" pitchFamily="66" charset="0"/>
            </a:endParaRPr>
          </a:p>
          <a:p>
            <a:pPr marL="514350" indent="-514350" algn="just">
              <a:buFont typeface="+mj-lt"/>
              <a:buAutoNum type="arabicParenR"/>
            </a:pPr>
            <a:r>
              <a:rPr lang="en-US" sz="2000" dirty="0" smtClean="0">
                <a:latin typeface="Estrangelo Edessa" pitchFamily="66" charset="0"/>
                <a:cs typeface="Estrangelo Edessa" pitchFamily="66" charset="0"/>
              </a:rPr>
              <a:t>Repeat until list is sorted. </a:t>
            </a:r>
            <a:endParaRPr lang="en-US" sz="2000" dirty="0">
              <a:latin typeface="Estrangelo Edessa" pitchFamily="66" charset="0"/>
              <a:cs typeface="Estrangelo Edessa"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457200"/>
            <a:ext cx="8839200" cy="5940088"/>
          </a:xfrm>
          <a:prstGeom prst="rect">
            <a:avLst/>
          </a:prstGeom>
          <a:noFill/>
        </p:spPr>
        <p:txBody>
          <a:bodyPr wrap="square" rtlCol="0">
            <a:spAutoFit/>
          </a:bodyPr>
          <a:lstStyle/>
          <a:p>
            <a:r>
              <a:rPr lang="en-US" sz="2000" b="1" dirty="0" smtClean="0">
                <a:latin typeface="Estrangelo Edessa" pitchFamily="66" charset="0"/>
                <a:cs typeface="Estrangelo Edessa" pitchFamily="66" charset="0"/>
              </a:rPr>
              <a:t>Source Code –</a:t>
            </a:r>
          </a:p>
          <a:p>
            <a:endParaRPr lang="en-US" sz="2000" b="1" dirty="0" smtClean="0">
              <a:latin typeface="Estrangelo Edessa" pitchFamily="66" charset="0"/>
              <a:cs typeface="Estrangelo Edessa" pitchFamily="66" charset="0"/>
            </a:endParaRPr>
          </a:p>
          <a:p>
            <a:r>
              <a:rPr lang="en-US" sz="2000" dirty="0" smtClean="0">
                <a:solidFill>
                  <a:srgbClr val="FF0000"/>
                </a:solidFill>
                <a:latin typeface="Estrangelo Edessa" pitchFamily="66" charset="0"/>
                <a:cs typeface="Estrangelo Edessa" pitchFamily="66" charset="0"/>
              </a:rPr>
              <a:t>a[100] -&gt; Declare array and sets its size to 100</a:t>
            </a:r>
          </a:p>
          <a:p>
            <a:r>
              <a:rPr lang="en-US" sz="2000" dirty="0" smtClean="0">
                <a:solidFill>
                  <a:srgbClr val="FF0000"/>
                </a:solidFill>
                <a:latin typeface="Estrangelo Edessa" pitchFamily="66" charset="0"/>
                <a:cs typeface="Estrangelo Edessa" pitchFamily="66" charset="0"/>
              </a:rPr>
              <a:t>n -&gt; Enter the no. of elements</a:t>
            </a:r>
          </a:p>
          <a:p>
            <a:r>
              <a:rPr lang="en-US" sz="2000" dirty="0" smtClean="0">
                <a:solidFill>
                  <a:srgbClr val="FF0000"/>
                </a:solidFill>
                <a:latin typeface="Estrangelo Edessa" pitchFamily="66" charset="0"/>
                <a:cs typeface="Estrangelo Edessa" pitchFamily="66" charset="0"/>
              </a:rPr>
              <a:t>Read the array elements -&gt; a[i]</a:t>
            </a:r>
          </a:p>
          <a:p>
            <a:endParaRPr lang="en-US" sz="2000" dirty="0" smtClean="0">
              <a:solidFill>
                <a:srgbClr val="FF0000"/>
              </a:solidFill>
              <a:latin typeface="Estrangelo Edessa" pitchFamily="66" charset="0"/>
              <a:cs typeface="Estrangelo Edessa" pitchFamily="66" charset="0"/>
            </a:endParaRPr>
          </a:p>
          <a:p>
            <a:r>
              <a:rPr lang="en-US" sz="2000" dirty="0" smtClean="0">
                <a:solidFill>
                  <a:srgbClr val="FF0000"/>
                </a:solidFill>
                <a:latin typeface="Estrangelo Edessa" pitchFamily="66" charset="0"/>
                <a:cs typeface="Estrangelo Edessa" pitchFamily="66" charset="0"/>
              </a:rPr>
              <a:t>for(i=1; i&lt;n; i++)</a:t>
            </a:r>
          </a:p>
          <a:p>
            <a:r>
              <a:rPr lang="en-US" sz="2000" dirty="0" smtClean="0">
                <a:solidFill>
                  <a:srgbClr val="FF0000"/>
                </a:solidFill>
                <a:latin typeface="Estrangelo Edessa" pitchFamily="66" charset="0"/>
                <a:cs typeface="Estrangelo Edessa" pitchFamily="66" charset="0"/>
              </a:rPr>
              <a:t>{</a:t>
            </a:r>
          </a:p>
          <a:p>
            <a:r>
              <a:rPr lang="en-US" sz="2000" dirty="0" smtClean="0">
                <a:solidFill>
                  <a:srgbClr val="FF0000"/>
                </a:solidFill>
                <a:latin typeface="Estrangelo Edessa" pitchFamily="66" charset="0"/>
                <a:cs typeface="Estrangelo Edessa" pitchFamily="66" charset="0"/>
              </a:rPr>
              <a:t>	temp = a[i];</a:t>
            </a:r>
          </a:p>
          <a:p>
            <a:r>
              <a:rPr lang="en-US" sz="2000" dirty="0" smtClean="0">
                <a:solidFill>
                  <a:srgbClr val="FF0000"/>
                </a:solidFill>
                <a:latin typeface="Estrangelo Edessa" pitchFamily="66" charset="0"/>
                <a:cs typeface="Estrangelo Edessa" pitchFamily="66" charset="0"/>
              </a:rPr>
              <a:t>	j = i – 1;</a:t>
            </a:r>
          </a:p>
          <a:p>
            <a:r>
              <a:rPr lang="en-US" sz="2000" dirty="0" smtClean="0">
                <a:solidFill>
                  <a:srgbClr val="FF0000"/>
                </a:solidFill>
                <a:latin typeface="Estrangelo Edessa" pitchFamily="66" charset="0"/>
                <a:cs typeface="Estrangelo Edessa" pitchFamily="66" charset="0"/>
              </a:rPr>
              <a:t>	</a:t>
            </a:r>
          </a:p>
          <a:p>
            <a:r>
              <a:rPr lang="en-US" sz="2000" dirty="0" smtClean="0">
                <a:solidFill>
                  <a:srgbClr val="FF0000"/>
                </a:solidFill>
                <a:latin typeface="Estrangelo Edessa" pitchFamily="66" charset="0"/>
                <a:cs typeface="Estrangelo Edessa" pitchFamily="66" charset="0"/>
              </a:rPr>
              <a:t>	while(temp&lt;a[j] &amp;&amp; j&gt;=0)</a:t>
            </a:r>
          </a:p>
          <a:p>
            <a:r>
              <a:rPr lang="en-US" sz="2000" dirty="0" smtClean="0">
                <a:solidFill>
                  <a:srgbClr val="FF0000"/>
                </a:solidFill>
                <a:latin typeface="Estrangelo Edessa" pitchFamily="66" charset="0"/>
                <a:cs typeface="Estrangelo Edessa" pitchFamily="66" charset="0"/>
              </a:rPr>
              <a:t>	{</a:t>
            </a:r>
          </a:p>
          <a:p>
            <a:r>
              <a:rPr lang="en-US" sz="2000" dirty="0" smtClean="0">
                <a:solidFill>
                  <a:srgbClr val="FF0000"/>
                </a:solidFill>
                <a:latin typeface="Estrangelo Edessa" pitchFamily="66" charset="0"/>
                <a:cs typeface="Estrangelo Edessa" pitchFamily="66" charset="0"/>
              </a:rPr>
              <a:t>		a[j+1] = a[j];</a:t>
            </a:r>
          </a:p>
          <a:p>
            <a:r>
              <a:rPr lang="en-US" sz="2000" dirty="0" smtClean="0">
                <a:solidFill>
                  <a:srgbClr val="FF0000"/>
                </a:solidFill>
                <a:latin typeface="Estrangelo Edessa" pitchFamily="66" charset="0"/>
                <a:cs typeface="Estrangelo Edessa" pitchFamily="66" charset="0"/>
              </a:rPr>
              <a:t>		j = j – 1;</a:t>
            </a:r>
          </a:p>
          <a:p>
            <a:r>
              <a:rPr lang="en-US" sz="2000" smtClean="0">
                <a:solidFill>
                  <a:srgbClr val="FF0000"/>
                </a:solidFill>
                <a:latin typeface="Estrangelo Edessa" pitchFamily="66" charset="0"/>
                <a:cs typeface="Estrangelo Edessa" pitchFamily="66" charset="0"/>
              </a:rPr>
              <a:t>	}</a:t>
            </a:r>
            <a:endParaRPr lang="en-US" sz="2000" dirty="0" smtClean="0">
              <a:solidFill>
                <a:srgbClr val="FF0000"/>
              </a:solidFill>
              <a:latin typeface="Estrangelo Edessa" pitchFamily="66" charset="0"/>
              <a:cs typeface="Estrangelo Edessa" pitchFamily="66" charset="0"/>
            </a:endParaRPr>
          </a:p>
          <a:p>
            <a:r>
              <a:rPr lang="en-US" sz="2000" dirty="0" smtClean="0">
                <a:solidFill>
                  <a:srgbClr val="FF0000"/>
                </a:solidFill>
                <a:latin typeface="Estrangelo Edessa" pitchFamily="66" charset="0"/>
                <a:cs typeface="Estrangelo Edessa" pitchFamily="66" charset="0"/>
              </a:rPr>
              <a:t>	a[j+1] = temp;</a:t>
            </a:r>
          </a:p>
          <a:p>
            <a:r>
              <a:rPr lang="en-US" sz="2000" dirty="0" smtClean="0">
                <a:solidFill>
                  <a:srgbClr val="FF0000"/>
                </a:solidFill>
                <a:latin typeface="Estrangelo Edessa" pitchFamily="66" charset="0"/>
                <a:cs typeface="Estrangelo Edessa" pitchFamily="66" charset="0"/>
              </a:rPr>
              <a:t>} </a:t>
            </a:r>
          </a:p>
          <a:p>
            <a:r>
              <a:rPr lang="en-US" sz="2000" dirty="0" smtClean="0">
                <a:solidFill>
                  <a:srgbClr val="FF0000"/>
                </a:solidFill>
                <a:latin typeface="Estrangelo Edessa" pitchFamily="66" charset="0"/>
                <a:cs typeface="Estrangelo Edessa" pitchFamily="66" charset="0"/>
              </a:rPr>
              <a:t>print the array elements after sorting -&gt; a[i]</a:t>
            </a:r>
            <a:endParaRPr lang="en-US" sz="2000" dirty="0">
              <a:solidFill>
                <a:srgbClr val="FF0000"/>
              </a:solidFill>
              <a:latin typeface="Estrangelo Edessa" pitchFamily="66" charset="0"/>
              <a:cs typeface="Estrangelo Edessa"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Array in C language</a:t>
            </a:r>
            <a:endParaRPr lang="en-US" dirty="0"/>
          </a:p>
        </p:txBody>
      </p:sp>
      <p:sp>
        <p:nvSpPr>
          <p:cNvPr id="3" name="Content Placeholder 2"/>
          <p:cNvSpPr>
            <a:spLocks noGrp="1"/>
          </p:cNvSpPr>
          <p:nvPr>
            <p:ph idx="1"/>
          </p:nvPr>
        </p:nvSpPr>
        <p:spPr>
          <a:xfrm>
            <a:off x="228600" y="914400"/>
            <a:ext cx="8686800" cy="5715000"/>
          </a:xfrm>
        </p:spPr>
        <p:txBody>
          <a:bodyPr>
            <a:normAutofit/>
          </a:bodyPr>
          <a:lstStyle/>
          <a:p>
            <a:pPr algn="just"/>
            <a:r>
              <a:rPr lang="en-US" sz="2000" b="1" dirty="0" smtClean="0">
                <a:latin typeface="Estrangelo Edessa" pitchFamily="66" charset="0"/>
                <a:cs typeface="Estrangelo Edessa" pitchFamily="66" charset="0"/>
              </a:rPr>
              <a:t>Definition – </a:t>
            </a:r>
            <a:r>
              <a:rPr lang="en-US" sz="2000" dirty="0" smtClean="0">
                <a:latin typeface="Estrangelo Edessa" pitchFamily="66" charset="0"/>
                <a:cs typeface="Estrangelo Edessa" pitchFamily="66" charset="0"/>
              </a:rPr>
              <a:t>An array is defined as the collection of homogeneous data elements, stored at contiguous memory locations.</a:t>
            </a:r>
          </a:p>
          <a:p>
            <a:pPr algn="just"/>
            <a:r>
              <a:rPr lang="en-US" sz="2000" dirty="0" smtClean="0">
                <a:latin typeface="Estrangelo Edessa" pitchFamily="66" charset="0"/>
                <a:cs typeface="Estrangelo Edessa" pitchFamily="66" charset="0"/>
              </a:rPr>
              <a:t>Array belongs from non-primitive data structure, which can store the primitive type of data such as int, char, double, float etc.</a:t>
            </a:r>
          </a:p>
          <a:p>
            <a:pPr algn="just"/>
            <a:r>
              <a:rPr lang="en-US" sz="2000" dirty="0" smtClean="0">
                <a:latin typeface="Estrangelo Edessa" pitchFamily="66" charset="0"/>
                <a:cs typeface="Estrangelo Edessa" pitchFamily="66" charset="0"/>
              </a:rPr>
              <a:t>The array is the simplest data structure where each data element can be randomly accessed by using its index number.</a:t>
            </a:r>
          </a:p>
          <a:p>
            <a:pPr algn="just"/>
            <a:endParaRPr lang="en-US" sz="2000" dirty="0" smtClean="0">
              <a:latin typeface="Estrangelo Edessa" pitchFamily="66" charset="0"/>
              <a:cs typeface="Estrangelo Edessa" pitchFamily="66" charset="0"/>
            </a:endParaRPr>
          </a:p>
          <a:p>
            <a:pPr algn="just"/>
            <a:r>
              <a:rPr lang="en-US" sz="2000" b="1" dirty="0" smtClean="0">
                <a:latin typeface="Estrangelo Edessa" pitchFamily="66" charset="0"/>
                <a:cs typeface="Estrangelo Edessa" pitchFamily="66" charset="0"/>
              </a:rPr>
              <a:t>Properties –</a:t>
            </a:r>
            <a:r>
              <a:rPr lang="en-US" sz="2000" dirty="0" smtClean="0">
                <a:latin typeface="Estrangelo Edessa" pitchFamily="66" charset="0"/>
                <a:cs typeface="Estrangelo Edessa" pitchFamily="66" charset="0"/>
              </a:rPr>
              <a:t> The array contains the following properties -</a:t>
            </a:r>
          </a:p>
          <a:p>
            <a:pPr lvl="1" algn="just"/>
            <a:r>
              <a:rPr lang="en-US" sz="2000" dirty="0" smtClean="0">
                <a:latin typeface="Estrangelo Edessa" pitchFamily="66" charset="0"/>
                <a:cs typeface="Estrangelo Edessa" pitchFamily="66" charset="0"/>
              </a:rPr>
              <a:t>Each element of an array is of same data type and carries the same size, i.e., int = 4 bytes.</a:t>
            </a:r>
          </a:p>
          <a:p>
            <a:pPr lvl="1" algn="just"/>
            <a:r>
              <a:rPr lang="en-US" sz="2000" dirty="0" smtClean="0">
                <a:latin typeface="Estrangelo Edessa" pitchFamily="66" charset="0"/>
                <a:cs typeface="Estrangelo Edessa" pitchFamily="66" charset="0"/>
              </a:rPr>
              <a:t>Elements of the array are stored at contiguous memory locations where the first element is stored at the smallest memory location.</a:t>
            </a:r>
          </a:p>
          <a:p>
            <a:pPr lvl="1" algn="just"/>
            <a:r>
              <a:rPr lang="en-US" sz="2000" dirty="0" smtClean="0">
                <a:latin typeface="Estrangelo Edessa" pitchFamily="66" charset="0"/>
                <a:cs typeface="Estrangelo Edessa" pitchFamily="66" charset="0"/>
              </a:rPr>
              <a:t>Elements of the array can be randomly accessed since we can calculate the address of each element of the array with the given base address and the size of the data element.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6555641"/>
          </a:xfrm>
          <a:prstGeom prst="rect">
            <a:avLst/>
          </a:prstGeom>
        </p:spPr>
        <p:txBody>
          <a:bodyPr wrap="square">
            <a:spAutoFit/>
          </a:bodyPr>
          <a:lstStyle/>
          <a:p>
            <a:pPr algn="just">
              <a:buFont typeface="Arial" pitchFamily="34" charset="0"/>
              <a:buChar char="•"/>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Advantage of C Array –</a:t>
            </a:r>
          </a:p>
          <a:p>
            <a:pPr lvl="1" algn="just">
              <a:buFont typeface="Wingdings" pitchFamily="2" charset="2"/>
              <a:buChar char="ü"/>
            </a:pPr>
            <a:r>
              <a:rPr lang="en-US" sz="2000" b="1" dirty="0" smtClean="0">
                <a:latin typeface="Estrangelo Edessa" pitchFamily="66" charset="0"/>
                <a:cs typeface="Estrangelo Edessa" pitchFamily="66" charset="0"/>
              </a:rPr>
              <a:t> Code Optimization:</a:t>
            </a:r>
            <a:r>
              <a:rPr lang="en-US" sz="2000" dirty="0" smtClean="0">
                <a:latin typeface="Estrangelo Edessa" pitchFamily="66" charset="0"/>
                <a:cs typeface="Estrangelo Edessa" pitchFamily="66" charset="0"/>
              </a:rPr>
              <a:t> Less code to the access the data.</a:t>
            </a:r>
          </a:p>
          <a:p>
            <a:pPr lvl="1" algn="just">
              <a:buFont typeface="Wingdings" pitchFamily="2" charset="2"/>
              <a:buChar char="ü"/>
            </a:pPr>
            <a:r>
              <a:rPr lang="en-US" sz="2000" b="1" dirty="0" smtClean="0">
                <a:latin typeface="Estrangelo Edessa" pitchFamily="66" charset="0"/>
                <a:cs typeface="Estrangelo Edessa" pitchFamily="66" charset="0"/>
              </a:rPr>
              <a:t> Ease of traversing:</a:t>
            </a:r>
            <a:r>
              <a:rPr lang="en-US" sz="2000" dirty="0" smtClean="0">
                <a:latin typeface="Estrangelo Edessa" pitchFamily="66" charset="0"/>
                <a:cs typeface="Estrangelo Edessa" pitchFamily="66" charset="0"/>
              </a:rPr>
              <a:t> By using the for loop, we can retrieve the elements of an array easily.</a:t>
            </a:r>
          </a:p>
          <a:p>
            <a:pPr lvl="1" algn="just">
              <a:buFont typeface="Wingdings" pitchFamily="2" charset="2"/>
              <a:buChar char="ü"/>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Ease of sorting:</a:t>
            </a:r>
            <a:r>
              <a:rPr lang="en-US" sz="2000" dirty="0" smtClean="0">
                <a:latin typeface="Estrangelo Edessa" pitchFamily="66" charset="0"/>
                <a:cs typeface="Estrangelo Edessa" pitchFamily="66" charset="0"/>
              </a:rPr>
              <a:t> To sort the elements of the array, we need a few lines of code only.</a:t>
            </a:r>
          </a:p>
          <a:p>
            <a:pPr lvl="1" algn="just">
              <a:buFont typeface="Wingdings" pitchFamily="2" charset="2"/>
              <a:buChar char="ü"/>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Random Access:</a:t>
            </a:r>
            <a:r>
              <a:rPr lang="en-US" sz="2000" dirty="0" smtClean="0">
                <a:latin typeface="Estrangelo Edessa" pitchFamily="66" charset="0"/>
                <a:cs typeface="Estrangelo Edessa" pitchFamily="66" charset="0"/>
              </a:rPr>
              <a:t> We can access any element randomly using the array.</a:t>
            </a:r>
          </a:p>
          <a:p>
            <a:pPr algn="just"/>
            <a:endParaRPr lang="en-US" sz="2000" dirty="0" smtClean="0">
              <a:latin typeface="Estrangelo Edessa" pitchFamily="66" charset="0"/>
              <a:cs typeface="Estrangelo Edessa" pitchFamily="66" charset="0"/>
            </a:endParaRPr>
          </a:p>
          <a:p>
            <a:pPr algn="just">
              <a:buFont typeface="Arial" pitchFamily="34" charset="0"/>
              <a:buChar char="•"/>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Disadvantage of C Array –</a:t>
            </a:r>
          </a:p>
          <a:p>
            <a:pPr lvl="1" algn="just">
              <a:buFont typeface="Wingdings" pitchFamily="2" charset="2"/>
              <a:buChar char="ü"/>
            </a:pPr>
            <a:r>
              <a:rPr lang="en-US" sz="2000" b="1" dirty="0" smtClean="0">
                <a:latin typeface="Estrangelo Edessa" pitchFamily="66" charset="0"/>
                <a:cs typeface="Estrangelo Edessa" pitchFamily="66" charset="0"/>
              </a:rPr>
              <a:t> Fixed Size:</a:t>
            </a:r>
            <a:r>
              <a:rPr lang="en-US" sz="2000" dirty="0" smtClean="0">
                <a:latin typeface="Estrangelo Edessa" pitchFamily="66" charset="0"/>
                <a:cs typeface="Estrangelo Edessa" pitchFamily="66" charset="0"/>
              </a:rPr>
              <a:t> Whatever size, we define at the time of declaration of the array.</a:t>
            </a:r>
          </a:p>
          <a:p>
            <a:pPr algn="just"/>
            <a:r>
              <a:rPr lang="en-US" sz="2000" b="1" dirty="0" smtClean="0">
                <a:latin typeface="Estrangelo Edessa" pitchFamily="66" charset="0"/>
                <a:cs typeface="Estrangelo Edessa" pitchFamily="66" charset="0"/>
              </a:rPr>
              <a:t> </a:t>
            </a:r>
          </a:p>
          <a:p>
            <a:pPr algn="just">
              <a:buFont typeface="Arial" pitchFamily="34" charset="0"/>
              <a:buChar char="•"/>
            </a:pPr>
            <a:r>
              <a:rPr lang="en-US" sz="2000" b="1" dirty="0" smtClean="0"/>
              <a:t> Types of Array –</a:t>
            </a:r>
            <a:r>
              <a:rPr lang="en-US" sz="2000" dirty="0" smtClean="0"/>
              <a:t> There are 2 types of array –</a:t>
            </a:r>
          </a:p>
          <a:p>
            <a:pPr marL="1371600" lvl="2" indent="-457200" algn="just">
              <a:buFont typeface="+mj-lt"/>
              <a:buAutoNum type="alphaLcParenR"/>
            </a:pPr>
            <a:r>
              <a:rPr lang="en-US" sz="2000" dirty="0" smtClean="0"/>
              <a:t>1-D array</a:t>
            </a:r>
          </a:p>
          <a:p>
            <a:pPr marL="1371600" lvl="2" indent="-457200" algn="just">
              <a:buFont typeface="+mj-lt"/>
              <a:buAutoNum type="alphaLcParenR"/>
            </a:pPr>
            <a:r>
              <a:rPr lang="en-US" sz="2000" dirty="0" smtClean="0"/>
              <a:t>2-D array</a:t>
            </a:r>
          </a:p>
          <a:p>
            <a:pPr algn="just"/>
            <a:endParaRPr lang="en-US" sz="2000" b="1" dirty="0" smtClean="0">
              <a:latin typeface="Estrangelo Edessa" pitchFamily="66" charset="0"/>
              <a:cs typeface="Estrangelo Edessa" pitchFamily="66" charset="0"/>
            </a:endParaRPr>
          </a:p>
          <a:p>
            <a:pPr algn="just"/>
            <a:r>
              <a:rPr lang="en-US" sz="2000" b="1" dirty="0" smtClean="0">
                <a:latin typeface="Estrangelo Edessa" pitchFamily="66" charset="0"/>
                <a:cs typeface="Estrangelo Edessa" pitchFamily="66" charset="0"/>
              </a:rPr>
              <a:t>One – Dimensional Array – </a:t>
            </a:r>
            <a:r>
              <a:rPr lang="en-US" sz="2000" dirty="0" smtClean="0">
                <a:latin typeface="Estrangelo Edessa" pitchFamily="66" charset="0"/>
                <a:cs typeface="Estrangelo Edessa" pitchFamily="66" charset="0"/>
              </a:rPr>
              <a:t>A 1-D array is one in which only one subscript specification is needed to specify a particular element of the array.</a:t>
            </a:r>
          </a:p>
          <a:p>
            <a:pPr algn="just"/>
            <a:endParaRPr lang="en-US" sz="2000" dirty="0" smtClean="0">
              <a:latin typeface="Estrangelo Edessa" pitchFamily="66" charset="0"/>
              <a:cs typeface="Estrangelo Edessa" pitchFamily="66" charset="0"/>
            </a:endParaRPr>
          </a:p>
          <a:p>
            <a:pPr algn="just">
              <a:buFont typeface="Arial" pitchFamily="34" charset="0"/>
              <a:buChar char="•"/>
            </a:pPr>
            <a:r>
              <a:rPr lang="en-US" sz="2000" b="1" dirty="0" smtClean="0">
                <a:latin typeface="Estrangelo Edessa" pitchFamily="66" charset="0"/>
                <a:cs typeface="Estrangelo Edessa" pitchFamily="66" charset="0"/>
              </a:rPr>
              <a:t> Declaration of C Array -			</a:t>
            </a:r>
            <a:r>
              <a:rPr lang="en-US" sz="2000" b="1" dirty="0" smtClean="0">
                <a:solidFill>
                  <a:srgbClr val="FF0000"/>
                </a:solidFill>
                <a:latin typeface="Estrangelo Edessa" pitchFamily="66" charset="0"/>
                <a:cs typeface="Estrangelo Edessa" pitchFamily="66" charset="0"/>
              </a:rPr>
              <a:t>int marks[5];</a:t>
            </a:r>
          </a:p>
          <a:p>
            <a:pPr algn="just">
              <a:buFont typeface="Arial" pitchFamily="34" charset="0"/>
              <a:buChar char="•"/>
            </a:pPr>
            <a:endParaRPr lang="en-US" sz="2000" b="1" dirty="0" smtClean="0">
              <a:solidFill>
                <a:srgbClr val="FF0000"/>
              </a:solidFill>
              <a:latin typeface="Estrangelo Edessa" pitchFamily="66" charset="0"/>
              <a:cs typeface="Estrangelo Edessa" pitchFamily="66" charset="0"/>
            </a:endParaRPr>
          </a:p>
          <a:p>
            <a:pPr algn="just">
              <a:buFont typeface="Arial" pitchFamily="34" charset="0"/>
              <a:buChar char="•"/>
            </a:pPr>
            <a:r>
              <a:rPr lang="en-US" sz="2000" b="1" dirty="0" smtClean="0">
                <a:latin typeface="Estrangelo Edessa" pitchFamily="66" charset="0"/>
                <a:cs typeface="Estrangelo Edessa" pitchFamily="66" charset="0"/>
              </a:rPr>
              <a:t> Size - </a:t>
            </a:r>
            <a:r>
              <a:rPr lang="en-US" sz="2000" dirty="0" smtClean="0">
                <a:latin typeface="Estrangelo Edessa" pitchFamily="66" charset="0"/>
                <a:cs typeface="Estrangelo Edessa" pitchFamily="66" charset="0"/>
              </a:rPr>
              <a:t>(Upper bound – Lower bound) + 1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6401753"/>
          </a:xfrm>
          <a:prstGeom prst="rect">
            <a:avLst/>
          </a:prstGeom>
        </p:spPr>
        <p:txBody>
          <a:bodyPr wrap="square">
            <a:spAutoFit/>
          </a:bodyPr>
          <a:lstStyle/>
          <a:p>
            <a:pPr algn="just">
              <a:buFont typeface="Arial" pitchFamily="34" charset="0"/>
              <a:buChar char="•"/>
            </a:pPr>
            <a:r>
              <a:rPr lang="en-US" b="1" dirty="0" smtClean="0">
                <a:latin typeface="Estrangelo Edessa" pitchFamily="66" charset="0"/>
                <a:cs typeface="Estrangelo Edessa" pitchFamily="66" charset="0"/>
              </a:rPr>
              <a:t> Initialization of C Array - 		</a:t>
            </a:r>
            <a:r>
              <a:rPr lang="en-US" b="1" dirty="0" smtClean="0">
                <a:solidFill>
                  <a:srgbClr val="FF0000"/>
                </a:solidFill>
                <a:latin typeface="Estrangelo Edessa" pitchFamily="66" charset="0"/>
                <a:cs typeface="Estrangelo Edessa" pitchFamily="66" charset="0"/>
              </a:rPr>
              <a:t>marks[0] = 80; </a:t>
            </a:r>
            <a:endParaRPr lang="en-US" b="1" dirty="0" smtClean="0">
              <a:latin typeface="Estrangelo Edessa" pitchFamily="66" charset="0"/>
              <a:cs typeface="Estrangelo Edessa" pitchFamily="66" charset="0"/>
            </a:endParaRPr>
          </a:p>
          <a:p>
            <a:pPr algn="just">
              <a:buFont typeface="Arial" pitchFamily="34" charset="0"/>
              <a:buChar char="•"/>
            </a:pPr>
            <a:r>
              <a:rPr lang="en-US" b="1" dirty="0" smtClean="0">
                <a:latin typeface="Estrangelo Edessa" pitchFamily="66" charset="0"/>
                <a:cs typeface="Estrangelo Edessa" pitchFamily="66" charset="0"/>
              </a:rPr>
              <a:t> Declaration with Initialization - 	</a:t>
            </a:r>
            <a:r>
              <a:rPr lang="en-US" b="1" dirty="0" smtClean="0">
                <a:solidFill>
                  <a:srgbClr val="FF0000"/>
                </a:solidFill>
              </a:rPr>
              <a:t>int marks[5]={20,30,40,50,60};</a:t>
            </a:r>
          </a:p>
          <a:p>
            <a:pPr algn="just">
              <a:buFont typeface="Arial" pitchFamily="34" charset="0"/>
              <a:buChar char="•"/>
            </a:pPr>
            <a:endParaRPr lang="en-US" b="1" dirty="0" smtClean="0">
              <a:solidFill>
                <a:srgbClr val="FF0000"/>
              </a:solidFill>
            </a:endParaRPr>
          </a:p>
          <a:p>
            <a:pPr algn="just">
              <a:buFont typeface="Arial" pitchFamily="34" charset="0"/>
              <a:buChar char="•"/>
            </a:pPr>
            <a:r>
              <a:rPr lang="en-US" b="1" dirty="0" smtClean="0"/>
              <a:t> Implementation in memory - 	</a:t>
            </a:r>
            <a:r>
              <a:rPr lang="en-US" b="1" dirty="0" smtClean="0">
                <a:solidFill>
                  <a:srgbClr val="FF0000"/>
                </a:solidFill>
              </a:rPr>
              <a:t>address of element a[k] = B + W * k</a:t>
            </a:r>
          </a:p>
          <a:p>
            <a:pPr algn="just"/>
            <a:r>
              <a:rPr lang="en-US" dirty="0" smtClean="0"/>
              <a:t>				</a:t>
            </a:r>
            <a:r>
              <a:rPr lang="en-US" sz="1600" dirty="0" smtClean="0"/>
              <a:t>where, B 	     =  Base address</a:t>
            </a:r>
          </a:p>
          <a:p>
            <a:pPr algn="just"/>
            <a:r>
              <a:rPr lang="en-US" sz="1600" dirty="0" smtClean="0"/>
              <a:t>				             W	     =  Size of each element</a:t>
            </a:r>
          </a:p>
          <a:p>
            <a:pPr algn="just"/>
            <a:r>
              <a:rPr lang="en-US" sz="1600" dirty="0" smtClean="0"/>
              <a:t>				              k       =  Number of required element</a:t>
            </a:r>
          </a:p>
          <a:p>
            <a:pPr algn="just">
              <a:buFont typeface="Arial" pitchFamily="34" charset="0"/>
              <a:buChar char="•"/>
            </a:pPr>
            <a:r>
              <a:rPr lang="en-US" b="1" dirty="0" smtClean="0"/>
              <a:t> Operation on Array using example –</a:t>
            </a:r>
          </a:p>
          <a:p>
            <a:pPr marL="800100" lvl="1" indent="-342900" algn="just">
              <a:buFont typeface="+mj-lt"/>
              <a:buAutoNum type="arabicPeriod"/>
            </a:pPr>
            <a:r>
              <a:rPr lang="en-US" dirty="0" smtClean="0"/>
              <a:t>Traversing of an array </a:t>
            </a:r>
          </a:p>
          <a:p>
            <a:pPr marL="800100" lvl="1" indent="-342900" algn="just">
              <a:buFont typeface="+mj-lt"/>
              <a:buAutoNum type="arabicPeriod"/>
            </a:pPr>
            <a:r>
              <a:rPr lang="en-US" dirty="0" smtClean="0"/>
              <a:t>Insertion of an element in 1-D array</a:t>
            </a:r>
          </a:p>
          <a:p>
            <a:pPr marL="800100" lvl="1" indent="-342900" algn="just">
              <a:buFont typeface="+mj-lt"/>
              <a:buAutoNum type="arabicPeriod"/>
            </a:pPr>
            <a:r>
              <a:rPr lang="en-US" dirty="0" smtClean="0"/>
              <a:t>Deletion of an element in 1-D array</a:t>
            </a:r>
          </a:p>
          <a:p>
            <a:pPr marL="800100" lvl="1" indent="-342900" algn="just">
              <a:buFont typeface="+mj-lt"/>
              <a:buAutoNum type="arabicPeriod"/>
            </a:pPr>
            <a:r>
              <a:rPr lang="en-US" dirty="0" smtClean="0"/>
              <a:t>Merging of two array</a:t>
            </a:r>
            <a:r>
              <a:rPr lang="en-US" b="1" dirty="0" smtClean="0"/>
              <a:t> </a:t>
            </a:r>
          </a:p>
          <a:p>
            <a:pPr marL="342900" indent="-342900" algn="just"/>
            <a:endParaRPr lang="en-US" b="1" dirty="0" smtClean="0"/>
          </a:p>
          <a:p>
            <a:pPr marL="342900" indent="-342900" algn="ctr"/>
            <a:r>
              <a:rPr lang="en-US" sz="2000" b="1" dirty="0" smtClean="0">
                <a:latin typeface="Courier New" pitchFamily="49" charset="0"/>
                <a:cs typeface="Courier New" pitchFamily="49" charset="0"/>
              </a:rPr>
              <a:t>- Traversing of an array – </a:t>
            </a:r>
          </a:p>
          <a:p>
            <a:pPr marL="342900" indent="-342900" algn="just"/>
            <a:r>
              <a:rPr lang="en-US" sz="2000" b="1" dirty="0" smtClean="0">
                <a:latin typeface="Courier New" pitchFamily="49" charset="0"/>
                <a:cs typeface="Courier New" pitchFamily="49" charset="0"/>
              </a:rPr>
              <a:t>Algorithm –</a:t>
            </a:r>
          </a:p>
          <a:p>
            <a:pPr marL="800100" lvl="1" indent="-342900" algn="just">
              <a:buFont typeface="Arial" pitchFamily="34" charset="0"/>
              <a:buChar char="•"/>
            </a:pPr>
            <a:r>
              <a:rPr lang="en-US" sz="2000" b="1" dirty="0" smtClean="0">
                <a:solidFill>
                  <a:srgbClr val="FF0000"/>
                </a:solidFill>
                <a:latin typeface="Courier New" pitchFamily="49" charset="0"/>
                <a:cs typeface="Courier New" pitchFamily="49" charset="0"/>
              </a:rPr>
              <a:t>Let LB be the lower bound and UB the upper bound of the linear array a.</a:t>
            </a:r>
          </a:p>
          <a:p>
            <a:pPr marL="800100" lvl="1" indent="-342900" algn="just">
              <a:buFont typeface="Arial" pitchFamily="34" charset="0"/>
              <a:buChar char="•"/>
            </a:pPr>
            <a:r>
              <a:rPr lang="en-US" sz="2000" b="1" dirty="0" smtClean="0">
                <a:solidFill>
                  <a:srgbClr val="FF0000"/>
                </a:solidFill>
                <a:latin typeface="Courier New" pitchFamily="49" charset="0"/>
                <a:cs typeface="Courier New" pitchFamily="49" charset="0"/>
              </a:rPr>
              <a:t>[Initialize counter] Set i at lower bound LB</a:t>
            </a:r>
          </a:p>
          <a:p>
            <a:pPr marL="800100" lvl="1" indent="-342900" algn="just">
              <a:buFont typeface="Arial" pitchFamily="34" charset="0"/>
              <a:buChar char="•"/>
            </a:pPr>
            <a:r>
              <a:rPr lang="en-US" sz="2000" b="1" dirty="0" smtClean="0">
                <a:solidFill>
                  <a:srgbClr val="FF0000"/>
                </a:solidFill>
                <a:latin typeface="Courier New" pitchFamily="49" charset="0"/>
                <a:cs typeface="Courier New" pitchFamily="49" charset="0"/>
              </a:rPr>
              <a:t>Repeat for i = LB to UB</a:t>
            </a:r>
          </a:p>
          <a:p>
            <a:pPr marL="1257300" lvl="2" indent="-342900" algn="just"/>
            <a:r>
              <a:rPr lang="en-US" sz="2000" b="1" dirty="0" smtClean="0">
                <a:solidFill>
                  <a:srgbClr val="FF0000"/>
                </a:solidFill>
                <a:latin typeface="Courier New" pitchFamily="49" charset="0"/>
                <a:cs typeface="Courier New" pitchFamily="49" charset="0"/>
              </a:rPr>
              <a:t>[Visit element]Display a[i]</a:t>
            </a:r>
          </a:p>
          <a:p>
            <a:pPr marL="1257300" lvl="2" indent="-342900" algn="just"/>
            <a:r>
              <a:rPr lang="en-US" sz="2000" b="1" dirty="0" smtClean="0">
                <a:solidFill>
                  <a:srgbClr val="FF0000"/>
                </a:solidFill>
                <a:latin typeface="Courier New" pitchFamily="49" charset="0"/>
                <a:cs typeface="Courier New" pitchFamily="49" charset="0"/>
              </a:rPr>
              <a:t>[End of the loop]</a:t>
            </a:r>
          </a:p>
          <a:p>
            <a:pPr marL="800100" lvl="1" indent="-342900" algn="just">
              <a:buFont typeface="Arial" pitchFamily="34" charset="0"/>
              <a:buChar char="•"/>
            </a:pPr>
            <a:r>
              <a:rPr lang="en-US" sz="2000" b="1" dirty="0" smtClean="0">
                <a:solidFill>
                  <a:srgbClr val="FF0000"/>
                </a:solidFill>
                <a:latin typeface="Courier New" pitchFamily="49" charset="0"/>
                <a:cs typeface="Courier New" pitchFamily="49" charset="0"/>
              </a:rPr>
              <a:t>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5336"/>
            <a:ext cx="8610600" cy="6247864"/>
          </a:xfrm>
          <a:prstGeom prst="rect">
            <a:avLst/>
          </a:prstGeom>
          <a:noFill/>
        </p:spPr>
        <p:txBody>
          <a:bodyPr wrap="square" rtlCol="0">
            <a:spAutoFit/>
          </a:bodyPr>
          <a:lstStyle/>
          <a:p>
            <a:r>
              <a:rPr lang="en-US" sz="2000" b="1" dirty="0" smtClean="0">
                <a:solidFill>
                  <a:srgbClr val="FF0000"/>
                </a:solidFill>
                <a:latin typeface="Courier New" pitchFamily="49" charset="0"/>
                <a:cs typeface="Courier New" pitchFamily="49" charset="0"/>
              </a:rPr>
              <a:t>#include&lt;stdio.h&gt;</a:t>
            </a:r>
          </a:p>
          <a:p>
            <a:r>
              <a:rPr lang="en-US" sz="2000" b="1" dirty="0" smtClean="0">
                <a:solidFill>
                  <a:srgbClr val="FF0000"/>
                </a:solidFill>
                <a:latin typeface="Courier New" pitchFamily="49" charset="0"/>
                <a:cs typeface="Courier New" pitchFamily="49" charset="0"/>
              </a:rPr>
              <a:t>#include&lt;conio.h&gt;</a:t>
            </a:r>
          </a:p>
          <a:p>
            <a:endParaRPr lang="en-US" sz="2000" b="1" dirty="0" smtClean="0">
              <a:solidFill>
                <a:srgbClr val="FF0000"/>
              </a:solidFill>
              <a:latin typeface="Courier New" pitchFamily="49" charset="0"/>
              <a:cs typeface="Courier New" pitchFamily="49" charset="0"/>
            </a:endParaRPr>
          </a:p>
          <a:p>
            <a:r>
              <a:rPr lang="en-US" sz="2000" b="1" dirty="0" smtClean="0">
                <a:solidFill>
                  <a:srgbClr val="FF0000"/>
                </a:solidFill>
                <a:latin typeface="Courier New" pitchFamily="49" charset="0"/>
                <a:cs typeface="Courier New" pitchFamily="49" charset="0"/>
              </a:rPr>
              <a:t>void main()</a:t>
            </a:r>
          </a:p>
          <a:p>
            <a:r>
              <a:rPr lang="en-US" sz="2000" b="1" dirty="0" smtClean="0">
                <a:solidFill>
                  <a:srgbClr val="FF0000"/>
                </a:solidFill>
                <a:latin typeface="Courier New" pitchFamily="49" charset="0"/>
                <a:cs typeface="Courier New" pitchFamily="49" charset="0"/>
              </a:rPr>
              <a:t>{</a:t>
            </a:r>
          </a:p>
          <a:p>
            <a:r>
              <a:rPr lang="en-US" sz="2000" b="1" dirty="0" smtClean="0">
                <a:solidFill>
                  <a:srgbClr val="FF0000"/>
                </a:solidFill>
                <a:latin typeface="Courier New" pitchFamily="49" charset="0"/>
                <a:cs typeface="Courier New" pitchFamily="49" charset="0"/>
              </a:rPr>
              <a:t>	int arr[10],i;</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printf(“Enter the array elements: ”);</a:t>
            </a:r>
          </a:p>
          <a:p>
            <a:r>
              <a:rPr lang="en-US" sz="2000" b="1" dirty="0" smtClean="0">
                <a:solidFill>
                  <a:srgbClr val="FF0000"/>
                </a:solidFill>
                <a:latin typeface="Courier New" pitchFamily="49" charset="0"/>
                <a:cs typeface="Courier New" pitchFamily="49" charset="0"/>
              </a:rPr>
              <a:t>	for(i=0;i&lt;5;i++)</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scanf(“%d”, &amp;arr[i]);</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printf(“The array elements are: ”);</a:t>
            </a:r>
          </a:p>
          <a:p>
            <a:r>
              <a:rPr lang="en-US" sz="2000" b="1" dirty="0" smtClean="0">
                <a:solidFill>
                  <a:srgbClr val="FF0000"/>
                </a:solidFill>
                <a:latin typeface="Courier New" pitchFamily="49" charset="0"/>
                <a:cs typeface="Courier New" pitchFamily="49" charset="0"/>
              </a:rPr>
              <a:t>	for(i=0;i&lt;5;i++)</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printf(“%d”, arr[i]);</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getch();</a:t>
            </a:r>
          </a:p>
          <a:p>
            <a:r>
              <a:rPr lang="en-US" sz="2000" b="1" dirty="0" smtClean="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p:txBody>
      </p:sp>
      <p:sp>
        <p:nvSpPr>
          <p:cNvPr id="3" name="Rectangle 2"/>
          <p:cNvSpPr/>
          <p:nvPr/>
        </p:nvSpPr>
        <p:spPr>
          <a:xfrm>
            <a:off x="4881974" y="152400"/>
            <a:ext cx="4185826" cy="523220"/>
          </a:xfrm>
          <a:prstGeom prst="rect">
            <a:avLst/>
          </a:prstGeom>
          <a:noFill/>
        </p:spPr>
        <p:txBody>
          <a:bodyPr wrap="none" lIns="91440" tIns="45720" rIns="91440" bIns="45720">
            <a:spAutoFit/>
          </a:bodyPr>
          <a:lstStyle/>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Traversing of an array</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3785652"/>
          </a:xfrm>
          <a:prstGeom prst="rect">
            <a:avLst/>
          </a:prstGeom>
          <a:noFill/>
        </p:spPr>
        <p:txBody>
          <a:bodyPr wrap="square" rtlCol="0">
            <a:spAutoFit/>
          </a:bodyPr>
          <a:lstStyle/>
          <a:p>
            <a:pPr algn="ctr">
              <a:buFontTx/>
              <a:buChar char="-"/>
            </a:pPr>
            <a:r>
              <a:rPr lang="en-US" sz="2000" b="1" dirty="0" smtClean="0">
                <a:latin typeface="Courier New" pitchFamily="49" charset="0"/>
                <a:cs typeface="Courier New" pitchFamily="49" charset="0"/>
              </a:rPr>
              <a:t>INSERTION IN 1-D ARRAY –</a:t>
            </a:r>
          </a:p>
          <a:p>
            <a:r>
              <a:rPr lang="en-US" sz="2000" b="1" dirty="0" smtClean="0">
                <a:latin typeface="Courier New" pitchFamily="49" charset="0"/>
                <a:cs typeface="Courier New" pitchFamily="49" charset="0"/>
              </a:rPr>
              <a:t>Algorithm –</a:t>
            </a:r>
          </a:p>
          <a:p>
            <a:pPr marL="914400" lvl="1" indent="-457200">
              <a:buFont typeface="Arial" pitchFamily="34" charset="0"/>
              <a:buChar char="•"/>
            </a:pPr>
            <a:r>
              <a:rPr lang="en-US" sz="2000" b="1" dirty="0" smtClean="0">
                <a:solidFill>
                  <a:srgbClr val="FF0000"/>
                </a:solidFill>
                <a:latin typeface="Courier New" pitchFamily="49" charset="0"/>
                <a:cs typeface="Courier New" pitchFamily="49" charset="0"/>
              </a:rPr>
              <a:t>[Initialize the value of i] Set i = </a:t>
            </a:r>
            <a:r>
              <a:rPr lang="en-US" sz="2000" b="1" dirty="0" err="1" smtClean="0">
                <a:solidFill>
                  <a:srgbClr val="FF0000"/>
                </a:solidFill>
                <a:latin typeface="Courier New" pitchFamily="49" charset="0"/>
                <a:cs typeface="Courier New" pitchFamily="49" charset="0"/>
              </a:rPr>
              <a:t>len</a:t>
            </a:r>
            <a:endParaRPr lang="en-US" sz="2000" b="1" dirty="0" smtClean="0">
              <a:solidFill>
                <a:srgbClr val="FF0000"/>
              </a:solidFill>
              <a:latin typeface="Courier New" pitchFamily="49" charset="0"/>
              <a:cs typeface="Courier New" pitchFamily="49" charset="0"/>
            </a:endParaRPr>
          </a:p>
          <a:p>
            <a:pPr marL="914400" lvl="1" indent="-457200">
              <a:buFont typeface="Arial" pitchFamily="34" charset="0"/>
              <a:buChar char="•"/>
            </a:pPr>
            <a:r>
              <a:rPr lang="en-US" sz="2000" b="1" dirty="0" smtClean="0">
                <a:solidFill>
                  <a:srgbClr val="FF0000"/>
                </a:solidFill>
                <a:latin typeface="Courier New" pitchFamily="49" charset="0"/>
                <a:cs typeface="Courier New" pitchFamily="49" charset="0"/>
              </a:rPr>
              <a:t>Repeat for i = </a:t>
            </a:r>
            <a:r>
              <a:rPr lang="en-US" sz="2000" b="1" dirty="0" err="1" smtClean="0">
                <a:solidFill>
                  <a:srgbClr val="FF0000"/>
                </a:solidFill>
                <a:latin typeface="Courier New" pitchFamily="49" charset="0"/>
                <a:cs typeface="Courier New" pitchFamily="49" charset="0"/>
              </a:rPr>
              <a:t>len</a:t>
            </a:r>
            <a:r>
              <a:rPr lang="en-US" sz="2000" b="1" dirty="0" smtClean="0">
                <a:solidFill>
                  <a:srgbClr val="FF0000"/>
                </a:solidFill>
                <a:latin typeface="Courier New" pitchFamily="49" charset="0"/>
                <a:cs typeface="Courier New" pitchFamily="49" charset="0"/>
              </a:rPr>
              <a:t> down to pos</a:t>
            </a:r>
          </a:p>
          <a:p>
            <a:pPr marL="914400" lvl="1" indent="-457200"/>
            <a:r>
              <a:rPr lang="en-US" sz="2000" b="1" dirty="0" smtClean="0">
                <a:solidFill>
                  <a:srgbClr val="FF0000"/>
                </a:solidFill>
                <a:latin typeface="Courier New" pitchFamily="49" charset="0"/>
                <a:cs typeface="Courier New" pitchFamily="49" charset="0"/>
              </a:rPr>
              <a:t>		[Shift the elements down by 1 position]</a:t>
            </a:r>
          </a:p>
          <a:p>
            <a:pPr marL="914400" lvl="1" indent="-457200"/>
            <a:r>
              <a:rPr lang="en-US" sz="2000" b="1" dirty="0" smtClean="0">
                <a:solidFill>
                  <a:srgbClr val="FF0000"/>
                </a:solidFill>
                <a:latin typeface="Courier New" pitchFamily="49" charset="0"/>
                <a:cs typeface="Courier New" pitchFamily="49" charset="0"/>
              </a:rPr>
              <a:t>		Set a[i+1] = a[i]</a:t>
            </a:r>
          </a:p>
          <a:p>
            <a:pPr marL="914400" lvl="1" indent="-457200"/>
            <a:r>
              <a:rPr lang="en-US" sz="2000" b="1" dirty="0" smtClean="0">
                <a:solidFill>
                  <a:srgbClr val="FF0000"/>
                </a:solidFill>
                <a:latin typeface="Courier New" pitchFamily="49" charset="0"/>
                <a:cs typeface="Courier New" pitchFamily="49" charset="0"/>
              </a:rPr>
              <a:t>		[End of loop]</a:t>
            </a:r>
          </a:p>
          <a:p>
            <a:pPr marL="914400" lvl="1" indent="-457200">
              <a:buFont typeface="Arial" pitchFamily="34" charset="0"/>
              <a:buChar char="•"/>
            </a:pPr>
            <a:r>
              <a:rPr lang="en-US" sz="2000" b="1" dirty="0" smtClean="0">
                <a:solidFill>
                  <a:srgbClr val="FF0000"/>
                </a:solidFill>
                <a:latin typeface="Courier New" pitchFamily="49" charset="0"/>
                <a:cs typeface="Courier New" pitchFamily="49" charset="0"/>
              </a:rPr>
              <a:t>[Insert the element at required position]</a:t>
            </a:r>
          </a:p>
          <a:p>
            <a:pPr marL="1828800" lvl="3" indent="-457200"/>
            <a:r>
              <a:rPr lang="en-US" sz="2000" b="1" dirty="0" smtClean="0">
                <a:solidFill>
                  <a:srgbClr val="FF0000"/>
                </a:solidFill>
                <a:latin typeface="Courier New" pitchFamily="49" charset="0"/>
                <a:cs typeface="Courier New" pitchFamily="49" charset="0"/>
              </a:rPr>
              <a:t>	Set a[pos] = num</a:t>
            </a:r>
          </a:p>
          <a:p>
            <a:pPr marL="914400" lvl="1" indent="-457200">
              <a:buFont typeface="Arial" pitchFamily="34" charset="0"/>
              <a:buChar char="•"/>
            </a:pPr>
            <a:r>
              <a:rPr lang="en-US" sz="2000" b="1" dirty="0" smtClean="0">
                <a:solidFill>
                  <a:srgbClr val="FF0000"/>
                </a:solidFill>
                <a:latin typeface="Courier New" pitchFamily="49" charset="0"/>
                <a:cs typeface="Courier New" pitchFamily="49" charset="0"/>
              </a:rPr>
              <a:t>[Reset </a:t>
            </a:r>
            <a:r>
              <a:rPr lang="en-US" sz="2000" b="1" dirty="0" err="1" smtClean="0">
                <a:solidFill>
                  <a:srgbClr val="FF0000"/>
                </a:solidFill>
                <a:latin typeface="Courier New" pitchFamily="49" charset="0"/>
                <a:cs typeface="Courier New" pitchFamily="49" charset="0"/>
              </a:rPr>
              <a:t>len</a:t>
            </a:r>
            <a:r>
              <a:rPr lang="en-US" sz="2000" b="1" dirty="0" smtClean="0">
                <a:solidFill>
                  <a:srgbClr val="FF0000"/>
                </a:solidFill>
                <a:latin typeface="Courier New" pitchFamily="49" charset="0"/>
                <a:cs typeface="Courier New" pitchFamily="49" charset="0"/>
              </a:rPr>
              <a:t>] Set </a:t>
            </a:r>
            <a:r>
              <a:rPr lang="en-US" sz="2000" b="1" dirty="0" err="1" smtClean="0">
                <a:solidFill>
                  <a:srgbClr val="FF0000"/>
                </a:solidFill>
                <a:latin typeface="Courier New" pitchFamily="49" charset="0"/>
                <a:cs typeface="Courier New" pitchFamily="49" charset="0"/>
              </a:rPr>
              <a:t>len</a:t>
            </a:r>
            <a:r>
              <a:rPr lang="en-US" sz="2000" b="1" dirty="0" smtClean="0">
                <a:solidFill>
                  <a:srgbClr val="FF0000"/>
                </a:solidFill>
                <a:latin typeface="Courier New" pitchFamily="49" charset="0"/>
                <a:cs typeface="Courier New" pitchFamily="49" charset="0"/>
              </a:rPr>
              <a:t> = </a:t>
            </a:r>
            <a:r>
              <a:rPr lang="en-US" sz="2000" b="1" dirty="0" err="1" smtClean="0">
                <a:solidFill>
                  <a:srgbClr val="FF0000"/>
                </a:solidFill>
                <a:latin typeface="Courier New" pitchFamily="49" charset="0"/>
                <a:cs typeface="Courier New" pitchFamily="49" charset="0"/>
              </a:rPr>
              <a:t>len</a:t>
            </a:r>
            <a:r>
              <a:rPr lang="en-US" sz="2000" b="1" dirty="0" smtClean="0">
                <a:solidFill>
                  <a:srgbClr val="FF0000"/>
                </a:solidFill>
                <a:latin typeface="Courier New" pitchFamily="49" charset="0"/>
                <a:cs typeface="Courier New" pitchFamily="49" charset="0"/>
              </a:rPr>
              <a:t> + 1</a:t>
            </a:r>
          </a:p>
          <a:p>
            <a:pPr marL="914400" lvl="1" indent="-457200">
              <a:buFont typeface="Arial" pitchFamily="34" charset="0"/>
              <a:buChar char="•"/>
            </a:pPr>
            <a:r>
              <a:rPr lang="en-US" sz="2000" b="1" dirty="0" smtClean="0">
                <a:solidFill>
                  <a:srgbClr val="FF0000"/>
                </a:solidFill>
                <a:latin typeface="Courier New" pitchFamily="49" charset="0"/>
                <a:cs typeface="Courier New" pitchFamily="49" charset="0"/>
              </a:rPr>
              <a:t>Display the new list of arrays</a:t>
            </a:r>
          </a:p>
          <a:p>
            <a:pPr marL="914400" lvl="1" indent="-457200">
              <a:buFont typeface="Arial" pitchFamily="34" charset="0"/>
              <a:buChar char="•"/>
            </a:pPr>
            <a:r>
              <a:rPr lang="en-US" sz="2000" b="1" dirty="0" smtClean="0">
                <a:solidFill>
                  <a:srgbClr val="FF0000"/>
                </a:solidFill>
                <a:latin typeface="Courier New" pitchFamily="49" charset="0"/>
                <a:cs typeface="Courier New" pitchFamily="49" charset="0"/>
              </a:rPr>
              <a: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555641"/>
          </a:xfrm>
          <a:prstGeom prst="rect">
            <a:avLst/>
          </a:prstGeom>
          <a:noFill/>
        </p:spPr>
        <p:txBody>
          <a:bodyPr wrap="square" rtlCol="0">
            <a:spAutoFit/>
          </a:bodyPr>
          <a:lstStyle/>
          <a:p>
            <a:r>
              <a:rPr lang="en-US" sz="2000" b="1" dirty="0" smtClean="0">
                <a:solidFill>
                  <a:srgbClr val="002060"/>
                </a:solidFill>
                <a:latin typeface="Courier New" pitchFamily="49" charset="0"/>
                <a:cs typeface="Courier New" pitchFamily="49" charset="0"/>
              </a:rPr>
              <a:t>#include&lt;stdio.h&gt;</a:t>
            </a:r>
          </a:p>
          <a:p>
            <a:r>
              <a:rPr lang="en-US" sz="2000" b="1" dirty="0" smtClean="0">
                <a:solidFill>
                  <a:srgbClr val="002060"/>
                </a:solidFill>
                <a:latin typeface="Courier New" pitchFamily="49" charset="0"/>
                <a:cs typeface="Courier New" pitchFamily="49" charset="0"/>
              </a:rPr>
              <a:t>#include&lt;conio.h&gt;</a:t>
            </a:r>
          </a:p>
          <a:p>
            <a:endParaRPr lang="en-US" sz="2000" b="1" dirty="0" smtClean="0">
              <a:solidFill>
                <a:srgbClr val="002060"/>
              </a:solidFill>
              <a:latin typeface="Courier New" pitchFamily="49" charset="0"/>
              <a:cs typeface="Courier New" pitchFamily="49" charset="0"/>
            </a:endParaRPr>
          </a:p>
          <a:p>
            <a:r>
              <a:rPr lang="en-US" sz="2000" b="1" dirty="0" smtClean="0">
                <a:solidFill>
                  <a:srgbClr val="002060"/>
                </a:solidFill>
                <a:latin typeface="Courier New" pitchFamily="49" charset="0"/>
                <a:cs typeface="Courier New" pitchFamily="49" charset="0"/>
              </a:rPr>
              <a:t>void main()</a:t>
            </a:r>
          </a:p>
          <a:p>
            <a:r>
              <a:rPr lang="en-US" sz="2000" b="1" dirty="0" smtClean="0">
                <a:solidFill>
                  <a:srgbClr val="002060"/>
                </a:solidFill>
                <a:latin typeface="Courier New" pitchFamily="49" charset="0"/>
                <a:cs typeface="Courier New" pitchFamily="49" charset="0"/>
              </a:rPr>
              <a:t>{</a:t>
            </a:r>
          </a:p>
          <a:p>
            <a:r>
              <a:rPr lang="en-US" sz="2000" b="1" dirty="0" smtClean="0">
                <a:solidFill>
                  <a:srgbClr val="002060"/>
                </a:solidFill>
                <a:latin typeface="Courier New" pitchFamily="49" charset="0"/>
                <a:cs typeface="Courier New" pitchFamily="49" charset="0"/>
              </a:rPr>
              <a:t>	int arr[10][10],i,j;</a:t>
            </a:r>
          </a:p>
          <a:p>
            <a:r>
              <a:rPr lang="en-US" sz="2000" b="1" dirty="0" smtClean="0">
                <a:solidFill>
                  <a:srgbClr val="002060"/>
                </a:solidFill>
                <a:latin typeface="Courier New" pitchFamily="49" charset="0"/>
                <a:cs typeface="Courier New" pitchFamily="49" charset="0"/>
              </a:rPr>
              <a:t>	printf(“Enter the array elements: ”);</a:t>
            </a:r>
          </a:p>
          <a:p>
            <a:r>
              <a:rPr lang="en-US" sz="2000" b="1" dirty="0" smtClean="0">
                <a:solidFill>
                  <a:srgbClr val="002060"/>
                </a:solidFill>
                <a:latin typeface="Courier New" pitchFamily="49" charset="0"/>
                <a:cs typeface="Courier New" pitchFamily="49" charset="0"/>
              </a:rPr>
              <a:t>	for(i=0;i&lt;5;i++){</a:t>
            </a:r>
          </a:p>
          <a:p>
            <a:r>
              <a:rPr lang="en-US" sz="2000" b="1" dirty="0" smtClean="0">
                <a:solidFill>
                  <a:srgbClr val="002060"/>
                </a:solidFill>
                <a:latin typeface="Courier New" pitchFamily="49" charset="0"/>
                <a:cs typeface="Courier New" pitchFamily="49" charset="0"/>
              </a:rPr>
              <a:t>		for(j=0;j&lt;5;j++){</a:t>
            </a:r>
          </a:p>
          <a:p>
            <a:r>
              <a:rPr lang="en-US" sz="2000" b="1" dirty="0" smtClean="0">
                <a:solidFill>
                  <a:srgbClr val="002060"/>
                </a:solidFill>
                <a:latin typeface="Courier New" pitchFamily="49" charset="0"/>
                <a:cs typeface="Courier New" pitchFamily="49" charset="0"/>
              </a:rPr>
              <a:t>			scanf(“%d”, &amp;arr[i][j]);</a:t>
            </a:r>
          </a:p>
          <a:p>
            <a:r>
              <a:rPr lang="en-US" sz="2000" b="1" dirty="0" smtClean="0">
                <a:solidFill>
                  <a:srgbClr val="002060"/>
                </a:solidFill>
                <a:latin typeface="Courier New" pitchFamily="49" charset="0"/>
                <a:cs typeface="Courier New" pitchFamily="49" charset="0"/>
              </a:rPr>
              <a:t>		}	</a:t>
            </a:r>
          </a:p>
          <a:p>
            <a:r>
              <a:rPr lang="en-US" sz="2000" b="1" dirty="0" smtClean="0">
                <a:solidFill>
                  <a:srgbClr val="002060"/>
                </a:solidFill>
                <a:latin typeface="Courier New" pitchFamily="49" charset="0"/>
                <a:cs typeface="Courier New" pitchFamily="49" charset="0"/>
              </a:rPr>
              <a:t>	}</a:t>
            </a:r>
          </a:p>
          <a:p>
            <a:r>
              <a:rPr lang="en-US" sz="2000" b="1" dirty="0" smtClean="0">
                <a:solidFill>
                  <a:srgbClr val="002060"/>
                </a:solidFill>
                <a:latin typeface="Courier New" pitchFamily="49" charset="0"/>
                <a:cs typeface="Courier New" pitchFamily="49" charset="0"/>
              </a:rPr>
              <a:t>	</a:t>
            </a:r>
          </a:p>
          <a:p>
            <a:r>
              <a:rPr lang="en-US" sz="2000" b="1" dirty="0" smtClean="0">
                <a:solidFill>
                  <a:srgbClr val="002060"/>
                </a:solidFill>
                <a:latin typeface="Courier New" pitchFamily="49" charset="0"/>
                <a:cs typeface="Courier New" pitchFamily="49" charset="0"/>
              </a:rPr>
              <a:t>	printf(“The array elements: ”);</a:t>
            </a:r>
          </a:p>
          <a:p>
            <a:r>
              <a:rPr lang="en-US" sz="2000" b="1" dirty="0" smtClean="0">
                <a:solidFill>
                  <a:srgbClr val="002060"/>
                </a:solidFill>
                <a:latin typeface="Courier New" pitchFamily="49" charset="0"/>
                <a:cs typeface="Courier New" pitchFamily="49" charset="0"/>
              </a:rPr>
              <a:t>	for(i=0;i&lt;5;i++){</a:t>
            </a:r>
          </a:p>
          <a:p>
            <a:r>
              <a:rPr lang="en-US" sz="2000" b="1" dirty="0" smtClean="0">
                <a:solidFill>
                  <a:srgbClr val="002060"/>
                </a:solidFill>
                <a:latin typeface="Courier New" pitchFamily="49" charset="0"/>
                <a:cs typeface="Courier New" pitchFamily="49" charset="0"/>
              </a:rPr>
              <a:t>		for(j=0;j&lt;5;j++){</a:t>
            </a:r>
          </a:p>
          <a:p>
            <a:r>
              <a:rPr lang="en-US" sz="2000" b="1" dirty="0" smtClean="0">
                <a:solidFill>
                  <a:srgbClr val="002060"/>
                </a:solidFill>
                <a:latin typeface="Courier New" pitchFamily="49" charset="0"/>
                <a:cs typeface="Courier New" pitchFamily="49" charset="0"/>
              </a:rPr>
              <a:t>			printf(“%d”, arr[i][j]);</a:t>
            </a:r>
          </a:p>
          <a:p>
            <a:r>
              <a:rPr lang="en-US" sz="2000" b="1" dirty="0" smtClean="0">
                <a:solidFill>
                  <a:srgbClr val="002060"/>
                </a:solidFill>
                <a:latin typeface="Courier New" pitchFamily="49" charset="0"/>
                <a:cs typeface="Courier New" pitchFamily="49" charset="0"/>
              </a:rPr>
              <a:t>		}	</a:t>
            </a:r>
          </a:p>
          <a:p>
            <a:r>
              <a:rPr lang="en-US" sz="2000" b="1" dirty="0" smtClean="0">
                <a:solidFill>
                  <a:srgbClr val="002060"/>
                </a:solidFill>
                <a:latin typeface="Courier New" pitchFamily="49" charset="0"/>
                <a:cs typeface="Courier New" pitchFamily="49" charset="0"/>
              </a:rPr>
              <a:t>	}</a:t>
            </a:r>
          </a:p>
          <a:p>
            <a:r>
              <a:rPr lang="en-US" sz="2000" b="1" dirty="0" smtClean="0">
                <a:solidFill>
                  <a:srgbClr val="002060"/>
                </a:solidFill>
                <a:latin typeface="Courier New" pitchFamily="49" charset="0"/>
                <a:cs typeface="Courier New" pitchFamily="49" charset="0"/>
              </a:rPr>
              <a:t>	getch();</a:t>
            </a:r>
          </a:p>
          <a:p>
            <a:r>
              <a:rPr lang="en-US" sz="2000" b="1" dirty="0" smtClean="0">
                <a:solidFill>
                  <a:srgbClr val="002060"/>
                </a:solidFill>
                <a:latin typeface="Courier New" pitchFamily="49" charset="0"/>
                <a:cs typeface="Courier New" pitchFamily="49" charset="0"/>
              </a:rPr>
              <a:t>}</a:t>
            </a:r>
            <a:endParaRPr lang="en-US" sz="2000" b="1" dirty="0">
              <a:solidFill>
                <a:srgbClr val="002060"/>
              </a:solidFill>
              <a:latin typeface="Courier New" pitchFamily="49" charset="0"/>
              <a:cs typeface="Courier New" pitchFamily="49" charset="0"/>
            </a:endParaRPr>
          </a:p>
        </p:txBody>
      </p:sp>
      <p:sp>
        <p:nvSpPr>
          <p:cNvPr id="3" name="Rectangle 2"/>
          <p:cNvSpPr/>
          <p:nvPr/>
        </p:nvSpPr>
        <p:spPr>
          <a:xfrm>
            <a:off x="5638800" y="228600"/>
            <a:ext cx="3288914"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of 2-D array</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61402"/>
            <a:ext cx="8686800" cy="6124754"/>
          </a:xfrm>
          <a:prstGeom prst="rect">
            <a:avLst/>
          </a:prstGeom>
          <a:noFill/>
        </p:spPr>
        <p:txBody>
          <a:bodyPr wrap="square" rtlCol="0">
            <a:spAutoFit/>
          </a:bodyPr>
          <a:lstStyle/>
          <a:p>
            <a:pPr marL="457200" indent="-457200" algn="just"/>
            <a:r>
              <a:rPr lang="en-US" sz="2800" b="1" dirty="0" smtClean="0">
                <a:latin typeface="Estrangelo Edessa" pitchFamily="66" charset="0"/>
                <a:cs typeface="Estrangelo Edessa" pitchFamily="66" charset="0"/>
              </a:rPr>
              <a:t>Selection Sort – </a:t>
            </a:r>
            <a:r>
              <a:rPr lang="en-US" sz="2000" dirty="0" smtClean="0">
                <a:latin typeface="Estrangelo Edessa" pitchFamily="66" charset="0"/>
                <a:cs typeface="Estrangelo Edessa" pitchFamily="66" charset="0"/>
              </a:rPr>
              <a:t>Selection Sort is conceptually the most simplest sorting algorithm. This algorithm will find the smallest element in an array and swap it with the element in the first position, then it will find the second smallest element and swap it with the element in the second position and it will keep on doing this until the array is sorted.</a:t>
            </a:r>
          </a:p>
          <a:p>
            <a:pPr marL="457200" indent="-457200" algn="just"/>
            <a:r>
              <a:rPr lang="en-US" sz="2000" dirty="0" smtClean="0">
                <a:latin typeface="Estrangelo Edessa" pitchFamily="66" charset="0"/>
                <a:cs typeface="Estrangelo Edessa" pitchFamily="66" charset="0"/>
              </a:rPr>
              <a:t>	It is called Selection Sort because it repeatedly selects, the next smallest element and swaps it into the right place.</a:t>
            </a:r>
          </a:p>
          <a:p>
            <a:pPr marL="457200" indent="-457200" algn="just"/>
            <a:endParaRPr lang="en-US" sz="2000" dirty="0" smtClean="0">
              <a:latin typeface="Estrangelo Edessa" pitchFamily="66" charset="0"/>
              <a:cs typeface="Estrangelo Edessa" pitchFamily="66" charset="0"/>
            </a:endParaRPr>
          </a:p>
          <a:p>
            <a:pPr marL="457200" indent="-457200" algn="just"/>
            <a:r>
              <a:rPr lang="en-US" sz="2400" b="1" dirty="0" smtClean="0">
                <a:latin typeface="Estrangelo Edessa" pitchFamily="66" charset="0"/>
                <a:cs typeface="Estrangelo Edessa" pitchFamily="66" charset="0"/>
              </a:rPr>
              <a:t>Algorithm –</a:t>
            </a:r>
          </a:p>
          <a:p>
            <a:pPr marL="457200" indent="-457200" algn="just">
              <a:buFont typeface="+mj-lt"/>
              <a:buAutoNum type="arabicParenR"/>
            </a:pPr>
            <a:r>
              <a:rPr lang="en-US" sz="2000" dirty="0" smtClean="0">
                <a:latin typeface="Estrangelo Edessa" pitchFamily="66" charset="0"/>
                <a:cs typeface="Estrangelo Edessa" pitchFamily="66" charset="0"/>
              </a:rPr>
              <a:t>Starting from the first element, search the smallest element in the array and replace it with the element in the first position.</a:t>
            </a:r>
          </a:p>
          <a:p>
            <a:pPr marL="457200" indent="-457200" algn="just">
              <a:buFont typeface="+mj-lt"/>
              <a:buAutoNum type="arabicParenR"/>
            </a:pPr>
            <a:endParaRPr lang="en-US" sz="2000" dirty="0" smtClean="0">
              <a:latin typeface="Estrangelo Edessa" pitchFamily="66" charset="0"/>
              <a:cs typeface="Estrangelo Edessa" pitchFamily="66" charset="0"/>
            </a:endParaRPr>
          </a:p>
          <a:p>
            <a:pPr marL="457200" indent="-457200" algn="just">
              <a:buFont typeface="+mj-lt"/>
              <a:buAutoNum type="arabicParenR"/>
            </a:pPr>
            <a:r>
              <a:rPr lang="en-US" sz="2000" dirty="0" smtClean="0">
                <a:latin typeface="Estrangelo Edessa" pitchFamily="66" charset="0"/>
                <a:cs typeface="Estrangelo Edessa" pitchFamily="66" charset="0"/>
              </a:rPr>
              <a:t>Then move on the second position and look for smallest element in the sub-array, starting from index 1, till the last index.</a:t>
            </a:r>
          </a:p>
          <a:p>
            <a:pPr marL="457200" indent="-457200" algn="just">
              <a:buFont typeface="+mj-lt"/>
              <a:buAutoNum type="arabicParenR"/>
            </a:pPr>
            <a:endParaRPr lang="en-US" sz="2000" dirty="0" smtClean="0">
              <a:latin typeface="Estrangelo Edessa" pitchFamily="66" charset="0"/>
              <a:cs typeface="Estrangelo Edessa" pitchFamily="66" charset="0"/>
            </a:endParaRPr>
          </a:p>
          <a:p>
            <a:pPr marL="457200" indent="-457200" algn="just">
              <a:buFont typeface="+mj-lt"/>
              <a:buAutoNum type="arabicParenR"/>
            </a:pPr>
            <a:r>
              <a:rPr lang="en-US" sz="2000" dirty="0" smtClean="0">
                <a:latin typeface="Estrangelo Edessa" pitchFamily="66" charset="0"/>
                <a:cs typeface="Estrangelo Edessa" pitchFamily="66" charset="0"/>
              </a:rPr>
              <a:t>Replace the element at the second position in the original array, or can say at the first position in the sub array, with the second smallest element.</a:t>
            </a:r>
          </a:p>
          <a:p>
            <a:pPr marL="457200" indent="-457200" algn="just">
              <a:buFont typeface="+mj-lt"/>
              <a:buAutoNum type="arabicParenR"/>
            </a:pPr>
            <a:endParaRPr lang="en-US" sz="2000" dirty="0" smtClean="0">
              <a:latin typeface="Estrangelo Edessa" pitchFamily="66" charset="0"/>
              <a:cs typeface="Estrangelo Edessa" pitchFamily="66" charset="0"/>
            </a:endParaRPr>
          </a:p>
          <a:p>
            <a:pPr marL="457200" indent="-457200" algn="just">
              <a:buFont typeface="+mj-lt"/>
              <a:buAutoNum type="arabicParenR"/>
            </a:pPr>
            <a:r>
              <a:rPr lang="en-US" sz="2000" dirty="0" smtClean="0">
                <a:latin typeface="Estrangelo Edessa" pitchFamily="66" charset="0"/>
                <a:cs typeface="Estrangelo Edessa" pitchFamily="66" charset="0"/>
              </a:rPr>
              <a:t>This is repeated, until the array is completely sorted.</a:t>
            </a:r>
            <a:endParaRPr lang="en-US" sz="2800" dirty="0" smtClean="0">
              <a:latin typeface="Estrangelo Edessa" pitchFamily="66" charset="0"/>
              <a:cs typeface="Estrangelo Edessa"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839200" cy="6247864"/>
          </a:xfrm>
          <a:prstGeom prst="rect">
            <a:avLst/>
          </a:prstGeom>
          <a:noFill/>
        </p:spPr>
        <p:txBody>
          <a:bodyPr wrap="square" rtlCol="0">
            <a:spAutoFit/>
          </a:bodyPr>
          <a:lstStyle/>
          <a:p>
            <a:r>
              <a:rPr lang="en-US" sz="2000" b="1" dirty="0" smtClean="0">
                <a:latin typeface="Estrangelo Edessa" pitchFamily="66" charset="0"/>
                <a:cs typeface="Estrangelo Edessa" pitchFamily="66" charset="0"/>
              </a:rPr>
              <a:t>Source Code –</a:t>
            </a:r>
          </a:p>
          <a:p>
            <a:endParaRPr lang="en-US" sz="2000" b="1" dirty="0" smtClean="0">
              <a:latin typeface="Estrangelo Edessa" pitchFamily="66" charset="0"/>
              <a:cs typeface="Estrangelo Edessa" pitchFamily="66" charset="0"/>
            </a:endParaRPr>
          </a:p>
          <a:p>
            <a:r>
              <a:rPr lang="en-US" sz="2000" dirty="0" smtClean="0">
                <a:solidFill>
                  <a:srgbClr val="FF0000"/>
                </a:solidFill>
                <a:latin typeface="Estrangelo Edessa" pitchFamily="66" charset="0"/>
                <a:cs typeface="Estrangelo Edessa" pitchFamily="66" charset="0"/>
              </a:rPr>
              <a:t>arr[100] -&gt; declare array and sets its size to 100</a:t>
            </a:r>
          </a:p>
          <a:p>
            <a:r>
              <a:rPr lang="en-US" sz="2000" dirty="0" smtClean="0">
                <a:solidFill>
                  <a:srgbClr val="FF0000"/>
                </a:solidFill>
                <a:latin typeface="Estrangelo Edessa" pitchFamily="66" charset="0"/>
                <a:cs typeface="Estrangelo Edessa" pitchFamily="66" charset="0"/>
              </a:rPr>
              <a:t>n -&gt; enter the number of elements</a:t>
            </a:r>
          </a:p>
          <a:p>
            <a:r>
              <a:rPr lang="en-US" sz="2000" dirty="0" smtClean="0">
                <a:solidFill>
                  <a:srgbClr val="FF0000"/>
                </a:solidFill>
                <a:latin typeface="Estrangelo Edessa" pitchFamily="66" charset="0"/>
                <a:cs typeface="Estrangelo Edessa" pitchFamily="66" charset="0"/>
              </a:rPr>
              <a:t>Read the array elements -&gt; a[i]</a:t>
            </a:r>
          </a:p>
          <a:p>
            <a:endParaRPr lang="en-US" sz="2000" dirty="0" smtClean="0">
              <a:solidFill>
                <a:srgbClr val="FF0000"/>
              </a:solidFill>
              <a:latin typeface="Estrangelo Edessa" pitchFamily="66" charset="0"/>
              <a:cs typeface="Estrangelo Edessa" pitchFamily="66" charset="0"/>
            </a:endParaRPr>
          </a:p>
          <a:p>
            <a:r>
              <a:rPr lang="en-US" sz="2000" dirty="0" smtClean="0">
                <a:solidFill>
                  <a:srgbClr val="FF0000"/>
                </a:solidFill>
                <a:latin typeface="Estrangelo Edessa" pitchFamily="66" charset="0"/>
                <a:cs typeface="Estrangelo Edessa" pitchFamily="66" charset="0"/>
              </a:rPr>
              <a:t>for(i=0; i&lt;(n-1); i++) {</a:t>
            </a:r>
          </a:p>
          <a:p>
            <a:r>
              <a:rPr lang="en-US" sz="2000" dirty="0" smtClean="0">
                <a:solidFill>
                  <a:srgbClr val="FF0000"/>
                </a:solidFill>
                <a:latin typeface="Estrangelo Edessa" pitchFamily="66" charset="0"/>
                <a:cs typeface="Estrangelo Edessa" pitchFamily="66" charset="0"/>
              </a:rPr>
              <a:t>	pos = i;</a:t>
            </a:r>
          </a:p>
          <a:p>
            <a:r>
              <a:rPr lang="en-US" sz="2000" dirty="0" smtClean="0">
                <a:solidFill>
                  <a:srgbClr val="FF0000"/>
                </a:solidFill>
                <a:latin typeface="Estrangelo Edessa" pitchFamily="66" charset="0"/>
                <a:cs typeface="Estrangelo Edessa" pitchFamily="66" charset="0"/>
              </a:rPr>
              <a:t>	for(j=(i+1); j&lt;n; j++) {</a:t>
            </a:r>
          </a:p>
          <a:p>
            <a:r>
              <a:rPr lang="en-US" sz="2000" dirty="0" smtClean="0">
                <a:solidFill>
                  <a:srgbClr val="FF0000"/>
                </a:solidFill>
                <a:latin typeface="Estrangelo Edessa" pitchFamily="66" charset="0"/>
                <a:cs typeface="Estrangelo Edessa" pitchFamily="66" charset="0"/>
              </a:rPr>
              <a:t>		if(arr[pos] &gt; arr[j])	{</a:t>
            </a:r>
          </a:p>
          <a:p>
            <a:r>
              <a:rPr lang="en-US" sz="2000" dirty="0" smtClean="0">
                <a:solidFill>
                  <a:srgbClr val="FF0000"/>
                </a:solidFill>
                <a:latin typeface="Estrangelo Edessa" pitchFamily="66" charset="0"/>
                <a:cs typeface="Estrangelo Edessa" pitchFamily="66" charset="0"/>
              </a:rPr>
              <a:t>			pos = j;		</a:t>
            </a:r>
          </a:p>
          <a:p>
            <a:r>
              <a:rPr lang="en-US" sz="2000" dirty="0" smtClean="0">
                <a:solidFill>
                  <a:srgbClr val="FF0000"/>
                </a:solidFill>
                <a:latin typeface="Estrangelo Edessa" pitchFamily="66" charset="0"/>
                <a:cs typeface="Estrangelo Edessa" pitchFamily="66" charset="0"/>
              </a:rPr>
              <a:t>		}</a:t>
            </a:r>
          </a:p>
          <a:p>
            <a:r>
              <a:rPr lang="en-US" sz="2000" dirty="0" smtClean="0">
                <a:solidFill>
                  <a:srgbClr val="FF0000"/>
                </a:solidFill>
                <a:latin typeface="Estrangelo Edessa" pitchFamily="66" charset="0"/>
                <a:cs typeface="Estrangelo Edessa" pitchFamily="66" charset="0"/>
              </a:rPr>
              <a:t>	}</a:t>
            </a:r>
          </a:p>
          <a:p>
            <a:r>
              <a:rPr lang="en-US" sz="2000" dirty="0" smtClean="0">
                <a:solidFill>
                  <a:srgbClr val="FF0000"/>
                </a:solidFill>
                <a:latin typeface="Estrangelo Edessa" pitchFamily="66" charset="0"/>
                <a:cs typeface="Estrangelo Edessa" pitchFamily="66" charset="0"/>
              </a:rPr>
              <a:t>	if(pos != i) {</a:t>
            </a:r>
          </a:p>
          <a:p>
            <a:r>
              <a:rPr lang="en-US" sz="2000" dirty="0" smtClean="0">
                <a:solidFill>
                  <a:srgbClr val="FF0000"/>
                </a:solidFill>
                <a:latin typeface="Estrangelo Edessa" pitchFamily="66" charset="0"/>
                <a:cs typeface="Estrangelo Edessa" pitchFamily="66" charset="0"/>
              </a:rPr>
              <a:t>		swap = arr[i];</a:t>
            </a:r>
          </a:p>
          <a:p>
            <a:r>
              <a:rPr lang="en-US" sz="2000" dirty="0" smtClean="0">
                <a:solidFill>
                  <a:srgbClr val="FF0000"/>
                </a:solidFill>
                <a:latin typeface="Estrangelo Edessa" pitchFamily="66" charset="0"/>
                <a:cs typeface="Estrangelo Edessa" pitchFamily="66" charset="0"/>
              </a:rPr>
              <a:t>		arr[i] = arr[pos];</a:t>
            </a:r>
          </a:p>
          <a:p>
            <a:r>
              <a:rPr lang="en-US" sz="2000" dirty="0" smtClean="0">
                <a:solidFill>
                  <a:srgbClr val="FF0000"/>
                </a:solidFill>
                <a:latin typeface="Estrangelo Edessa" pitchFamily="66" charset="0"/>
                <a:cs typeface="Estrangelo Edessa" pitchFamily="66" charset="0"/>
              </a:rPr>
              <a:t>		arr[pos] = swap;</a:t>
            </a:r>
          </a:p>
          <a:p>
            <a:r>
              <a:rPr lang="en-US" sz="2000" dirty="0" smtClean="0">
                <a:solidFill>
                  <a:srgbClr val="FF0000"/>
                </a:solidFill>
                <a:latin typeface="Estrangelo Edessa" pitchFamily="66" charset="0"/>
                <a:cs typeface="Estrangelo Edessa" pitchFamily="66" charset="0"/>
              </a:rPr>
              <a:t>	}	</a:t>
            </a:r>
          </a:p>
          <a:p>
            <a:r>
              <a:rPr lang="en-US" sz="2000" dirty="0" smtClean="0">
                <a:solidFill>
                  <a:srgbClr val="FF0000"/>
                </a:solidFill>
                <a:latin typeface="Estrangelo Edessa" pitchFamily="66" charset="0"/>
                <a:cs typeface="Estrangelo Edessa" pitchFamily="66" charset="0"/>
              </a:rPr>
              <a:t>}</a:t>
            </a:r>
          </a:p>
          <a:p>
            <a:r>
              <a:rPr lang="en-US" sz="2000" dirty="0" smtClean="0">
                <a:solidFill>
                  <a:srgbClr val="FF0000"/>
                </a:solidFill>
                <a:latin typeface="Estrangelo Edessa" pitchFamily="66" charset="0"/>
                <a:cs typeface="Estrangelo Edessa" pitchFamily="66" charset="0"/>
              </a:rPr>
              <a:t>Print the array elements after sorting -&gt; arr[i]</a:t>
            </a:r>
            <a:endParaRPr lang="en-US" sz="2000" dirty="0">
              <a:solidFill>
                <a:srgbClr val="FF0000"/>
              </a:solidFill>
              <a:latin typeface="Estrangelo Edessa" pitchFamily="66" charset="0"/>
              <a:cs typeface="Estrangelo Edessa"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620</Words>
  <Application>Microsoft Office PowerPoint</Application>
  <PresentationFormat>On-screen Show (4:3)</PresentationFormat>
  <Paragraphs>168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Array</vt:lpstr>
      <vt:lpstr>Array in C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CK</dc:creator>
  <cp:lastModifiedBy>user</cp:lastModifiedBy>
  <cp:revision>36</cp:revision>
  <dcterms:created xsi:type="dcterms:W3CDTF">2020-02-24T05:14:04Z</dcterms:created>
  <dcterms:modified xsi:type="dcterms:W3CDTF">2024-11-07T07:16:15Z</dcterms:modified>
</cp:coreProperties>
</file>