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6" r:id="rId6"/>
    <p:sldId id="262" r:id="rId7"/>
    <p:sldId id="264" r:id="rId8"/>
    <p:sldId id="265" r:id="rId9"/>
    <p:sldId id="267" r:id="rId10"/>
    <p:sldId id="269" r:id="rId11"/>
    <p:sldId id="268" r:id="rId12"/>
    <p:sldId id="27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37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9200" y="2516625"/>
            <a:ext cx="97536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1219200" y="5166530"/>
            <a:ext cx="97536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2D69F00-6321-40D8-B7C2-4BCB0F6D3D1C}" type="datetimeFigureOut">
              <a:rPr lang="en-US" smtClean="0"/>
              <a:pPr/>
              <a:t>11/7/2024</a:t>
            </a:fld>
            <a:endParaRPr lang="en-US"/>
          </a:p>
        </p:txBody>
      </p:sp>
      <p:sp>
        <p:nvSpPr>
          <p:cNvPr id="8" name="Slide Number Placeholder 7"/>
          <p:cNvSpPr>
            <a:spLocks noGrp="1"/>
          </p:cNvSpPr>
          <p:nvPr>
            <p:ph type="sldNum" sz="quarter" idx="11"/>
          </p:nvPr>
        </p:nvSpPr>
        <p:spPr/>
        <p:txBody>
          <a:bodyPr/>
          <a:lstStyle/>
          <a:p>
            <a:fld id="{C092CE84-7332-416C-BA8E-258A591FA87D}"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69F00-6321-40D8-B7C2-4BCB0F6D3D1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31201" y="1826709"/>
            <a:ext cx="19899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39365" y="1826709"/>
            <a:ext cx="6988635"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D69F00-6321-40D8-B7C2-4BCB0F6D3D1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2D69F00-6321-40D8-B7C2-4BCB0F6D3D1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5017572"/>
            <a:ext cx="97536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1219200" y="3865098"/>
            <a:ext cx="97536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2D69F00-6321-40D8-B7C2-4BCB0F6D3D1C}" type="datetimeFigureOut">
              <a:rPr lang="en-US" smtClean="0"/>
              <a:pPr/>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2D69F00-6321-40D8-B7C2-4BCB0F6D3D1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CE84-7332-416C-BA8E-258A591FA87D}" type="slidenum">
              <a:rPr lang="en-US" smtClean="0"/>
              <a:pPr/>
              <a:t>‹#›</a:t>
            </a:fld>
            <a:endParaRPr lang="en-US"/>
          </a:p>
        </p:txBody>
      </p:sp>
      <p:sp>
        <p:nvSpPr>
          <p:cNvPr id="9" name="Title 8"/>
          <p:cNvSpPr>
            <a:spLocks noGrp="1"/>
          </p:cNvSpPr>
          <p:nvPr>
            <p:ph type="title"/>
          </p:nvPr>
        </p:nvSpPr>
        <p:spPr>
          <a:xfrm>
            <a:off x="1219200" y="1544716"/>
            <a:ext cx="97536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1219200" y="2743200"/>
            <a:ext cx="475488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6242304" y="2743201"/>
            <a:ext cx="475488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488464" y="2743200"/>
            <a:ext cx="4486656"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6513526" y="2743200"/>
            <a:ext cx="4482749"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2D69F00-6321-40D8-B7C2-4BCB0F6D3D1C}" type="datetimeFigureOut">
              <a:rPr lang="en-US" smtClean="0"/>
              <a:pPr/>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92CE84-7332-416C-BA8E-258A591FA87D}" type="slidenum">
              <a:rPr lang="en-US" smtClean="0"/>
              <a:pPr/>
              <a:t>‹#›</a:t>
            </a:fld>
            <a:endParaRPr lang="en-US"/>
          </a:p>
        </p:txBody>
      </p:sp>
      <p:sp>
        <p:nvSpPr>
          <p:cNvPr id="10" name="Title 9"/>
          <p:cNvSpPr>
            <a:spLocks noGrp="1"/>
          </p:cNvSpPr>
          <p:nvPr>
            <p:ph type="title"/>
          </p:nvPr>
        </p:nvSpPr>
        <p:spPr>
          <a:xfrm>
            <a:off x="1219200" y="1544716"/>
            <a:ext cx="97536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1219200"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6242303" y="3383280"/>
            <a:ext cx="475488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D69F00-6321-40D8-B7C2-4BCB0F6D3D1C}" type="datetimeFigureOut">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D69F00-6321-40D8-B7C2-4BCB0F6D3D1C}" type="datetimeFigureOut">
              <a:rPr lang="en-US" smtClean="0"/>
              <a:pPr/>
              <a:t>11/7/2024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5363"/>
            <a:ext cx="3934581"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5362336" y="1826709"/>
            <a:ext cx="5610464"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19200" y="4061096"/>
            <a:ext cx="3934581"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69F00-6321-40D8-B7C2-4BCB0F6D3D1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1828800"/>
            <a:ext cx="3938016"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5588000" y="2286000"/>
            <a:ext cx="53848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219200" y="4059936"/>
            <a:ext cx="3938016"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2D69F00-6321-40D8-B7C2-4BCB0F6D3D1C}" type="datetimeFigureOut">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92CE84-7332-416C-BA8E-258A591FA8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11247024" y="573807"/>
            <a:ext cx="114981"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1425892" y="573807"/>
            <a:ext cx="76809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219200" y="1544716"/>
            <a:ext cx="97536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19200" y="2769834"/>
            <a:ext cx="97536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8010254" y="548797"/>
            <a:ext cx="1585509"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F2D69F00-6321-40D8-B7C2-4BCB0F6D3D1C}" type="datetimeFigureOut">
              <a:rPr lang="en-US" smtClean="0"/>
              <a:pPr/>
              <a:t>11/7/2024</a:t>
            </a:fld>
            <a:endParaRPr lang="en-US"/>
          </a:p>
        </p:txBody>
      </p:sp>
      <p:sp>
        <p:nvSpPr>
          <p:cNvPr id="6" name="Slide Number Placeholder 5"/>
          <p:cNvSpPr>
            <a:spLocks noGrp="1"/>
          </p:cNvSpPr>
          <p:nvPr>
            <p:ph type="sldNum" sz="quarter" idx="4"/>
          </p:nvPr>
        </p:nvSpPr>
        <p:spPr>
          <a:xfrm>
            <a:off x="9752554" y="548797"/>
            <a:ext cx="1254937" cy="301752"/>
          </a:xfrm>
          <a:prstGeom prst="rect">
            <a:avLst/>
          </a:prstGeom>
        </p:spPr>
        <p:txBody>
          <a:bodyPr vert="horz" lIns="91440" tIns="45720" rIns="91440" bIns="45720" rtlCol="0" anchor="ctr"/>
          <a:lstStyle>
            <a:lvl1pPr algn="r">
              <a:defRPr sz="1200">
                <a:solidFill>
                  <a:schemeClr val="tx1"/>
                </a:solidFill>
              </a:defRPr>
            </a:lvl1pPr>
          </a:lstStyle>
          <a:p>
            <a:fld id="{C092CE84-7332-416C-BA8E-258A591FA87D}" type="slidenum">
              <a:rPr lang="en-US" smtClean="0"/>
              <a:pPr/>
              <a:t>‹#›</a:t>
            </a:fld>
            <a:endParaRPr lang="en-US"/>
          </a:p>
        </p:txBody>
      </p:sp>
      <p:sp>
        <p:nvSpPr>
          <p:cNvPr id="5" name="Footer Placeholder 4"/>
          <p:cNvSpPr>
            <a:spLocks noGrp="1"/>
          </p:cNvSpPr>
          <p:nvPr>
            <p:ph type="ftr" sz="quarter" idx="3"/>
          </p:nvPr>
        </p:nvSpPr>
        <p:spPr>
          <a:xfrm>
            <a:off x="8011585" y="855957"/>
            <a:ext cx="299531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smtClean="0">
                <a:solidFill>
                  <a:srgbClr val="FFC000"/>
                </a:solidFill>
              </a:rPr>
              <a:t>Array</a:t>
            </a:r>
            <a:endParaRPr lang="en-US" sz="8000" b="1" dirty="0">
              <a:solidFill>
                <a:srgbClr val="FFC000"/>
              </a:solidFill>
            </a:endParaRPr>
          </a:p>
        </p:txBody>
      </p:sp>
    </p:spTree>
    <p:extLst>
      <p:ext uri="{BB962C8B-B14F-4D97-AF65-F5344CB8AC3E}">
        <p14:creationId xmlns:p14="http://schemas.microsoft.com/office/powerpoint/2010/main" val="34142711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3132" y="593630"/>
            <a:ext cx="11015730" cy="5324535"/>
          </a:xfrm>
          <a:prstGeom prst="rect">
            <a:avLst/>
          </a:prstGeom>
        </p:spPr>
        <p:txBody>
          <a:bodyPr wrap="square">
            <a:spAutoFit/>
          </a:bodyPr>
          <a:lstStyle/>
          <a:p>
            <a:r>
              <a:rPr lang="en-IN" sz="2000" b="1" dirty="0">
                <a:solidFill>
                  <a:srgbClr val="FFC000"/>
                </a:solidFill>
                <a:latin typeface="Courier New" pitchFamily="49" charset="0"/>
                <a:cs typeface="Courier New" pitchFamily="49" charset="0"/>
              </a:rPr>
              <a:t>void </a:t>
            </a:r>
            <a:r>
              <a:rPr lang="en-IN" sz="2000" b="1" dirty="0" err="1">
                <a:solidFill>
                  <a:srgbClr val="FFC000"/>
                </a:solidFill>
                <a:latin typeface="Courier New" pitchFamily="49" charset="0"/>
                <a:cs typeface="Courier New" pitchFamily="49" charset="0"/>
              </a:rPr>
              <a:t>insertElement</a:t>
            </a:r>
            <a:r>
              <a:rPr lang="en-IN" sz="2000" b="1" dirty="0">
                <a:solidFill>
                  <a:srgbClr val="FFC000"/>
                </a:solidFill>
                <a:latin typeface="Courier New" pitchFamily="49" charset="0"/>
                <a:cs typeface="Courier New" pitchFamily="49" charset="0"/>
              </a:rPr>
              <a:t>(</a:t>
            </a:r>
            <a:r>
              <a:rPr lang="en-IN" sz="2000" b="1" dirty="0" err="1">
                <a:solidFill>
                  <a:srgbClr val="FFC000"/>
                </a:solidFill>
                <a:latin typeface="Courier New" pitchFamily="49" charset="0"/>
                <a:cs typeface="Courier New" pitchFamily="49" charset="0"/>
              </a:rPr>
              <a:t>int</a:t>
            </a:r>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arr</a:t>
            </a:r>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int</a:t>
            </a:r>
            <a:r>
              <a:rPr lang="en-IN" sz="2000" b="1" dirty="0">
                <a:solidFill>
                  <a:srgbClr val="FFC000"/>
                </a:solidFill>
                <a:latin typeface="Courier New" pitchFamily="49" charset="0"/>
                <a:cs typeface="Courier New" pitchFamily="49" charset="0"/>
              </a:rPr>
              <a:t> *n, </a:t>
            </a:r>
            <a:r>
              <a:rPr lang="en-IN" sz="2000" b="1" dirty="0" err="1">
                <a:solidFill>
                  <a:srgbClr val="FFC000"/>
                </a:solidFill>
                <a:latin typeface="Courier New" pitchFamily="49" charset="0"/>
                <a:cs typeface="Courier New" pitchFamily="49" charset="0"/>
              </a:rPr>
              <a:t>int</a:t>
            </a:r>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elem</a:t>
            </a:r>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int</a:t>
            </a:r>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pos</a:t>
            </a:r>
            <a:r>
              <a:rPr lang="en-IN" sz="2000" b="1" dirty="0">
                <a:solidFill>
                  <a:srgbClr val="FFC000"/>
                </a:solidFill>
                <a:latin typeface="Courier New" pitchFamily="49" charset="0"/>
                <a:cs typeface="Courier New" pitchFamily="49" charset="0"/>
              </a:rPr>
              <a:t>) </a:t>
            </a:r>
            <a:endParaRPr lang="en-IN" sz="2000" b="1" dirty="0" smtClean="0">
              <a:solidFill>
                <a:srgbClr val="FFC000"/>
              </a:solidFill>
              <a:latin typeface="Courier New" pitchFamily="49" charset="0"/>
              <a:cs typeface="Courier New" pitchFamily="49" charset="0"/>
            </a:endParaRPr>
          </a:p>
          <a:p>
            <a:r>
              <a:rPr lang="en-IN" sz="2000" b="1" dirty="0" smtClean="0">
                <a:solidFill>
                  <a:srgbClr val="FFC000"/>
                </a:solidFill>
                <a:latin typeface="Courier New" pitchFamily="49" charset="0"/>
                <a:cs typeface="Courier New" pitchFamily="49" charset="0"/>
              </a:rPr>
              <a:t>{</a:t>
            </a:r>
            <a:endParaRPr lang="en-IN" sz="2000" b="1" dirty="0">
              <a:solidFill>
                <a:srgbClr val="FFC000"/>
              </a:solidFill>
              <a:latin typeface="Courier New" pitchFamily="49" charset="0"/>
              <a:cs typeface="Courier New" pitchFamily="49" charset="0"/>
            </a:endParaRPr>
          </a:p>
          <a:p>
            <a:r>
              <a:rPr lang="en-IN" sz="2000" b="1" dirty="0">
                <a:solidFill>
                  <a:srgbClr val="FFC000"/>
                </a:solidFill>
                <a:latin typeface="Courier New" pitchFamily="49" charset="0"/>
                <a:cs typeface="Courier New" pitchFamily="49" charset="0"/>
              </a:rPr>
              <a:t>	</a:t>
            </a:r>
            <a:r>
              <a:rPr lang="en-IN" sz="2000" b="1" dirty="0" smtClean="0">
                <a:solidFill>
                  <a:srgbClr val="FFC000"/>
                </a:solidFill>
                <a:latin typeface="Courier New" pitchFamily="49" charset="0"/>
                <a:cs typeface="Courier New" pitchFamily="49" charset="0"/>
              </a:rPr>
              <a:t>if </a:t>
            </a:r>
            <a:r>
              <a:rPr lang="en-IN" sz="2000" b="1" dirty="0">
                <a:solidFill>
                  <a:srgbClr val="FFC000"/>
                </a:solidFill>
                <a:latin typeface="Courier New" pitchFamily="49" charset="0"/>
                <a:cs typeface="Courier New" pitchFamily="49" charset="0"/>
              </a:rPr>
              <a:t>(</a:t>
            </a:r>
            <a:r>
              <a:rPr lang="en-IN" sz="2000" b="1" dirty="0" err="1">
                <a:solidFill>
                  <a:srgbClr val="FFC000"/>
                </a:solidFill>
                <a:latin typeface="Courier New" pitchFamily="49" charset="0"/>
                <a:cs typeface="Courier New" pitchFamily="49" charset="0"/>
              </a:rPr>
              <a:t>pos</a:t>
            </a:r>
            <a:r>
              <a:rPr lang="en-IN" sz="2000" b="1" dirty="0">
                <a:solidFill>
                  <a:srgbClr val="FFC000"/>
                </a:solidFill>
                <a:latin typeface="Courier New" pitchFamily="49" charset="0"/>
                <a:cs typeface="Courier New" pitchFamily="49" charset="0"/>
              </a:rPr>
              <a:t> &lt; 0 || </a:t>
            </a:r>
            <a:r>
              <a:rPr lang="en-IN" sz="2000" b="1" dirty="0" err="1">
                <a:solidFill>
                  <a:srgbClr val="FFC000"/>
                </a:solidFill>
                <a:latin typeface="Courier New" pitchFamily="49" charset="0"/>
                <a:cs typeface="Courier New" pitchFamily="49" charset="0"/>
              </a:rPr>
              <a:t>pos</a:t>
            </a:r>
            <a:r>
              <a:rPr lang="en-IN" sz="2000" b="1" dirty="0">
                <a:solidFill>
                  <a:srgbClr val="FFC000"/>
                </a:solidFill>
                <a:latin typeface="Courier New" pitchFamily="49" charset="0"/>
                <a:cs typeface="Courier New" pitchFamily="49" charset="0"/>
              </a:rPr>
              <a:t> &gt; *n) </a:t>
            </a:r>
            <a:endParaRPr lang="en-IN" sz="2000" b="1" dirty="0" smtClean="0">
              <a:solidFill>
                <a:srgbClr val="FFC000"/>
              </a:solidFill>
              <a:latin typeface="Courier New" pitchFamily="49" charset="0"/>
              <a:cs typeface="Courier New" pitchFamily="49" charset="0"/>
            </a:endParaRPr>
          </a:p>
          <a:p>
            <a:r>
              <a:rPr lang="en-IN" sz="2000" b="1" dirty="0">
                <a:solidFill>
                  <a:srgbClr val="FFC000"/>
                </a:solidFill>
                <a:latin typeface="Courier New" pitchFamily="49" charset="0"/>
                <a:cs typeface="Courier New" pitchFamily="49" charset="0"/>
              </a:rPr>
              <a:t>	</a:t>
            </a:r>
            <a:r>
              <a:rPr lang="en-IN" sz="2000" b="1" dirty="0" smtClean="0">
                <a:solidFill>
                  <a:srgbClr val="FFC000"/>
                </a:solidFill>
                <a:latin typeface="Courier New" pitchFamily="49" charset="0"/>
                <a:cs typeface="Courier New" pitchFamily="49" charset="0"/>
              </a:rPr>
              <a:t>{</a:t>
            </a:r>
            <a:endParaRPr lang="en-IN" sz="2000" b="1" dirty="0">
              <a:solidFill>
                <a:srgbClr val="FFC000"/>
              </a:solidFill>
              <a:latin typeface="Courier New" pitchFamily="49" charset="0"/>
              <a:cs typeface="Courier New" pitchFamily="49" charset="0"/>
            </a:endParaRPr>
          </a:p>
          <a:p>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printf</a:t>
            </a:r>
            <a:r>
              <a:rPr lang="en-IN" sz="2000" b="1" dirty="0">
                <a:solidFill>
                  <a:srgbClr val="FFC000"/>
                </a:solidFill>
                <a:latin typeface="Courier New" pitchFamily="49" charset="0"/>
                <a:cs typeface="Courier New" pitchFamily="49" charset="0"/>
              </a:rPr>
              <a:t>("Invalid position!\n");</a:t>
            </a:r>
          </a:p>
          <a:p>
            <a:r>
              <a:rPr lang="en-IN" sz="2000" b="1" dirty="0">
                <a:solidFill>
                  <a:srgbClr val="FFC000"/>
                </a:solidFill>
                <a:latin typeface="Courier New" pitchFamily="49" charset="0"/>
                <a:cs typeface="Courier New" pitchFamily="49" charset="0"/>
              </a:rPr>
              <a:t>        return;</a:t>
            </a:r>
          </a:p>
          <a:p>
            <a:r>
              <a:rPr lang="en-IN" sz="2000" b="1" dirty="0">
                <a:solidFill>
                  <a:srgbClr val="FFC000"/>
                </a:solidFill>
                <a:latin typeface="Courier New" pitchFamily="49" charset="0"/>
                <a:cs typeface="Courier New" pitchFamily="49" charset="0"/>
              </a:rPr>
              <a:t>    </a:t>
            </a:r>
            <a:r>
              <a:rPr lang="en-IN" sz="2000" b="1" dirty="0" smtClean="0">
                <a:solidFill>
                  <a:srgbClr val="FFC000"/>
                </a:solidFill>
                <a:latin typeface="Courier New" pitchFamily="49" charset="0"/>
                <a:cs typeface="Courier New" pitchFamily="49" charset="0"/>
              </a:rPr>
              <a:t>	}</a:t>
            </a:r>
            <a:endParaRPr lang="en-IN" sz="2000" b="1" dirty="0">
              <a:solidFill>
                <a:srgbClr val="FFC000"/>
              </a:solidFill>
              <a:latin typeface="Courier New" pitchFamily="49" charset="0"/>
              <a:cs typeface="Courier New" pitchFamily="49" charset="0"/>
            </a:endParaRPr>
          </a:p>
          <a:p>
            <a:endParaRPr lang="en-IN" sz="2000" b="1" dirty="0">
              <a:solidFill>
                <a:srgbClr val="FFC000"/>
              </a:solidFill>
              <a:latin typeface="Courier New" pitchFamily="49" charset="0"/>
              <a:cs typeface="Courier New" pitchFamily="49" charset="0"/>
            </a:endParaRPr>
          </a:p>
          <a:p>
            <a:r>
              <a:rPr lang="en-IN" sz="2000" b="1" dirty="0" smtClean="0">
                <a:solidFill>
                  <a:srgbClr val="FFC000"/>
                </a:solidFill>
                <a:latin typeface="Courier New" pitchFamily="49" charset="0"/>
                <a:cs typeface="Courier New" pitchFamily="49" charset="0"/>
              </a:rPr>
              <a:t>	for </a:t>
            </a:r>
            <a:r>
              <a:rPr lang="en-IN" sz="2000" b="1" dirty="0">
                <a:solidFill>
                  <a:srgbClr val="FFC000"/>
                </a:solidFill>
                <a:latin typeface="Courier New" pitchFamily="49" charset="0"/>
                <a:cs typeface="Courier New" pitchFamily="49" charset="0"/>
              </a:rPr>
              <a:t>(</a:t>
            </a:r>
            <a:r>
              <a:rPr lang="en-IN" sz="2000" b="1" dirty="0" err="1">
                <a:solidFill>
                  <a:srgbClr val="FFC000"/>
                </a:solidFill>
                <a:latin typeface="Courier New" pitchFamily="49" charset="0"/>
                <a:cs typeface="Courier New" pitchFamily="49" charset="0"/>
              </a:rPr>
              <a:t>int</a:t>
            </a:r>
            <a:r>
              <a:rPr lang="en-IN" sz="2000" b="1" dirty="0">
                <a:solidFill>
                  <a:srgbClr val="FFC000"/>
                </a:solidFill>
                <a:latin typeface="Courier New" pitchFamily="49" charset="0"/>
                <a:cs typeface="Courier New" pitchFamily="49" charset="0"/>
              </a:rPr>
              <a:t> i = *n - 1; i &gt;= </a:t>
            </a:r>
            <a:r>
              <a:rPr lang="en-IN" sz="2000" b="1" dirty="0" err="1">
                <a:solidFill>
                  <a:srgbClr val="FFC000"/>
                </a:solidFill>
                <a:latin typeface="Courier New" pitchFamily="49" charset="0"/>
                <a:cs typeface="Courier New" pitchFamily="49" charset="0"/>
              </a:rPr>
              <a:t>pos</a:t>
            </a:r>
            <a:r>
              <a:rPr lang="en-IN" sz="2000" b="1" dirty="0">
                <a:solidFill>
                  <a:srgbClr val="FFC000"/>
                </a:solidFill>
                <a:latin typeface="Courier New" pitchFamily="49" charset="0"/>
                <a:cs typeface="Courier New" pitchFamily="49" charset="0"/>
              </a:rPr>
              <a:t>; i--) </a:t>
            </a:r>
            <a:endParaRPr lang="en-IN" sz="2000" b="1" dirty="0" smtClean="0">
              <a:solidFill>
                <a:srgbClr val="FFC000"/>
              </a:solidFill>
              <a:latin typeface="Courier New" pitchFamily="49" charset="0"/>
              <a:cs typeface="Courier New" pitchFamily="49" charset="0"/>
            </a:endParaRPr>
          </a:p>
          <a:p>
            <a:r>
              <a:rPr lang="en-IN" sz="2000" b="1" dirty="0">
                <a:solidFill>
                  <a:srgbClr val="FFC000"/>
                </a:solidFill>
                <a:latin typeface="Courier New" pitchFamily="49" charset="0"/>
                <a:cs typeface="Courier New" pitchFamily="49" charset="0"/>
              </a:rPr>
              <a:t>	</a:t>
            </a:r>
            <a:r>
              <a:rPr lang="en-IN" sz="2000" b="1" dirty="0" smtClean="0">
                <a:solidFill>
                  <a:srgbClr val="FFC000"/>
                </a:solidFill>
                <a:latin typeface="Courier New" pitchFamily="49" charset="0"/>
                <a:cs typeface="Courier New" pitchFamily="49" charset="0"/>
              </a:rPr>
              <a:t>{</a:t>
            </a:r>
            <a:endParaRPr lang="en-IN" sz="2000" b="1" dirty="0">
              <a:solidFill>
                <a:srgbClr val="FFC000"/>
              </a:solidFill>
              <a:latin typeface="Courier New" pitchFamily="49" charset="0"/>
              <a:cs typeface="Courier New" pitchFamily="49" charset="0"/>
            </a:endParaRPr>
          </a:p>
          <a:p>
            <a:r>
              <a:rPr lang="en-IN" sz="2000" b="1" dirty="0">
                <a:solidFill>
                  <a:srgbClr val="FFC000"/>
                </a:solidFill>
                <a:latin typeface="Courier New" pitchFamily="49" charset="0"/>
                <a:cs typeface="Courier New" pitchFamily="49" charset="0"/>
              </a:rPr>
              <a:t>        </a:t>
            </a:r>
            <a:r>
              <a:rPr lang="en-IN" sz="2000" b="1" dirty="0" err="1">
                <a:solidFill>
                  <a:srgbClr val="FFC000"/>
                </a:solidFill>
                <a:latin typeface="Courier New" pitchFamily="49" charset="0"/>
                <a:cs typeface="Courier New" pitchFamily="49" charset="0"/>
              </a:rPr>
              <a:t>arr</a:t>
            </a:r>
            <a:r>
              <a:rPr lang="en-IN" sz="2000" b="1" dirty="0">
                <a:solidFill>
                  <a:srgbClr val="FFC000"/>
                </a:solidFill>
                <a:latin typeface="Courier New" pitchFamily="49" charset="0"/>
                <a:cs typeface="Courier New" pitchFamily="49" charset="0"/>
              </a:rPr>
              <a:t>[i + 1] = </a:t>
            </a:r>
            <a:r>
              <a:rPr lang="en-IN" sz="2000" b="1" dirty="0" err="1">
                <a:solidFill>
                  <a:srgbClr val="FFC000"/>
                </a:solidFill>
                <a:latin typeface="Courier New" pitchFamily="49" charset="0"/>
                <a:cs typeface="Courier New" pitchFamily="49" charset="0"/>
              </a:rPr>
              <a:t>arr</a:t>
            </a:r>
            <a:r>
              <a:rPr lang="en-IN" sz="2000" b="1" dirty="0">
                <a:solidFill>
                  <a:srgbClr val="FFC000"/>
                </a:solidFill>
                <a:latin typeface="Courier New" pitchFamily="49" charset="0"/>
                <a:cs typeface="Courier New" pitchFamily="49" charset="0"/>
              </a:rPr>
              <a:t>[i];</a:t>
            </a:r>
          </a:p>
          <a:p>
            <a:r>
              <a:rPr lang="en-IN" sz="2000" b="1" dirty="0">
                <a:solidFill>
                  <a:srgbClr val="FFC000"/>
                </a:solidFill>
                <a:latin typeface="Courier New" pitchFamily="49" charset="0"/>
                <a:cs typeface="Courier New" pitchFamily="49" charset="0"/>
              </a:rPr>
              <a:t>    </a:t>
            </a:r>
            <a:r>
              <a:rPr lang="en-IN" sz="2000" b="1" dirty="0" smtClean="0">
                <a:solidFill>
                  <a:srgbClr val="FFC000"/>
                </a:solidFill>
                <a:latin typeface="Courier New" pitchFamily="49" charset="0"/>
                <a:cs typeface="Courier New" pitchFamily="49" charset="0"/>
              </a:rPr>
              <a:t>	}</a:t>
            </a:r>
            <a:endParaRPr lang="en-IN" sz="2000" b="1" dirty="0">
              <a:solidFill>
                <a:srgbClr val="FFC000"/>
              </a:solidFill>
              <a:latin typeface="Courier New" pitchFamily="49" charset="0"/>
              <a:cs typeface="Courier New" pitchFamily="49" charset="0"/>
            </a:endParaRPr>
          </a:p>
          <a:p>
            <a:endParaRPr lang="en-IN" sz="2000" b="1" dirty="0">
              <a:solidFill>
                <a:srgbClr val="FFC000"/>
              </a:solidFill>
              <a:latin typeface="Courier New" pitchFamily="49" charset="0"/>
              <a:cs typeface="Courier New" pitchFamily="49" charset="0"/>
            </a:endParaRPr>
          </a:p>
          <a:p>
            <a:r>
              <a:rPr lang="en-IN" sz="2000" b="1" dirty="0" smtClean="0">
                <a:solidFill>
                  <a:srgbClr val="FFC000"/>
                </a:solidFill>
                <a:latin typeface="Courier New" pitchFamily="49" charset="0"/>
                <a:cs typeface="Courier New" pitchFamily="49" charset="0"/>
              </a:rPr>
              <a:t>	</a:t>
            </a:r>
            <a:r>
              <a:rPr lang="en-IN" sz="2000" b="1" dirty="0" err="1" smtClean="0">
                <a:solidFill>
                  <a:srgbClr val="FFC000"/>
                </a:solidFill>
                <a:latin typeface="Courier New" pitchFamily="49" charset="0"/>
                <a:cs typeface="Courier New" pitchFamily="49" charset="0"/>
              </a:rPr>
              <a:t>arr</a:t>
            </a:r>
            <a:r>
              <a:rPr lang="en-IN" sz="2000" b="1" dirty="0" smtClean="0">
                <a:solidFill>
                  <a:srgbClr val="FFC000"/>
                </a:solidFill>
                <a:latin typeface="Courier New" pitchFamily="49" charset="0"/>
                <a:cs typeface="Courier New" pitchFamily="49" charset="0"/>
              </a:rPr>
              <a:t>[</a:t>
            </a:r>
            <a:r>
              <a:rPr lang="en-IN" sz="2000" b="1" dirty="0" err="1" smtClean="0">
                <a:solidFill>
                  <a:srgbClr val="FFC000"/>
                </a:solidFill>
                <a:latin typeface="Courier New" pitchFamily="49" charset="0"/>
                <a:cs typeface="Courier New" pitchFamily="49" charset="0"/>
              </a:rPr>
              <a:t>pos</a:t>
            </a:r>
            <a:r>
              <a:rPr lang="en-IN" sz="2000" b="1" dirty="0">
                <a:solidFill>
                  <a:srgbClr val="FFC000"/>
                </a:solidFill>
                <a:latin typeface="Courier New" pitchFamily="49" charset="0"/>
                <a:cs typeface="Courier New" pitchFamily="49" charset="0"/>
              </a:rPr>
              <a:t>] = </a:t>
            </a:r>
            <a:r>
              <a:rPr lang="en-IN" sz="2000" b="1" dirty="0" err="1">
                <a:solidFill>
                  <a:srgbClr val="FFC000"/>
                </a:solidFill>
                <a:latin typeface="Courier New" pitchFamily="49" charset="0"/>
                <a:cs typeface="Courier New" pitchFamily="49" charset="0"/>
              </a:rPr>
              <a:t>elem</a:t>
            </a:r>
            <a:r>
              <a:rPr lang="en-IN" sz="2000" b="1" dirty="0">
                <a:solidFill>
                  <a:srgbClr val="FFC000"/>
                </a:solidFill>
                <a:latin typeface="Courier New" pitchFamily="49" charset="0"/>
                <a:cs typeface="Courier New" pitchFamily="49" charset="0"/>
              </a:rPr>
              <a:t>;</a:t>
            </a:r>
          </a:p>
          <a:p>
            <a:endParaRPr lang="en-IN" sz="2000" b="1" dirty="0">
              <a:solidFill>
                <a:srgbClr val="FFC000"/>
              </a:solidFill>
              <a:latin typeface="Courier New" pitchFamily="49" charset="0"/>
              <a:cs typeface="Courier New" pitchFamily="49" charset="0"/>
            </a:endParaRPr>
          </a:p>
          <a:p>
            <a:r>
              <a:rPr lang="en-IN" sz="2000" b="1" dirty="0" smtClean="0">
                <a:solidFill>
                  <a:srgbClr val="FFC000"/>
                </a:solidFill>
                <a:latin typeface="Courier New" pitchFamily="49" charset="0"/>
                <a:cs typeface="Courier New" pitchFamily="49" charset="0"/>
              </a:rPr>
              <a:t>	*</a:t>
            </a:r>
            <a:r>
              <a:rPr lang="en-IN" sz="2000" b="1" dirty="0">
                <a:solidFill>
                  <a:srgbClr val="FFC000"/>
                </a:solidFill>
                <a:latin typeface="Courier New" pitchFamily="49" charset="0"/>
                <a:cs typeface="Courier New" pitchFamily="49" charset="0"/>
              </a:rPr>
              <a:t>n = *n + 1;</a:t>
            </a:r>
          </a:p>
          <a:p>
            <a:r>
              <a:rPr lang="en-IN" sz="2000" b="1" dirty="0">
                <a:solidFill>
                  <a:srgbClr val="FFC000"/>
                </a:solidFill>
                <a:latin typeface="Courier New" pitchFamily="49" charset="0"/>
                <a:cs typeface="Courier New" pitchFamily="49" charset="0"/>
              </a:rPr>
              <a:t>}</a:t>
            </a:r>
          </a:p>
        </p:txBody>
      </p:sp>
    </p:spTree>
    <p:extLst>
      <p:ext uri="{BB962C8B-B14F-4D97-AF65-F5344CB8AC3E}">
        <p14:creationId xmlns:p14="http://schemas.microsoft.com/office/powerpoint/2010/main" val="250379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34129" y="1267686"/>
            <a:ext cx="6220502" cy="4708981"/>
          </a:xfrm>
          <a:prstGeom prst="rect">
            <a:avLst/>
          </a:prstGeom>
        </p:spPr>
        <p:txBody>
          <a:bodyPr wrap="square">
            <a:spAutoFit/>
          </a:bodyPr>
          <a:lstStyle/>
          <a:p>
            <a:r>
              <a:rPr lang="en-US" sz="2000" b="1" dirty="0" smtClean="0">
                <a:solidFill>
                  <a:srgbClr val="FFC000"/>
                </a:solidFill>
                <a:latin typeface="Courier New" pitchFamily="49" charset="0"/>
                <a:cs typeface="Courier New" pitchFamily="49" charset="0"/>
              </a:rPr>
              <a:t>void delete(</a:t>
            </a:r>
            <a:r>
              <a:rPr lang="en-US" sz="2000" b="1" dirty="0" err="1" smtClean="0">
                <a:solidFill>
                  <a:srgbClr val="FFC000"/>
                </a:solidFill>
                <a:latin typeface="Courier New" pitchFamily="49" charset="0"/>
                <a:cs typeface="Courier New" pitchFamily="49" charset="0"/>
              </a:rPr>
              <a:t>int</a:t>
            </a:r>
            <a:r>
              <a:rPr lang="en-US" sz="2000" b="1" dirty="0" smtClean="0">
                <a:solidFill>
                  <a:srgbClr val="FFC000"/>
                </a:solidFill>
                <a:latin typeface="Courier New" pitchFamily="49" charset="0"/>
                <a:cs typeface="Courier New" pitchFamily="49" charset="0"/>
              </a:rPr>
              <a:t> </a:t>
            </a:r>
            <a:r>
              <a:rPr lang="en-US" sz="2000" b="1" dirty="0" err="1">
                <a:solidFill>
                  <a:srgbClr val="FFC000"/>
                </a:solidFill>
                <a:latin typeface="Courier New" pitchFamily="49" charset="0"/>
                <a:cs typeface="Courier New" pitchFamily="49" charset="0"/>
              </a:rPr>
              <a:t>arr</a:t>
            </a:r>
            <a:r>
              <a:rPr lang="en-US" sz="2000" b="1" dirty="0">
                <a:solidFill>
                  <a:srgbClr val="FFC000"/>
                </a:solidFill>
                <a:latin typeface="Courier New" pitchFamily="49" charset="0"/>
                <a:cs typeface="Courier New" pitchFamily="49" charset="0"/>
              </a:rPr>
              <a:t>[], </a:t>
            </a:r>
            <a:r>
              <a:rPr lang="en-US" sz="2000" b="1" dirty="0" err="1">
                <a:solidFill>
                  <a:srgbClr val="FFC000"/>
                </a:solidFill>
                <a:latin typeface="Courier New" pitchFamily="49" charset="0"/>
                <a:cs typeface="Courier New" pitchFamily="49" charset="0"/>
              </a:rPr>
              <a:t>int</a:t>
            </a:r>
            <a:r>
              <a:rPr lang="en-US" sz="2000" b="1" dirty="0">
                <a:solidFill>
                  <a:srgbClr val="FFC000"/>
                </a:solidFill>
                <a:latin typeface="Courier New" pitchFamily="49" charset="0"/>
                <a:cs typeface="Courier New" pitchFamily="49" charset="0"/>
              </a:rPr>
              <a:t> n, </a:t>
            </a:r>
            <a:r>
              <a:rPr lang="en-US" sz="2000" b="1" dirty="0" err="1">
                <a:solidFill>
                  <a:srgbClr val="FFC000"/>
                </a:solidFill>
                <a:latin typeface="Courier New" pitchFamily="49" charset="0"/>
                <a:cs typeface="Courier New" pitchFamily="49" charset="0"/>
              </a:rPr>
              <a:t>int</a:t>
            </a:r>
            <a:r>
              <a:rPr lang="en-US" sz="2000" b="1" dirty="0">
                <a:solidFill>
                  <a:srgbClr val="FFC000"/>
                </a:solidFill>
                <a:latin typeface="Courier New" pitchFamily="49" charset="0"/>
                <a:cs typeface="Courier New" pitchFamily="49" charset="0"/>
              </a:rPr>
              <a:t> </a:t>
            </a:r>
            <a:r>
              <a:rPr lang="en-US" sz="2000" b="1" dirty="0" err="1">
                <a:solidFill>
                  <a:srgbClr val="FFC000"/>
                </a:solidFill>
                <a:latin typeface="Courier New" pitchFamily="49" charset="0"/>
                <a:cs typeface="Courier New" pitchFamily="49" charset="0"/>
              </a:rPr>
              <a:t>pos</a:t>
            </a:r>
            <a:r>
              <a:rPr lang="en-US" sz="2000" b="1" dirty="0">
                <a:solidFill>
                  <a:srgbClr val="FFC000"/>
                </a:solidFill>
                <a:latin typeface="Courier New" pitchFamily="49" charset="0"/>
                <a:cs typeface="Courier New" pitchFamily="49" charset="0"/>
              </a:rPr>
              <a:t>) </a:t>
            </a:r>
            <a:endParaRPr lang="en-US" sz="2000" b="1" dirty="0" smtClean="0">
              <a:solidFill>
                <a:srgbClr val="FFC000"/>
              </a:solidFill>
              <a:latin typeface="Courier New" pitchFamily="49" charset="0"/>
              <a:cs typeface="Courier New" pitchFamily="49" charset="0"/>
            </a:endParaRPr>
          </a:p>
          <a:p>
            <a:r>
              <a:rPr lang="en-US" sz="2000" b="1" dirty="0" smtClean="0">
                <a:solidFill>
                  <a:srgbClr val="FFC000"/>
                </a:solidFill>
                <a:latin typeface="Courier New" pitchFamily="49" charset="0"/>
                <a:cs typeface="Courier New" pitchFamily="49" charset="0"/>
              </a:rPr>
              <a:t>{</a:t>
            </a:r>
            <a:endParaRPr lang="en-US" sz="2000" b="1" dirty="0">
              <a:solidFill>
                <a:srgbClr val="FFC000"/>
              </a:solidFill>
              <a:latin typeface="Courier New" pitchFamily="49" charset="0"/>
              <a:cs typeface="Courier New" pitchFamily="49" charset="0"/>
            </a:endParaRPr>
          </a:p>
          <a:p>
            <a:r>
              <a:rPr lang="en-US" sz="2000" b="1" dirty="0" smtClean="0">
                <a:solidFill>
                  <a:srgbClr val="FFC000"/>
                </a:solidFill>
                <a:latin typeface="Courier New" pitchFamily="49" charset="0"/>
                <a:cs typeface="Courier New" pitchFamily="49" charset="0"/>
              </a:rPr>
              <a:t>	if </a:t>
            </a:r>
            <a:r>
              <a:rPr lang="en-US" sz="2000" b="1" dirty="0">
                <a:solidFill>
                  <a:srgbClr val="FFC000"/>
                </a:solidFill>
                <a:latin typeface="Courier New" pitchFamily="49" charset="0"/>
                <a:cs typeface="Courier New" pitchFamily="49" charset="0"/>
              </a:rPr>
              <a:t>(</a:t>
            </a:r>
            <a:r>
              <a:rPr lang="en-US" sz="2000" b="1" dirty="0" err="1">
                <a:solidFill>
                  <a:srgbClr val="FFC000"/>
                </a:solidFill>
                <a:latin typeface="Courier New" pitchFamily="49" charset="0"/>
                <a:cs typeface="Courier New" pitchFamily="49" charset="0"/>
              </a:rPr>
              <a:t>pos</a:t>
            </a:r>
            <a:r>
              <a:rPr lang="en-US" sz="2000" b="1" dirty="0">
                <a:solidFill>
                  <a:srgbClr val="FFC000"/>
                </a:solidFill>
                <a:latin typeface="Courier New" pitchFamily="49" charset="0"/>
                <a:cs typeface="Courier New" pitchFamily="49" charset="0"/>
              </a:rPr>
              <a:t> &lt; 0 || </a:t>
            </a:r>
            <a:r>
              <a:rPr lang="en-US" sz="2000" b="1" dirty="0" err="1">
                <a:solidFill>
                  <a:srgbClr val="FFC000"/>
                </a:solidFill>
                <a:latin typeface="Courier New" pitchFamily="49" charset="0"/>
                <a:cs typeface="Courier New" pitchFamily="49" charset="0"/>
              </a:rPr>
              <a:t>pos</a:t>
            </a:r>
            <a:r>
              <a:rPr lang="en-US" sz="2000" b="1" dirty="0">
                <a:solidFill>
                  <a:srgbClr val="FFC000"/>
                </a:solidFill>
                <a:latin typeface="Courier New" pitchFamily="49" charset="0"/>
                <a:cs typeface="Courier New" pitchFamily="49" charset="0"/>
              </a:rPr>
              <a:t> &gt;= n) </a:t>
            </a:r>
            <a:endParaRPr lang="en-US" sz="2000" b="1" dirty="0" smtClean="0">
              <a:solidFill>
                <a:srgbClr val="FFC000"/>
              </a:solidFill>
              <a:latin typeface="Courier New" pitchFamily="49" charset="0"/>
              <a:cs typeface="Courier New" pitchFamily="49" charset="0"/>
            </a:endParaRPr>
          </a:p>
          <a:p>
            <a:r>
              <a:rPr lang="en-US" sz="2000" b="1" dirty="0">
                <a:solidFill>
                  <a:srgbClr val="FFC000"/>
                </a:solidFill>
                <a:latin typeface="Courier New" pitchFamily="49" charset="0"/>
                <a:cs typeface="Courier New" pitchFamily="49" charset="0"/>
              </a:rPr>
              <a:t>	</a:t>
            </a:r>
            <a:r>
              <a:rPr lang="en-US" sz="2000" b="1" dirty="0" smtClean="0">
                <a:solidFill>
                  <a:srgbClr val="FFC000"/>
                </a:solidFill>
                <a:latin typeface="Courier New" pitchFamily="49" charset="0"/>
                <a:cs typeface="Courier New" pitchFamily="49" charset="0"/>
              </a:rPr>
              <a:t>{</a:t>
            </a:r>
            <a:endParaRPr lang="en-US" sz="2000" b="1" dirty="0">
              <a:solidFill>
                <a:srgbClr val="FFC000"/>
              </a:solidFill>
              <a:latin typeface="Courier New" pitchFamily="49" charset="0"/>
              <a:cs typeface="Courier New" pitchFamily="49" charset="0"/>
            </a:endParaRPr>
          </a:p>
          <a:p>
            <a:r>
              <a:rPr lang="en-US" sz="2000" b="1" dirty="0">
                <a:solidFill>
                  <a:srgbClr val="FFC000"/>
                </a:solidFill>
                <a:latin typeface="Courier New" pitchFamily="49" charset="0"/>
                <a:cs typeface="Courier New" pitchFamily="49" charset="0"/>
              </a:rPr>
              <a:t>        </a:t>
            </a:r>
            <a:r>
              <a:rPr lang="en-US" sz="2000" b="1" dirty="0" err="1">
                <a:solidFill>
                  <a:srgbClr val="FFC000"/>
                </a:solidFill>
                <a:latin typeface="Courier New" pitchFamily="49" charset="0"/>
                <a:cs typeface="Courier New" pitchFamily="49" charset="0"/>
              </a:rPr>
              <a:t>printf</a:t>
            </a:r>
            <a:r>
              <a:rPr lang="en-US" sz="2000" b="1" dirty="0">
                <a:solidFill>
                  <a:srgbClr val="FFC000"/>
                </a:solidFill>
                <a:latin typeface="Courier New" pitchFamily="49" charset="0"/>
                <a:cs typeface="Courier New" pitchFamily="49" charset="0"/>
              </a:rPr>
              <a:t>("Invalid position!\n");</a:t>
            </a:r>
          </a:p>
          <a:p>
            <a:r>
              <a:rPr lang="en-US" sz="2000" b="1" dirty="0">
                <a:solidFill>
                  <a:srgbClr val="FFC000"/>
                </a:solidFill>
                <a:latin typeface="Courier New" pitchFamily="49" charset="0"/>
                <a:cs typeface="Courier New" pitchFamily="49" charset="0"/>
              </a:rPr>
              <a:t>        return;</a:t>
            </a:r>
          </a:p>
          <a:p>
            <a:r>
              <a:rPr lang="en-US" sz="2000" b="1" dirty="0">
                <a:solidFill>
                  <a:srgbClr val="FFC000"/>
                </a:solidFill>
                <a:latin typeface="Courier New" pitchFamily="49" charset="0"/>
                <a:cs typeface="Courier New" pitchFamily="49" charset="0"/>
              </a:rPr>
              <a:t>    </a:t>
            </a:r>
            <a:r>
              <a:rPr lang="en-US" sz="2000" b="1" dirty="0" smtClean="0">
                <a:solidFill>
                  <a:srgbClr val="FFC000"/>
                </a:solidFill>
                <a:latin typeface="Courier New" pitchFamily="49" charset="0"/>
                <a:cs typeface="Courier New" pitchFamily="49" charset="0"/>
              </a:rPr>
              <a:t>	}</a:t>
            </a:r>
            <a:endParaRPr lang="en-US" sz="2000" b="1" dirty="0">
              <a:solidFill>
                <a:srgbClr val="FFC000"/>
              </a:solidFill>
              <a:latin typeface="Courier New" pitchFamily="49" charset="0"/>
              <a:cs typeface="Courier New" pitchFamily="49" charset="0"/>
            </a:endParaRPr>
          </a:p>
          <a:p>
            <a:endParaRPr lang="en-US" sz="2000" b="1" dirty="0">
              <a:solidFill>
                <a:srgbClr val="FFC000"/>
              </a:solidFill>
              <a:latin typeface="Courier New" pitchFamily="49" charset="0"/>
              <a:cs typeface="Courier New" pitchFamily="49" charset="0"/>
            </a:endParaRPr>
          </a:p>
          <a:p>
            <a:r>
              <a:rPr lang="en-US" sz="2000" b="1" dirty="0" smtClean="0">
                <a:solidFill>
                  <a:srgbClr val="FFC000"/>
                </a:solidFill>
                <a:latin typeface="Courier New" pitchFamily="49" charset="0"/>
                <a:cs typeface="Courier New" pitchFamily="49" charset="0"/>
              </a:rPr>
              <a:t>	for </a:t>
            </a:r>
            <a:r>
              <a:rPr lang="en-US" sz="2000" b="1" dirty="0">
                <a:solidFill>
                  <a:srgbClr val="FFC000"/>
                </a:solidFill>
                <a:latin typeface="Courier New" pitchFamily="49" charset="0"/>
                <a:cs typeface="Courier New" pitchFamily="49" charset="0"/>
              </a:rPr>
              <a:t>(</a:t>
            </a:r>
            <a:r>
              <a:rPr lang="en-US" sz="2000" b="1" dirty="0" err="1">
                <a:solidFill>
                  <a:srgbClr val="FFC000"/>
                </a:solidFill>
                <a:latin typeface="Courier New" pitchFamily="49" charset="0"/>
                <a:cs typeface="Courier New" pitchFamily="49" charset="0"/>
              </a:rPr>
              <a:t>int</a:t>
            </a:r>
            <a:r>
              <a:rPr lang="en-US" sz="2000" b="1" dirty="0">
                <a:solidFill>
                  <a:srgbClr val="FFC000"/>
                </a:solidFill>
                <a:latin typeface="Courier New" pitchFamily="49" charset="0"/>
                <a:cs typeface="Courier New" pitchFamily="49" charset="0"/>
              </a:rPr>
              <a:t> i = </a:t>
            </a:r>
            <a:r>
              <a:rPr lang="en-US" sz="2000" b="1" dirty="0" err="1">
                <a:solidFill>
                  <a:srgbClr val="FFC000"/>
                </a:solidFill>
                <a:latin typeface="Courier New" pitchFamily="49" charset="0"/>
                <a:cs typeface="Courier New" pitchFamily="49" charset="0"/>
              </a:rPr>
              <a:t>pos</a:t>
            </a:r>
            <a:r>
              <a:rPr lang="en-US" sz="2000" b="1" dirty="0">
                <a:solidFill>
                  <a:srgbClr val="FFC000"/>
                </a:solidFill>
                <a:latin typeface="Courier New" pitchFamily="49" charset="0"/>
                <a:cs typeface="Courier New" pitchFamily="49" charset="0"/>
              </a:rPr>
              <a:t>; i &lt; n - 1; i++) </a:t>
            </a:r>
            <a:endParaRPr lang="en-US" sz="2000" b="1" dirty="0" smtClean="0">
              <a:solidFill>
                <a:srgbClr val="FFC000"/>
              </a:solidFill>
              <a:latin typeface="Courier New" pitchFamily="49" charset="0"/>
              <a:cs typeface="Courier New" pitchFamily="49" charset="0"/>
            </a:endParaRPr>
          </a:p>
          <a:p>
            <a:r>
              <a:rPr lang="en-US" sz="2000" b="1" dirty="0">
                <a:solidFill>
                  <a:srgbClr val="FFC000"/>
                </a:solidFill>
                <a:latin typeface="Courier New" pitchFamily="49" charset="0"/>
                <a:cs typeface="Courier New" pitchFamily="49" charset="0"/>
              </a:rPr>
              <a:t>	</a:t>
            </a:r>
            <a:r>
              <a:rPr lang="en-US" sz="2000" b="1" dirty="0" smtClean="0">
                <a:solidFill>
                  <a:srgbClr val="FFC000"/>
                </a:solidFill>
                <a:latin typeface="Courier New" pitchFamily="49" charset="0"/>
                <a:cs typeface="Courier New" pitchFamily="49" charset="0"/>
              </a:rPr>
              <a:t>{</a:t>
            </a:r>
            <a:endParaRPr lang="en-US" sz="2000" b="1" dirty="0">
              <a:solidFill>
                <a:srgbClr val="FFC000"/>
              </a:solidFill>
              <a:latin typeface="Courier New" pitchFamily="49" charset="0"/>
              <a:cs typeface="Courier New" pitchFamily="49" charset="0"/>
            </a:endParaRPr>
          </a:p>
          <a:p>
            <a:r>
              <a:rPr lang="en-US" sz="2000" b="1" dirty="0">
                <a:solidFill>
                  <a:srgbClr val="FFC000"/>
                </a:solidFill>
                <a:latin typeface="Courier New" pitchFamily="49" charset="0"/>
                <a:cs typeface="Courier New" pitchFamily="49" charset="0"/>
              </a:rPr>
              <a:t>        </a:t>
            </a:r>
            <a:r>
              <a:rPr lang="en-US" sz="2000" b="1" dirty="0" err="1">
                <a:solidFill>
                  <a:srgbClr val="FFC000"/>
                </a:solidFill>
                <a:latin typeface="Courier New" pitchFamily="49" charset="0"/>
                <a:cs typeface="Courier New" pitchFamily="49" charset="0"/>
              </a:rPr>
              <a:t>arr</a:t>
            </a:r>
            <a:r>
              <a:rPr lang="en-US" sz="2000" b="1" dirty="0">
                <a:solidFill>
                  <a:srgbClr val="FFC000"/>
                </a:solidFill>
                <a:latin typeface="Courier New" pitchFamily="49" charset="0"/>
                <a:cs typeface="Courier New" pitchFamily="49" charset="0"/>
              </a:rPr>
              <a:t>[i] = </a:t>
            </a:r>
            <a:r>
              <a:rPr lang="en-US" sz="2000" b="1" dirty="0" err="1">
                <a:solidFill>
                  <a:srgbClr val="FFC000"/>
                </a:solidFill>
                <a:latin typeface="Courier New" pitchFamily="49" charset="0"/>
                <a:cs typeface="Courier New" pitchFamily="49" charset="0"/>
              </a:rPr>
              <a:t>arr</a:t>
            </a:r>
            <a:r>
              <a:rPr lang="en-US" sz="2000" b="1" dirty="0">
                <a:solidFill>
                  <a:srgbClr val="FFC000"/>
                </a:solidFill>
                <a:latin typeface="Courier New" pitchFamily="49" charset="0"/>
                <a:cs typeface="Courier New" pitchFamily="49" charset="0"/>
              </a:rPr>
              <a:t>[i + 1];</a:t>
            </a:r>
          </a:p>
          <a:p>
            <a:r>
              <a:rPr lang="en-US" sz="2000" b="1" dirty="0">
                <a:solidFill>
                  <a:srgbClr val="FFC000"/>
                </a:solidFill>
                <a:latin typeface="Courier New" pitchFamily="49" charset="0"/>
                <a:cs typeface="Courier New" pitchFamily="49" charset="0"/>
              </a:rPr>
              <a:t>    </a:t>
            </a:r>
            <a:r>
              <a:rPr lang="en-US" sz="2000" b="1" dirty="0" smtClean="0">
                <a:solidFill>
                  <a:srgbClr val="FFC000"/>
                </a:solidFill>
                <a:latin typeface="Courier New" pitchFamily="49" charset="0"/>
                <a:cs typeface="Courier New" pitchFamily="49" charset="0"/>
              </a:rPr>
              <a:t>	}</a:t>
            </a:r>
            <a:endParaRPr lang="en-US" sz="2000" b="1" dirty="0">
              <a:solidFill>
                <a:srgbClr val="FFC000"/>
              </a:solidFill>
              <a:latin typeface="Courier New" pitchFamily="49" charset="0"/>
              <a:cs typeface="Courier New" pitchFamily="49" charset="0"/>
            </a:endParaRPr>
          </a:p>
          <a:p>
            <a:endParaRPr lang="en-US" sz="2000" b="1" dirty="0">
              <a:solidFill>
                <a:srgbClr val="FFC000"/>
              </a:solidFill>
              <a:latin typeface="Courier New" pitchFamily="49" charset="0"/>
              <a:cs typeface="Courier New" pitchFamily="49" charset="0"/>
            </a:endParaRPr>
          </a:p>
          <a:p>
            <a:r>
              <a:rPr lang="en-US" sz="2000" b="1" dirty="0" smtClean="0">
                <a:solidFill>
                  <a:srgbClr val="FFC000"/>
                </a:solidFill>
                <a:latin typeface="Courier New" pitchFamily="49" charset="0"/>
                <a:cs typeface="Courier New" pitchFamily="49" charset="0"/>
              </a:rPr>
              <a:t>	n </a:t>
            </a:r>
            <a:r>
              <a:rPr lang="en-US" sz="2000" b="1" dirty="0">
                <a:solidFill>
                  <a:srgbClr val="FFC000"/>
                </a:solidFill>
                <a:latin typeface="Courier New" pitchFamily="49" charset="0"/>
                <a:cs typeface="Courier New" pitchFamily="49" charset="0"/>
              </a:rPr>
              <a:t>= n - 1;</a:t>
            </a:r>
          </a:p>
          <a:p>
            <a:r>
              <a:rPr lang="en-US" sz="2000" b="1" dirty="0">
                <a:solidFill>
                  <a:srgbClr val="FFC000"/>
                </a:solidFill>
                <a:latin typeface="Courier New" pitchFamily="49" charset="0"/>
                <a:cs typeface="Courier New" pitchFamily="49" charset="0"/>
              </a:rPr>
              <a:t>}</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686" y="2176532"/>
            <a:ext cx="5934141" cy="3284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44685" y="108222"/>
            <a:ext cx="11909945" cy="461665"/>
          </a:xfrm>
          <a:prstGeom prst="rect">
            <a:avLst/>
          </a:prstGeom>
        </p:spPr>
        <p:txBody>
          <a:bodyPr wrap="square">
            <a:spAutoFit/>
          </a:bodyPr>
          <a:lstStyle/>
          <a:p>
            <a:pPr algn="ctr"/>
            <a:r>
              <a:rPr lang="en-IN" sz="2400" b="1" dirty="0" smtClean="0">
                <a:latin typeface="Courier New" pitchFamily="49" charset="0"/>
                <a:cs typeface="Courier New" pitchFamily="49" charset="0"/>
              </a:rPr>
              <a:t>-DELETION </a:t>
            </a:r>
            <a:r>
              <a:rPr lang="en-IN" sz="2400" b="1" dirty="0">
                <a:latin typeface="Courier New" pitchFamily="49" charset="0"/>
                <a:cs typeface="Courier New" pitchFamily="49" charset="0"/>
              </a:rPr>
              <a:t>IN </a:t>
            </a:r>
            <a:r>
              <a:rPr lang="en-IN" sz="2400" b="1" dirty="0" smtClean="0">
                <a:latin typeface="Courier New" pitchFamily="49" charset="0"/>
                <a:cs typeface="Courier New" pitchFamily="49" charset="0"/>
              </a:rPr>
              <a:t>1D </a:t>
            </a:r>
            <a:r>
              <a:rPr lang="en-IN" sz="2400" b="1" dirty="0">
                <a:latin typeface="Courier New" pitchFamily="49" charset="0"/>
                <a:cs typeface="Courier New" pitchFamily="49" charset="0"/>
              </a:rPr>
              <a:t>ARRAY</a:t>
            </a:r>
            <a:r>
              <a:rPr lang="en-IN" sz="2400" b="1" dirty="0" smtClean="0">
                <a:latin typeface="Courier New" pitchFamily="49" charset="0"/>
                <a:cs typeface="Courier New" pitchFamily="49" charset="0"/>
              </a:rPr>
              <a:t>–</a:t>
            </a:r>
            <a:endParaRPr lang="en-IN" sz="2400" b="1" dirty="0">
              <a:latin typeface="Courier New" pitchFamily="49" charset="0"/>
              <a:cs typeface="Courier New" pitchFamily="49" charset="0"/>
            </a:endParaRPr>
          </a:p>
        </p:txBody>
      </p:sp>
    </p:spTree>
    <p:extLst>
      <p:ext uri="{BB962C8B-B14F-4D97-AF65-F5344CB8AC3E}">
        <p14:creationId xmlns:p14="http://schemas.microsoft.com/office/powerpoint/2010/main" val="3902195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282" y="146450"/>
            <a:ext cx="9517487" cy="655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25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980" y="209956"/>
            <a:ext cx="11669265" cy="6463308"/>
          </a:xfrm>
          <a:prstGeom prst="rect">
            <a:avLst/>
          </a:prstGeom>
        </p:spPr>
        <p:txBody>
          <a:bodyPr wrap="square" anchor="ctr">
            <a:spAutoFit/>
          </a:bodyPr>
          <a:lstStyle/>
          <a:p>
            <a:pPr marL="0" lvl="2" algn="just">
              <a:buFont typeface="Wingdings" pitchFamily="2" charset="2"/>
              <a:buChar char="§"/>
            </a:pPr>
            <a:r>
              <a:rPr lang="en-US" b="1" dirty="0" smtClean="0"/>
              <a:t> </a:t>
            </a:r>
            <a:r>
              <a:rPr lang="en-US" b="1" dirty="0"/>
              <a:t>Definition – </a:t>
            </a:r>
            <a:r>
              <a:rPr lang="en-US" dirty="0"/>
              <a:t>An array is a collection of similar items stored in contiguous memory locations. In programming, sometimes a simple variable is not enough to hold all the data.</a:t>
            </a:r>
          </a:p>
          <a:p>
            <a:pPr marL="0" lvl="2" algn="just"/>
            <a:endParaRPr lang="en-US" b="1" dirty="0"/>
          </a:p>
          <a:p>
            <a:pPr marL="0" lvl="2" algn="just"/>
            <a:r>
              <a:rPr lang="en-US" b="1" dirty="0">
                <a:solidFill>
                  <a:srgbClr val="FFC000"/>
                </a:solidFill>
              </a:rPr>
              <a:t>Note -</a:t>
            </a:r>
            <a:r>
              <a:rPr lang="en-US" dirty="0">
                <a:solidFill>
                  <a:srgbClr val="FFC000"/>
                </a:solidFill>
              </a:rPr>
              <a:t> </a:t>
            </a:r>
            <a:r>
              <a:rPr lang="en-US" i="1" dirty="0">
                <a:solidFill>
                  <a:srgbClr val="FFC000"/>
                </a:solidFill>
              </a:rPr>
              <a:t>A </a:t>
            </a:r>
            <a:r>
              <a:rPr lang="en-US" i="1" dirty="0" smtClean="0">
                <a:solidFill>
                  <a:srgbClr val="FFC000"/>
                </a:solidFill>
              </a:rPr>
              <a:t>C </a:t>
            </a:r>
            <a:r>
              <a:rPr lang="en-US" i="1" dirty="0">
                <a:solidFill>
                  <a:srgbClr val="FFC000"/>
                </a:solidFill>
              </a:rPr>
              <a:t>array has a fixed-size</a:t>
            </a:r>
            <a:r>
              <a:rPr lang="en-US" dirty="0" smtClean="0">
                <a:solidFill>
                  <a:srgbClr val="FFC000"/>
                </a:solidFill>
              </a:rPr>
              <a:t>.</a:t>
            </a:r>
          </a:p>
          <a:p>
            <a:pPr marL="0" lvl="2" algn="just"/>
            <a:endParaRPr lang="en-US" dirty="0" smtClean="0">
              <a:solidFill>
                <a:srgbClr val="FFC000"/>
              </a:solidFill>
            </a:endParaRPr>
          </a:p>
          <a:p>
            <a:pPr marL="0" lvl="2" algn="just"/>
            <a:r>
              <a:rPr lang="en-US" b="1" dirty="0">
                <a:solidFill>
                  <a:srgbClr val="FFC000"/>
                </a:solidFill>
              </a:rPr>
              <a:t>Note - </a:t>
            </a:r>
            <a:r>
              <a:rPr lang="en-US" dirty="0" smtClean="0">
                <a:solidFill>
                  <a:srgbClr val="FFC000"/>
                </a:solidFill>
              </a:rPr>
              <a:t>Array </a:t>
            </a:r>
            <a:r>
              <a:rPr lang="en-US" dirty="0">
                <a:solidFill>
                  <a:srgbClr val="FFC000"/>
                </a:solidFill>
              </a:rPr>
              <a:t>belongs from non-primitive data structure, which can store the primitive type of data such as </a:t>
            </a:r>
            <a:r>
              <a:rPr lang="en-US" dirty="0" err="1">
                <a:solidFill>
                  <a:srgbClr val="FFC000"/>
                </a:solidFill>
              </a:rPr>
              <a:t>int</a:t>
            </a:r>
            <a:r>
              <a:rPr lang="en-US" dirty="0">
                <a:solidFill>
                  <a:srgbClr val="FFC000"/>
                </a:solidFill>
              </a:rPr>
              <a:t>, char, double, float etc.</a:t>
            </a:r>
          </a:p>
          <a:p>
            <a:pPr marL="0" lvl="2" algn="just"/>
            <a:endParaRPr lang="en-US" b="1" dirty="0" smtClean="0">
              <a:solidFill>
                <a:srgbClr val="FFC000"/>
              </a:solidFill>
            </a:endParaRPr>
          </a:p>
          <a:p>
            <a:pPr marL="0" lvl="2" algn="just"/>
            <a:r>
              <a:rPr lang="en-US" b="1" dirty="0" smtClean="0">
                <a:solidFill>
                  <a:srgbClr val="FFC000"/>
                </a:solidFill>
              </a:rPr>
              <a:t>Note </a:t>
            </a:r>
            <a:r>
              <a:rPr lang="en-US" b="1" dirty="0">
                <a:solidFill>
                  <a:srgbClr val="FFC000"/>
                </a:solidFill>
              </a:rPr>
              <a:t>- </a:t>
            </a:r>
            <a:r>
              <a:rPr lang="en-US" dirty="0" smtClean="0">
                <a:solidFill>
                  <a:srgbClr val="FFC000"/>
                </a:solidFill>
              </a:rPr>
              <a:t>The </a:t>
            </a:r>
            <a:r>
              <a:rPr lang="en-US" dirty="0">
                <a:solidFill>
                  <a:srgbClr val="FFC000"/>
                </a:solidFill>
              </a:rPr>
              <a:t>array is the simplest data structure where each data element can be randomly accessed by using its index number.</a:t>
            </a:r>
          </a:p>
          <a:p>
            <a:pPr marL="0" lvl="2" algn="just"/>
            <a:endParaRPr lang="en-US" dirty="0"/>
          </a:p>
          <a:p>
            <a:pPr marL="0" lvl="2" algn="just">
              <a:buFont typeface="Wingdings" pitchFamily="2" charset="2"/>
              <a:buChar char="§"/>
            </a:pPr>
            <a:r>
              <a:rPr lang="en-US" dirty="0"/>
              <a:t> </a:t>
            </a:r>
            <a:r>
              <a:rPr lang="en-US" b="1" dirty="0"/>
              <a:t>Why do we need arrays?</a:t>
            </a:r>
          </a:p>
          <a:p>
            <a:pPr marL="0" lvl="2" algn="just"/>
            <a:r>
              <a:rPr lang="en-US" dirty="0"/>
              <a:t>Arrays are very important in any programming language. They provide a more convenient way of storing variables or a collection of data of a similar data type together instead of storing them separately. Each value of the array will be accessed separately.  </a:t>
            </a:r>
            <a:endParaRPr lang="en-US" dirty="0" smtClean="0"/>
          </a:p>
          <a:p>
            <a:pPr marL="0" lvl="2" algn="just"/>
            <a:endParaRPr lang="en-US" dirty="0"/>
          </a:p>
          <a:p>
            <a:pPr marL="285750" lvl="2" indent="-285750" algn="just">
              <a:buFont typeface="Wingdings" pitchFamily="2" charset="2"/>
              <a:buChar char="§"/>
            </a:pPr>
            <a:r>
              <a:rPr lang="en-US" b="1" dirty="0"/>
              <a:t>Properties –</a:t>
            </a:r>
            <a:r>
              <a:rPr lang="en-US" dirty="0"/>
              <a:t> The array contains the following properties -</a:t>
            </a:r>
          </a:p>
          <a:p>
            <a:pPr marL="342900" lvl="2" indent="-342900" algn="just">
              <a:buFont typeface="+mj-lt"/>
              <a:buAutoNum type="arabicPeriod"/>
            </a:pPr>
            <a:r>
              <a:rPr lang="en-US" dirty="0"/>
              <a:t>Each element of an array is of same data type and carries the same size, i.e., </a:t>
            </a:r>
            <a:r>
              <a:rPr lang="en-US" dirty="0" err="1"/>
              <a:t>int</a:t>
            </a:r>
            <a:r>
              <a:rPr lang="en-US" dirty="0"/>
              <a:t> = 4 bytes.</a:t>
            </a:r>
          </a:p>
          <a:p>
            <a:pPr marL="342900" lvl="2" indent="-342900" algn="just">
              <a:buFont typeface="+mj-lt"/>
              <a:buAutoNum type="arabicPeriod"/>
            </a:pPr>
            <a:r>
              <a:rPr lang="en-US" dirty="0"/>
              <a:t>Elements of the array are stored at contiguous memory locations where the first element is stored at the smallest memory location.</a:t>
            </a:r>
          </a:p>
          <a:p>
            <a:pPr marL="342900" lvl="2" indent="-342900" algn="just">
              <a:buFont typeface="+mj-lt"/>
              <a:buAutoNum type="arabicPeriod"/>
            </a:pPr>
            <a:r>
              <a:rPr lang="en-US" dirty="0"/>
              <a:t>Elements of the array can be randomly accessed since we can calculate the address of each element of the array with the given base address and the size of the data element.</a:t>
            </a:r>
          </a:p>
          <a:p>
            <a:pPr marL="0" lvl="2" algn="just"/>
            <a:endParaRPr lang="en-US" dirty="0"/>
          </a:p>
        </p:txBody>
      </p:sp>
    </p:spTree>
    <p:extLst>
      <p:ext uri="{BB962C8B-B14F-4D97-AF65-F5344CB8AC3E}">
        <p14:creationId xmlns:p14="http://schemas.microsoft.com/office/powerpoint/2010/main" val="27691076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982" y="182478"/>
            <a:ext cx="11669265" cy="4647426"/>
          </a:xfrm>
          <a:prstGeom prst="rect">
            <a:avLst/>
          </a:prstGeom>
        </p:spPr>
        <p:txBody>
          <a:bodyPr wrap="square">
            <a:spAutoFit/>
          </a:bodyPr>
          <a:lstStyle/>
          <a:p>
            <a:pPr marL="0" lvl="2" algn="just">
              <a:buFont typeface="Wingdings" pitchFamily="2" charset="2"/>
              <a:buChar char="§"/>
            </a:pPr>
            <a:r>
              <a:rPr lang="en-US" sz="2800" b="1" dirty="0"/>
              <a:t> Advantages of Array –</a:t>
            </a:r>
          </a:p>
          <a:p>
            <a:pPr marL="971550" lvl="3" indent="-514350" algn="just">
              <a:buFont typeface="+mj-lt"/>
              <a:buAutoNum type="arabicPeriod"/>
            </a:pPr>
            <a:r>
              <a:rPr lang="en-US" sz="2400" dirty="0"/>
              <a:t>Array elements can be traversed easily. </a:t>
            </a:r>
          </a:p>
          <a:p>
            <a:pPr marL="971550" lvl="3" indent="-514350" algn="just">
              <a:buFont typeface="+mj-lt"/>
              <a:buAutoNum type="arabicPeriod"/>
            </a:pPr>
            <a:r>
              <a:rPr lang="en-US" sz="2400" dirty="0"/>
              <a:t>Easy to manipulate array data. </a:t>
            </a:r>
          </a:p>
          <a:p>
            <a:pPr marL="971550" lvl="3" indent="-514350" algn="just">
              <a:buFont typeface="+mj-lt"/>
              <a:buAutoNum type="arabicPeriod"/>
            </a:pPr>
            <a:r>
              <a:rPr lang="en-US" sz="2400" dirty="0"/>
              <a:t>Array elements can be accessed randomly. </a:t>
            </a:r>
          </a:p>
          <a:p>
            <a:pPr marL="971550" lvl="3" indent="-514350" algn="just">
              <a:buFont typeface="+mj-lt"/>
              <a:buAutoNum type="arabicPeriod"/>
            </a:pPr>
            <a:r>
              <a:rPr lang="en-US" sz="2400" dirty="0"/>
              <a:t>Arrays facilitate code optimization.</a:t>
            </a:r>
          </a:p>
          <a:p>
            <a:pPr marL="971550" lvl="3" indent="-514350" algn="just">
              <a:buFont typeface="+mj-lt"/>
              <a:buAutoNum type="arabicPeriod"/>
            </a:pPr>
            <a:r>
              <a:rPr lang="en-US" sz="2400" dirty="0"/>
              <a:t>Easy to sort array data. </a:t>
            </a:r>
          </a:p>
          <a:p>
            <a:pPr marL="971550" lvl="3" indent="-514350" algn="just">
              <a:buFont typeface="+mj-lt"/>
              <a:buAutoNum type="arabicPeriod"/>
            </a:pPr>
            <a:endParaRPr lang="en-US" sz="2400" dirty="0"/>
          </a:p>
          <a:p>
            <a:pPr marL="0" lvl="1" algn="just">
              <a:buFont typeface="Wingdings" pitchFamily="2" charset="2"/>
              <a:buChar char="§"/>
            </a:pPr>
            <a:r>
              <a:rPr lang="en-US" sz="2800" b="1" dirty="0"/>
              <a:t> Disadvantages of Array –</a:t>
            </a:r>
          </a:p>
          <a:p>
            <a:pPr marL="971550" lvl="3" indent="-514350" algn="just">
              <a:buFont typeface="+mj-lt"/>
              <a:buAutoNum type="arabicPeriod"/>
            </a:pPr>
            <a:r>
              <a:rPr lang="en-US" sz="2400" dirty="0"/>
              <a:t>An array has a fixed size. </a:t>
            </a:r>
          </a:p>
          <a:p>
            <a:pPr marL="971550" lvl="3" indent="-514350" algn="just">
              <a:buFont typeface="+mj-lt"/>
              <a:buAutoNum type="arabicPeriod"/>
            </a:pPr>
            <a:r>
              <a:rPr lang="en-US" sz="2400" dirty="0"/>
              <a:t>Allocating more memory than the requirement leads to wastage memory space, and less allocation of memory can create a problem.</a:t>
            </a:r>
          </a:p>
          <a:p>
            <a:pPr marL="971550" lvl="3" indent="-514350" algn="just">
              <a:buFont typeface="+mj-lt"/>
              <a:buAutoNum type="arabicPeriod"/>
            </a:pPr>
            <a:r>
              <a:rPr lang="en-US" sz="2400" dirty="0"/>
              <a:t>The number of elements to be stored in an array must be known in advance. </a:t>
            </a:r>
          </a:p>
        </p:txBody>
      </p:sp>
      <p:sp>
        <p:nvSpPr>
          <p:cNvPr id="1026" name="AutoShape 2" descr="https://static.javatpoint.com/cpp/images/c-array1.png"/>
          <p:cNvSpPr>
            <a:spLocks noChangeAspect="1" noChangeArrowheads="1"/>
          </p:cNvSpPr>
          <p:nvPr/>
        </p:nvSpPr>
        <p:spPr bwMode="auto">
          <a:xfrm>
            <a:off x="157123" y="-144463"/>
            <a:ext cx="304721"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c-array1.png"/>
          <p:cNvPicPr>
            <a:picLocks noChangeAspect="1"/>
          </p:cNvPicPr>
          <p:nvPr/>
        </p:nvPicPr>
        <p:blipFill>
          <a:blip r:embed="rId2"/>
          <a:stretch>
            <a:fillRect/>
          </a:stretch>
        </p:blipFill>
        <p:spPr>
          <a:xfrm>
            <a:off x="3453068" y="4896285"/>
            <a:ext cx="5093942" cy="1753899"/>
          </a:xfrm>
          <a:prstGeom prst="rect">
            <a:avLst/>
          </a:prstGeom>
        </p:spPr>
      </p:pic>
    </p:spTree>
    <p:extLst>
      <p:ext uri="{BB962C8B-B14F-4D97-AF65-F5344CB8AC3E}">
        <p14:creationId xmlns:p14="http://schemas.microsoft.com/office/powerpoint/2010/main" val="40527029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981" y="324153"/>
            <a:ext cx="11669265" cy="6247864"/>
          </a:xfrm>
          <a:prstGeom prst="rect">
            <a:avLst/>
          </a:prstGeom>
        </p:spPr>
        <p:txBody>
          <a:bodyPr wrap="square">
            <a:spAutoFit/>
          </a:bodyPr>
          <a:lstStyle/>
          <a:p>
            <a:pPr marL="0" lvl="2" algn="just">
              <a:buFont typeface="Wingdings" pitchFamily="2" charset="2"/>
              <a:buChar char="§"/>
            </a:pPr>
            <a:r>
              <a:rPr lang="en-US" sz="2000" b="1" dirty="0">
                <a:latin typeface="Arial (Body)"/>
              </a:rPr>
              <a:t> Types of Array – </a:t>
            </a:r>
            <a:r>
              <a:rPr lang="en-US" sz="2000" dirty="0">
                <a:latin typeface="Arial (Body)"/>
              </a:rPr>
              <a:t>There are two types of array, such as –</a:t>
            </a:r>
          </a:p>
          <a:p>
            <a:pPr marL="971550" lvl="3" indent="-514350" algn="just">
              <a:buFont typeface="+mj-lt"/>
              <a:buAutoNum type="arabicPeriod"/>
            </a:pPr>
            <a:r>
              <a:rPr lang="en-US" sz="2000" dirty="0">
                <a:latin typeface="Arial (Body)"/>
              </a:rPr>
              <a:t>1-D array	(One Dimensional Array)</a:t>
            </a:r>
          </a:p>
          <a:p>
            <a:pPr marL="971550" lvl="3" indent="-514350" algn="just">
              <a:buFont typeface="+mj-lt"/>
              <a:buAutoNum type="arabicPeriod"/>
            </a:pPr>
            <a:r>
              <a:rPr lang="en-US" sz="2000" dirty="0">
                <a:latin typeface="Arial (Body)"/>
              </a:rPr>
              <a:t>2-D array	(Multi Dimensional Array)</a:t>
            </a:r>
          </a:p>
          <a:p>
            <a:pPr marL="971550" lvl="3" indent="-514350" algn="just"/>
            <a:r>
              <a:rPr lang="en-US" sz="2000" dirty="0">
                <a:latin typeface="Arial (Body)"/>
              </a:rPr>
              <a:t> </a:t>
            </a:r>
          </a:p>
          <a:p>
            <a:pPr marL="0" lvl="2" algn="just">
              <a:buFont typeface="Wingdings" pitchFamily="2" charset="2"/>
              <a:buChar char="§"/>
            </a:pPr>
            <a:r>
              <a:rPr lang="en-US" sz="2000" b="1" dirty="0">
                <a:latin typeface="Arial (Body)"/>
              </a:rPr>
              <a:t> Declare an Array in </a:t>
            </a:r>
            <a:r>
              <a:rPr lang="en-US" sz="2000" b="1" dirty="0" smtClean="0">
                <a:latin typeface="Arial (Body)"/>
              </a:rPr>
              <a:t>C </a:t>
            </a:r>
            <a:r>
              <a:rPr lang="en-US" sz="2000" b="1" dirty="0">
                <a:latin typeface="Arial (Body)"/>
              </a:rPr>
              <a:t>-	</a:t>
            </a:r>
            <a:r>
              <a:rPr lang="en-US" sz="2000" b="1" dirty="0">
                <a:solidFill>
                  <a:srgbClr val="FFC000"/>
                </a:solidFill>
                <a:latin typeface="Arial (Body)"/>
              </a:rPr>
              <a:t>type array-Name [ array-Size ];</a:t>
            </a:r>
          </a:p>
          <a:p>
            <a:pPr marL="0" lvl="2" algn="just">
              <a:buFont typeface="Wingdings" pitchFamily="2" charset="2"/>
              <a:buChar char="§"/>
            </a:pPr>
            <a:endParaRPr lang="en-US" sz="2000" b="1" dirty="0">
              <a:solidFill>
                <a:srgbClr val="FFC000"/>
              </a:solidFill>
              <a:latin typeface="Arial (Body)"/>
            </a:endParaRPr>
          </a:p>
          <a:p>
            <a:pPr marL="0" lvl="2" algn="just">
              <a:buFont typeface="Wingdings" pitchFamily="2" charset="2"/>
              <a:buChar char="§"/>
            </a:pPr>
            <a:r>
              <a:rPr lang="en-US" sz="2000" b="1" dirty="0">
                <a:latin typeface="Arial (Body)"/>
              </a:rPr>
              <a:t> Array Declaration -</a:t>
            </a:r>
            <a:r>
              <a:rPr lang="en-US" sz="2000" b="1" dirty="0">
                <a:solidFill>
                  <a:srgbClr val="C00000"/>
                </a:solidFill>
                <a:latin typeface="Arial (Body)"/>
              </a:rPr>
              <a:t>		</a:t>
            </a:r>
            <a:r>
              <a:rPr lang="en-US" sz="2000" b="1" dirty="0">
                <a:solidFill>
                  <a:srgbClr val="FFC000"/>
                </a:solidFill>
                <a:latin typeface="Arial (Body)"/>
              </a:rPr>
              <a:t>int </a:t>
            </a:r>
            <a:r>
              <a:rPr lang="en-US" sz="2000" b="1" dirty="0" err="1">
                <a:solidFill>
                  <a:srgbClr val="FFC000"/>
                </a:solidFill>
                <a:latin typeface="Arial (Body)"/>
              </a:rPr>
              <a:t>arr</a:t>
            </a:r>
            <a:r>
              <a:rPr lang="en-US" sz="2000" b="1" dirty="0">
                <a:solidFill>
                  <a:srgbClr val="FFC000"/>
                </a:solidFill>
                <a:latin typeface="Arial (Body)"/>
              </a:rPr>
              <a:t>[10];</a:t>
            </a:r>
          </a:p>
          <a:p>
            <a:pPr marL="0" lvl="2" algn="just">
              <a:buFont typeface="Wingdings" pitchFamily="2" charset="2"/>
              <a:buChar char="§"/>
            </a:pPr>
            <a:endParaRPr lang="en-US" sz="2000" b="1" dirty="0">
              <a:solidFill>
                <a:srgbClr val="C00000"/>
              </a:solidFill>
              <a:latin typeface="Arial (Body)"/>
            </a:endParaRPr>
          </a:p>
          <a:p>
            <a:pPr marL="0" lvl="2" algn="just">
              <a:buFont typeface="Wingdings" pitchFamily="2" charset="2"/>
              <a:buChar char="§"/>
            </a:pPr>
            <a:r>
              <a:rPr lang="en-US" sz="2000" b="1" dirty="0">
                <a:latin typeface="Arial (Body)"/>
              </a:rPr>
              <a:t> Array Initialization -	</a:t>
            </a:r>
            <a:r>
              <a:rPr lang="en-US" sz="2000" b="1" dirty="0" smtClean="0">
                <a:latin typeface="Arial (Body)"/>
              </a:rPr>
              <a:t>	</a:t>
            </a:r>
            <a:r>
              <a:rPr lang="en-US" sz="2000" b="1" dirty="0" err="1" smtClean="0">
                <a:solidFill>
                  <a:srgbClr val="FFC000"/>
                </a:solidFill>
                <a:latin typeface="Arial (Body)"/>
              </a:rPr>
              <a:t>int</a:t>
            </a:r>
            <a:r>
              <a:rPr lang="en-US" sz="2000" b="1" dirty="0" smtClean="0">
                <a:solidFill>
                  <a:srgbClr val="FFC000"/>
                </a:solidFill>
                <a:latin typeface="Arial (Body)"/>
              </a:rPr>
              <a:t> </a:t>
            </a:r>
            <a:r>
              <a:rPr lang="en-US" sz="2000" b="1" dirty="0">
                <a:solidFill>
                  <a:srgbClr val="FFC000"/>
                </a:solidFill>
                <a:latin typeface="Arial (Body)"/>
              </a:rPr>
              <a:t>age[5] = {19, 18, 21, 20, 17};</a:t>
            </a:r>
            <a:r>
              <a:rPr lang="en-US" sz="2000" b="1" dirty="0">
                <a:solidFill>
                  <a:srgbClr val="C00000"/>
                </a:solidFill>
                <a:latin typeface="Arial (Body)"/>
              </a:rPr>
              <a:t>      </a:t>
            </a:r>
            <a:r>
              <a:rPr lang="en-US" sz="2000" b="1" dirty="0" smtClean="0">
                <a:solidFill>
                  <a:srgbClr val="C00000"/>
                </a:solidFill>
                <a:latin typeface="Arial (Body)"/>
              </a:rPr>
              <a:t>	</a:t>
            </a:r>
            <a:r>
              <a:rPr lang="en-US" sz="2000" b="1" i="1" dirty="0" smtClean="0">
                <a:latin typeface="Arial (Body)"/>
              </a:rPr>
              <a:t>both </a:t>
            </a:r>
            <a:r>
              <a:rPr lang="en-US" sz="2000" b="1" i="1" dirty="0">
                <a:latin typeface="Arial (Body)"/>
              </a:rPr>
              <a:t>are same</a:t>
            </a:r>
          </a:p>
          <a:p>
            <a:pPr marL="0" lvl="2" algn="just"/>
            <a:r>
              <a:rPr lang="en-US" sz="2000" b="1" dirty="0">
                <a:solidFill>
                  <a:srgbClr val="C00000"/>
                </a:solidFill>
                <a:latin typeface="Arial (Body)"/>
              </a:rPr>
              <a:t>				</a:t>
            </a:r>
            <a:r>
              <a:rPr lang="en-US" sz="2000" b="1" dirty="0" err="1" smtClean="0">
                <a:solidFill>
                  <a:srgbClr val="FFC000"/>
                </a:solidFill>
                <a:latin typeface="Arial (Body)"/>
              </a:rPr>
              <a:t>int</a:t>
            </a:r>
            <a:r>
              <a:rPr lang="en-US" sz="2000" b="1" dirty="0" smtClean="0">
                <a:solidFill>
                  <a:srgbClr val="FFC000"/>
                </a:solidFill>
                <a:latin typeface="Arial (Body)"/>
              </a:rPr>
              <a:t> </a:t>
            </a:r>
            <a:r>
              <a:rPr lang="en-US" sz="2000" b="1" dirty="0">
                <a:solidFill>
                  <a:srgbClr val="FFC000"/>
                </a:solidFill>
                <a:latin typeface="Arial (Body)"/>
              </a:rPr>
              <a:t>age[] = {19, 18, 21, 20, 17};</a:t>
            </a:r>
          </a:p>
          <a:p>
            <a:pPr marL="0" lvl="2" algn="just">
              <a:buFont typeface="Wingdings" pitchFamily="2" charset="2"/>
              <a:buChar char="§"/>
            </a:pPr>
            <a:r>
              <a:rPr lang="en-US" sz="2000" b="1" dirty="0">
                <a:latin typeface="Arial (Body)"/>
              </a:rPr>
              <a:t> Array Initialization –</a:t>
            </a:r>
          </a:p>
          <a:p>
            <a:pPr marL="0" lvl="2" algn="just"/>
            <a:r>
              <a:rPr lang="en-US" sz="2000" b="1" dirty="0">
                <a:latin typeface="Arial (Body)"/>
              </a:rPr>
              <a:t>				</a:t>
            </a:r>
            <a:r>
              <a:rPr lang="en-US" sz="2000" b="1" dirty="0" err="1">
                <a:solidFill>
                  <a:srgbClr val="FFC000"/>
                </a:solidFill>
                <a:latin typeface="Arial (Body)"/>
              </a:rPr>
              <a:t>arr</a:t>
            </a:r>
            <a:r>
              <a:rPr lang="en-US" sz="2000" b="1" dirty="0">
                <a:solidFill>
                  <a:srgbClr val="FFC000"/>
                </a:solidFill>
                <a:latin typeface="Arial (Body)"/>
              </a:rPr>
              <a:t>[0] = 19;</a:t>
            </a:r>
          </a:p>
          <a:p>
            <a:pPr marL="0" lvl="2" algn="just"/>
            <a:r>
              <a:rPr lang="en-US" sz="2000" b="1" dirty="0">
                <a:solidFill>
                  <a:srgbClr val="FFC000"/>
                </a:solidFill>
                <a:latin typeface="Arial (Body)"/>
              </a:rPr>
              <a:t>				</a:t>
            </a:r>
            <a:r>
              <a:rPr lang="en-US" sz="2000" b="1" dirty="0" err="1">
                <a:solidFill>
                  <a:srgbClr val="FFC000"/>
                </a:solidFill>
                <a:latin typeface="Arial (Body)"/>
              </a:rPr>
              <a:t>arr</a:t>
            </a:r>
            <a:r>
              <a:rPr lang="en-US" sz="2000" b="1" dirty="0">
                <a:solidFill>
                  <a:srgbClr val="FFC000"/>
                </a:solidFill>
                <a:latin typeface="Arial (Body)"/>
              </a:rPr>
              <a:t>[1] = 18;</a:t>
            </a:r>
          </a:p>
          <a:p>
            <a:pPr marL="0" lvl="2" algn="just"/>
            <a:r>
              <a:rPr lang="en-US" sz="2000" b="1" dirty="0">
                <a:solidFill>
                  <a:srgbClr val="FFC000"/>
                </a:solidFill>
                <a:latin typeface="Arial (Body)"/>
              </a:rPr>
              <a:t>				</a:t>
            </a:r>
            <a:r>
              <a:rPr lang="en-US" sz="2000" b="1" dirty="0" err="1">
                <a:solidFill>
                  <a:srgbClr val="FFC000"/>
                </a:solidFill>
                <a:latin typeface="Arial (Body)"/>
              </a:rPr>
              <a:t>arr</a:t>
            </a:r>
            <a:r>
              <a:rPr lang="en-US" sz="2000" b="1" dirty="0">
                <a:solidFill>
                  <a:srgbClr val="FFC000"/>
                </a:solidFill>
                <a:latin typeface="Arial (Body)"/>
              </a:rPr>
              <a:t>[2] = 21;</a:t>
            </a:r>
          </a:p>
          <a:p>
            <a:pPr marL="0" lvl="2" algn="just"/>
            <a:r>
              <a:rPr lang="en-US" sz="2000" b="1" dirty="0">
                <a:solidFill>
                  <a:srgbClr val="FFC000"/>
                </a:solidFill>
                <a:latin typeface="Arial (Body)"/>
              </a:rPr>
              <a:t>				etc</a:t>
            </a:r>
            <a:r>
              <a:rPr lang="en-US" sz="2000" b="1" dirty="0" smtClean="0">
                <a:solidFill>
                  <a:srgbClr val="FFC000"/>
                </a:solidFill>
                <a:latin typeface="Arial (Body)"/>
              </a:rPr>
              <a:t>…</a:t>
            </a:r>
          </a:p>
          <a:p>
            <a:pPr marL="342900" indent="-342900" algn="just">
              <a:buFont typeface="Wingdings" pitchFamily="2" charset="2"/>
              <a:buChar char="§"/>
            </a:pPr>
            <a:r>
              <a:rPr lang="en-US" sz="2000" b="1" dirty="0" smtClean="0">
                <a:latin typeface="Arial (Body)"/>
              </a:rPr>
              <a:t>Implementation </a:t>
            </a:r>
            <a:r>
              <a:rPr lang="en-US" sz="2000" b="1" dirty="0">
                <a:latin typeface="Arial (Body)"/>
              </a:rPr>
              <a:t>in memory - 	</a:t>
            </a:r>
            <a:endParaRPr lang="en-US" sz="2000" b="1" dirty="0" smtClean="0">
              <a:latin typeface="Arial (Body)"/>
            </a:endParaRPr>
          </a:p>
          <a:p>
            <a:pPr algn="ctr"/>
            <a:r>
              <a:rPr lang="en-US" sz="2000" b="1" dirty="0" smtClean="0">
                <a:solidFill>
                  <a:srgbClr val="00B0F0"/>
                </a:solidFill>
                <a:latin typeface="Arial (Body)"/>
              </a:rPr>
              <a:t>address </a:t>
            </a:r>
            <a:r>
              <a:rPr lang="en-US" sz="2000" b="1" dirty="0">
                <a:solidFill>
                  <a:srgbClr val="00B0F0"/>
                </a:solidFill>
                <a:latin typeface="Arial (Body)"/>
              </a:rPr>
              <a:t>of element a[k] = B + W * k</a:t>
            </a:r>
          </a:p>
          <a:p>
            <a:pPr algn="just"/>
            <a:r>
              <a:rPr lang="en-US" sz="2000" dirty="0">
                <a:latin typeface="Arial (Body)"/>
              </a:rPr>
              <a:t>				where, B 	</a:t>
            </a:r>
            <a:r>
              <a:rPr lang="en-US" sz="2000" dirty="0" smtClean="0">
                <a:latin typeface="Arial (Body)"/>
              </a:rPr>
              <a:t>=  </a:t>
            </a:r>
            <a:r>
              <a:rPr lang="en-US" sz="2000" dirty="0">
                <a:latin typeface="Arial (Body)"/>
              </a:rPr>
              <a:t>Base address</a:t>
            </a:r>
          </a:p>
          <a:p>
            <a:pPr algn="just"/>
            <a:r>
              <a:rPr lang="en-US" sz="2000" dirty="0">
                <a:latin typeface="Arial (Body)"/>
              </a:rPr>
              <a:t>				           </a:t>
            </a:r>
            <a:r>
              <a:rPr lang="en-US" sz="2000" dirty="0" smtClean="0">
                <a:latin typeface="Arial (Body)"/>
              </a:rPr>
              <a:t> W	=  </a:t>
            </a:r>
            <a:r>
              <a:rPr lang="en-US" sz="2000" dirty="0">
                <a:latin typeface="Arial (Body)"/>
              </a:rPr>
              <a:t>Size of each element</a:t>
            </a:r>
          </a:p>
          <a:p>
            <a:pPr algn="just"/>
            <a:r>
              <a:rPr lang="en-US" sz="2000" dirty="0">
                <a:latin typeface="Arial (Body)"/>
              </a:rPr>
              <a:t>				            </a:t>
            </a:r>
            <a:r>
              <a:rPr lang="en-US" sz="2000" dirty="0" smtClean="0">
                <a:latin typeface="Arial (Body)"/>
              </a:rPr>
              <a:t>k       	=  </a:t>
            </a:r>
            <a:r>
              <a:rPr lang="en-US" sz="2000" dirty="0">
                <a:latin typeface="Arial (Body)"/>
              </a:rPr>
              <a:t>Number of required </a:t>
            </a:r>
            <a:r>
              <a:rPr lang="en-US" sz="2000" dirty="0" smtClean="0">
                <a:latin typeface="Arial (Body)"/>
              </a:rPr>
              <a:t>element</a:t>
            </a:r>
            <a:endParaRPr lang="en-US" sz="2000" dirty="0">
              <a:latin typeface="Arial (Body)"/>
            </a:endParaRPr>
          </a:p>
        </p:txBody>
      </p:sp>
      <p:sp>
        <p:nvSpPr>
          <p:cNvPr id="3" name="Right Brace 2"/>
          <p:cNvSpPr/>
          <p:nvPr/>
        </p:nvSpPr>
        <p:spPr>
          <a:xfrm>
            <a:off x="7666647" y="2607580"/>
            <a:ext cx="512485" cy="955965"/>
          </a:xfrm>
          <a:prstGeom prst="rightBrace">
            <a:avLst/>
          </a:prstGeom>
          <a:ln w="38100">
            <a:solidFill>
              <a:srgbClr val="00B0F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239112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1657" y="638603"/>
            <a:ext cx="5424332" cy="5632311"/>
          </a:xfrm>
          <a:prstGeom prst="rect">
            <a:avLst/>
          </a:prstGeom>
        </p:spPr>
        <p:txBody>
          <a:bodyPr wrap="square" anchor="ctr">
            <a:spAutoFit/>
          </a:bodyPr>
          <a:lstStyle/>
          <a:p>
            <a:r>
              <a:rPr lang="en-US" b="1" dirty="0">
                <a:solidFill>
                  <a:srgbClr val="FFC000"/>
                </a:solidFill>
                <a:latin typeface="Courier New" pitchFamily="49" charset="0"/>
                <a:cs typeface="Courier New" pitchFamily="49" charset="0"/>
              </a:rPr>
              <a:t>#include&lt;</a:t>
            </a:r>
            <a:r>
              <a:rPr lang="en-US" b="1" dirty="0" err="1">
                <a:solidFill>
                  <a:srgbClr val="FFC000"/>
                </a:solidFill>
                <a:latin typeface="Courier New" pitchFamily="49" charset="0"/>
                <a:cs typeface="Courier New" pitchFamily="49" charset="0"/>
              </a:rPr>
              <a:t>stdio.h</a:t>
            </a:r>
            <a:r>
              <a:rPr lang="en-US" b="1" dirty="0">
                <a:solidFill>
                  <a:srgbClr val="FFC000"/>
                </a:solidFill>
                <a:latin typeface="Courier New" pitchFamily="49" charset="0"/>
                <a:cs typeface="Courier New" pitchFamily="49" charset="0"/>
              </a:rPr>
              <a:t>&gt;</a:t>
            </a:r>
          </a:p>
          <a:p>
            <a:r>
              <a:rPr lang="en-US" b="1" dirty="0">
                <a:solidFill>
                  <a:srgbClr val="FFC000"/>
                </a:solidFill>
                <a:latin typeface="Courier New" pitchFamily="49" charset="0"/>
                <a:cs typeface="Courier New" pitchFamily="49" charset="0"/>
              </a:rPr>
              <a:t>#include&lt;</a:t>
            </a:r>
            <a:r>
              <a:rPr lang="en-US" b="1" dirty="0" err="1">
                <a:solidFill>
                  <a:srgbClr val="FFC000"/>
                </a:solidFill>
                <a:latin typeface="Courier New" pitchFamily="49" charset="0"/>
                <a:cs typeface="Courier New" pitchFamily="49" charset="0"/>
              </a:rPr>
              <a:t>conio.h</a:t>
            </a:r>
            <a:r>
              <a:rPr lang="en-US" b="1" dirty="0">
                <a:solidFill>
                  <a:srgbClr val="FFC000"/>
                </a:solidFill>
                <a:latin typeface="Courier New" pitchFamily="49" charset="0"/>
                <a:cs typeface="Courier New" pitchFamily="49" charset="0"/>
              </a:rPr>
              <a:t>&gt;</a:t>
            </a:r>
          </a:p>
          <a:p>
            <a:endParaRPr lang="en-US" b="1" dirty="0">
              <a:solidFill>
                <a:srgbClr val="FFC000"/>
              </a:solidFill>
              <a:latin typeface="Courier New" pitchFamily="49" charset="0"/>
              <a:cs typeface="Courier New" pitchFamily="49" charset="0"/>
            </a:endParaRPr>
          </a:p>
          <a:p>
            <a:r>
              <a:rPr lang="en-US" b="1" dirty="0">
                <a:solidFill>
                  <a:srgbClr val="FFC000"/>
                </a:solidFill>
                <a:latin typeface="Courier New" pitchFamily="49" charset="0"/>
                <a:cs typeface="Courier New" pitchFamily="49" charset="0"/>
              </a:rPr>
              <a:t>void main()</a:t>
            </a:r>
          </a:p>
          <a:p>
            <a:r>
              <a:rPr lang="en-US" b="1" dirty="0">
                <a:solidFill>
                  <a:srgbClr val="FFC000"/>
                </a:solidFill>
                <a:latin typeface="Courier New" pitchFamily="49" charset="0"/>
                <a:cs typeface="Courier New" pitchFamily="49" charset="0"/>
              </a:rPr>
              <a:t>{</a:t>
            </a:r>
          </a:p>
          <a:p>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int</a:t>
            </a:r>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arr</a:t>
            </a:r>
            <a:r>
              <a:rPr lang="en-US" b="1" dirty="0">
                <a:solidFill>
                  <a:srgbClr val="FFC000"/>
                </a:solidFill>
                <a:latin typeface="Courier New" pitchFamily="49" charset="0"/>
                <a:cs typeface="Courier New" pitchFamily="49" charset="0"/>
              </a:rPr>
              <a:t>[10],i;</a:t>
            </a:r>
          </a:p>
          <a:p>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printf</a:t>
            </a:r>
            <a:r>
              <a:rPr lang="en-US" b="1" dirty="0">
                <a:solidFill>
                  <a:srgbClr val="FFC000"/>
                </a:solidFill>
                <a:latin typeface="Courier New" pitchFamily="49" charset="0"/>
                <a:cs typeface="Courier New" pitchFamily="49" charset="0"/>
              </a:rPr>
              <a:t>(“Enter the </a:t>
            </a:r>
            <a:r>
              <a:rPr lang="en-US" b="1" dirty="0" smtClean="0">
                <a:solidFill>
                  <a:srgbClr val="FFC000"/>
                </a:solidFill>
                <a:latin typeface="Courier New" pitchFamily="49" charset="0"/>
                <a:cs typeface="Courier New" pitchFamily="49" charset="0"/>
              </a:rPr>
              <a:t>elements</a:t>
            </a:r>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for(i=0;i&lt;5;i++)</a:t>
            </a:r>
          </a:p>
          <a:p>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scanf</a:t>
            </a:r>
            <a:r>
              <a:rPr lang="en-US" b="1" dirty="0">
                <a:solidFill>
                  <a:srgbClr val="FFC000"/>
                </a:solidFill>
                <a:latin typeface="Courier New" pitchFamily="49" charset="0"/>
                <a:cs typeface="Courier New" pitchFamily="49" charset="0"/>
              </a:rPr>
              <a:t>(“%d”, &amp;</a:t>
            </a:r>
            <a:r>
              <a:rPr lang="en-US" b="1" dirty="0" err="1">
                <a:solidFill>
                  <a:srgbClr val="FFC000"/>
                </a:solidFill>
                <a:latin typeface="Courier New" pitchFamily="49" charset="0"/>
                <a:cs typeface="Courier New" pitchFamily="49" charset="0"/>
              </a:rPr>
              <a:t>arr</a:t>
            </a:r>
            <a:r>
              <a:rPr lang="en-US" b="1" dirty="0">
                <a:solidFill>
                  <a:srgbClr val="FFC000"/>
                </a:solidFill>
                <a:latin typeface="Courier New" pitchFamily="49" charset="0"/>
                <a:cs typeface="Courier New" pitchFamily="49" charset="0"/>
              </a:rPr>
              <a:t>[i]);</a:t>
            </a:r>
          </a:p>
          <a:p>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printf</a:t>
            </a:r>
            <a:r>
              <a:rPr lang="en-US" b="1" dirty="0">
                <a:solidFill>
                  <a:srgbClr val="FFC000"/>
                </a:solidFill>
                <a:latin typeface="Courier New" pitchFamily="49" charset="0"/>
                <a:cs typeface="Courier New" pitchFamily="49" charset="0"/>
              </a:rPr>
              <a:t>(“The </a:t>
            </a:r>
            <a:r>
              <a:rPr lang="en-US" b="1" dirty="0" smtClean="0">
                <a:solidFill>
                  <a:srgbClr val="FFC000"/>
                </a:solidFill>
                <a:latin typeface="Courier New" pitchFamily="49" charset="0"/>
                <a:cs typeface="Courier New" pitchFamily="49" charset="0"/>
              </a:rPr>
              <a:t>elements </a:t>
            </a:r>
            <a:r>
              <a:rPr lang="en-US" b="1" dirty="0">
                <a:solidFill>
                  <a:srgbClr val="FFC000"/>
                </a:solidFill>
                <a:latin typeface="Courier New" pitchFamily="49" charset="0"/>
                <a:cs typeface="Courier New" pitchFamily="49" charset="0"/>
              </a:rPr>
              <a:t>are: ”);</a:t>
            </a:r>
          </a:p>
          <a:p>
            <a:r>
              <a:rPr lang="en-US" b="1" dirty="0">
                <a:solidFill>
                  <a:srgbClr val="FFC000"/>
                </a:solidFill>
                <a:latin typeface="Courier New" pitchFamily="49" charset="0"/>
                <a:cs typeface="Courier New" pitchFamily="49" charset="0"/>
              </a:rPr>
              <a:t>	for(i=0;i&lt;5;i++)</a:t>
            </a:r>
          </a:p>
          <a:p>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printf</a:t>
            </a:r>
            <a:r>
              <a:rPr lang="en-US" b="1" dirty="0">
                <a:solidFill>
                  <a:srgbClr val="FFC000"/>
                </a:solidFill>
                <a:latin typeface="Courier New" pitchFamily="49" charset="0"/>
                <a:cs typeface="Courier New" pitchFamily="49" charset="0"/>
              </a:rPr>
              <a:t>(“%d”, </a:t>
            </a:r>
            <a:r>
              <a:rPr lang="en-US" b="1" dirty="0" err="1">
                <a:solidFill>
                  <a:srgbClr val="FFC000"/>
                </a:solidFill>
                <a:latin typeface="Courier New" pitchFamily="49" charset="0"/>
                <a:cs typeface="Courier New" pitchFamily="49" charset="0"/>
              </a:rPr>
              <a:t>arr</a:t>
            </a:r>
            <a:r>
              <a:rPr lang="en-US" b="1" dirty="0">
                <a:solidFill>
                  <a:srgbClr val="FFC000"/>
                </a:solidFill>
                <a:latin typeface="Courier New" pitchFamily="49" charset="0"/>
                <a:cs typeface="Courier New" pitchFamily="49" charset="0"/>
              </a:rPr>
              <a:t>[i]);</a:t>
            </a:r>
          </a:p>
          <a:p>
            <a:r>
              <a:rPr lang="en-US" b="1" dirty="0">
                <a:solidFill>
                  <a:srgbClr val="FFC000"/>
                </a:solidFill>
                <a:latin typeface="Courier New" pitchFamily="49" charset="0"/>
                <a:cs typeface="Courier New" pitchFamily="49" charset="0"/>
              </a:rPr>
              <a:t>	}</a:t>
            </a:r>
          </a:p>
          <a:p>
            <a:r>
              <a:rPr lang="en-US" b="1" dirty="0">
                <a:solidFill>
                  <a:srgbClr val="FFC000"/>
                </a:solidFill>
                <a:latin typeface="Courier New" pitchFamily="49" charset="0"/>
                <a:cs typeface="Courier New" pitchFamily="49" charset="0"/>
              </a:rPr>
              <a:t>	</a:t>
            </a:r>
            <a:r>
              <a:rPr lang="en-US" b="1" dirty="0" err="1">
                <a:solidFill>
                  <a:srgbClr val="FFC000"/>
                </a:solidFill>
                <a:latin typeface="Courier New" pitchFamily="49" charset="0"/>
                <a:cs typeface="Courier New" pitchFamily="49" charset="0"/>
              </a:rPr>
              <a:t>getch</a:t>
            </a:r>
            <a:r>
              <a:rPr lang="en-US" b="1" dirty="0">
                <a:solidFill>
                  <a:srgbClr val="FFC000"/>
                </a:solidFill>
                <a:latin typeface="Courier New" pitchFamily="49" charset="0"/>
                <a:cs typeface="Courier New" pitchFamily="49" charset="0"/>
              </a:rPr>
              <a:t>();</a:t>
            </a:r>
          </a:p>
          <a:p>
            <a:r>
              <a:rPr lang="en-US" b="1" dirty="0">
                <a:solidFill>
                  <a:srgbClr val="FFC000"/>
                </a:solidFill>
                <a:latin typeface="Courier New" pitchFamily="49" charset="0"/>
                <a:cs typeface="Courier New" pitchFamily="49" charset="0"/>
              </a:rPr>
              <a:t>}</a:t>
            </a:r>
          </a:p>
        </p:txBody>
      </p:sp>
      <p:sp>
        <p:nvSpPr>
          <p:cNvPr id="3" name="Rectangle 2"/>
          <p:cNvSpPr/>
          <p:nvPr/>
        </p:nvSpPr>
        <p:spPr>
          <a:xfrm>
            <a:off x="176011" y="1715822"/>
            <a:ext cx="6314941" cy="3477875"/>
          </a:xfrm>
          <a:prstGeom prst="rect">
            <a:avLst/>
          </a:prstGeom>
        </p:spPr>
        <p:txBody>
          <a:bodyPr wrap="square">
            <a:spAutoFit/>
          </a:bodyPr>
          <a:lstStyle/>
          <a:p>
            <a:pPr marL="342900" indent="-342900" algn="ctr"/>
            <a:r>
              <a:rPr lang="en-US" sz="2000" b="1" dirty="0">
                <a:latin typeface="Courier New" pitchFamily="49" charset="0"/>
                <a:cs typeface="Courier New" pitchFamily="49" charset="0"/>
              </a:rPr>
              <a:t>- Traversing of an </a:t>
            </a:r>
            <a:r>
              <a:rPr lang="en-US" sz="2000" b="1" dirty="0" smtClean="0">
                <a:latin typeface="Courier New" pitchFamily="49" charset="0"/>
                <a:cs typeface="Courier New" pitchFamily="49" charset="0"/>
              </a:rPr>
              <a:t>Array </a:t>
            </a:r>
            <a:r>
              <a:rPr lang="en-US" sz="2000" b="1" dirty="0">
                <a:latin typeface="Courier New" pitchFamily="49" charset="0"/>
                <a:cs typeface="Courier New" pitchFamily="49" charset="0"/>
              </a:rPr>
              <a:t>– </a:t>
            </a:r>
          </a:p>
          <a:p>
            <a:pPr marL="342900" indent="-342900" algn="just"/>
            <a:r>
              <a:rPr lang="en-US" sz="2000" b="1" dirty="0">
                <a:latin typeface="Courier New" pitchFamily="49" charset="0"/>
                <a:cs typeface="Courier New" pitchFamily="49" charset="0"/>
              </a:rPr>
              <a:t>Algorithm –</a:t>
            </a:r>
          </a:p>
          <a:p>
            <a:pPr marL="800100" lvl="1" indent="-342900" algn="just">
              <a:buFont typeface="Wingdings" pitchFamily="2" charset="2"/>
              <a:buChar char="§"/>
            </a:pPr>
            <a:r>
              <a:rPr lang="en-US" sz="2000" b="1" dirty="0">
                <a:solidFill>
                  <a:srgbClr val="00B0F0"/>
                </a:solidFill>
                <a:latin typeface="Courier New" pitchFamily="49" charset="0"/>
                <a:cs typeface="Courier New" pitchFamily="49" charset="0"/>
              </a:rPr>
              <a:t>Let LB be the lower bound and UB the upper bound of the linear array a.</a:t>
            </a:r>
          </a:p>
          <a:p>
            <a:pPr marL="800100" lvl="1" indent="-342900" algn="just">
              <a:buFont typeface="Wingdings" pitchFamily="2" charset="2"/>
              <a:buChar char="§"/>
            </a:pPr>
            <a:r>
              <a:rPr lang="en-US" sz="2000" b="1" dirty="0">
                <a:solidFill>
                  <a:srgbClr val="00B0F0"/>
                </a:solidFill>
                <a:latin typeface="Courier New" pitchFamily="49" charset="0"/>
                <a:cs typeface="Courier New" pitchFamily="49" charset="0"/>
              </a:rPr>
              <a:t>[Initialize counter] Set i at lower bound LB</a:t>
            </a:r>
          </a:p>
          <a:p>
            <a:pPr marL="800100" lvl="1" indent="-342900" algn="just">
              <a:buFont typeface="Wingdings" pitchFamily="2" charset="2"/>
              <a:buChar char="§"/>
            </a:pPr>
            <a:r>
              <a:rPr lang="en-US" sz="2000" b="1" dirty="0">
                <a:solidFill>
                  <a:srgbClr val="00B0F0"/>
                </a:solidFill>
                <a:latin typeface="Courier New" pitchFamily="49" charset="0"/>
                <a:cs typeface="Courier New" pitchFamily="49" charset="0"/>
              </a:rPr>
              <a:t>Repeat for i = LB to UB</a:t>
            </a:r>
          </a:p>
          <a:p>
            <a:pPr marL="1257300" lvl="2" indent="-342900" algn="just">
              <a:buFont typeface="Wingdings" pitchFamily="2" charset="2"/>
              <a:buChar char="§"/>
            </a:pPr>
            <a:r>
              <a:rPr lang="en-US" sz="2000" b="1" dirty="0">
                <a:solidFill>
                  <a:srgbClr val="00B0F0"/>
                </a:solidFill>
                <a:latin typeface="Courier New" pitchFamily="49" charset="0"/>
                <a:cs typeface="Courier New" pitchFamily="49" charset="0"/>
              </a:rPr>
              <a:t>[Visit element]Display a[i]</a:t>
            </a:r>
          </a:p>
          <a:p>
            <a:pPr marL="1257300" lvl="2" indent="-342900" algn="just">
              <a:buFont typeface="Wingdings" pitchFamily="2" charset="2"/>
              <a:buChar char="§"/>
            </a:pPr>
            <a:r>
              <a:rPr lang="en-US" sz="2000" b="1" dirty="0">
                <a:solidFill>
                  <a:srgbClr val="00B0F0"/>
                </a:solidFill>
                <a:latin typeface="Courier New" pitchFamily="49" charset="0"/>
                <a:cs typeface="Courier New" pitchFamily="49" charset="0"/>
              </a:rPr>
              <a:t>[End of the loop]</a:t>
            </a:r>
          </a:p>
          <a:p>
            <a:pPr marL="800100" lvl="1" indent="-342900" algn="just">
              <a:buFont typeface="Wingdings" pitchFamily="2" charset="2"/>
              <a:buChar char="§"/>
            </a:pPr>
            <a:r>
              <a:rPr lang="en-US" sz="2000" b="1" dirty="0">
                <a:solidFill>
                  <a:srgbClr val="00B0F0"/>
                </a:solidFill>
                <a:latin typeface="Courier New" pitchFamily="49" charset="0"/>
                <a:cs typeface="Courier New" pitchFamily="49" charset="0"/>
              </a:rPr>
              <a:t>End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982" y="182478"/>
            <a:ext cx="11669265" cy="3077766"/>
          </a:xfrm>
          <a:prstGeom prst="rect">
            <a:avLst/>
          </a:prstGeom>
        </p:spPr>
        <p:txBody>
          <a:bodyPr wrap="square">
            <a:spAutoFit/>
          </a:bodyPr>
          <a:lstStyle/>
          <a:p>
            <a:pPr marL="0" lvl="2" algn="just">
              <a:buFont typeface="Wingdings" pitchFamily="2" charset="2"/>
              <a:buChar char="§"/>
            </a:pPr>
            <a:r>
              <a:rPr lang="en-US" sz="2800" b="1" dirty="0"/>
              <a:t> One Dimensional Array </a:t>
            </a:r>
            <a:r>
              <a:rPr lang="en-US" sz="2800" b="1" dirty="0" smtClean="0"/>
              <a:t>–</a:t>
            </a:r>
          </a:p>
          <a:p>
            <a:pPr marL="457200" lvl="2" indent="-457200" algn="just">
              <a:buFont typeface="+mj-lt"/>
              <a:buAutoNum type="arabicPeriod"/>
            </a:pPr>
            <a:r>
              <a:rPr lang="en-US" sz="2000" dirty="0" smtClean="0"/>
              <a:t>A </a:t>
            </a:r>
            <a:r>
              <a:rPr lang="en-US" sz="2000" dirty="0"/>
              <a:t>one-dimensional array in C is a collection of variables of the same type that are stored in contiguous memory locations. It's a way to group multiple values into a single entity that can be easily accessed and </a:t>
            </a:r>
            <a:r>
              <a:rPr lang="en-US" sz="2000" dirty="0" smtClean="0"/>
              <a:t>manipulated.</a:t>
            </a:r>
          </a:p>
          <a:p>
            <a:pPr marL="457200" lvl="2" indent="-457200" algn="just">
              <a:buFont typeface="+mj-lt"/>
              <a:buAutoNum type="arabicPeriod"/>
            </a:pPr>
            <a:endParaRPr lang="en-US" sz="2000" dirty="0"/>
          </a:p>
          <a:p>
            <a:pPr marL="457200" lvl="2" indent="-457200" algn="just">
              <a:buFont typeface="+mj-lt"/>
              <a:buAutoNum type="arabicPeriod"/>
            </a:pPr>
            <a:r>
              <a:rPr lang="en-US" sz="2000" dirty="0" smtClean="0"/>
              <a:t>This </a:t>
            </a:r>
            <a:r>
              <a:rPr lang="en-US" sz="2000" dirty="0"/>
              <a:t>is an array in which the data items are arranged linearly in one dimension only. It is commonly called a 1-D array. </a:t>
            </a:r>
          </a:p>
          <a:p>
            <a:pPr marL="0" lvl="2" algn="just"/>
            <a:endParaRPr lang="en-US" sz="2400" b="1" dirty="0"/>
          </a:p>
          <a:p>
            <a:pPr marL="0" lvl="2"/>
            <a:r>
              <a:rPr lang="en-US" sz="2200" b="1" dirty="0"/>
              <a:t>Syntax - </a:t>
            </a:r>
            <a:r>
              <a:rPr lang="en-US" sz="2200" b="1" dirty="0" err="1">
                <a:solidFill>
                  <a:srgbClr val="FFC000"/>
                </a:solidFill>
              </a:rPr>
              <a:t>datatype</a:t>
            </a:r>
            <a:r>
              <a:rPr lang="en-US" sz="2200" b="1" dirty="0">
                <a:solidFill>
                  <a:srgbClr val="FFC000"/>
                </a:solidFill>
              </a:rPr>
              <a:t> array-name[size];</a:t>
            </a:r>
          </a:p>
        </p:txBody>
      </p:sp>
      <p:sp>
        <p:nvSpPr>
          <p:cNvPr id="1026" name="AutoShape 2" descr="https://static.javatpoint.com/cpp/images/c-array1.png"/>
          <p:cNvSpPr>
            <a:spLocks noChangeAspect="1" noChangeArrowheads="1"/>
          </p:cNvSpPr>
          <p:nvPr/>
        </p:nvSpPr>
        <p:spPr bwMode="auto">
          <a:xfrm>
            <a:off x="157123" y="-144463"/>
            <a:ext cx="304721"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c-array1.png"/>
          <p:cNvPicPr>
            <a:picLocks noChangeAspect="1"/>
          </p:cNvPicPr>
          <p:nvPr/>
        </p:nvPicPr>
        <p:blipFill>
          <a:blip r:embed="rId2"/>
          <a:stretch>
            <a:fillRect/>
          </a:stretch>
        </p:blipFill>
        <p:spPr>
          <a:xfrm>
            <a:off x="461844" y="4306976"/>
            <a:ext cx="4706722" cy="1620575"/>
          </a:xfrm>
          <a:prstGeom prst="rect">
            <a:avLst/>
          </a:prstGeom>
          <a:ln w="38100">
            <a:solidFill>
              <a:srgbClr val="002060"/>
            </a:solidFill>
          </a:ln>
        </p:spPr>
      </p:pic>
      <p:sp>
        <p:nvSpPr>
          <p:cNvPr id="6" name="Rectangle 5"/>
          <p:cNvSpPr/>
          <p:nvPr/>
        </p:nvSpPr>
        <p:spPr>
          <a:xfrm>
            <a:off x="5888244" y="2649137"/>
            <a:ext cx="6094413" cy="4062651"/>
          </a:xfrm>
          <a:prstGeom prst="rect">
            <a:avLst/>
          </a:prstGeom>
        </p:spPr>
        <p:txBody>
          <a:bodyPr>
            <a:spAutoFit/>
          </a:bodyPr>
          <a:lstStyle/>
          <a:p>
            <a:r>
              <a:rPr lang="en-US" sz="2000" b="1" dirty="0">
                <a:solidFill>
                  <a:schemeClr val="tx2">
                    <a:lumMod val="60000"/>
                    <a:lumOff val="40000"/>
                  </a:schemeClr>
                </a:solidFill>
              </a:rPr>
              <a:t>#</a:t>
            </a:r>
            <a:r>
              <a:rPr lang="en-US" sz="2000" b="1" dirty="0" smtClean="0">
                <a:solidFill>
                  <a:schemeClr val="tx2">
                    <a:lumMod val="60000"/>
                    <a:lumOff val="40000"/>
                  </a:schemeClr>
                </a:solidFill>
              </a:rPr>
              <a:t>include&lt;</a:t>
            </a:r>
            <a:r>
              <a:rPr lang="en-US" sz="2000" b="1" dirty="0" err="1" smtClean="0">
                <a:solidFill>
                  <a:schemeClr val="tx2">
                    <a:lumMod val="60000"/>
                    <a:lumOff val="40000"/>
                  </a:schemeClr>
                </a:solidFill>
              </a:rPr>
              <a:t>stdio.h</a:t>
            </a:r>
            <a:r>
              <a:rPr lang="en-US" sz="2000" b="1" dirty="0">
                <a:solidFill>
                  <a:schemeClr val="tx2">
                    <a:lumMod val="60000"/>
                    <a:lumOff val="40000"/>
                  </a:schemeClr>
                </a:solidFill>
              </a:rPr>
              <a:t>&gt;</a:t>
            </a:r>
          </a:p>
          <a:p>
            <a:r>
              <a:rPr lang="en-US" sz="2000" b="1" dirty="0">
                <a:solidFill>
                  <a:schemeClr val="tx2">
                    <a:lumMod val="60000"/>
                    <a:lumOff val="40000"/>
                  </a:schemeClr>
                </a:solidFill>
              </a:rPr>
              <a:t>#include&lt;</a:t>
            </a:r>
            <a:r>
              <a:rPr lang="en-US" sz="2000" b="1" dirty="0" err="1">
                <a:solidFill>
                  <a:schemeClr val="tx2">
                    <a:lumMod val="60000"/>
                    <a:lumOff val="40000"/>
                  </a:schemeClr>
                </a:solidFill>
              </a:rPr>
              <a:t>conio.h</a:t>
            </a:r>
            <a:r>
              <a:rPr lang="en-US" sz="2000" b="1" dirty="0">
                <a:solidFill>
                  <a:schemeClr val="tx2">
                    <a:lumMod val="60000"/>
                    <a:lumOff val="40000"/>
                  </a:schemeClr>
                </a:solidFill>
              </a:rPr>
              <a:t>&gt;</a:t>
            </a:r>
          </a:p>
          <a:p>
            <a:endParaRPr lang="en-US" sz="2000" b="1" dirty="0">
              <a:solidFill>
                <a:schemeClr val="tx2">
                  <a:lumMod val="60000"/>
                  <a:lumOff val="40000"/>
                </a:schemeClr>
              </a:solidFill>
            </a:endParaRPr>
          </a:p>
          <a:p>
            <a:r>
              <a:rPr lang="en-US" sz="2000" b="1" dirty="0">
                <a:solidFill>
                  <a:schemeClr val="tx2">
                    <a:lumMod val="60000"/>
                    <a:lumOff val="40000"/>
                  </a:schemeClr>
                </a:solidFill>
              </a:rPr>
              <a:t>void main()</a:t>
            </a:r>
          </a:p>
          <a:p>
            <a:r>
              <a:rPr lang="en-US" sz="2000" b="1" dirty="0">
                <a:solidFill>
                  <a:schemeClr val="tx2">
                    <a:lumMod val="60000"/>
                    <a:lumOff val="40000"/>
                  </a:schemeClr>
                </a:solidFill>
              </a:rPr>
              <a:t>{</a:t>
            </a:r>
          </a:p>
          <a:p>
            <a:r>
              <a:rPr lang="en-US" sz="2000" b="1" dirty="0">
                <a:solidFill>
                  <a:schemeClr val="tx2">
                    <a:lumMod val="60000"/>
                    <a:lumOff val="40000"/>
                  </a:schemeClr>
                </a:solidFill>
              </a:rPr>
              <a:t>	int </a:t>
            </a:r>
            <a:r>
              <a:rPr lang="en-US" sz="2000" b="1" dirty="0" err="1">
                <a:solidFill>
                  <a:schemeClr val="tx2">
                    <a:lumMod val="60000"/>
                    <a:lumOff val="40000"/>
                  </a:schemeClr>
                </a:solidFill>
              </a:rPr>
              <a:t>i</a:t>
            </a:r>
            <a:r>
              <a:rPr lang="en-US" sz="2000" b="1" dirty="0">
                <a:solidFill>
                  <a:schemeClr val="tx2">
                    <a:lumMod val="60000"/>
                    <a:lumOff val="40000"/>
                  </a:schemeClr>
                </a:solidFill>
              </a:rPr>
              <a:t>, </a:t>
            </a:r>
            <a:r>
              <a:rPr lang="en-US" sz="2000" b="1" dirty="0" err="1">
                <a:solidFill>
                  <a:schemeClr val="tx2">
                    <a:lumMod val="60000"/>
                    <a:lumOff val="40000"/>
                  </a:schemeClr>
                </a:solidFill>
              </a:rPr>
              <a:t>arr</a:t>
            </a:r>
            <a:r>
              <a:rPr lang="en-US" sz="2000" b="1" dirty="0">
                <a:solidFill>
                  <a:schemeClr val="tx2">
                    <a:lumMod val="60000"/>
                    <a:lumOff val="40000"/>
                  </a:schemeClr>
                </a:solidFill>
              </a:rPr>
              <a:t>[5] = {10,20,30,40,50};</a:t>
            </a:r>
          </a:p>
          <a:p>
            <a:endParaRPr lang="en-US" sz="2000" b="1" dirty="0">
              <a:solidFill>
                <a:schemeClr val="tx2">
                  <a:lumMod val="60000"/>
                  <a:lumOff val="40000"/>
                </a:schemeClr>
              </a:solidFill>
            </a:endParaRPr>
          </a:p>
          <a:p>
            <a:r>
              <a:rPr lang="en-US" sz="2000" b="1" dirty="0">
                <a:solidFill>
                  <a:schemeClr val="tx2">
                    <a:lumMod val="60000"/>
                    <a:lumOff val="40000"/>
                  </a:schemeClr>
                </a:solidFill>
              </a:rPr>
              <a:t>	</a:t>
            </a:r>
            <a:r>
              <a:rPr lang="en-US" sz="2000" b="1" dirty="0" err="1">
                <a:solidFill>
                  <a:schemeClr val="tx2">
                    <a:lumMod val="60000"/>
                    <a:lumOff val="40000"/>
                  </a:schemeClr>
                </a:solidFill>
              </a:rPr>
              <a:t>cout</a:t>
            </a:r>
            <a:r>
              <a:rPr lang="en-US" sz="2000" b="1" dirty="0">
                <a:solidFill>
                  <a:schemeClr val="tx2">
                    <a:lumMod val="60000"/>
                    <a:lumOff val="40000"/>
                  </a:schemeClr>
                </a:solidFill>
              </a:rPr>
              <a:t>&lt;&lt;"\</a:t>
            </a:r>
            <a:r>
              <a:rPr lang="en-US" sz="2000" b="1" dirty="0" err="1">
                <a:solidFill>
                  <a:schemeClr val="tx2">
                    <a:lumMod val="60000"/>
                    <a:lumOff val="40000"/>
                  </a:schemeClr>
                </a:solidFill>
              </a:rPr>
              <a:t>nArray</a:t>
            </a:r>
            <a:r>
              <a:rPr lang="en-US" sz="2000" b="1" dirty="0">
                <a:solidFill>
                  <a:schemeClr val="tx2">
                    <a:lumMod val="60000"/>
                    <a:lumOff val="40000"/>
                  </a:schemeClr>
                </a:solidFill>
              </a:rPr>
              <a:t> elements are: ";</a:t>
            </a:r>
          </a:p>
          <a:p>
            <a:r>
              <a:rPr lang="en-US" sz="2000" b="1" dirty="0">
                <a:solidFill>
                  <a:schemeClr val="tx2">
                    <a:lumMod val="60000"/>
                    <a:lumOff val="40000"/>
                  </a:schemeClr>
                </a:solidFill>
              </a:rPr>
              <a:t>	for(</a:t>
            </a:r>
            <a:r>
              <a:rPr lang="en-US" sz="2000" b="1" dirty="0" err="1">
                <a:solidFill>
                  <a:schemeClr val="tx2">
                    <a:lumMod val="60000"/>
                    <a:lumOff val="40000"/>
                  </a:schemeClr>
                </a:solidFill>
              </a:rPr>
              <a:t>i</a:t>
            </a:r>
            <a:r>
              <a:rPr lang="en-US" sz="2000" b="1" dirty="0">
                <a:solidFill>
                  <a:schemeClr val="tx2">
                    <a:lumMod val="60000"/>
                    <a:lumOff val="40000"/>
                  </a:schemeClr>
                </a:solidFill>
              </a:rPr>
              <a:t>=0;i&lt;5;i++)</a:t>
            </a:r>
          </a:p>
          <a:p>
            <a:r>
              <a:rPr lang="en-US" sz="2000" b="1" dirty="0">
                <a:solidFill>
                  <a:schemeClr val="tx2">
                    <a:lumMod val="60000"/>
                    <a:lumOff val="40000"/>
                  </a:schemeClr>
                </a:solidFill>
              </a:rPr>
              <a:t>	{</a:t>
            </a:r>
          </a:p>
          <a:p>
            <a:r>
              <a:rPr lang="en-US" sz="2000" b="1" dirty="0">
                <a:solidFill>
                  <a:schemeClr val="tx2">
                    <a:lumMod val="60000"/>
                    <a:lumOff val="40000"/>
                  </a:schemeClr>
                </a:solidFill>
              </a:rPr>
              <a:t>		</a:t>
            </a:r>
            <a:r>
              <a:rPr lang="en-US" sz="2000" b="1" dirty="0" err="1" smtClean="0">
                <a:solidFill>
                  <a:schemeClr val="tx2">
                    <a:lumMod val="60000"/>
                    <a:lumOff val="40000"/>
                  </a:schemeClr>
                </a:solidFill>
              </a:rPr>
              <a:t>printf</a:t>
            </a:r>
            <a:r>
              <a:rPr lang="en-US" sz="2000" b="1" dirty="0" smtClean="0">
                <a:solidFill>
                  <a:schemeClr val="tx2">
                    <a:lumMod val="60000"/>
                    <a:lumOff val="40000"/>
                  </a:schemeClr>
                </a:solidFill>
              </a:rPr>
              <a:t>(“%d”,</a:t>
            </a:r>
            <a:r>
              <a:rPr lang="en-US" sz="2000" b="1" dirty="0" err="1" smtClean="0">
                <a:solidFill>
                  <a:schemeClr val="tx2">
                    <a:lumMod val="60000"/>
                    <a:lumOff val="40000"/>
                  </a:schemeClr>
                </a:solidFill>
              </a:rPr>
              <a:t>arr</a:t>
            </a:r>
            <a:r>
              <a:rPr lang="en-US" sz="2000" b="1" dirty="0" smtClean="0">
                <a:solidFill>
                  <a:schemeClr val="tx2">
                    <a:lumMod val="60000"/>
                    <a:lumOff val="40000"/>
                  </a:schemeClr>
                </a:solidFill>
              </a:rPr>
              <a:t>[</a:t>
            </a:r>
            <a:r>
              <a:rPr lang="en-US" sz="2000" b="1" dirty="0" err="1" smtClean="0">
                <a:solidFill>
                  <a:schemeClr val="tx2">
                    <a:lumMod val="60000"/>
                    <a:lumOff val="40000"/>
                  </a:schemeClr>
                </a:solidFill>
              </a:rPr>
              <a:t>i</a:t>
            </a:r>
            <a:r>
              <a:rPr lang="en-US" sz="2000" b="1" dirty="0" smtClean="0">
                <a:solidFill>
                  <a:schemeClr val="tx2">
                    <a:lumMod val="60000"/>
                    <a:lumOff val="40000"/>
                  </a:schemeClr>
                </a:solidFill>
              </a:rPr>
              <a:t>]);</a:t>
            </a:r>
            <a:endParaRPr lang="en-US" sz="2000" b="1" dirty="0">
              <a:solidFill>
                <a:schemeClr val="tx2">
                  <a:lumMod val="60000"/>
                  <a:lumOff val="40000"/>
                </a:schemeClr>
              </a:solidFill>
            </a:endParaRPr>
          </a:p>
          <a:p>
            <a:r>
              <a:rPr lang="en-US" sz="2000" b="1" dirty="0">
                <a:solidFill>
                  <a:schemeClr val="tx2">
                    <a:lumMod val="60000"/>
                    <a:lumOff val="40000"/>
                  </a:schemeClr>
                </a:solidFill>
              </a:rPr>
              <a:t>	}</a:t>
            </a:r>
          </a:p>
          <a:p>
            <a:r>
              <a:rPr lang="en-US" sz="2000" b="1" dirty="0">
                <a:solidFill>
                  <a:schemeClr val="tx2">
                    <a:lumMod val="60000"/>
                    <a:lumOff val="40000"/>
                  </a:schemeClr>
                </a:solidFill>
              </a:rPr>
              <a:t>}</a:t>
            </a:r>
          </a:p>
        </p:txBody>
      </p:sp>
    </p:spTree>
    <p:extLst>
      <p:ext uri="{BB962C8B-B14F-4D97-AF65-F5344CB8AC3E}">
        <p14:creationId xmlns:p14="http://schemas.microsoft.com/office/powerpoint/2010/main" val="36974695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89" y="1"/>
            <a:ext cx="12188825"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a:solidFill>
                  <a:srgbClr val="C00000"/>
                </a:solidFill>
                <a:latin typeface="Calibri" pitchFamily="34" charset="0"/>
                <a:ea typeface="Calibri" pitchFamily="34" charset="0"/>
                <a:cs typeface="Times New Roman" pitchFamily="18" charset="0"/>
              </a:rPr>
              <a:t> //Sum of Array Elements</a:t>
            </a:r>
          </a:p>
          <a:p>
            <a:pPr fontAlgn="base">
              <a:spcBef>
                <a:spcPct val="0"/>
              </a:spcBef>
              <a:spcAft>
                <a:spcPct val="0"/>
              </a:spcAft>
            </a:pPr>
            <a:endParaRPr lang="en-US" sz="2400" b="1" dirty="0">
              <a:solidFill>
                <a:srgbClr val="C00000"/>
              </a:solidFill>
              <a:latin typeface="Calibri" pitchFamily="34" charset="0"/>
              <a:ea typeface="Calibri" pitchFamily="34" charset="0"/>
              <a:cs typeface="Times New Roman" pitchFamily="18" charset="0"/>
            </a:endParaRPr>
          </a:p>
          <a:p>
            <a:pPr fontAlgn="base">
              <a:spcBef>
                <a:spcPct val="0"/>
              </a:spcBef>
              <a:spcAft>
                <a:spcPct val="0"/>
              </a:spcAft>
            </a:pPr>
            <a:r>
              <a:rPr lang="en-US" sz="2400" b="1" dirty="0">
                <a:latin typeface="Calibri" pitchFamily="34" charset="0"/>
                <a:ea typeface="Calibri" pitchFamily="34" charset="0"/>
                <a:cs typeface="Times New Roman" pitchFamily="18" charset="0"/>
              </a:rPr>
              <a:t>#</a:t>
            </a:r>
            <a:r>
              <a:rPr lang="en-US" sz="2400" b="1" dirty="0" smtClean="0">
                <a:latin typeface="Calibri" pitchFamily="34" charset="0"/>
                <a:ea typeface="Calibri" pitchFamily="34" charset="0"/>
                <a:cs typeface="Times New Roman" pitchFamily="18" charset="0"/>
              </a:rPr>
              <a:t>include&lt;</a:t>
            </a:r>
            <a:r>
              <a:rPr lang="en-US" sz="2400" b="1" dirty="0" err="1" smtClean="0">
                <a:latin typeface="Calibri" pitchFamily="34" charset="0"/>
                <a:ea typeface="Calibri" pitchFamily="34" charset="0"/>
                <a:cs typeface="Times New Roman" pitchFamily="18" charset="0"/>
              </a:rPr>
              <a:t>stdio.h</a:t>
            </a:r>
            <a:r>
              <a:rPr lang="en-US" sz="2400" b="1" dirty="0">
                <a:latin typeface="Calibri" pitchFamily="34" charset="0"/>
                <a:ea typeface="Calibri" pitchFamily="34" charset="0"/>
                <a:cs typeface="Times New Roman" pitchFamily="18" charset="0"/>
              </a:rPr>
              <a:t>&gt;</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#include&lt;</a:t>
            </a:r>
            <a:r>
              <a:rPr lang="en-US" sz="2400" b="1" dirty="0" err="1">
                <a:latin typeface="Calibri" pitchFamily="34" charset="0"/>
                <a:ea typeface="Calibri" pitchFamily="34" charset="0"/>
                <a:cs typeface="Times New Roman" pitchFamily="18" charset="0"/>
              </a:rPr>
              <a:t>conio.h</a:t>
            </a:r>
            <a:r>
              <a:rPr lang="en-US" sz="2400" b="1" dirty="0">
                <a:latin typeface="Calibri" pitchFamily="34" charset="0"/>
                <a:ea typeface="Calibri" pitchFamily="34" charset="0"/>
                <a:cs typeface="Times New Roman" pitchFamily="18" charset="0"/>
              </a:rPr>
              <a:t>&gt;</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void main()</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int </a:t>
            </a:r>
            <a:r>
              <a:rPr lang="en-US" sz="2400" b="1" dirty="0" err="1">
                <a:latin typeface="Calibri" pitchFamily="34" charset="0"/>
                <a:ea typeface="Calibri" pitchFamily="34" charset="0"/>
                <a:cs typeface="Times New Roman" pitchFamily="18" charset="0"/>
              </a:rPr>
              <a:t>arr</a:t>
            </a:r>
            <a:r>
              <a:rPr lang="en-US" sz="2400" b="1" dirty="0">
                <a:latin typeface="Calibri" pitchFamily="34" charset="0"/>
                <a:ea typeface="Calibri" pitchFamily="34" charset="0"/>
                <a:cs typeface="Times New Roman" pitchFamily="18" charset="0"/>
              </a:rPr>
              <a:t>[6],</a:t>
            </a:r>
            <a:r>
              <a:rPr lang="en-US" sz="2400" b="1" dirty="0" err="1">
                <a:latin typeface="Calibri" pitchFamily="34" charset="0"/>
                <a:ea typeface="Calibri" pitchFamily="34" charset="0"/>
                <a:cs typeface="Times New Roman" pitchFamily="18" charset="0"/>
              </a:rPr>
              <a:t>i,sum</a:t>
            </a:r>
            <a:r>
              <a:rPr lang="en-US" sz="2400" b="1" dirty="0">
                <a:latin typeface="Calibri" pitchFamily="34" charset="0"/>
                <a:ea typeface="Calibri" pitchFamily="34" charset="0"/>
                <a:cs typeface="Times New Roman" pitchFamily="18" charset="0"/>
              </a:rPr>
              <a:t>=0;</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r>
              <a:rPr lang="en-US" sz="2400" b="1" dirty="0" err="1" smtClean="0">
                <a:latin typeface="Calibri" pitchFamily="34" charset="0"/>
                <a:ea typeface="Calibri" pitchFamily="34" charset="0"/>
                <a:cs typeface="Times New Roman" pitchFamily="18" charset="0"/>
              </a:rPr>
              <a:t>printf</a:t>
            </a:r>
            <a:r>
              <a:rPr lang="en-US" sz="2400" b="1" dirty="0" smtClean="0">
                <a:latin typeface="Calibri" pitchFamily="34" charset="0"/>
                <a:ea typeface="Calibri" pitchFamily="34" charset="0"/>
                <a:cs typeface="Times New Roman" pitchFamily="18" charset="0"/>
              </a:rPr>
              <a:t>("\</a:t>
            </a:r>
            <a:r>
              <a:rPr lang="en-US" sz="2400" b="1" dirty="0" err="1">
                <a:latin typeface="Calibri" pitchFamily="34" charset="0"/>
                <a:ea typeface="Calibri" pitchFamily="34" charset="0"/>
                <a:cs typeface="Times New Roman" pitchFamily="18" charset="0"/>
              </a:rPr>
              <a:t>nEnter</a:t>
            </a:r>
            <a:r>
              <a:rPr lang="en-US" sz="2400" b="1" dirty="0">
                <a:latin typeface="Calibri" pitchFamily="34" charset="0"/>
                <a:ea typeface="Calibri" pitchFamily="34" charset="0"/>
                <a:cs typeface="Times New Roman" pitchFamily="18" charset="0"/>
              </a:rPr>
              <a:t> the array elements:\</a:t>
            </a:r>
            <a:r>
              <a:rPr lang="en-US" sz="2400" b="1" dirty="0" smtClean="0">
                <a:latin typeface="Calibri" pitchFamily="34" charset="0"/>
                <a:ea typeface="Calibri" pitchFamily="34" charset="0"/>
                <a:cs typeface="Times New Roman" pitchFamily="18" charset="0"/>
              </a:rPr>
              <a:t>n“);</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for(</a:t>
            </a:r>
            <a:r>
              <a:rPr lang="en-US" sz="2400" b="1" dirty="0" err="1">
                <a:latin typeface="Calibri" pitchFamily="34" charset="0"/>
                <a:ea typeface="Calibri" pitchFamily="34" charset="0"/>
                <a:cs typeface="Times New Roman" pitchFamily="18" charset="0"/>
              </a:rPr>
              <a:t>i</a:t>
            </a:r>
            <a:r>
              <a:rPr lang="en-US" sz="2400" b="1" dirty="0">
                <a:latin typeface="Calibri" pitchFamily="34" charset="0"/>
                <a:ea typeface="Calibri" pitchFamily="34" charset="0"/>
                <a:cs typeface="Times New Roman" pitchFamily="18" charset="0"/>
              </a:rPr>
              <a:t>=0;i&lt;6;i++)</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r>
              <a:rPr lang="en-US" sz="2400" b="1" dirty="0"/>
              <a:t> </a:t>
            </a:r>
            <a:r>
              <a:rPr lang="en-US" sz="2400" b="1" dirty="0" err="1"/>
              <a:t>scanf</a:t>
            </a:r>
            <a:r>
              <a:rPr lang="en-US" sz="2400" b="1" dirty="0"/>
              <a:t>(“%d</a:t>
            </a:r>
            <a:r>
              <a:rPr lang="en-US" sz="2400" b="1" dirty="0" smtClean="0"/>
              <a:t>”,&amp;</a:t>
            </a:r>
            <a:r>
              <a:rPr lang="en-US" sz="2400" b="1" dirty="0" err="1" smtClean="0"/>
              <a:t>arr</a:t>
            </a:r>
            <a:r>
              <a:rPr lang="en-US" sz="2400" b="1" dirty="0" smtClean="0"/>
              <a:t>[i</a:t>
            </a:r>
            <a:r>
              <a:rPr lang="en-US" sz="2400" b="1" dirty="0"/>
              <a:t>]);</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for(</a:t>
            </a:r>
            <a:r>
              <a:rPr lang="en-US" sz="2400" b="1" dirty="0" err="1">
                <a:latin typeface="Calibri" pitchFamily="34" charset="0"/>
                <a:ea typeface="Calibri" pitchFamily="34" charset="0"/>
                <a:cs typeface="Times New Roman" pitchFamily="18" charset="0"/>
              </a:rPr>
              <a:t>i</a:t>
            </a:r>
            <a:r>
              <a:rPr lang="en-US" sz="2400" b="1" dirty="0">
                <a:latin typeface="Calibri" pitchFamily="34" charset="0"/>
                <a:ea typeface="Calibri" pitchFamily="34" charset="0"/>
                <a:cs typeface="Times New Roman" pitchFamily="18" charset="0"/>
              </a:rPr>
              <a:t>=0;i&lt;6;i++)</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sum = sum + </a:t>
            </a:r>
            <a:r>
              <a:rPr lang="en-US" sz="2400" b="1" dirty="0" err="1">
                <a:latin typeface="Calibri" pitchFamily="34" charset="0"/>
                <a:ea typeface="Calibri" pitchFamily="34" charset="0"/>
                <a:cs typeface="Times New Roman" pitchFamily="18" charset="0"/>
              </a:rPr>
              <a:t>arr</a:t>
            </a:r>
            <a:r>
              <a:rPr lang="en-US" sz="2400" b="1" dirty="0">
                <a:latin typeface="Calibri" pitchFamily="34" charset="0"/>
                <a:ea typeface="Calibri" pitchFamily="34" charset="0"/>
                <a:cs typeface="Times New Roman" pitchFamily="18" charset="0"/>
              </a:rPr>
              <a:t>[</a:t>
            </a:r>
            <a:r>
              <a:rPr lang="en-US" sz="2400" b="1" dirty="0" err="1">
                <a:latin typeface="Calibri" pitchFamily="34" charset="0"/>
                <a:ea typeface="Calibri" pitchFamily="34" charset="0"/>
                <a:cs typeface="Times New Roman" pitchFamily="18" charset="0"/>
              </a:rPr>
              <a:t>i</a:t>
            </a:r>
            <a:r>
              <a:rPr lang="en-US" sz="2400" b="1" dirty="0">
                <a:latin typeface="Calibri" pitchFamily="34" charset="0"/>
                <a:ea typeface="Calibri" pitchFamily="34" charset="0"/>
                <a:cs typeface="Times New Roman" pitchFamily="18" charset="0"/>
              </a:rPr>
              <a:t>];</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	</a:t>
            </a:r>
            <a:r>
              <a:rPr lang="en-US" sz="2400" b="1" dirty="0" err="1" smtClean="0">
                <a:latin typeface="Calibri" pitchFamily="34" charset="0"/>
                <a:ea typeface="Calibri" pitchFamily="34" charset="0"/>
                <a:cs typeface="Times New Roman" pitchFamily="18" charset="0"/>
              </a:rPr>
              <a:t>printf</a:t>
            </a:r>
            <a:r>
              <a:rPr lang="en-US" sz="2400" b="1" dirty="0" smtClean="0">
                <a:latin typeface="Calibri" pitchFamily="34" charset="0"/>
                <a:ea typeface="Calibri" pitchFamily="34" charset="0"/>
                <a:cs typeface="Times New Roman" pitchFamily="18" charset="0"/>
              </a:rPr>
              <a:t>(“\</a:t>
            </a:r>
            <a:r>
              <a:rPr lang="en-US" sz="2400" b="1" dirty="0" err="1">
                <a:latin typeface="Calibri" pitchFamily="34" charset="0"/>
                <a:ea typeface="Calibri" pitchFamily="34" charset="0"/>
                <a:cs typeface="Times New Roman" pitchFamily="18" charset="0"/>
              </a:rPr>
              <a:t>nSum</a:t>
            </a:r>
            <a:r>
              <a:rPr lang="en-US" sz="2400" b="1" dirty="0">
                <a:latin typeface="Calibri" pitchFamily="34" charset="0"/>
                <a:ea typeface="Calibri" pitchFamily="34" charset="0"/>
                <a:cs typeface="Times New Roman" pitchFamily="18" charset="0"/>
              </a:rPr>
              <a:t> of Array elements are: </a:t>
            </a:r>
            <a:r>
              <a:rPr lang="en-US" sz="2400" b="1" dirty="0" smtClean="0">
                <a:latin typeface="Calibri" pitchFamily="34" charset="0"/>
                <a:ea typeface="Calibri" pitchFamily="34" charset="0"/>
                <a:cs typeface="Times New Roman" pitchFamily="18" charset="0"/>
              </a:rPr>
              <a:t> %d”, sum);</a:t>
            </a:r>
            <a:endParaRPr lang="en-US" sz="2400" b="1" dirty="0">
              <a:latin typeface="Arial" pitchFamily="34" charset="0"/>
              <a:cs typeface="Arial" pitchFamily="34" charset="0"/>
            </a:endParaRPr>
          </a:p>
          <a:p>
            <a:pPr eaLnBrk="0" fontAlgn="base" hangingPunct="0">
              <a:spcBef>
                <a:spcPct val="0"/>
              </a:spcBef>
              <a:spcAft>
                <a:spcPct val="0"/>
              </a:spcAft>
            </a:pPr>
            <a:r>
              <a:rPr lang="en-US" sz="2400" b="1" dirty="0">
                <a:latin typeface="Calibri" pitchFamily="34" charset="0"/>
                <a:ea typeface="Calibri" pitchFamily="34" charset="0"/>
                <a:cs typeface="Times New Roman" pitchFamily="18" charset="0"/>
              </a:rPr>
              <a:t>}</a:t>
            </a:r>
            <a:endParaRPr lang="en-US" sz="4000" b="1" dirty="0">
              <a:latin typeface="Arial" pitchFamily="34" charset="0"/>
              <a:cs typeface="Arial" pitchFamily="34" charset="0"/>
            </a:endParaRPr>
          </a:p>
        </p:txBody>
      </p:sp>
    </p:spTree>
    <p:extLst>
      <p:ext uri="{BB962C8B-B14F-4D97-AF65-F5344CB8AC3E}">
        <p14:creationId xmlns:p14="http://schemas.microsoft.com/office/powerpoint/2010/main" val="3811187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589" y="1"/>
            <a:ext cx="12188825"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fontAlgn="base">
              <a:spcBef>
                <a:spcPct val="0"/>
              </a:spcBef>
              <a:spcAft>
                <a:spcPct val="0"/>
              </a:spcAft>
            </a:pPr>
            <a:r>
              <a:rPr lang="en-US" sz="2400" b="1" dirty="0">
                <a:solidFill>
                  <a:srgbClr val="C00000"/>
                </a:solidFill>
                <a:latin typeface="Calibri" pitchFamily="34" charset="0"/>
                <a:ea typeface="Calibri" pitchFamily="34" charset="0"/>
                <a:cs typeface="Times New Roman" pitchFamily="18" charset="0"/>
              </a:rPr>
              <a:t> //Find the odd elements in an array</a:t>
            </a:r>
          </a:p>
          <a:p>
            <a:pPr fontAlgn="base">
              <a:spcBef>
                <a:spcPct val="0"/>
              </a:spcBef>
              <a:spcAft>
                <a:spcPct val="0"/>
              </a:spcAft>
            </a:pPr>
            <a:endParaRPr lang="en-US" sz="2400" b="1" dirty="0">
              <a:solidFill>
                <a:srgbClr val="C00000"/>
              </a:solidFill>
              <a:latin typeface="Calibri" pitchFamily="34" charset="0"/>
              <a:ea typeface="Calibri" pitchFamily="34" charset="0"/>
              <a:cs typeface="Times New Roman" pitchFamily="18" charset="0"/>
            </a:endParaRPr>
          </a:p>
          <a:p>
            <a:r>
              <a:rPr lang="en-US" sz="2400" b="1" dirty="0"/>
              <a:t>#</a:t>
            </a:r>
            <a:r>
              <a:rPr lang="en-US" sz="2400" b="1" dirty="0" smtClean="0"/>
              <a:t>include&lt;</a:t>
            </a:r>
            <a:r>
              <a:rPr lang="en-US" sz="2400" b="1" dirty="0" err="1" smtClean="0"/>
              <a:t>stdio.h</a:t>
            </a:r>
            <a:r>
              <a:rPr lang="en-US" sz="2400" b="1" dirty="0"/>
              <a:t>&gt;</a:t>
            </a:r>
            <a:endParaRPr lang="en-US" sz="2400" dirty="0"/>
          </a:p>
          <a:p>
            <a:r>
              <a:rPr lang="en-US" sz="2400" b="1" dirty="0"/>
              <a:t>#include&lt;</a:t>
            </a:r>
            <a:r>
              <a:rPr lang="en-US" sz="2400" b="1" dirty="0" err="1"/>
              <a:t>conio.h</a:t>
            </a:r>
            <a:r>
              <a:rPr lang="en-US" sz="2400" b="1" dirty="0"/>
              <a:t>&gt;</a:t>
            </a:r>
            <a:endParaRPr lang="en-US" sz="2400" dirty="0"/>
          </a:p>
          <a:p>
            <a:r>
              <a:rPr lang="en-US" sz="2400" b="1" dirty="0"/>
              <a:t> </a:t>
            </a:r>
            <a:endParaRPr lang="en-US" sz="2400" dirty="0"/>
          </a:p>
          <a:p>
            <a:r>
              <a:rPr lang="en-US" sz="2400" b="1" dirty="0"/>
              <a:t>void main()</a:t>
            </a:r>
            <a:endParaRPr lang="en-US" sz="2400" dirty="0"/>
          </a:p>
          <a:p>
            <a:r>
              <a:rPr lang="en-US" sz="2400" b="1" dirty="0"/>
              <a:t>{</a:t>
            </a:r>
            <a:endParaRPr lang="en-US" sz="2400" dirty="0"/>
          </a:p>
          <a:p>
            <a:r>
              <a:rPr lang="en-US" sz="2400" b="1" dirty="0"/>
              <a:t>	int </a:t>
            </a:r>
            <a:r>
              <a:rPr lang="en-US" sz="2400" b="1" dirty="0" err="1"/>
              <a:t>arr</a:t>
            </a:r>
            <a:r>
              <a:rPr lang="en-US" sz="2400" b="1" dirty="0"/>
              <a:t>[6],</a:t>
            </a:r>
            <a:r>
              <a:rPr lang="en-US" sz="2400" b="1" dirty="0" err="1"/>
              <a:t>i,sum</a:t>
            </a:r>
            <a:r>
              <a:rPr lang="en-US" sz="2400" b="1" dirty="0"/>
              <a:t>=0;</a:t>
            </a:r>
            <a:endParaRPr lang="en-US" sz="2400" dirty="0"/>
          </a:p>
          <a:p>
            <a:r>
              <a:rPr lang="en-US" sz="2400" b="1" dirty="0"/>
              <a:t> </a:t>
            </a:r>
            <a:endParaRPr lang="en-US" sz="2400" dirty="0"/>
          </a:p>
          <a:p>
            <a:r>
              <a:rPr lang="en-US" sz="2400" b="1" dirty="0"/>
              <a:t>	</a:t>
            </a:r>
            <a:r>
              <a:rPr lang="en-US" sz="2400" b="1" dirty="0" err="1" smtClean="0"/>
              <a:t>printf</a:t>
            </a:r>
            <a:r>
              <a:rPr lang="en-US" sz="2400" b="1" dirty="0" smtClean="0"/>
              <a:t>("\</a:t>
            </a:r>
            <a:r>
              <a:rPr lang="en-US" sz="2400" b="1" dirty="0" err="1"/>
              <a:t>nEnter</a:t>
            </a:r>
            <a:r>
              <a:rPr lang="en-US" sz="2400" b="1" dirty="0"/>
              <a:t> the array elements:\</a:t>
            </a:r>
            <a:r>
              <a:rPr lang="en-US" sz="2400" b="1" dirty="0" smtClean="0"/>
              <a:t>n“);</a:t>
            </a:r>
            <a:endParaRPr lang="en-US" sz="2400" dirty="0"/>
          </a:p>
          <a:p>
            <a:r>
              <a:rPr lang="en-US" sz="2400" b="1" dirty="0"/>
              <a:t>	for(</a:t>
            </a:r>
            <a:r>
              <a:rPr lang="en-US" sz="2400" b="1" dirty="0" err="1"/>
              <a:t>i</a:t>
            </a:r>
            <a:r>
              <a:rPr lang="en-US" sz="2400" b="1" dirty="0"/>
              <a:t>=0;i&lt;6;i++)</a:t>
            </a:r>
            <a:endParaRPr lang="en-US" sz="2400" dirty="0"/>
          </a:p>
          <a:p>
            <a:r>
              <a:rPr lang="en-US" sz="2400" b="1" dirty="0"/>
              <a:t>	{</a:t>
            </a:r>
            <a:endParaRPr lang="en-US" sz="2400" dirty="0"/>
          </a:p>
          <a:p>
            <a:r>
              <a:rPr lang="en-US" sz="2400" b="1" dirty="0"/>
              <a:t>		</a:t>
            </a:r>
            <a:r>
              <a:rPr lang="en-US" sz="2400" b="1" dirty="0" err="1"/>
              <a:t>scanf</a:t>
            </a:r>
            <a:r>
              <a:rPr lang="en-US" sz="2400" b="1" dirty="0"/>
              <a:t>(“%d</a:t>
            </a:r>
            <a:r>
              <a:rPr lang="en-US" sz="2400" b="1" dirty="0" smtClean="0"/>
              <a:t>”,&amp;</a:t>
            </a:r>
            <a:r>
              <a:rPr lang="en-US" sz="2400" b="1" dirty="0" err="1" smtClean="0"/>
              <a:t>arr</a:t>
            </a:r>
            <a:r>
              <a:rPr lang="en-US" sz="2400" b="1" dirty="0" smtClean="0"/>
              <a:t>[i]);</a:t>
            </a:r>
            <a:endParaRPr lang="en-US" sz="2400" dirty="0"/>
          </a:p>
          <a:p>
            <a:r>
              <a:rPr lang="en-US" sz="2400" b="1" dirty="0"/>
              <a:t>	}</a:t>
            </a:r>
            <a:endParaRPr lang="en-US" sz="2400" dirty="0"/>
          </a:p>
        </p:txBody>
      </p:sp>
      <p:sp>
        <p:nvSpPr>
          <p:cNvPr id="3" name="Rectangle 2"/>
          <p:cNvSpPr/>
          <p:nvPr/>
        </p:nvSpPr>
        <p:spPr>
          <a:xfrm>
            <a:off x="6097589" y="3811012"/>
            <a:ext cx="6092825" cy="3046988"/>
          </a:xfrm>
          <a:prstGeom prst="rect">
            <a:avLst/>
          </a:prstGeom>
        </p:spPr>
        <p:txBody>
          <a:bodyPr>
            <a:spAutoFit/>
          </a:bodyPr>
          <a:lstStyle/>
          <a:p>
            <a:r>
              <a:rPr lang="en-US" sz="2400" b="1" dirty="0"/>
              <a:t>	for(</a:t>
            </a:r>
            <a:r>
              <a:rPr lang="en-US" sz="2400" b="1" dirty="0" err="1"/>
              <a:t>i</a:t>
            </a:r>
            <a:r>
              <a:rPr lang="en-US" sz="2400" b="1" dirty="0"/>
              <a:t>=0;i&lt;6;i++)</a:t>
            </a:r>
          </a:p>
          <a:p>
            <a:r>
              <a:rPr lang="en-US" sz="2400" b="1" dirty="0"/>
              <a:t>	{</a:t>
            </a:r>
          </a:p>
          <a:p>
            <a:r>
              <a:rPr lang="en-US" sz="2400" b="1" dirty="0"/>
              <a:t>		if(</a:t>
            </a:r>
            <a:r>
              <a:rPr lang="en-US" sz="2400" b="1" dirty="0" err="1"/>
              <a:t>arr</a:t>
            </a:r>
            <a:r>
              <a:rPr lang="en-US" sz="2400" b="1" dirty="0"/>
              <a:t>[</a:t>
            </a:r>
            <a:r>
              <a:rPr lang="en-US" sz="2400" b="1" dirty="0" err="1"/>
              <a:t>i</a:t>
            </a:r>
            <a:r>
              <a:rPr lang="en-US" sz="2400" b="1" dirty="0"/>
              <a:t>]%2!=0)</a:t>
            </a:r>
          </a:p>
          <a:p>
            <a:r>
              <a:rPr lang="en-US" sz="2400" b="1" dirty="0"/>
              <a:t>		{</a:t>
            </a:r>
          </a:p>
          <a:p>
            <a:r>
              <a:rPr lang="en-US" sz="2400" b="1" dirty="0"/>
              <a:t>			</a:t>
            </a:r>
            <a:r>
              <a:rPr lang="en-US" sz="2400" b="1" dirty="0" err="1" smtClean="0"/>
              <a:t>printf</a:t>
            </a:r>
            <a:r>
              <a:rPr lang="en-US" sz="2400" b="1" dirty="0" smtClean="0"/>
              <a:t>(“%d”,</a:t>
            </a:r>
            <a:r>
              <a:rPr lang="en-US" sz="2400" b="1" dirty="0" err="1" smtClean="0"/>
              <a:t>arr</a:t>
            </a:r>
            <a:r>
              <a:rPr lang="en-US" sz="2400" b="1" dirty="0" smtClean="0"/>
              <a:t>[</a:t>
            </a:r>
            <a:r>
              <a:rPr lang="en-US" sz="2400" b="1" dirty="0" err="1" smtClean="0"/>
              <a:t>i</a:t>
            </a:r>
            <a:r>
              <a:rPr lang="en-US" sz="2400" b="1" dirty="0" smtClean="0"/>
              <a:t>]);</a:t>
            </a:r>
            <a:endParaRPr lang="en-US" sz="2400" b="1" dirty="0"/>
          </a:p>
          <a:p>
            <a:r>
              <a:rPr lang="en-US" sz="2400" b="1" dirty="0"/>
              <a:t>		}</a:t>
            </a:r>
          </a:p>
          <a:p>
            <a:r>
              <a:rPr lang="en-US" sz="2400" b="1" dirty="0"/>
              <a:t>	}</a:t>
            </a:r>
          </a:p>
          <a:p>
            <a:r>
              <a:rPr lang="en-US" sz="2400" b="1" dirty="0"/>
              <a:t>}</a:t>
            </a:r>
          </a:p>
        </p:txBody>
      </p:sp>
    </p:spTree>
    <p:extLst>
      <p:ext uri="{BB962C8B-B14F-4D97-AF65-F5344CB8AC3E}">
        <p14:creationId xmlns:p14="http://schemas.microsoft.com/office/powerpoint/2010/main" val="309506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46" y="134353"/>
            <a:ext cx="11912957" cy="461665"/>
          </a:xfrm>
          <a:prstGeom prst="rect">
            <a:avLst/>
          </a:prstGeom>
        </p:spPr>
        <p:txBody>
          <a:bodyPr wrap="square">
            <a:spAutoFit/>
          </a:bodyPr>
          <a:lstStyle/>
          <a:p>
            <a:pPr algn="ctr">
              <a:buFontTx/>
              <a:buChar char="-"/>
            </a:pPr>
            <a:r>
              <a:rPr lang="en-US" sz="2400" b="1" dirty="0">
                <a:latin typeface="Courier New" pitchFamily="49" charset="0"/>
                <a:cs typeface="Courier New" pitchFamily="49" charset="0"/>
              </a:rPr>
              <a:t>INSERTION IN 1-D </a:t>
            </a:r>
            <a:r>
              <a:rPr lang="en-US" sz="2400" b="1" dirty="0" smtClean="0">
                <a:latin typeface="Courier New" pitchFamily="49" charset="0"/>
                <a:cs typeface="Courier New" pitchFamily="49" charset="0"/>
              </a:rPr>
              <a:t>ARRAY–</a:t>
            </a:r>
            <a:endParaRPr lang="en-US" sz="2400" b="1" dirty="0">
              <a:latin typeface="Courier New" pitchFamily="49" charset="0"/>
              <a:cs typeface="Courier New" pitchFamily="49"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8191" y="596018"/>
            <a:ext cx="9285665" cy="604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5322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247</TotalTime>
  <Words>554</Words>
  <Application>Microsoft Office PowerPoint</Application>
  <PresentationFormat>Custom</PresentationFormat>
  <Paragraphs>168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Perspective</vt:lpstr>
      <vt:lpstr>Array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User Defined Function</dc:title>
  <dc:creator>CK</dc:creator>
  <cp:lastModifiedBy>user</cp:lastModifiedBy>
  <cp:revision>48</cp:revision>
  <dcterms:created xsi:type="dcterms:W3CDTF">2021-02-04T06:54:58Z</dcterms:created>
  <dcterms:modified xsi:type="dcterms:W3CDTF">2024-11-07T08:17:02Z</dcterms:modified>
</cp:coreProperties>
</file>