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E347CDD-A86D-4EBA-9718-A63C51B82B52}" type="datetimeFigureOut">
              <a:rPr lang="en-US" smtClean="0"/>
              <a:pPr/>
              <a:t>12/8/2020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71A74B-99B5-406A-900B-BA2EFE983298}"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47CDD-A86D-4EBA-9718-A63C51B82B52}"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1A74B-99B5-406A-900B-BA2EFE98329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071A74B-99B5-406A-900B-BA2EFE983298}"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E347CDD-A86D-4EBA-9718-A63C51B82B52}"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E347CDD-A86D-4EBA-9718-A63C51B82B52}" type="datetimeFigureOut">
              <a:rPr lang="en-US" smtClean="0"/>
              <a:pPr/>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C071A74B-99B5-406A-900B-BA2EFE98329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E347CDD-A86D-4EBA-9718-A63C51B82B52}" type="datetimeFigureOut">
              <a:rPr lang="en-US" smtClean="0"/>
              <a:pPr/>
              <a:t>12/8/2020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71A74B-99B5-406A-900B-BA2EFE983298}"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E347CDD-A86D-4EBA-9718-A63C51B82B52}" type="datetimeFigureOut">
              <a:rPr lang="en-US" smtClean="0"/>
              <a:pPr/>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1A74B-99B5-406A-900B-BA2EFE983298}"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E347CDD-A86D-4EBA-9718-A63C51B82B52}" type="datetimeFigureOut">
              <a:rPr lang="en-US" smtClean="0"/>
              <a:pPr/>
              <a:t>12/8/2020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071A74B-99B5-406A-900B-BA2EFE983298}"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E347CDD-A86D-4EBA-9718-A63C51B82B52}" type="datetimeFigureOut">
              <a:rPr lang="en-US" smtClean="0"/>
              <a:pPr/>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C071A74B-99B5-406A-900B-BA2EFE9832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E347CDD-A86D-4EBA-9718-A63C51B82B52}" type="datetimeFigureOut">
              <a:rPr lang="en-US" smtClean="0"/>
              <a:pPr/>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071A74B-99B5-406A-900B-BA2EFE9832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071A74B-99B5-406A-900B-BA2EFE983298}"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E347CDD-A86D-4EBA-9718-A63C51B82B52}" type="datetimeFigureOut">
              <a:rPr lang="en-US" smtClean="0"/>
              <a:pPr/>
              <a:t>12/8/2020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071A74B-99B5-406A-900B-BA2EFE98329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E347CDD-A86D-4EBA-9718-A63C51B82B52}" type="datetimeFigureOut">
              <a:rPr lang="en-US" smtClean="0"/>
              <a:pPr/>
              <a:t>12/8/2020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E347CDD-A86D-4EBA-9718-A63C51B82B52}" type="datetimeFigureOut">
              <a:rPr lang="en-US" smtClean="0"/>
              <a:pPr/>
              <a:t>12/8/2020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071A74B-99B5-406A-900B-BA2EFE983298}"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audio" Target="../media/audio3.wav"/></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audio" Target="../media/audio4.wav"/></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audio" Target="../media/audio5.wav"/></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audio" Target="../media/audio6.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2819400"/>
            <a:ext cx="8382000" cy="1752600"/>
          </a:xfrm>
        </p:spPr>
        <p:txBody>
          <a:bodyPr anchor="ctr">
            <a:normAutofit/>
          </a:bodyPr>
          <a:lstStyle/>
          <a:p>
            <a:r>
              <a:rPr lang="en-US" sz="4400" dirty="0" smtClean="0">
                <a:effectLst>
                  <a:outerShdw blurRad="38100" dist="38100" dir="2700000" algn="tl">
                    <a:srgbClr val="000000">
                      <a:alpha val="43137"/>
                    </a:srgbClr>
                  </a:outerShdw>
                </a:effectLst>
              </a:rPr>
              <a:t>Errors (PART – II)</a:t>
            </a:r>
            <a:endParaRPr lang="en-US" sz="4400" dirty="0">
              <a:effectLst>
                <a:outerShdw blurRad="38100" dist="38100" dir="2700000" algn="tl">
                  <a:srgbClr val="000000">
                    <a:alpha val="43137"/>
                  </a:srgbClr>
                </a:outerShdw>
              </a:effectLst>
            </a:endParaRPr>
          </a:p>
        </p:txBody>
      </p:sp>
      <p:sp>
        <p:nvSpPr>
          <p:cNvPr id="2" name="Title 1"/>
          <p:cNvSpPr>
            <a:spLocks noGrp="1"/>
          </p:cNvSpPr>
          <p:nvPr>
            <p:ph type="ctrTitle"/>
          </p:nvPr>
        </p:nvSpPr>
        <p:spPr>
          <a:xfrm>
            <a:off x="381000" y="381000"/>
            <a:ext cx="8382000" cy="1752600"/>
          </a:xfrm>
        </p:spPr>
        <p:txBody>
          <a:bodyPr anchor="ctr"/>
          <a:lstStyle/>
          <a:p>
            <a:r>
              <a:rPr lang="en-US" sz="4000" b="1" dirty="0" smtClean="0"/>
              <a:t>Basic of C Programming</a:t>
            </a:r>
            <a:endParaRPr lang="en-US" dirty="0"/>
          </a:p>
        </p:txBody>
      </p:sp>
      <p:pic>
        <p:nvPicPr>
          <p:cNvPr id="4" name="Recorded Sound">
            <a:hlinkClick r:id="" action="ppaction://media"/>
          </p:cNvPr>
          <p:cNvPicPr>
            <a:picLocks noRot="1" noChangeAspect="1"/>
          </p:cNvPicPr>
          <p:nvPr>
            <a:wavAudioFile r:embed="rId1" name="Recorded Sound"/>
          </p:nvPr>
        </p:nvPicPr>
        <p:blipFill>
          <a:blip r:embed="rId3"/>
          <a:stretch>
            <a:fillRect/>
          </a:stretch>
        </p:blipFill>
        <p:spPr>
          <a:xfrm>
            <a:off x="8153400" y="5867400"/>
            <a:ext cx="990600" cy="9906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34947" fill="hold"/>
                                        <p:tgtEl>
                                          <p:spTgt spid="4"/>
                                        </p:tgtEl>
                                      </p:cBhvr>
                                    </p:cmd>
                                  </p:childTnLst>
                                </p:cTn>
                              </p:par>
                            </p:childTnLst>
                          </p:cTn>
                        </p:par>
                      </p:childTnLst>
                    </p:cTn>
                  </p:par>
                </p:childTnLst>
              </p:cTn>
              <p:nextCondLst>
                <p:cond evt="onClick" delay="0">
                  <p:tgtEl>
                    <p:spTgt spid="4"/>
                  </p:tgtEl>
                </p:cond>
              </p:nextCondLst>
            </p:seq>
            <p:audio>
              <p:cMediaNode vol="80000">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Linker Error -</a:t>
            </a:r>
            <a:endParaRPr lang="en-US" sz="4000" b="1" dirty="0"/>
          </a:p>
        </p:txBody>
      </p:sp>
      <p:sp>
        <p:nvSpPr>
          <p:cNvPr id="3" name="TextBox 2"/>
          <p:cNvSpPr txBox="1"/>
          <p:nvPr/>
        </p:nvSpPr>
        <p:spPr>
          <a:xfrm>
            <a:off x="228600" y="1447800"/>
            <a:ext cx="8686800" cy="1200329"/>
          </a:xfrm>
          <a:prstGeom prst="rect">
            <a:avLst/>
          </a:prstGeom>
          <a:noFill/>
        </p:spPr>
        <p:txBody>
          <a:bodyPr wrap="square" rtlCol="0">
            <a:spAutoFit/>
          </a:bodyPr>
          <a:lstStyle/>
          <a:p>
            <a:pPr algn="just"/>
            <a:r>
              <a:rPr lang="en-US" sz="2400" dirty="0">
                <a:latin typeface="Calibri" pitchFamily="34" charset="0"/>
                <a:cs typeface="Calibri" pitchFamily="34" charset="0"/>
              </a:rPr>
              <a:t>Linker errors are mainly generated when the executable file of the program is not created. This can be happened either due to the wrong function prototyping or usage of the wrong header file.</a:t>
            </a:r>
          </a:p>
        </p:txBody>
      </p:sp>
      <p:sp>
        <p:nvSpPr>
          <p:cNvPr id="4" name="Rectangle 3"/>
          <p:cNvSpPr/>
          <p:nvPr/>
        </p:nvSpPr>
        <p:spPr>
          <a:xfrm>
            <a:off x="838200" y="2895600"/>
            <a:ext cx="7772400" cy="3046988"/>
          </a:xfrm>
          <a:prstGeom prst="rect">
            <a:avLst/>
          </a:prstGeom>
        </p:spPr>
        <p:txBody>
          <a:bodyPr wrap="square">
            <a:spAutoFit/>
          </a:bodyPr>
          <a:lstStyle/>
          <a:p>
            <a:r>
              <a:rPr lang="en-US" sz="2400" b="1" dirty="0">
                <a:solidFill>
                  <a:srgbClr val="FF0000"/>
                </a:solidFill>
                <a:latin typeface="Courier" pitchFamily="49" charset="0"/>
                <a:cs typeface="Calibri" pitchFamily="34" charset="0"/>
              </a:rPr>
              <a:t>#</a:t>
            </a:r>
            <a:r>
              <a:rPr lang="en-US" sz="2400" b="1" dirty="0" smtClean="0">
                <a:solidFill>
                  <a:srgbClr val="FF0000"/>
                </a:solidFill>
                <a:latin typeface="Courier" pitchFamily="49" charset="0"/>
                <a:cs typeface="Calibri" pitchFamily="34" charset="0"/>
              </a:rPr>
              <a:t>include&lt;</a:t>
            </a:r>
            <a:r>
              <a:rPr lang="en-US" sz="2400" b="1" dirty="0" err="1" smtClean="0">
                <a:solidFill>
                  <a:srgbClr val="FF0000"/>
                </a:solidFill>
                <a:latin typeface="Courier" pitchFamily="49" charset="0"/>
                <a:cs typeface="Calibri" pitchFamily="34" charset="0"/>
              </a:rPr>
              <a:t>stdio.h</a:t>
            </a:r>
            <a:r>
              <a:rPr lang="en-US" sz="2400" b="1" dirty="0" smtClean="0">
                <a:solidFill>
                  <a:srgbClr val="FF0000"/>
                </a:solidFill>
                <a:latin typeface="Courier" pitchFamily="49" charset="0"/>
                <a:cs typeface="Calibri" pitchFamily="34" charset="0"/>
              </a:rPr>
              <a:t>&gt;</a:t>
            </a:r>
            <a:r>
              <a:rPr lang="en-US" sz="2400" b="1" dirty="0">
                <a:solidFill>
                  <a:srgbClr val="FF0000"/>
                </a:solidFill>
                <a:latin typeface="Courier" pitchFamily="49" charset="0"/>
                <a:cs typeface="Calibri" pitchFamily="34" charset="0"/>
              </a:rPr>
              <a:t>  </a:t>
            </a:r>
          </a:p>
          <a:p>
            <a:r>
              <a:rPr lang="en-US" sz="2400" b="1" dirty="0">
                <a:solidFill>
                  <a:srgbClr val="FF0000"/>
                </a:solidFill>
                <a:latin typeface="Courier" pitchFamily="49" charset="0"/>
                <a:cs typeface="Calibri" pitchFamily="34" charset="0"/>
              </a:rPr>
              <a:t>int </a:t>
            </a:r>
            <a:r>
              <a:rPr lang="en-US" sz="2400" b="1" dirty="0">
                <a:solidFill>
                  <a:srgbClr val="002060"/>
                </a:solidFill>
                <a:latin typeface="Courier" pitchFamily="49" charset="0"/>
                <a:cs typeface="Calibri" pitchFamily="34" charset="0"/>
              </a:rPr>
              <a:t>Main</a:t>
            </a:r>
            <a:r>
              <a:rPr lang="en-US" sz="2400" b="1" dirty="0">
                <a:solidFill>
                  <a:srgbClr val="FF0000"/>
                </a:solidFill>
                <a:latin typeface="Courier" pitchFamily="49" charset="0"/>
                <a:cs typeface="Calibri" pitchFamily="34" charset="0"/>
              </a:rPr>
              <a:t>()  </a:t>
            </a:r>
          </a:p>
          <a:p>
            <a:r>
              <a:rPr lang="en-US" sz="2400" b="1" dirty="0">
                <a:solidFill>
                  <a:srgbClr val="FF0000"/>
                </a:solidFill>
                <a:latin typeface="Courier" pitchFamily="49" charset="0"/>
                <a:cs typeface="Calibri" pitchFamily="34" charset="0"/>
              </a:rPr>
              <a:t>{  </a:t>
            </a:r>
          </a:p>
          <a:p>
            <a:r>
              <a:rPr lang="en-US" sz="2400" b="1" dirty="0">
                <a:solidFill>
                  <a:srgbClr val="FF0000"/>
                </a:solidFill>
                <a:latin typeface="Courier" pitchFamily="49" charset="0"/>
                <a:cs typeface="Calibri" pitchFamily="34" charset="0"/>
              </a:rPr>
              <a:t>    int a=78;  </a:t>
            </a:r>
          </a:p>
          <a:p>
            <a:r>
              <a:rPr lang="en-US" sz="2400" b="1" dirty="0">
                <a:solidFill>
                  <a:srgbClr val="FF0000"/>
                </a:solidFill>
                <a:latin typeface="Courier" pitchFamily="49" charset="0"/>
                <a:cs typeface="Calibri" pitchFamily="34" charset="0"/>
              </a:rPr>
              <a:t>    printf("The value of a is : %d", a);  </a:t>
            </a:r>
          </a:p>
          <a:p>
            <a:r>
              <a:rPr lang="en-US" sz="2400" b="1" dirty="0">
                <a:solidFill>
                  <a:srgbClr val="FF0000"/>
                </a:solidFill>
                <a:latin typeface="Courier" pitchFamily="49" charset="0"/>
                <a:cs typeface="Calibri" pitchFamily="34" charset="0"/>
              </a:rPr>
              <a:t>    return 0;  </a:t>
            </a:r>
          </a:p>
          <a:p>
            <a:r>
              <a:rPr lang="en-US" sz="2400" b="1" dirty="0">
                <a:solidFill>
                  <a:srgbClr val="FF0000"/>
                </a:solidFill>
                <a:latin typeface="Courier" pitchFamily="49" charset="0"/>
                <a:cs typeface="Calibri" pitchFamily="34" charset="0"/>
              </a:rPr>
              <a:t>}  </a:t>
            </a:r>
          </a:p>
        </p:txBody>
      </p:sp>
      <p:pic>
        <p:nvPicPr>
          <p:cNvPr id="5" name="Recorded Sound">
            <a:hlinkClick r:id="" action="ppaction://media"/>
          </p:cNvPr>
          <p:cNvPicPr>
            <a:picLocks noRot="1" noChangeAspect="1"/>
          </p:cNvPicPr>
          <p:nvPr>
            <a:wavAudioFile r:embed="rId1" name="Recorded Sound"/>
          </p:nvPr>
        </p:nvPicPr>
        <p:blipFill>
          <a:blip r:embed="rId3"/>
          <a:stretch>
            <a:fillRect/>
          </a:stretch>
        </p:blipFill>
        <p:spPr>
          <a:xfrm>
            <a:off x="8305800" y="6019800"/>
            <a:ext cx="838200" cy="838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0571"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Logical Error -</a:t>
            </a:r>
            <a:endParaRPr lang="en-US" sz="4000" b="1" dirty="0"/>
          </a:p>
        </p:txBody>
      </p:sp>
      <p:sp>
        <p:nvSpPr>
          <p:cNvPr id="4" name="TextBox 3"/>
          <p:cNvSpPr txBox="1"/>
          <p:nvPr/>
        </p:nvSpPr>
        <p:spPr>
          <a:xfrm>
            <a:off x="304800" y="1524000"/>
            <a:ext cx="8534400" cy="2308324"/>
          </a:xfrm>
          <a:prstGeom prst="rect">
            <a:avLst/>
          </a:prstGeom>
          <a:noFill/>
        </p:spPr>
        <p:txBody>
          <a:bodyPr wrap="square" rtlCol="0">
            <a:spAutoFit/>
          </a:bodyPr>
          <a:lstStyle/>
          <a:p>
            <a:pPr algn="just">
              <a:buFont typeface="Wingdings" pitchFamily="2" charset="2"/>
              <a:buChar char="§"/>
            </a:pPr>
            <a:r>
              <a:rPr lang="en-US" sz="2400" dirty="0" smtClean="0">
                <a:latin typeface="Calibri" pitchFamily="34" charset="0"/>
                <a:cs typeface="Calibri" pitchFamily="34" charset="0"/>
              </a:rPr>
              <a:t> The </a:t>
            </a:r>
            <a:r>
              <a:rPr lang="en-US" sz="2400" dirty="0">
                <a:latin typeface="Calibri" pitchFamily="34" charset="0"/>
                <a:cs typeface="Calibri" pitchFamily="34" charset="0"/>
              </a:rPr>
              <a:t>logical error is an error that leads to an undesired </a:t>
            </a:r>
            <a:r>
              <a:rPr lang="en-US" sz="2400" dirty="0" smtClean="0">
                <a:latin typeface="Calibri" pitchFamily="34" charset="0"/>
                <a:cs typeface="Calibri" pitchFamily="34" charset="0"/>
              </a:rPr>
              <a:t>output.</a:t>
            </a:r>
          </a:p>
          <a:p>
            <a:pPr algn="just">
              <a:buFont typeface="Wingdings" pitchFamily="2" charset="2"/>
              <a:buChar char="§"/>
            </a:pPr>
            <a:r>
              <a:rPr lang="en-US" sz="2400" dirty="0">
                <a:latin typeface="Calibri" pitchFamily="34" charset="0"/>
                <a:cs typeface="Calibri" pitchFamily="34" charset="0"/>
              </a:rPr>
              <a:t> </a:t>
            </a:r>
            <a:r>
              <a:rPr lang="en-US" sz="2400" dirty="0" smtClean="0">
                <a:latin typeface="Calibri" pitchFamily="34" charset="0"/>
                <a:cs typeface="Calibri" pitchFamily="34" charset="0"/>
              </a:rPr>
              <a:t>These </a:t>
            </a:r>
            <a:r>
              <a:rPr lang="en-US" sz="2400" dirty="0">
                <a:latin typeface="Calibri" pitchFamily="34" charset="0"/>
                <a:cs typeface="Calibri" pitchFamily="34" charset="0"/>
              </a:rPr>
              <a:t>errors produce the incorrect output, but they are error-free, known as logical errors. </a:t>
            </a:r>
            <a:endParaRPr lang="en-US" sz="2400" dirty="0" smtClean="0">
              <a:latin typeface="Calibri" pitchFamily="34" charset="0"/>
              <a:cs typeface="Calibri" pitchFamily="34" charset="0"/>
            </a:endParaRPr>
          </a:p>
          <a:p>
            <a:pPr algn="just">
              <a:buFont typeface="Wingdings" pitchFamily="2" charset="2"/>
              <a:buChar char="§"/>
            </a:pPr>
            <a:r>
              <a:rPr lang="en-US" sz="2400" dirty="0">
                <a:latin typeface="Calibri" pitchFamily="34" charset="0"/>
                <a:cs typeface="Calibri" pitchFamily="34" charset="0"/>
              </a:rPr>
              <a:t> </a:t>
            </a:r>
            <a:r>
              <a:rPr lang="en-US" sz="2400" dirty="0" smtClean="0">
                <a:latin typeface="Calibri" pitchFamily="34" charset="0"/>
                <a:cs typeface="Calibri" pitchFamily="34" charset="0"/>
              </a:rPr>
              <a:t>These </a:t>
            </a:r>
            <a:r>
              <a:rPr lang="en-US" sz="2400" dirty="0">
                <a:latin typeface="Calibri" pitchFamily="34" charset="0"/>
                <a:cs typeface="Calibri" pitchFamily="34" charset="0"/>
              </a:rPr>
              <a:t>types of mistakes are mainly done by beginners. </a:t>
            </a:r>
            <a:endParaRPr lang="en-US" sz="2400" dirty="0" smtClean="0">
              <a:latin typeface="Calibri" pitchFamily="34" charset="0"/>
              <a:cs typeface="Calibri" pitchFamily="34" charset="0"/>
            </a:endParaRPr>
          </a:p>
          <a:p>
            <a:pPr algn="just">
              <a:buFont typeface="Wingdings" pitchFamily="2" charset="2"/>
              <a:buChar char="§"/>
            </a:pPr>
            <a:r>
              <a:rPr lang="en-US" sz="2400" dirty="0">
                <a:latin typeface="Calibri" pitchFamily="34" charset="0"/>
                <a:cs typeface="Calibri" pitchFamily="34" charset="0"/>
              </a:rPr>
              <a:t> </a:t>
            </a:r>
            <a:r>
              <a:rPr lang="en-US" sz="2400" dirty="0" smtClean="0">
                <a:latin typeface="Calibri" pitchFamily="34" charset="0"/>
                <a:cs typeface="Calibri" pitchFamily="34" charset="0"/>
              </a:rPr>
              <a:t>The </a:t>
            </a:r>
            <a:r>
              <a:rPr lang="en-US" sz="2400" dirty="0">
                <a:latin typeface="Calibri" pitchFamily="34" charset="0"/>
                <a:cs typeface="Calibri" pitchFamily="34" charset="0"/>
              </a:rPr>
              <a:t>occurrence of these errors mainly depends upon the logical thinking of the developer</a:t>
            </a:r>
            <a:r>
              <a:rPr lang="en-US" sz="2400" dirty="0" smtClean="0">
                <a:latin typeface="Calibri" pitchFamily="34" charset="0"/>
                <a:cs typeface="Calibri" pitchFamily="34" charset="0"/>
              </a:rPr>
              <a:t>.</a:t>
            </a:r>
            <a:endParaRPr lang="en-US" sz="2400" dirty="0">
              <a:latin typeface="Calibri" pitchFamily="34" charset="0"/>
              <a:cs typeface="Calibri" pitchFamily="34" charset="0"/>
            </a:endParaRPr>
          </a:p>
        </p:txBody>
      </p:sp>
      <p:sp>
        <p:nvSpPr>
          <p:cNvPr id="5" name="Rectangle 4"/>
          <p:cNvSpPr/>
          <p:nvPr/>
        </p:nvSpPr>
        <p:spPr>
          <a:xfrm>
            <a:off x="1600200" y="3810000"/>
            <a:ext cx="6477000" cy="2554545"/>
          </a:xfrm>
          <a:prstGeom prst="rect">
            <a:avLst/>
          </a:prstGeom>
        </p:spPr>
        <p:txBody>
          <a:bodyPr wrap="square">
            <a:spAutoFit/>
          </a:bodyPr>
          <a:lstStyle/>
          <a:p>
            <a:r>
              <a:rPr lang="en-US" sz="2000" b="1" dirty="0" smtClean="0">
                <a:solidFill>
                  <a:srgbClr val="FF0000"/>
                </a:solidFill>
                <a:latin typeface="Courier New" pitchFamily="49" charset="0"/>
                <a:cs typeface="Courier New" pitchFamily="49" charset="0"/>
              </a:rPr>
              <a:t>#include &lt;</a:t>
            </a:r>
            <a:r>
              <a:rPr lang="en-US" sz="2000" b="1" dirty="0" err="1" smtClean="0">
                <a:solidFill>
                  <a:srgbClr val="FF0000"/>
                </a:solidFill>
                <a:latin typeface="Courier New" pitchFamily="49" charset="0"/>
                <a:cs typeface="Courier New" pitchFamily="49" charset="0"/>
              </a:rPr>
              <a:t>stdio.h</a:t>
            </a:r>
            <a:r>
              <a:rPr lang="en-US" sz="2000" b="1" dirty="0" smtClean="0">
                <a:solidFill>
                  <a:srgbClr val="FF0000"/>
                </a:solidFill>
                <a:latin typeface="Courier New" pitchFamily="49" charset="0"/>
                <a:cs typeface="Courier New" pitchFamily="49" charset="0"/>
              </a:rPr>
              <a:t>&gt;  </a:t>
            </a:r>
          </a:p>
          <a:p>
            <a:r>
              <a:rPr lang="en-US" sz="2000" b="1" dirty="0" smtClean="0">
                <a:solidFill>
                  <a:srgbClr val="FF0000"/>
                </a:solidFill>
                <a:latin typeface="Courier New" pitchFamily="49" charset="0"/>
                <a:cs typeface="Courier New" pitchFamily="49" charset="0"/>
              </a:rPr>
              <a:t>int main()  </a:t>
            </a:r>
          </a:p>
          <a:p>
            <a:r>
              <a:rPr lang="en-US" sz="2000" b="1" dirty="0" smtClean="0">
                <a:solidFill>
                  <a:srgbClr val="FF0000"/>
                </a:solidFill>
                <a:latin typeface="Courier New" pitchFamily="49" charset="0"/>
                <a:cs typeface="Courier New" pitchFamily="49" charset="0"/>
              </a:rPr>
              <a:t>{  </a:t>
            </a:r>
          </a:p>
          <a:p>
            <a:r>
              <a:rPr lang="en-US" sz="2000" b="1" dirty="0" smtClean="0">
                <a:solidFill>
                  <a:srgbClr val="FF0000"/>
                </a:solidFill>
                <a:latin typeface="Courier New" pitchFamily="49" charset="0"/>
                <a:cs typeface="Courier New" pitchFamily="49" charset="0"/>
              </a:rPr>
              <a:t>    </a:t>
            </a:r>
            <a:r>
              <a:rPr lang="en-US" sz="2000" b="1" dirty="0" smtClean="0">
                <a:solidFill>
                  <a:srgbClr val="002060"/>
                </a:solidFill>
                <a:latin typeface="Courier New" pitchFamily="49" charset="0"/>
                <a:cs typeface="Courier New" pitchFamily="49" charset="0"/>
              </a:rPr>
              <a:t>int a=78</a:t>
            </a:r>
          </a:p>
          <a:p>
            <a:r>
              <a:rPr lang="en-US" sz="2000" b="1" dirty="0" smtClean="0">
                <a:solidFill>
                  <a:srgbClr val="FF0000"/>
                </a:solidFill>
                <a:latin typeface="Courier New" pitchFamily="49" charset="0"/>
                <a:cs typeface="Courier New" pitchFamily="49" charset="0"/>
              </a:rPr>
              <a:t>    printf("The value of a is : %d", a);  </a:t>
            </a:r>
          </a:p>
          <a:p>
            <a:r>
              <a:rPr lang="en-US" sz="2000" b="1" dirty="0" smtClean="0">
                <a:solidFill>
                  <a:srgbClr val="FF0000"/>
                </a:solidFill>
                <a:latin typeface="Courier New" pitchFamily="49" charset="0"/>
                <a:cs typeface="Courier New" pitchFamily="49" charset="0"/>
              </a:rPr>
              <a:t>    return 0;  </a:t>
            </a:r>
          </a:p>
          <a:p>
            <a:r>
              <a:rPr lang="en-US" sz="2000" b="1" dirty="0" smtClean="0">
                <a:solidFill>
                  <a:srgbClr val="FF0000"/>
                </a:solidFill>
                <a:latin typeface="Courier New" pitchFamily="49" charset="0"/>
                <a:cs typeface="Courier New" pitchFamily="49" charset="0"/>
              </a:rPr>
              <a:t>}  </a:t>
            </a:r>
            <a:endParaRPr lang="en-US" sz="2000" b="1" dirty="0">
              <a:solidFill>
                <a:srgbClr val="FF0000"/>
              </a:solidFill>
              <a:latin typeface="Courier New" pitchFamily="49" charset="0"/>
              <a:cs typeface="Courier New" pitchFamily="49" charset="0"/>
            </a:endParaRPr>
          </a:p>
        </p:txBody>
      </p:sp>
      <p:pic>
        <p:nvPicPr>
          <p:cNvPr id="6" name="Recorded Sound">
            <a:hlinkClick r:id="" action="ppaction://media"/>
          </p:cNvPr>
          <p:cNvPicPr>
            <a:picLocks noRot="1" noChangeAspect="1"/>
          </p:cNvPicPr>
          <p:nvPr>
            <a:wavAudioFile r:embed="rId1" name="Recorded Sound"/>
          </p:nvPr>
        </p:nvPicPr>
        <p:blipFill>
          <a:blip r:embed="rId3"/>
          <a:stretch>
            <a:fillRect/>
          </a:stretch>
        </p:blipFill>
        <p:spPr>
          <a:xfrm>
            <a:off x="8382000" y="6096000"/>
            <a:ext cx="762000" cy="76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04839" fill="hold"/>
                                        <p:tgtEl>
                                          <p:spTgt spid="6"/>
                                        </p:tgtEl>
                                      </p:cBhvr>
                                    </p:cmd>
                                  </p:childTnLst>
                                </p:cTn>
                              </p:par>
                            </p:childTnLst>
                          </p:cTn>
                        </p:par>
                      </p:childTnLst>
                    </p:cTn>
                  </p:par>
                </p:childTnLst>
              </p:cTn>
              <p:nextCondLst>
                <p:cond evt="onClick" delay="0">
                  <p:tgtEl>
                    <p:spTgt spid="6"/>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Semantic Error -</a:t>
            </a:r>
            <a:endParaRPr lang="en-US" sz="4000" b="1" dirty="0"/>
          </a:p>
        </p:txBody>
      </p:sp>
      <p:sp>
        <p:nvSpPr>
          <p:cNvPr id="3" name="TextBox 2"/>
          <p:cNvSpPr txBox="1"/>
          <p:nvPr/>
        </p:nvSpPr>
        <p:spPr>
          <a:xfrm>
            <a:off x="304800" y="1524000"/>
            <a:ext cx="8534400" cy="830997"/>
          </a:xfrm>
          <a:prstGeom prst="rect">
            <a:avLst/>
          </a:prstGeom>
          <a:noFill/>
        </p:spPr>
        <p:txBody>
          <a:bodyPr wrap="square" rtlCol="0">
            <a:spAutoFit/>
          </a:bodyPr>
          <a:lstStyle/>
          <a:p>
            <a:pPr algn="just"/>
            <a:r>
              <a:rPr lang="en-US" sz="2400" dirty="0"/>
              <a:t>Semantic errors are the errors that occurred when the statements are not understandable by the compiler.</a:t>
            </a:r>
            <a:endParaRPr lang="en-US" sz="2400" dirty="0" smtClean="0">
              <a:latin typeface="Calibri" pitchFamily="34" charset="0"/>
              <a:cs typeface="Calibri" pitchFamily="34" charset="0"/>
            </a:endParaRPr>
          </a:p>
        </p:txBody>
      </p:sp>
      <p:sp>
        <p:nvSpPr>
          <p:cNvPr id="4" name="Rectangle 3"/>
          <p:cNvSpPr/>
          <p:nvPr/>
        </p:nvSpPr>
        <p:spPr>
          <a:xfrm>
            <a:off x="685800" y="2679680"/>
            <a:ext cx="7924800" cy="3416320"/>
          </a:xfrm>
          <a:prstGeom prst="rect">
            <a:avLst/>
          </a:prstGeom>
        </p:spPr>
        <p:txBody>
          <a:bodyPr wrap="square">
            <a:spAutoFit/>
          </a:bodyPr>
          <a:lstStyle/>
          <a:p>
            <a:r>
              <a:rPr lang="en-US" sz="2400" b="1" dirty="0">
                <a:solidFill>
                  <a:srgbClr val="C00000"/>
                </a:solidFill>
                <a:latin typeface="Courier New" pitchFamily="49" charset="0"/>
                <a:cs typeface="Courier New" pitchFamily="49" charset="0"/>
              </a:rPr>
              <a:t>#</a:t>
            </a:r>
            <a:r>
              <a:rPr lang="en-US" sz="2400" b="1" dirty="0" smtClean="0">
                <a:solidFill>
                  <a:srgbClr val="C00000"/>
                </a:solidFill>
                <a:latin typeface="Courier New" pitchFamily="49" charset="0"/>
                <a:cs typeface="Courier New" pitchFamily="49" charset="0"/>
              </a:rPr>
              <a:t>include&lt;</a:t>
            </a:r>
            <a:r>
              <a:rPr lang="en-US" sz="2400" b="1" dirty="0" err="1" smtClean="0">
                <a:solidFill>
                  <a:srgbClr val="C00000"/>
                </a:solidFill>
                <a:latin typeface="Courier New" pitchFamily="49" charset="0"/>
                <a:cs typeface="Courier New" pitchFamily="49" charset="0"/>
              </a:rPr>
              <a:t>stdio.h</a:t>
            </a:r>
            <a:r>
              <a:rPr lang="en-US" sz="2400" b="1" dirty="0">
                <a:solidFill>
                  <a:srgbClr val="C00000"/>
                </a:solidFill>
                <a:latin typeface="Courier New" pitchFamily="49" charset="0"/>
                <a:cs typeface="Courier New" pitchFamily="49" charset="0"/>
              </a:rPr>
              <a:t>&gt;  </a:t>
            </a:r>
          </a:p>
          <a:p>
            <a:r>
              <a:rPr lang="en-US" sz="2400" b="1" dirty="0" smtClean="0">
                <a:solidFill>
                  <a:srgbClr val="C00000"/>
                </a:solidFill>
                <a:latin typeface="Courier New" pitchFamily="49" charset="0"/>
                <a:cs typeface="Courier New" pitchFamily="49" charset="0"/>
              </a:rPr>
              <a:t>void</a:t>
            </a:r>
            <a:r>
              <a:rPr lang="en-US" sz="2400" b="1" dirty="0">
                <a:solidFill>
                  <a:srgbClr val="C00000"/>
                </a:solidFill>
                <a:latin typeface="Courier New" pitchFamily="49" charset="0"/>
                <a:cs typeface="Courier New" pitchFamily="49" charset="0"/>
              </a:rPr>
              <a:t> main()  </a:t>
            </a:r>
          </a:p>
          <a:p>
            <a:r>
              <a:rPr lang="en-US" sz="2400" b="1" dirty="0">
                <a:solidFill>
                  <a:srgbClr val="C00000"/>
                </a:solidFill>
                <a:latin typeface="Courier New" pitchFamily="49" charset="0"/>
                <a:cs typeface="Courier New" pitchFamily="49" charset="0"/>
              </a:rPr>
              <a:t>{  </a:t>
            </a:r>
          </a:p>
          <a:p>
            <a:r>
              <a:rPr lang="en-US" sz="2400" b="1" dirty="0" smtClean="0">
                <a:solidFill>
                  <a:srgbClr val="C00000"/>
                </a:solidFill>
                <a:latin typeface="Courier New" pitchFamily="49" charset="0"/>
                <a:cs typeface="Courier New" pitchFamily="49" charset="0"/>
              </a:rPr>
              <a:t>	int</a:t>
            </a:r>
            <a:r>
              <a:rPr lang="en-US" sz="2400" b="1" dirty="0">
                <a:solidFill>
                  <a:srgbClr val="C00000"/>
                </a:solidFill>
                <a:latin typeface="Courier New" pitchFamily="49" charset="0"/>
                <a:cs typeface="Courier New" pitchFamily="49" charset="0"/>
              </a:rPr>
              <a:t> a,b,c;  </a:t>
            </a:r>
          </a:p>
          <a:p>
            <a:r>
              <a:rPr lang="en-US" sz="2400" b="1" dirty="0" smtClean="0">
                <a:solidFill>
                  <a:srgbClr val="C00000"/>
                </a:solidFill>
                <a:latin typeface="Courier New" pitchFamily="49" charset="0"/>
                <a:cs typeface="Courier New" pitchFamily="49" charset="0"/>
              </a:rPr>
              <a:t>	a=2</a:t>
            </a:r>
            <a:r>
              <a:rPr lang="en-US" sz="2400" b="1" dirty="0">
                <a:solidFill>
                  <a:srgbClr val="C00000"/>
                </a:solidFill>
                <a:latin typeface="Courier New" pitchFamily="49" charset="0"/>
                <a:cs typeface="Courier New" pitchFamily="49" charset="0"/>
              </a:rPr>
              <a:t>;  </a:t>
            </a:r>
          </a:p>
          <a:p>
            <a:r>
              <a:rPr lang="en-US" sz="2400" b="1" dirty="0" smtClean="0">
                <a:solidFill>
                  <a:srgbClr val="C00000"/>
                </a:solidFill>
                <a:latin typeface="Courier New" pitchFamily="49" charset="0"/>
                <a:cs typeface="Courier New" pitchFamily="49" charset="0"/>
              </a:rPr>
              <a:t>	b=3</a:t>
            </a:r>
            <a:r>
              <a:rPr lang="en-US" sz="2400" b="1" dirty="0">
                <a:solidFill>
                  <a:srgbClr val="C00000"/>
                </a:solidFill>
                <a:latin typeface="Courier New" pitchFamily="49" charset="0"/>
                <a:cs typeface="Courier New" pitchFamily="49" charset="0"/>
              </a:rPr>
              <a:t>;  </a:t>
            </a:r>
          </a:p>
          <a:p>
            <a:r>
              <a:rPr lang="en-US" sz="2400" b="1" dirty="0" smtClean="0">
                <a:solidFill>
                  <a:srgbClr val="C00000"/>
                </a:solidFill>
                <a:latin typeface="Courier New" pitchFamily="49" charset="0"/>
                <a:cs typeface="Courier New" pitchFamily="49" charset="0"/>
              </a:rPr>
              <a:t>	c=1</a:t>
            </a:r>
            <a:r>
              <a:rPr lang="en-US" sz="2400" b="1" dirty="0">
                <a:solidFill>
                  <a:srgbClr val="C00000"/>
                </a:solidFill>
                <a:latin typeface="Courier New" pitchFamily="49" charset="0"/>
                <a:cs typeface="Courier New" pitchFamily="49" charset="0"/>
              </a:rPr>
              <a:t>;  </a:t>
            </a:r>
          </a:p>
          <a:p>
            <a:r>
              <a:rPr lang="en-US" sz="2400" b="1" dirty="0" smtClean="0">
                <a:solidFill>
                  <a:srgbClr val="C0000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a + b = c</a:t>
            </a:r>
            <a:r>
              <a:rPr lang="en-US" sz="2400" b="1" dirty="0">
                <a:solidFill>
                  <a:srgbClr val="002060"/>
                </a:solidFill>
                <a:latin typeface="Courier New" pitchFamily="49" charset="0"/>
                <a:cs typeface="Courier New" pitchFamily="49" charset="0"/>
              </a:rPr>
              <a:t>; </a:t>
            </a:r>
            <a:r>
              <a:rPr lang="en-US" sz="2400" b="1" dirty="0" smtClean="0">
                <a:solidFill>
                  <a:srgbClr val="002060"/>
                </a:solidFill>
                <a:latin typeface="Courier New" pitchFamily="49" charset="0"/>
                <a:cs typeface="Courier New" pitchFamily="49" charset="0"/>
              </a:rPr>
              <a:t>	//</a:t>
            </a:r>
            <a:r>
              <a:rPr lang="en-US" sz="2400" b="1" dirty="0">
                <a:solidFill>
                  <a:srgbClr val="002060"/>
                </a:solidFill>
                <a:latin typeface="Courier New" pitchFamily="49" charset="0"/>
                <a:cs typeface="Courier New" pitchFamily="49" charset="0"/>
              </a:rPr>
              <a:t> semantic error  </a:t>
            </a:r>
          </a:p>
          <a:p>
            <a:r>
              <a:rPr lang="en-US" sz="2400" b="1" dirty="0" smtClean="0">
                <a:solidFill>
                  <a:srgbClr val="C00000"/>
                </a:solidFill>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  </a:t>
            </a:r>
          </a:p>
        </p:txBody>
      </p:sp>
      <p:pic>
        <p:nvPicPr>
          <p:cNvPr id="5" name="Recorded Sound">
            <a:hlinkClick r:id="" action="ppaction://media"/>
          </p:cNvPr>
          <p:cNvPicPr>
            <a:picLocks noRot="1" noChangeAspect="1"/>
          </p:cNvPicPr>
          <p:nvPr>
            <a:wavAudioFile r:embed="rId1" name="Recorded Sound"/>
          </p:nvPr>
        </p:nvPicPr>
        <p:blipFill>
          <a:blip r:embed="rId3"/>
          <a:stretch>
            <a:fillRect/>
          </a:stretch>
        </p:blipFill>
        <p:spPr>
          <a:xfrm>
            <a:off x="8458200" y="6172200"/>
            <a:ext cx="685800" cy="6858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2420" fill="hold"/>
                                        <p:tgtEl>
                                          <p:spTgt spid="5"/>
                                        </p:tgtEl>
                                      </p:cBhvr>
                                    </p:cmd>
                                  </p:childTnLst>
                                </p:cTn>
                              </p:par>
                            </p:childTnLst>
                          </p:cTn>
                        </p:par>
                      </p:childTnLst>
                    </p:cTn>
                  </p:par>
                </p:childTnLst>
              </p:cTn>
              <p:nextCondLst>
                <p:cond evt="onClick" delay="0">
                  <p:tgtEl>
                    <p:spTgt spid="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5"/>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smtClean="0"/>
              <a:t>Compile Time Error vs. Run Time Error</a:t>
            </a:r>
            <a:endParaRPr lang="en-US" b="1" dirty="0"/>
          </a:p>
        </p:txBody>
      </p:sp>
      <p:graphicFrame>
        <p:nvGraphicFramePr>
          <p:cNvPr id="3" name="Table 2"/>
          <p:cNvGraphicFramePr>
            <a:graphicFrameLocks noGrp="1"/>
          </p:cNvGraphicFramePr>
          <p:nvPr/>
        </p:nvGraphicFramePr>
        <p:xfrm>
          <a:off x="304800" y="1764161"/>
          <a:ext cx="8610600" cy="3522016"/>
        </p:xfrm>
        <a:graphic>
          <a:graphicData uri="http://schemas.openxmlformats.org/drawingml/2006/table">
            <a:tbl>
              <a:tblPr/>
              <a:tblGrid>
                <a:gridCol w="4305300"/>
                <a:gridCol w="4305300"/>
              </a:tblGrid>
              <a:tr h="369964">
                <a:tc>
                  <a:txBody>
                    <a:bodyPr/>
                    <a:lstStyle/>
                    <a:p>
                      <a:pPr algn="ctr" fontAlgn="t"/>
                      <a:r>
                        <a:rPr lang="en-US" sz="1800" b="1" dirty="0">
                          <a:solidFill>
                            <a:srgbClr val="000000"/>
                          </a:solidFill>
                          <a:latin typeface="Calibri" pitchFamily="34" charset="0"/>
                          <a:cs typeface="Calibri" pitchFamily="34" charset="0"/>
                        </a:rPr>
                        <a:t>Compile-time</a:t>
                      </a:r>
                    </a:p>
                  </a:txBody>
                  <a:tcPr marL="84083" marR="84083" marT="84083" marB="84083" anchor="ctr">
                    <a:lnL w="9525" cap="flat" cmpd="sng" algn="ctr">
                      <a:solidFill>
                        <a:srgbClr val="E0E0FB"/>
                      </a:solidFill>
                      <a:prstDash val="solid"/>
                      <a:round/>
                      <a:headEnd type="none" w="med" len="med"/>
                      <a:tailEnd type="none" w="med" len="med"/>
                    </a:lnL>
                    <a:lnR w="9525" cap="flat" cmpd="sng" algn="ctr">
                      <a:solidFill>
                        <a:srgbClr val="E0E0FB"/>
                      </a:solidFill>
                      <a:prstDash val="solid"/>
                      <a:round/>
                      <a:headEnd type="none" w="med" len="med"/>
                      <a:tailEnd type="none" w="med" len="med"/>
                    </a:lnR>
                    <a:lnT w="9525" cap="flat" cmpd="sng" algn="ctr">
                      <a:solidFill>
                        <a:srgbClr val="E0E0F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1800" b="1" dirty="0">
                          <a:solidFill>
                            <a:srgbClr val="000000"/>
                          </a:solidFill>
                          <a:latin typeface="Calibri" pitchFamily="34" charset="0"/>
                          <a:cs typeface="Calibri" pitchFamily="34" charset="0"/>
                        </a:rPr>
                        <a:t>Runtime</a:t>
                      </a:r>
                    </a:p>
                  </a:txBody>
                  <a:tcPr marL="84083" marR="84083" marT="84083" marB="84083" anchor="ctr">
                    <a:lnL w="9525" cap="flat" cmpd="sng" algn="ctr">
                      <a:solidFill>
                        <a:srgbClr val="E0E0FB"/>
                      </a:solidFill>
                      <a:prstDash val="solid"/>
                      <a:round/>
                      <a:headEnd type="none" w="med" len="med"/>
                      <a:tailEnd type="none" w="med" len="med"/>
                    </a:lnL>
                    <a:lnR w="9525" cap="flat" cmpd="sng" algn="ctr">
                      <a:solidFill>
                        <a:srgbClr val="E0E0FB"/>
                      </a:solidFill>
                      <a:prstDash val="solid"/>
                      <a:round/>
                      <a:headEnd type="none" w="med" len="med"/>
                      <a:tailEnd type="none" w="med" len="med"/>
                    </a:lnR>
                    <a:lnT w="9525" cap="flat" cmpd="sng" algn="ctr">
                      <a:solidFill>
                        <a:srgbClr val="E0E0F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1121103">
                <a:tc>
                  <a:txBody>
                    <a:bodyPr/>
                    <a:lstStyle/>
                    <a:p>
                      <a:pPr algn="ctr" fontAlgn="t"/>
                      <a:r>
                        <a:rPr lang="en-US" sz="1800" dirty="0">
                          <a:solidFill>
                            <a:srgbClr val="000000"/>
                          </a:solidFill>
                          <a:latin typeface="Calibri" pitchFamily="34" charset="0"/>
                          <a:cs typeface="Calibri" pitchFamily="34" charset="0"/>
                        </a:rPr>
                        <a:t>The compile-time errors are the errors which are produced at the compile-time, and they are detected by the compiler.</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a:solidFill>
                            <a:srgbClr val="000000"/>
                          </a:solidFill>
                          <a:latin typeface="Calibri" pitchFamily="34" charset="0"/>
                          <a:cs typeface="Calibri" pitchFamily="34" charset="0"/>
                        </a:rPr>
                        <a:t>The runtime errors are the errors which are not generated by the compiler and produce an unpredictable result at the execution time.</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919305">
                <a:tc>
                  <a:txBody>
                    <a:bodyPr/>
                    <a:lstStyle/>
                    <a:p>
                      <a:pPr algn="ctr" fontAlgn="t"/>
                      <a:r>
                        <a:rPr lang="en-US" sz="1800" dirty="0">
                          <a:solidFill>
                            <a:srgbClr val="000000"/>
                          </a:solidFill>
                          <a:latin typeface="Calibri" pitchFamily="34" charset="0"/>
                          <a:cs typeface="Calibri" pitchFamily="34" charset="0"/>
                        </a:rPr>
                        <a:t>In this case, the compiler prevents the code from execution if it detects an error in the program.</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sz="1800">
                          <a:solidFill>
                            <a:srgbClr val="000000"/>
                          </a:solidFill>
                          <a:latin typeface="Calibri" pitchFamily="34" charset="0"/>
                          <a:cs typeface="Calibri" pitchFamily="34" charset="0"/>
                        </a:rPr>
                        <a:t>In this case, the compiler does not detect the error, so it cannot prevent the code from the execution.</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919305">
                <a:tc>
                  <a:txBody>
                    <a:bodyPr/>
                    <a:lstStyle/>
                    <a:p>
                      <a:pPr algn="ctr" fontAlgn="t"/>
                      <a:r>
                        <a:rPr lang="en-US" sz="1800" dirty="0">
                          <a:solidFill>
                            <a:srgbClr val="000000"/>
                          </a:solidFill>
                          <a:latin typeface="Calibri" pitchFamily="34" charset="0"/>
                          <a:cs typeface="Calibri" pitchFamily="34" charset="0"/>
                        </a:rPr>
                        <a:t>It contains the syntax and semantic errors such as missing semicolon at the end of the statement.</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sz="1800" dirty="0">
                          <a:solidFill>
                            <a:srgbClr val="000000"/>
                          </a:solidFill>
                          <a:latin typeface="Calibri" pitchFamily="34" charset="0"/>
                          <a:cs typeface="Calibri" pitchFamily="34" charset="0"/>
                        </a:rPr>
                        <a:t>It contains the errors such as division by zero, determining the square root of a negative number.</a:t>
                      </a:r>
                    </a:p>
                  </a:txBody>
                  <a:tcPr marL="56055" marR="56055" marT="56055" marB="56055" anchor="ctr">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pic>
        <p:nvPicPr>
          <p:cNvPr id="4" name="Recorded Sound">
            <a:hlinkClick r:id="" action="ppaction://media"/>
          </p:cNvPr>
          <p:cNvPicPr>
            <a:picLocks noRot="1" noChangeAspect="1"/>
          </p:cNvPicPr>
          <p:nvPr>
            <a:wavAudioFile r:embed="rId1" name="Recorded Sound"/>
          </p:nvPr>
        </p:nvPicPr>
        <p:blipFill>
          <a:blip r:embed="rId3"/>
          <a:stretch>
            <a:fillRect/>
          </a:stretch>
        </p:blipFill>
        <p:spPr>
          <a:xfrm>
            <a:off x="7924800" y="5638800"/>
            <a:ext cx="1219200" cy="12192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16541" fill="hold"/>
                                        <p:tgtEl>
                                          <p:spTgt spid="4"/>
                                        </p:tgtEl>
                                      </p:cBhvr>
                                    </p:cmd>
                                  </p:childTnLst>
                                </p:cTn>
                              </p:par>
                            </p:childTnLst>
                          </p:cTn>
                        </p:par>
                      </p:childTnLst>
                    </p:cTn>
                  </p:par>
                </p:childTnLst>
              </p:cTn>
              <p:nextCondLst>
                <p:cond evt="onClick" delay="0">
                  <p:tgtEl>
                    <p:spTgt spid="4"/>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438400"/>
            <a:ext cx="4846198" cy="923330"/>
          </a:xfrm>
          <a:prstGeom prst="rect">
            <a:avLst/>
          </a:prstGeom>
          <a:noFill/>
        </p:spPr>
        <p:txBody>
          <a:bodyPr wrap="none" rtlCol="0" anchor="ctr">
            <a:spAutoFit/>
          </a:bodyPr>
          <a:lstStyle/>
          <a:p>
            <a:pPr algn="ctr"/>
            <a:r>
              <a:rPr lang="en-US" sz="5400" b="1" dirty="0" smtClean="0">
                <a:solidFill>
                  <a:srgbClr val="C00000"/>
                </a:solidFill>
              </a:rPr>
              <a:t>Thank you…!</a:t>
            </a:r>
            <a:endParaRPr lang="en-US" sz="5400" b="1" dirty="0">
              <a:solidFill>
                <a:srgbClr val="C00000"/>
              </a:solidFill>
            </a:endParaRPr>
          </a:p>
        </p:txBody>
      </p:sp>
      <p:pic>
        <p:nvPicPr>
          <p:cNvPr id="3" name="Recorded Sound">
            <a:hlinkClick r:id="" action="ppaction://media"/>
          </p:cNvPr>
          <p:cNvPicPr>
            <a:picLocks noRot="1" noChangeAspect="1"/>
          </p:cNvPicPr>
          <p:nvPr>
            <a:wavAudioFile r:embed="rId1" name="Recorded Sound"/>
          </p:nvPr>
        </p:nvPicPr>
        <p:blipFill>
          <a:blip r:embed="rId3"/>
          <a:stretch>
            <a:fillRect/>
          </a:stretch>
        </p:blipFill>
        <p:spPr>
          <a:xfrm>
            <a:off x="8382000" y="6096000"/>
            <a:ext cx="762000" cy="762000"/>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50205" fill="hold"/>
                                        <p:tgtEl>
                                          <p:spTgt spid="3"/>
                                        </p:tgtEl>
                                      </p:cBhvr>
                                    </p:cmd>
                                  </p:childTnLst>
                                </p:cTn>
                              </p:par>
                            </p:childTnLst>
                          </p:cTn>
                        </p:par>
                      </p:childTnLst>
                    </p:cTn>
                  </p:par>
                </p:childTnLst>
              </p:cTn>
              <p:nextCondLst>
                <p:cond evt="onClick" delay="0">
                  <p:tgtEl>
                    <p:spTgt spid="3"/>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3"/>
                </p:tgtEl>
              </p:cMediaNode>
            </p:audio>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110</TotalTime>
  <Words>274</Words>
  <Application>Microsoft Office PowerPoint</Application>
  <PresentationFormat>On-screen Show (4:3)</PresentationFormat>
  <Paragraphs>44</Paragraphs>
  <Slides>6</Slides>
  <Notes>0</Notes>
  <HiddenSlides>0</HiddenSlides>
  <MMClips>6</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Civic</vt:lpstr>
      <vt:lpstr>Basic of C Programming</vt:lpstr>
      <vt:lpstr>Linker Error -</vt:lpstr>
      <vt:lpstr>Logical Error -</vt:lpstr>
      <vt:lpstr>Semantic Error -</vt:lpstr>
      <vt:lpstr>Compile Time Error vs. Run Time Error</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of C Programming</dc:title>
  <dc:creator>CK</dc:creator>
  <cp:lastModifiedBy>CK</cp:lastModifiedBy>
  <cp:revision>18</cp:revision>
  <dcterms:created xsi:type="dcterms:W3CDTF">2020-12-08T10:19:51Z</dcterms:created>
  <dcterms:modified xsi:type="dcterms:W3CDTF">2020-12-08T13:36:37Z</dcterms:modified>
</cp:coreProperties>
</file>