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BDF6A28-106E-4F78-A4E2-F2CBE40B0625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BCFC923-2ACC-41C7-8585-6DB46B6B5CE6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819400"/>
            <a:ext cx="8001000" cy="1752600"/>
          </a:xfrm>
        </p:spPr>
        <p:txBody>
          <a:bodyPr anchor="ctr">
            <a:normAutofit/>
          </a:bodyPr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 and branching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8382000" cy="1752600"/>
          </a:xfrm>
        </p:spPr>
        <p:txBody>
          <a:bodyPr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 Programming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98450"/>
            <a:ext cx="9144000" cy="588963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Conditional  Statement in </a:t>
            </a:r>
            <a:r>
              <a:rPr lang="en-US" sz="3600" b="1" dirty="0" smtClean="0">
                <a:latin typeface="+mn-lt"/>
              </a:rPr>
              <a:t>C </a:t>
            </a:r>
            <a:r>
              <a:rPr lang="en-US" sz="3600" b="1" dirty="0" smtClean="0">
                <a:latin typeface="+mn-lt"/>
              </a:rPr>
              <a:t>- </a:t>
            </a:r>
            <a:endParaRPr lang="en-US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28600" y="1112838"/>
            <a:ext cx="8686800" cy="521176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/>
              <a:t>In </a:t>
            </a:r>
            <a:r>
              <a:rPr lang="en-US" sz="2000" dirty="0" smtClean="0"/>
              <a:t>C </a:t>
            </a:r>
            <a:r>
              <a:rPr lang="en-US" sz="2000" dirty="0"/>
              <a:t>programming, if statement is used to test the condition. </a:t>
            </a:r>
            <a:r>
              <a:rPr lang="en-US" sz="2000" dirty="0" smtClean="0"/>
              <a:t>There </a:t>
            </a:r>
            <a:r>
              <a:rPr lang="en-US" sz="2000" dirty="0"/>
              <a:t>are various types of if statements in </a:t>
            </a:r>
            <a:r>
              <a:rPr lang="en-US" sz="2000" dirty="0" smtClean="0"/>
              <a:t>C.</a:t>
            </a:r>
            <a:endParaRPr lang="en-US" sz="2000" dirty="0" smtClean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r>
              <a:rPr lang="en-US" sz="2000" b="1" dirty="0" smtClean="0"/>
              <a:t>Simple If Statement </a:t>
            </a:r>
            <a:r>
              <a:rPr lang="en-US" sz="2000" b="1" dirty="0"/>
              <a:t>- </a:t>
            </a:r>
            <a:r>
              <a:rPr lang="en-US" sz="2000" dirty="0"/>
              <a:t>The </a:t>
            </a:r>
            <a:r>
              <a:rPr lang="en-US" sz="2000" dirty="0" smtClean="0"/>
              <a:t>C </a:t>
            </a:r>
            <a:r>
              <a:rPr lang="en-US" sz="2000" dirty="0"/>
              <a:t>if statement tests the condition. It is executed if condition is true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b="1" i="1" dirty="0" smtClean="0"/>
              <a:t>Syntax -</a:t>
            </a:r>
            <a:endParaRPr lang="en-US" sz="2000" b="1" i="1" dirty="0"/>
          </a:p>
          <a:p>
            <a:pPr marL="1371600" lvl="3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if(condition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</a:p>
          <a:p>
            <a:pPr marL="1371600" lvl="3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  <a:r>
              <a:rPr lang="en-US" b="1" dirty="0">
                <a:solidFill>
                  <a:srgbClr val="FF0000"/>
                </a:solidFill>
              </a:rPr>
              <a:t>    </a:t>
            </a:r>
          </a:p>
          <a:p>
            <a:pPr marL="1371600" lvl="3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	//</a:t>
            </a:r>
            <a:r>
              <a:rPr lang="en-US" b="1" dirty="0">
                <a:solidFill>
                  <a:srgbClr val="FF0000"/>
                </a:solidFill>
              </a:rPr>
              <a:t>code to be </a:t>
            </a:r>
            <a:r>
              <a:rPr lang="en-US" b="1" dirty="0" smtClean="0">
                <a:solidFill>
                  <a:srgbClr val="FF0000"/>
                </a:solidFill>
              </a:rPr>
              <a:t>executed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</a:p>
          <a:p>
            <a:pPr marL="1371600" lvl="3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3079019"/>
              </p:ext>
            </p:extLst>
          </p:nvPr>
        </p:nvGraphicFramePr>
        <p:xfrm>
          <a:off x="1066800" y="2133600"/>
          <a:ext cx="7162798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799"/>
                <a:gridCol w="3809999"/>
              </a:tblGrid>
              <a:tr h="370840">
                <a:tc>
                  <a:txBody>
                    <a:bodyPr/>
                    <a:lstStyle/>
                    <a:p>
                      <a:pPr marL="342900" marR="0" lvl="1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Simple if statement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1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Nested if-else statement</a:t>
                      </a:r>
                    </a:p>
                  </a:txBody>
                  <a:tcPr marL="68580" marR="68580"/>
                </a:tc>
              </a:tr>
              <a:tr h="370840">
                <a:tc>
                  <a:txBody>
                    <a:bodyPr/>
                    <a:lstStyle/>
                    <a:p>
                      <a:pPr marL="342900" marR="0" lvl="1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if-else statement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342900" marR="0" lvl="1" indent="-3429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/>
                        <a:t>if-else-if ladder</a:t>
                      </a: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1855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377825"/>
            <a:ext cx="9144000" cy="59055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Source Code of Simple - if statement -</a:t>
            </a:r>
            <a:endParaRPr lang="en-US" sz="36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724085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b="1" dirty="0" smtClean="0">
                <a:solidFill>
                  <a:srgbClr val="FF0000"/>
                </a:solidFill>
              </a:rPr>
              <a:t>include&lt;</a:t>
            </a:r>
            <a:r>
              <a:rPr lang="en-US" sz="2400" b="1" dirty="0" err="1" smtClean="0">
                <a:solidFill>
                  <a:srgbClr val="FF0000"/>
                </a:solidFill>
              </a:rPr>
              <a:t>stdio.h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en-US" sz="2400" b="1" dirty="0">
                <a:solidFill>
                  <a:srgbClr val="FF0000"/>
                </a:solidFill>
              </a:rPr>
              <a:t>  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#include&lt;conio.h&gt;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void</a:t>
            </a:r>
            <a:r>
              <a:rPr lang="en-US" sz="2400" b="1" dirty="0">
                <a:solidFill>
                  <a:srgbClr val="FF0000"/>
                </a:solidFill>
              </a:rPr>
              <a:t> main () 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r>
              <a:rPr lang="en-US" sz="2400" b="1" dirty="0">
                <a:solidFill>
                  <a:srgbClr val="FF0000"/>
                </a:solidFill>
              </a:rPr>
              <a:t>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 </a:t>
            </a:r>
            <a:r>
              <a:rPr lang="en-US" sz="2400" b="1" dirty="0" smtClean="0">
                <a:solidFill>
                  <a:srgbClr val="FF0000"/>
                </a:solidFill>
              </a:rPr>
              <a:t>        int</a:t>
            </a:r>
            <a:r>
              <a:rPr lang="en-US" sz="2400" b="1" dirty="0">
                <a:solidFill>
                  <a:srgbClr val="FF0000"/>
                </a:solidFill>
              </a:rPr>
              <a:t> num = 10;  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         if (num % 2 == 0)  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         {  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             </a:t>
            </a:r>
            <a:r>
              <a:rPr lang="en-US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sz="2400" b="1" dirty="0" smtClean="0">
                <a:solidFill>
                  <a:srgbClr val="FF0000"/>
                </a:solidFill>
              </a:rPr>
              <a:t>("</a:t>
            </a:r>
            <a:r>
              <a:rPr lang="en-US" sz="2400" b="1" dirty="0">
                <a:solidFill>
                  <a:srgbClr val="FF0000"/>
                </a:solidFill>
              </a:rPr>
              <a:t>It is even </a:t>
            </a:r>
            <a:r>
              <a:rPr lang="en-US" sz="2400" b="1" dirty="0" smtClean="0">
                <a:solidFill>
                  <a:srgbClr val="FF0000"/>
                </a:solidFill>
              </a:rPr>
              <a:t>number“);</a:t>
            </a:r>
            <a:r>
              <a:rPr lang="en-US" sz="2400" b="1" dirty="0">
                <a:solidFill>
                  <a:srgbClr val="FF0000"/>
                </a:solidFill>
              </a:rPr>
              <a:t>  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         }   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15366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50" y="297891"/>
            <a:ext cx="8572500" cy="58961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If-else Statement -</a:t>
            </a:r>
            <a:endParaRPr lang="en-US" sz="3600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0" y="1600200"/>
            <a:ext cx="8572500" cy="47199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200" dirty="0"/>
              <a:t>The </a:t>
            </a:r>
            <a:r>
              <a:rPr lang="en-US" sz="2200" dirty="0" smtClean="0"/>
              <a:t>C </a:t>
            </a:r>
            <a:r>
              <a:rPr lang="en-US" sz="2200" dirty="0"/>
              <a:t>if-else statement also tests the condition. It executes if block if condition is true otherwise else block is executed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400" b="1" i="1" dirty="0" smtClean="0"/>
              <a:t>Syntax – </a:t>
            </a: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if(condition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137160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</a:t>
            </a:r>
            <a:r>
              <a:rPr lang="en-US" sz="2800" b="1" dirty="0">
                <a:solidFill>
                  <a:srgbClr val="FF0000"/>
                </a:solidFill>
              </a:rPr>
              <a:t>    </a:t>
            </a:r>
          </a:p>
          <a:p>
            <a:pPr marL="137160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//</a:t>
            </a:r>
            <a:r>
              <a:rPr lang="en-US" sz="2800" b="1" dirty="0">
                <a:solidFill>
                  <a:srgbClr val="FF0000"/>
                </a:solidFill>
              </a:rPr>
              <a:t>code if condition is true    </a:t>
            </a:r>
          </a:p>
          <a:p>
            <a:pPr marL="137160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}</a:t>
            </a:r>
          </a:p>
          <a:p>
            <a:pPr marL="137160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else</a:t>
            </a:r>
          </a:p>
          <a:p>
            <a:pPr marL="137160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</a:t>
            </a:r>
            <a:r>
              <a:rPr lang="en-US" sz="2800" b="1" dirty="0">
                <a:solidFill>
                  <a:srgbClr val="FF0000"/>
                </a:solidFill>
              </a:rPr>
              <a:t>    </a:t>
            </a:r>
          </a:p>
          <a:p>
            <a:pPr marL="137160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//</a:t>
            </a:r>
            <a:r>
              <a:rPr lang="en-US" sz="2800" b="1" dirty="0">
                <a:solidFill>
                  <a:srgbClr val="FF0000"/>
                </a:solidFill>
              </a:rPr>
              <a:t>code if condition is false    </a:t>
            </a: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}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</a:p>
          <a:p>
            <a:pPr marL="457200" lvl="1" indent="0" algn="just">
              <a:buNone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23005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50" y="297891"/>
            <a:ext cx="8572500" cy="58961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Source Code of if-else statement -</a:t>
            </a:r>
            <a:endParaRPr lang="en-US" sz="36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507153"/>
            <a:ext cx="8534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#</a:t>
            </a:r>
            <a:r>
              <a:rPr lang="en-US" sz="2400" b="1" dirty="0" smtClean="0">
                <a:solidFill>
                  <a:srgbClr val="FF0000"/>
                </a:solidFill>
              </a:rPr>
              <a:t>include&lt;</a:t>
            </a:r>
            <a:r>
              <a:rPr lang="en-US" sz="2400" b="1" dirty="0" err="1" smtClean="0">
                <a:solidFill>
                  <a:srgbClr val="FF0000"/>
                </a:solidFill>
              </a:rPr>
              <a:t>stdio.h</a:t>
            </a:r>
            <a:r>
              <a:rPr lang="en-US" sz="2400" b="1" dirty="0" smtClean="0">
                <a:solidFill>
                  <a:srgbClr val="FF0000"/>
                </a:solidFill>
              </a:rPr>
              <a:t>&gt;</a:t>
            </a:r>
            <a:r>
              <a:rPr lang="en-US" sz="2400" b="1" dirty="0">
                <a:solidFill>
                  <a:srgbClr val="FF0000"/>
                </a:solidFill>
              </a:rPr>
              <a:t>  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#include&lt;conio.h&gt;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void</a:t>
            </a:r>
            <a:r>
              <a:rPr lang="en-US" sz="2400" b="1" dirty="0">
                <a:solidFill>
                  <a:srgbClr val="FF0000"/>
                </a:solidFill>
              </a:rPr>
              <a:t> main () 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r>
              <a:rPr lang="en-US" sz="2400" b="1" dirty="0">
                <a:solidFill>
                  <a:srgbClr val="FF0000"/>
                </a:solidFill>
              </a:rPr>
              <a:t>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 </a:t>
            </a:r>
            <a:r>
              <a:rPr lang="en-US" sz="2400" b="1" dirty="0" smtClean="0">
                <a:solidFill>
                  <a:srgbClr val="FF0000"/>
                </a:solidFill>
              </a:rPr>
              <a:t>        int</a:t>
            </a:r>
            <a:r>
              <a:rPr lang="en-US" sz="2400" b="1" dirty="0">
                <a:solidFill>
                  <a:srgbClr val="FF0000"/>
                </a:solidFill>
              </a:rPr>
              <a:t> num = 10;  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         if (num % 2 == 0</a:t>
            </a:r>
            <a:r>
              <a:rPr lang="en-US" sz="2400" b="1" dirty="0" smtClean="0">
                <a:solidFill>
                  <a:srgbClr val="FF0000"/>
                </a:solidFill>
              </a:rPr>
              <a:t>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{</a:t>
            </a:r>
            <a:r>
              <a:rPr lang="en-US" sz="2400" b="1" dirty="0">
                <a:solidFill>
                  <a:srgbClr val="FF0000"/>
                </a:solidFill>
              </a:rPr>
              <a:t>  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             </a:t>
            </a:r>
            <a:r>
              <a:rPr lang="en-US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sz="2400" b="1" dirty="0" smtClean="0">
                <a:solidFill>
                  <a:srgbClr val="FF0000"/>
                </a:solidFill>
              </a:rPr>
              <a:t>("</a:t>
            </a:r>
            <a:r>
              <a:rPr lang="en-US" sz="2400" b="1" dirty="0">
                <a:solidFill>
                  <a:srgbClr val="FF0000"/>
                </a:solidFill>
              </a:rPr>
              <a:t>It is even number";    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            }  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else {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   </a:t>
            </a:r>
            <a:r>
              <a:rPr lang="en-US" sz="2400" b="1" dirty="0" err="1" smtClean="0">
                <a:solidFill>
                  <a:srgbClr val="FF0000"/>
                </a:solidFill>
              </a:rPr>
              <a:t>printf</a:t>
            </a:r>
            <a:r>
              <a:rPr lang="en-US" sz="2400" b="1" dirty="0" smtClean="0">
                <a:solidFill>
                  <a:srgbClr val="FF0000"/>
                </a:solidFill>
              </a:rPr>
              <a:t>("</a:t>
            </a:r>
            <a:r>
              <a:rPr lang="en-US" sz="2400" b="1" dirty="0">
                <a:solidFill>
                  <a:srgbClr val="FF0000"/>
                </a:solidFill>
              </a:rPr>
              <a:t>It is </a:t>
            </a:r>
            <a:r>
              <a:rPr lang="en-US" sz="2400" b="1" dirty="0" smtClean="0">
                <a:solidFill>
                  <a:srgbClr val="FF0000"/>
                </a:solidFill>
              </a:rPr>
              <a:t>odd</a:t>
            </a:r>
            <a:r>
              <a:rPr lang="en-US" sz="2400" b="1" dirty="0">
                <a:solidFill>
                  <a:srgbClr val="FF0000"/>
                </a:solidFill>
              </a:rPr>
              <a:t> number</a:t>
            </a:r>
            <a:r>
              <a:rPr lang="en-US" sz="2400" b="1" dirty="0" smtClean="0">
                <a:solidFill>
                  <a:srgbClr val="FF0000"/>
                </a:solidFill>
              </a:rPr>
              <a:t>";         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}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}</a:t>
            </a:r>
            <a:r>
              <a:rPr lang="en-US" sz="2400" b="1" dirty="0">
                <a:solidFill>
                  <a:srgbClr val="FF0000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xmlns="" val="101265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85750" y="297891"/>
            <a:ext cx="8572500" cy="589615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Nested if-else Statement -</a:t>
            </a:r>
            <a:endParaRPr lang="en-US" sz="3600" b="1" dirty="0">
              <a:latin typeface="+mn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5750" y="1524000"/>
            <a:ext cx="8572500" cy="479611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2900" dirty="0"/>
              <a:t>A nested if is an if statement that is the target of another if statement. Nested if statements means an if statement inside another if statement. </a:t>
            </a:r>
          </a:p>
          <a:p>
            <a:pPr algn="just"/>
            <a:endParaRPr lang="en-US" dirty="0" smtClean="0"/>
          </a:p>
          <a:p>
            <a:pPr algn="just"/>
            <a:r>
              <a:rPr lang="en-US" sz="2600" b="1" i="1" dirty="0" smtClean="0"/>
              <a:t>Syntax – </a:t>
            </a: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if (condition1) </a:t>
            </a: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{</a:t>
            </a: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</a:rPr>
              <a:t>		// </a:t>
            </a:r>
            <a:r>
              <a:rPr lang="en-US" sz="2800" b="1" dirty="0">
                <a:solidFill>
                  <a:srgbClr val="FF0000"/>
                </a:solidFill>
              </a:rPr>
              <a:t>Executes when condition1 is </a:t>
            </a:r>
            <a:r>
              <a:rPr lang="en-US" sz="2800" b="1" dirty="0" smtClean="0">
                <a:solidFill>
                  <a:srgbClr val="FF0000"/>
                </a:solidFill>
              </a:rPr>
              <a:t>true</a:t>
            </a:r>
          </a:p>
          <a:p>
            <a:pPr marL="1371600" lvl="3" indent="0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</a:rPr>
              <a:t>		if </a:t>
            </a:r>
            <a:r>
              <a:rPr lang="en-US" sz="2800" b="1" dirty="0">
                <a:solidFill>
                  <a:srgbClr val="FF0000"/>
                </a:solidFill>
              </a:rPr>
              <a:t>(condition2) </a:t>
            </a:r>
            <a:r>
              <a:rPr lang="en-US" sz="2800" b="1" dirty="0" smtClean="0">
                <a:solidFill>
                  <a:srgbClr val="FF0000"/>
                </a:solidFill>
              </a:rPr>
              <a:t>{</a:t>
            </a:r>
            <a:endParaRPr lang="en-US" sz="2800" b="1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      		// </a:t>
            </a:r>
            <a:r>
              <a:rPr lang="en-US" sz="2800" b="1" dirty="0">
                <a:solidFill>
                  <a:srgbClr val="FF0000"/>
                </a:solidFill>
              </a:rPr>
              <a:t>Executes when condition2 is true</a:t>
            </a: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</a:rPr>
              <a:t>		}</a:t>
            </a:r>
          </a:p>
          <a:p>
            <a:pPr marL="137160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else {</a:t>
            </a:r>
          </a:p>
          <a:p>
            <a:pPr marL="1371600" lvl="3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  <a:r>
              <a:rPr lang="en-US" sz="2800" b="1" dirty="0">
                <a:solidFill>
                  <a:srgbClr val="FF0000"/>
                </a:solidFill>
              </a:rPr>
              <a:t>// Executes when </a:t>
            </a:r>
            <a:r>
              <a:rPr lang="en-US" sz="2800" b="1" dirty="0" smtClean="0">
                <a:solidFill>
                  <a:srgbClr val="FF0000"/>
                </a:solidFill>
              </a:rPr>
              <a:t>condition2 </a:t>
            </a:r>
            <a:r>
              <a:rPr lang="en-US" sz="2800" b="1" dirty="0">
                <a:solidFill>
                  <a:srgbClr val="FF0000"/>
                </a:solidFill>
              </a:rPr>
              <a:t>is </a:t>
            </a:r>
            <a:r>
              <a:rPr lang="en-US" sz="2800" b="1" dirty="0" smtClean="0">
                <a:solidFill>
                  <a:srgbClr val="FF0000"/>
                </a:solidFill>
              </a:rPr>
              <a:t>false</a:t>
            </a: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 smtClean="0">
                <a:solidFill>
                  <a:srgbClr val="FF0000"/>
                </a:solidFill>
              </a:rPr>
              <a:t>	}</a:t>
            </a:r>
            <a:endParaRPr lang="en-US" sz="2800" b="1" dirty="0">
              <a:solidFill>
                <a:srgbClr val="FF0000"/>
              </a:solidFill>
            </a:endParaRPr>
          </a:p>
          <a:p>
            <a:pPr marL="1371600" lvl="3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}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xmlns="" val="22962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28601"/>
            <a:ext cx="9144000" cy="533400"/>
          </a:xfrm>
        </p:spPr>
        <p:txBody>
          <a:bodyPr anchor="t">
            <a:normAutofit fontScale="90000"/>
          </a:bodyPr>
          <a:lstStyle/>
          <a:p>
            <a:r>
              <a:rPr lang="en-US" sz="3600" b="1" dirty="0" smtClean="0">
                <a:latin typeface="+mn-lt"/>
              </a:rPr>
              <a:t>Source Code of if-else statement -</a:t>
            </a:r>
            <a:endParaRPr lang="en-US" sz="36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50" y="991918"/>
            <a:ext cx="8458200" cy="571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FF0000"/>
                </a:solidFill>
              </a:rPr>
              <a:t>#</a:t>
            </a:r>
            <a:r>
              <a:rPr lang="en-US" sz="2100" b="1" dirty="0" smtClean="0">
                <a:solidFill>
                  <a:srgbClr val="FF0000"/>
                </a:solidFill>
              </a:rPr>
              <a:t>include&lt;</a:t>
            </a:r>
            <a:r>
              <a:rPr lang="en-US" sz="2100" b="1" dirty="0" err="1" smtClean="0">
                <a:solidFill>
                  <a:srgbClr val="FF0000"/>
                </a:solidFill>
              </a:rPr>
              <a:t>stdio.h</a:t>
            </a:r>
            <a:r>
              <a:rPr lang="en-US" sz="2100" b="1" dirty="0" smtClean="0">
                <a:solidFill>
                  <a:srgbClr val="FF0000"/>
                </a:solidFill>
              </a:rPr>
              <a:t>&gt;</a:t>
            </a:r>
            <a:r>
              <a:rPr lang="en-US" sz="2100" b="1" dirty="0">
                <a:solidFill>
                  <a:srgbClr val="FF0000"/>
                </a:solidFill>
              </a:rPr>
              <a:t>  </a:t>
            </a:r>
          </a:p>
          <a:p>
            <a:r>
              <a:rPr lang="en-US" sz="2100" b="1" dirty="0" smtClean="0">
                <a:solidFill>
                  <a:srgbClr val="FF0000"/>
                </a:solidFill>
              </a:rPr>
              <a:t>#include&lt;conio.h&gt;</a:t>
            </a:r>
            <a:r>
              <a:rPr lang="en-US" sz="2100" b="1" dirty="0">
                <a:solidFill>
                  <a:srgbClr val="FF0000"/>
                </a:solidFill>
              </a:rPr>
              <a:t>  </a:t>
            </a:r>
          </a:p>
          <a:p>
            <a:r>
              <a:rPr lang="en-US" sz="2100" b="1" dirty="0" smtClean="0">
                <a:solidFill>
                  <a:srgbClr val="FF0000"/>
                </a:solidFill>
              </a:rPr>
              <a:t>void </a:t>
            </a:r>
            <a:r>
              <a:rPr lang="en-US" sz="2100" b="1" dirty="0">
                <a:solidFill>
                  <a:srgbClr val="FF0000"/>
                </a:solidFill>
              </a:rPr>
              <a:t>main() </a:t>
            </a:r>
          </a:p>
          <a:p>
            <a:r>
              <a:rPr lang="en-US" sz="2100" b="1" dirty="0" smtClean="0">
                <a:solidFill>
                  <a:srgbClr val="FF0000"/>
                </a:solidFill>
              </a:rPr>
              <a:t>{ 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	</a:t>
            </a:r>
            <a:r>
              <a:rPr lang="en-US" sz="2100" b="1" dirty="0" smtClean="0">
                <a:solidFill>
                  <a:srgbClr val="FF0000"/>
                </a:solidFill>
              </a:rPr>
              <a:t>int </a:t>
            </a:r>
            <a:r>
              <a:rPr lang="en-US" sz="2100" b="1" dirty="0">
                <a:solidFill>
                  <a:srgbClr val="FF0000"/>
                </a:solidFill>
              </a:rPr>
              <a:t>i = 10; 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	if (i == 10) </a:t>
            </a:r>
            <a:r>
              <a:rPr lang="en-US" sz="2100" b="1" dirty="0" smtClean="0">
                <a:solidFill>
                  <a:srgbClr val="FF0000"/>
                </a:solidFill>
              </a:rPr>
              <a:t>{ </a:t>
            </a:r>
            <a:endParaRPr lang="en-US" sz="2100" b="1" dirty="0">
              <a:solidFill>
                <a:srgbClr val="FF0000"/>
              </a:solidFill>
            </a:endParaRPr>
          </a:p>
          <a:p>
            <a:r>
              <a:rPr lang="en-US" sz="2100" b="1" dirty="0" smtClean="0">
                <a:solidFill>
                  <a:srgbClr val="FF0000"/>
                </a:solidFill>
              </a:rPr>
              <a:t>	</a:t>
            </a:r>
            <a:r>
              <a:rPr lang="en-US" sz="2100" b="1" dirty="0">
                <a:solidFill>
                  <a:srgbClr val="FF0000"/>
                </a:solidFill>
              </a:rPr>
              <a:t>	if (i &lt; 15</a:t>
            </a:r>
            <a:r>
              <a:rPr lang="en-US" sz="2100" b="1" dirty="0" smtClean="0">
                <a:solidFill>
                  <a:srgbClr val="FF0000"/>
                </a:solidFill>
              </a:rPr>
              <a:t>) { </a:t>
            </a:r>
            <a:endParaRPr lang="en-US" sz="2100" b="1" dirty="0">
              <a:solidFill>
                <a:srgbClr val="FF0000"/>
              </a:solidFill>
            </a:endParaRPr>
          </a:p>
          <a:p>
            <a:r>
              <a:rPr lang="en-US" sz="2100" b="1" dirty="0" smtClean="0">
                <a:solidFill>
                  <a:srgbClr val="FF0000"/>
                </a:solidFill>
              </a:rPr>
              <a:t>	</a:t>
            </a:r>
            <a:r>
              <a:rPr lang="en-US" sz="2100" b="1" dirty="0">
                <a:solidFill>
                  <a:srgbClr val="FF0000"/>
                </a:solidFill>
              </a:rPr>
              <a:t>		</a:t>
            </a:r>
            <a:r>
              <a:rPr lang="en-US" sz="2100" b="1" dirty="0" err="1" smtClean="0">
                <a:solidFill>
                  <a:srgbClr val="FF0000"/>
                </a:solidFill>
              </a:rPr>
              <a:t>printf</a:t>
            </a:r>
            <a:r>
              <a:rPr lang="en-US" sz="2100" b="1" dirty="0" smtClean="0">
                <a:solidFill>
                  <a:srgbClr val="FF0000"/>
                </a:solidFill>
              </a:rPr>
              <a:t>("</a:t>
            </a:r>
            <a:r>
              <a:rPr lang="en-US" sz="2100" b="1" dirty="0">
                <a:solidFill>
                  <a:srgbClr val="FF0000"/>
                </a:solidFill>
              </a:rPr>
              <a:t>i is smaller than 15</a:t>
            </a:r>
            <a:r>
              <a:rPr lang="en-US" sz="2100" b="1" dirty="0" smtClean="0">
                <a:solidFill>
                  <a:srgbClr val="FF0000"/>
                </a:solidFill>
              </a:rPr>
              <a:t>";</a:t>
            </a:r>
          </a:p>
          <a:p>
            <a:r>
              <a:rPr lang="en-US" sz="2100" b="1" dirty="0" smtClean="0">
                <a:solidFill>
                  <a:srgbClr val="FF0000"/>
                </a:solidFill>
              </a:rPr>
              <a:t>		}</a:t>
            </a:r>
            <a:endParaRPr lang="en-US" sz="2100" b="1" dirty="0">
              <a:solidFill>
                <a:srgbClr val="FF0000"/>
              </a:solidFill>
            </a:endParaRPr>
          </a:p>
          <a:p>
            <a:r>
              <a:rPr lang="en-US" sz="2100" b="1" dirty="0">
                <a:solidFill>
                  <a:srgbClr val="FF0000"/>
                </a:solidFill>
              </a:rPr>
              <a:t>		</a:t>
            </a:r>
            <a:r>
              <a:rPr lang="en-US" sz="2100" b="1" dirty="0" smtClean="0">
                <a:solidFill>
                  <a:srgbClr val="FF0000"/>
                </a:solidFill>
              </a:rPr>
              <a:t>if </a:t>
            </a:r>
            <a:r>
              <a:rPr lang="en-US" sz="2100" b="1" dirty="0">
                <a:solidFill>
                  <a:srgbClr val="FF0000"/>
                </a:solidFill>
              </a:rPr>
              <a:t>(i &lt; 12) </a:t>
            </a:r>
            <a:r>
              <a:rPr lang="en-US" sz="2100" b="1" dirty="0" smtClean="0">
                <a:solidFill>
                  <a:srgbClr val="FF0000"/>
                </a:solidFill>
              </a:rPr>
              <a:t>{</a:t>
            </a:r>
            <a:endParaRPr lang="en-US" sz="2100" b="1" dirty="0">
              <a:solidFill>
                <a:srgbClr val="FF0000"/>
              </a:solidFill>
            </a:endParaRPr>
          </a:p>
          <a:p>
            <a:r>
              <a:rPr lang="en-US" sz="2100" b="1" dirty="0">
                <a:solidFill>
                  <a:srgbClr val="FF0000"/>
                </a:solidFill>
              </a:rPr>
              <a:t>			</a:t>
            </a:r>
            <a:r>
              <a:rPr lang="en-US" sz="2100" b="1" dirty="0" err="1" smtClean="0">
                <a:solidFill>
                  <a:srgbClr val="FF0000"/>
                </a:solidFill>
              </a:rPr>
              <a:t>printf</a:t>
            </a:r>
            <a:r>
              <a:rPr lang="en-US" sz="2100" b="1" dirty="0" smtClean="0">
                <a:solidFill>
                  <a:srgbClr val="FF0000"/>
                </a:solidFill>
              </a:rPr>
              <a:t>("</a:t>
            </a:r>
            <a:r>
              <a:rPr lang="en-US" sz="2100" b="1" dirty="0">
                <a:solidFill>
                  <a:srgbClr val="FF0000"/>
                </a:solidFill>
              </a:rPr>
              <a:t>i is smaller than 12 too</a:t>
            </a:r>
            <a:r>
              <a:rPr lang="en-US" sz="2100" b="1" dirty="0" smtClean="0">
                <a:solidFill>
                  <a:srgbClr val="FF0000"/>
                </a:solidFill>
              </a:rPr>
              <a:t>";</a:t>
            </a:r>
          </a:p>
          <a:p>
            <a:r>
              <a:rPr lang="en-US" sz="2100" b="1" dirty="0" smtClean="0">
                <a:solidFill>
                  <a:srgbClr val="FF0000"/>
                </a:solidFill>
              </a:rPr>
              <a:t>		}</a:t>
            </a:r>
            <a:endParaRPr lang="en-US" sz="2100" b="1" dirty="0">
              <a:solidFill>
                <a:srgbClr val="FF0000"/>
              </a:solidFill>
            </a:endParaRPr>
          </a:p>
          <a:p>
            <a:r>
              <a:rPr lang="en-US" sz="2100" b="1" dirty="0">
                <a:solidFill>
                  <a:srgbClr val="FF0000"/>
                </a:solidFill>
              </a:rPr>
              <a:t>		</a:t>
            </a:r>
            <a:r>
              <a:rPr lang="en-US" sz="2100" b="1" dirty="0" smtClean="0">
                <a:solidFill>
                  <a:srgbClr val="FF0000"/>
                </a:solidFill>
              </a:rPr>
              <a:t>else {</a:t>
            </a:r>
            <a:endParaRPr lang="en-US" sz="2100" b="1" dirty="0">
              <a:solidFill>
                <a:srgbClr val="FF0000"/>
              </a:solidFill>
            </a:endParaRPr>
          </a:p>
          <a:p>
            <a:r>
              <a:rPr lang="en-US" sz="2100" b="1" dirty="0">
                <a:solidFill>
                  <a:srgbClr val="FF0000"/>
                </a:solidFill>
              </a:rPr>
              <a:t>			</a:t>
            </a:r>
            <a:r>
              <a:rPr lang="en-US" sz="2100" b="1" dirty="0" err="1" smtClean="0">
                <a:solidFill>
                  <a:srgbClr val="FF0000"/>
                </a:solidFill>
              </a:rPr>
              <a:t>printf</a:t>
            </a:r>
            <a:r>
              <a:rPr lang="en-US" sz="2100" b="1" dirty="0" smtClean="0">
                <a:solidFill>
                  <a:srgbClr val="FF0000"/>
                </a:solidFill>
              </a:rPr>
              <a:t>("</a:t>
            </a:r>
            <a:r>
              <a:rPr lang="en-US" sz="2100" b="1" dirty="0">
                <a:solidFill>
                  <a:srgbClr val="FF0000"/>
                </a:solidFill>
              </a:rPr>
              <a:t>i is greater than 15"; 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		</a:t>
            </a:r>
            <a:r>
              <a:rPr lang="en-US" sz="2100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US" sz="2100" b="1" dirty="0" smtClean="0">
                <a:solidFill>
                  <a:srgbClr val="FF0000"/>
                </a:solidFill>
              </a:rPr>
              <a:t>	}</a:t>
            </a:r>
          </a:p>
          <a:p>
            <a:r>
              <a:rPr lang="en-US" sz="2100" b="1" dirty="0" smtClean="0">
                <a:solidFill>
                  <a:srgbClr val="FF0000"/>
                </a:solidFill>
              </a:rPr>
              <a:t>} </a:t>
            </a:r>
            <a:endParaRPr lang="en-US" sz="2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18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r>
              <a:rPr lang="en-US" sz="3200" dirty="0" smtClean="0"/>
              <a:t>Thank You…!</a:t>
            </a:r>
            <a:endParaRPr lang="en-US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77</TotalTime>
  <Words>174</Words>
  <Application>Microsoft Office PowerPoint</Application>
  <PresentationFormat>On-screen Show (4:3)</PresentationFormat>
  <Paragraphs>92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Basic of C Programming</vt:lpstr>
      <vt:lpstr>Conditional  Statement in C - </vt:lpstr>
      <vt:lpstr>Source Code of Simple - if statement -</vt:lpstr>
      <vt:lpstr>If-else Statement -</vt:lpstr>
      <vt:lpstr>Source Code of if-else statement -</vt:lpstr>
      <vt:lpstr>Nested if-else Statement -</vt:lpstr>
      <vt:lpstr>Source Code of if-else statement -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C Programming</dc:title>
  <dc:creator>CK</dc:creator>
  <cp:lastModifiedBy>CK</cp:lastModifiedBy>
  <cp:revision>6</cp:revision>
  <dcterms:created xsi:type="dcterms:W3CDTF">2020-12-16T11:43:49Z</dcterms:created>
  <dcterms:modified xsi:type="dcterms:W3CDTF">2020-12-16T13:01:38Z</dcterms:modified>
</cp:coreProperties>
</file>