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3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01820"/>
            <a:ext cx="2808604" cy="360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01820"/>
            <a:ext cx="10358120" cy="360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734" y="2049335"/>
            <a:ext cx="5017770" cy="1379865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marL="769620">
              <a:lnSpc>
                <a:spcPct val="100000"/>
              </a:lnSpc>
              <a:spcBef>
                <a:spcPts val="3560"/>
              </a:spcBef>
            </a:pPr>
            <a:r>
              <a:rPr sz="6000" dirty="0" smtClean="0"/>
              <a:t>Inheritance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77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200" dirty="0"/>
              <a:t>Derived</a:t>
            </a:r>
            <a:r>
              <a:rPr spc="-445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9882"/>
            <a:ext cx="6409055" cy="1948814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Inherit 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as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private</a:t>
            </a:r>
            <a:endParaRPr sz="2200">
              <a:latin typeface="Courier New"/>
              <a:cs typeface="Courier New"/>
            </a:endParaRPr>
          </a:p>
          <a:p>
            <a:pPr marL="927100" marR="5080" indent="-915035">
              <a:lnSpc>
                <a:spcPts val="4020"/>
              </a:lnSpc>
              <a:spcBef>
                <a:spcPts val="200"/>
              </a:spcBef>
            </a:pPr>
            <a:r>
              <a:rPr sz="2800" spc="-10" dirty="0">
                <a:latin typeface="Courier New"/>
                <a:cs typeface="Courier New"/>
              </a:rPr>
              <a:t>class derived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private base </a:t>
            </a:r>
            <a:r>
              <a:rPr sz="2800" spc="-5" dirty="0">
                <a:latin typeface="Courier New"/>
                <a:cs typeface="Courier New"/>
              </a:rPr>
              <a:t>{  int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y;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889" y="3819560"/>
          <a:ext cx="8212454" cy="1424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310"/>
                <a:gridCol w="1202055"/>
                <a:gridCol w="1808480"/>
                <a:gridCol w="1489075"/>
                <a:gridCol w="531495"/>
                <a:gridCol w="532129"/>
                <a:gridCol w="531495"/>
                <a:gridCol w="1415415"/>
              </a:tblGrid>
              <a:tr h="4565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289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vo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800" spc="-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800" spc="5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2800" spc="-1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800" spc="-1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89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n) {</a:t>
                      </a:r>
                      <a:r>
                        <a:rPr sz="2800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latin typeface="Courier New"/>
                          <a:cs typeface="Courier New"/>
                        </a:rPr>
                        <a:t>y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289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289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11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331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void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1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showy()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31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2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cout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31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&lt;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31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y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315"/>
                        </a:lnSpc>
                      </a:pPr>
                      <a:r>
                        <a:rPr sz="2800" spc="-1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800" dirty="0">
                          <a:latin typeface="Courier New"/>
                          <a:cs typeface="Courier New"/>
                        </a:rPr>
                        <a:t>&lt;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315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‘\n’;}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56565">
                <a:tc>
                  <a:txBody>
                    <a:bodyPr/>
                    <a:lstStyle/>
                    <a:p>
                      <a:pPr marL="31750">
                        <a:lnSpc>
                          <a:spcPts val="332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};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48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409" dirty="0"/>
              <a:t> </a:t>
            </a:r>
            <a:r>
              <a:rPr spc="-240" dirty="0"/>
              <a:t>main()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5175" y="2706141"/>
            <a:ext cx="4904105" cy="207137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Error! setx() is</a:t>
            </a:r>
            <a:r>
              <a:rPr sz="2200" spc="-1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private.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OK!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Error! showx() is</a:t>
            </a:r>
            <a:r>
              <a:rPr sz="2200" spc="8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private.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OK!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19700"/>
              </a:lnSpc>
              <a:spcBef>
                <a:spcPts val="95"/>
              </a:spcBef>
            </a:pPr>
            <a:r>
              <a:rPr spc="-5" dirty="0"/>
              <a:t>int </a:t>
            </a:r>
            <a:r>
              <a:rPr spc="-10" dirty="0"/>
              <a:t>main() </a:t>
            </a:r>
            <a:r>
              <a:rPr spc="-5" dirty="0"/>
              <a:t>{  </a:t>
            </a:r>
            <a:r>
              <a:rPr spc="-10" dirty="0"/>
              <a:t>derived ob;  </a:t>
            </a:r>
            <a:r>
              <a:rPr spc="-10" dirty="0">
                <a:solidFill>
                  <a:srgbClr val="FF0000"/>
                </a:solidFill>
              </a:rPr>
              <a:t>ob.s</a:t>
            </a:r>
            <a:r>
              <a:rPr spc="-20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t</a:t>
            </a:r>
            <a:r>
              <a:rPr spc="-15" dirty="0">
                <a:solidFill>
                  <a:srgbClr val="FF0000"/>
                </a:solidFill>
              </a:rPr>
              <a:t>x</a:t>
            </a:r>
            <a:r>
              <a:rPr spc="-10" dirty="0">
                <a:solidFill>
                  <a:srgbClr val="FF0000"/>
                </a:solidFill>
              </a:rPr>
              <a:t>(10);</a:t>
            </a:r>
          </a:p>
          <a:p>
            <a:pPr marL="241300">
              <a:lnSpc>
                <a:spcPct val="100000"/>
              </a:lnSpc>
              <a:spcBef>
                <a:spcPts val="670"/>
              </a:spcBef>
            </a:pPr>
            <a:r>
              <a:rPr spc="-10" dirty="0"/>
              <a:t>ob.sety(20);</a:t>
            </a:r>
          </a:p>
          <a:p>
            <a:pPr marL="241300">
              <a:lnSpc>
                <a:spcPct val="100000"/>
              </a:lnSpc>
              <a:spcBef>
                <a:spcPts val="660"/>
              </a:spcBef>
            </a:pPr>
            <a:r>
              <a:rPr spc="-10" dirty="0">
                <a:solidFill>
                  <a:srgbClr val="FF0000"/>
                </a:solidFill>
              </a:rPr>
              <a:t>ob.showx();</a:t>
            </a:r>
          </a:p>
          <a:p>
            <a:pPr marL="241300">
              <a:lnSpc>
                <a:spcPct val="100000"/>
              </a:lnSpc>
              <a:spcBef>
                <a:spcPts val="665"/>
              </a:spcBef>
            </a:pPr>
            <a:r>
              <a:rPr spc="-10" dirty="0"/>
              <a:t>ob.showy();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pc="-5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78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200" dirty="0"/>
              <a:t>Derived</a:t>
            </a:r>
            <a:r>
              <a:rPr spc="-445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0961"/>
            <a:ext cx="9615170" cy="4104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343910" indent="-229235">
              <a:lnSpc>
                <a:spcPct val="1186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class derived :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private base</a:t>
            </a:r>
            <a:r>
              <a:rPr sz="2800" spc="-11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  int</a:t>
            </a:r>
            <a:r>
              <a:rPr sz="2800" spc="-20" dirty="0">
                <a:latin typeface="Courier New"/>
                <a:cs typeface="Courier New"/>
              </a:rPr>
              <a:t> y;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27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setx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is accessible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from within</a:t>
            </a:r>
            <a:r>
              <a:rPr sz="2200" spc="6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derived</a:t>
            </a:r>
            <a:endParaRPr sz="22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780"/>
              </a:spcBef>
            </a:pPr>
            <a:r>
              <a:rPr sz="2800" spc="-10" dirty="0">
                <a:latin typeface="Courier New"/>
                <a:cs typeface="Courier New"/>
              </a:rPr>
              <a:t>void setxy(int </a:t>
            </a:r>
            <a:r>
              <a:rPr sz="2800" spc="-5" dirty="0">
                <a:latin typeface="Courier New"/>
                <a:cs typeface="Courier New"/>
              </a:rPr>
              <a:t>n, </a:t>
            </a:r>
            <a:r>
              <a:rPr sz="2800" spc="-10" dirty="0">
                <a:latin typeface="Courier New"/>
                <a:cs typeface="Courier New"/>
              </a:rPr>
              <a:t>int </a:t>
            </a:r>
            <a:r>
              <a:rPr sz="2800" spc="-5" dirty="0">
                <a:latin typeface="Courier New"/>
                <a:cs typeface="Courier New"/>
              </a:rPr>
              <a:t>m) { </a:t>
            </a:r>
            <a:r>
              <a:rPr sz="2800" spc="-10" dirty="0">
                <a:solidFill>
                  <a:srgbClr val="4471C4"/>
                </a:solidFill>
                <a:latin typeface="Courier New"/>
                <a:cs typeface="Courier New"/>
              </a:rPr>
              <a:t>setx(n); </a:t>
            </a:r>
            <a:r>
              <a:rPr sz="2800" spc="-5" dirty="0">
                <a:latin typeface="Courier New"/>
                <a:cs typeface="Courier New"/>
              </a:rPr>
              <a:t>y = m;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showx is also</a:t>
            </a:r>
            <a:r>
              <a:rPr sz="2200" spc="6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accessible</a:t>
            </a:r>
            <a:endParaRPr sz="22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795"/>
              </a:spcBef>
            </a:pPr>
            <a:r>
              <a:rPr sz="2800" spc="-10" dirty="0">
                <a:latin typeface="Courier New"/>
                <a:cs typeface="Courier New"/>
              </a:rPr>
              <a:t>void showxy() </a:t>
            </a: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solidFill>
                  <a:srgbClr val="4471C4"/>
                </a:solidFill>
                <a:latin typeface="Courier New"/>
                <a:cs typeface="Courier New"/>
              </a:rPr>
              <a:t>showx(); </a:t>
            </a:r>
            <a:r>
              <a:rPr sz="2800" spc="-10" dirty="0">
                <a:latin typeface="Courier New"/>
                <a:cs typeface="Courier New"/>
              </a:rPr>
              <a:t>cout&lt;&lt;y&lt;&lt;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‘\n’;}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612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195" dirty="0"/>
              <a:t>Constructor </a:t>
            </a:r>
            <a:r>
              <a:rPr spc="-190" dirty="0"/>
              <a:t>of</a:t>
            </a:r>
            <a:r>
              <a:rPr spc="-585" dirty="0"/>
              <a:t> </a:t>
            </a:r>
            <a:r>
              <a:rPr spc="-175"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9876790" cy="411352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10" dirty="0">
                <a:latin typeface="Courier New"/>
                <a:cs typeface="Courier New"/>
              </a:rPr>
              <a:t>class base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7665720" indent="914400">
              <a:lnSpc>
                <a:spcPts val="4020"/>
              </a:lnSpc>
              <a:spcBef>
                <a:spcPts val="24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i;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2800" spc="-10" dirty="0">
                <a:latin typeface="Courier New"/>
                <a:cs typeface="Courier New"/>
              </a:rPr>
              <a:t>base(int n)</a:t>
            </a:r>
            <a:r>
              <a:rPr sz="2800" spc="-5" dirty="0">
                <a:latin typeface="Courier New"/>
                <a:cs typeface="Courier New"/>
              </a:rPr>
              <a:t> {</a:t>
            </a:r>
            <a:endParaRPr sz="2800">
              <a:latin typeface="Courier New"/>
              <a:cs typeface="Courier New"/>
            </a:endParaRPr>
          </a:p>
          <a:p>
            <a:pPr marL="1841500" marR="1430655">
              <a:lnSpc>
                <a:spcPts val="4020"/>
              </a:lnSpc>
              <a:spcBef>
                <a:spcPts val="245"/>
              </a:spcBef>
            </a:pP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</a:t>
            </a:r>
            <a:r>
              <a:rPr sz="2800" spc="-10" dirty="0">
                <a:latin typeface="Courier New"/>
                <a:cs typeface="Courier New"/>
              </a:rPr>
              <a:t>“constructing base \n”;  </a:t>
            </a:r>
            <a:r>
              <a:rPr sz="2800" spc="-5" dirty="0">
                <a:latin typeface="Courier New"/>
                <a:cs typeface="Courier New"/>
              </a:rPr>
              <a:t>i = </a:t>
            </a:r>
            <a:r>
              <a:rPr sz="2800" spc="-10" dirty="0">
                <a:latin typeface="Courier New"/>
                <a:cs typeface="Courier New"/>
              </a:rPr>
              <a:t>n;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2800" spc="-10" dirty="0">
                <a:latin typeface="Courier New"/>
                <a:cs typeface="Courier New"/>
              </a:rPr>
              <a:t>~base() </a:t>
            </a: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</a:t>
            </a:r>
            <a:r>
              <a:rPr sz="2800" spc="-10" dirty="0">
                <a:latin typeface="Courier New"/>
                <a:cs typeface="Courier New"/>
              </a:rPr>
              <a:t>“destructing base \n”;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56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195" dirty="0"/>
              <a:t>Constructor </a:t>
            </a:r>
            <a:r>
              <a:rPr spc="-190" dirty="0"/>
              <a:t>of</a:t>
            </a:r>
            <a:r>
              <a:rPr spc="-565" dirty="0"/>
              <a:t> </a:t>
            </a:r>
            <a:r>
              <a:rPr spc="-220" dirty="0"/>
              <a:t>derived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10041255" cy="4113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851275" indent="-229235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derived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int</a:t>
            </a:r>
            <a:r>
              <a:rPr sz="2800" spc="-20" dirty="0">
                <a:latin typeface="Courier New"/>
                <a:cs typeface="Courier New"/>
              </a:rPr>
              <a:t> j;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 marR="2084070" indent="-685800">
              <a:lnSpc>
                <a:spcPct val="119100"/>
              </a:lnSpc>
              <a:spcBef>
                <a:spcPts val="6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derived (int n, int m)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base (m)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</a:t>
            </a:r>
            <a:r>
              <a:rPr sz="2800" spc="-10" dirty="0">
                <a:latin typeface="Courier New"/>
                <a:cs typeface="Courier New"/>
              </a:rPr>
              <a:t>“constructing derived\n”;  </a:t>
            </a:r>
            <a:r>
              <a:rPr sz="2800" spc="-5" dirty="0">
                <a:latin typeface="Courier New"/>
                <a:cs typeface="Courier New"/>
              </a:rPr>
              <a:t>j = </a:t>
            </a:r>
            <a:r>
              <a:rPr sz="2800" spc="-10" dirty="0">
                <a:latin typeface="Courier New"/>
                <a:cs typeface="Courier New"/>
              </a:rPr>
              <a:t>n;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ourier New"/>
                <a:cs typeface="Courier New"/>
              </a:rPr>
              <a:t>~derived() </a:t>
            </a: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cout &lt;&lt; “destructing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derived\n”;}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48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409" dirty="0"/>
              <a:t> </a:t>
            </a:r>
            <a:r>
              <a:rPr spc="-240" dirty="0"/>
              <a:t>main()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4557395" cy="20694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main()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4020"/>
              </a:lnSpc>
              <a:spcBef>
                <a:spcPts val="245"/>
              </a:spcBef>
            </a:pPr>
            <a:r>
              <a:rPr sz="2800" spc="-10" dirty="0">
                <a:latin typeface="Courier New"/>
                <a:cs typeface="Courier New"/>
              </a:rPr>
              <a:t>derived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o(10,20);  return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0;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395215"/>
            <a:ext cx="2941320" cy="1754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4395215"/>
            <a:ext cx="2941320" cy="1754505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5"/>
              </a:spcBef>
            </a:pPr>
            <a:r>
              <a:rPr sz="1800" b="1" spc="-10" dirty="0">
                <a:latin typeface="Courier New"/>
                <a:cs typeface="Courier New"/>
              </a:rPr>
              <a:t>OUTPUT: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1440" marR="11048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constructing base  constructing derived  destructing derived  destructing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base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97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Multiple</a:t>
            </a:r>
            <a:r>
              <a:rPr spc="-360" dirty="0"/>
              <a:t> </a:t>
            </a:r>
            <a:r>
              <a:rPr spc="-215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317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35" dirty="0">
                <a:latin typeface="Trebuchet MS"/>
                <a:cs typeface="Trebuchet MS"/>
              </a:rPr>
              <a:t>Type</a:t>
            </a:r>
            <a:r>
              <a:rPr sz="2800" b="1" spc="-260" dirty="0">
                <a:latin typeface="Trebuchet MS"/>
                <a:cs typeface="Trebuchet MS"/>
              </a:rPr>
              <a:t> </a:t>
            </a:r>
            <a:r>
              <a:rPr sz="2800" b="1" spc="-245" dirty="0">
                <a:latin typeface="Trebuchet MS"/>
                <a:cs typeface="Trebuchet MS"/>
              </a:rPr>
              <a:t>1: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4419" y="2414397"/>
            <a:ext cx="1100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>
                <a:latin typeface="Arial"/>
                <a:cs typeface="Arial"/>
              </a:rPr>
              <a:t>Base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575" y="3818001"/>
            <a:ext cx="1570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latin typeface="Arial"/>
                <a:cs typeface="Arial"/>
              </a:rPr>
              <a:t>derived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8575" y="5113782"/>
            <a:ext cx="1570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latin typeface="Arial"/>
                <a:cs typeface="Arial"/>
              </a:rPr>
              <a:t>derived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5500" y="30480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175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1750" y="698500"/>
                </a:lnTo>
                <a:lnTo>
                  <a:pt x="31750" y="685800"/>
                </a:lnTo>
                <a:close/>
              </a:path>
              <a:path w="76200" h="762000">
                <a:moveTo>
                  <a:pt x="44450" y="0"/>
                </a:moveTo>
                <a:lnTo>
                  <a:pt x="31750" y="0"/>
                </a:lnTo>
                <a:lnTo>
                  <a:pt x="31750" y="698500"/>
                </a:lnTo>
                <a:lnTo>
                  <a:pt x="44450" y="698500"/>
                </a:lnTo>
                <a:lnTo>
                  <a:pt x="44450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4450" y="685800"/>
                </a:lnTo>
                <a:lnTo>
                  <a:pt x="44450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5500" y="43434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31750" y="685800"/>
                </a:moveTo>
                <a:lnTo>
                  <a:pt x="0" y="685800"/>
                </a:lnTo>
                <a:lnTo>
                  <a:pt x="38100" y="762000"/>
                </a:lnTo>
                <a:lnTo>
                  <a:pt x="69850" y="698500"/>
                </a:lnTo>
                <a:lnTo>
                  <a:pt x="31750" y="698500"/>
                </a:lnTo>
                <a:lnTo>
                  <a:pt x="31750" y="685800"/>
                </a:lnTo>
                <a:close/>
              </a:path>
              <a:path w="76200" h="762000">
                <a:moveTo>
                  <a:pt x="44450" y="0"/>
                </a:moveTo>
                <a:lnTo>
                  <a:pt x="31750" y="0"/>
                </a:lnTo>
                <a:lnTo>
                  <a:pt x="31750" y="698500"/>
                </a:lnTo>
                <a:lnTo>
                  <a:pt x="44450" y="698500"/>
                </a:lnTo>
                <a:lnTo>
                  <a:pt x="44450" y="0"/>
                </a:lnTo>
                <a:close/>
              </a:path>
              <a:path w="76200" h="762000">
                <a:moveTo>
                  <a:pt x="76200" y="685800"/>
                </a:moveTo>
                <a:lnTo>
                  <a:pt x="44450" y="685800"/>
                </a:lnTo>
                <a:lnTo>
                  <a:pt x="44450" y="698500"/>
                </a:lnTo>
                <a:lnTo>
                  <a:pt x="69850" y="698500"/>
                </a:lnTo>
                <a:lnTo>
                  <a:pt x="7620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110" y="3207842"/>
            <a:ext cx="10947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latin typeface="Arial"/>
                <a:cs typeface="Arial"/>
              </a:rPr>
              <a:t>base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1029" y="3207842"/>
            <a:ext cx="1093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>
                <a:latin typeface="Arial"/>
                <a:cs typeface="Arial"/>
              </a:rPr>
              <a:t>base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5775" y="5189931"/>
            <a:ext cx="1271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latin typeface="Arial"/>
                <a:cs typeface="Arial"/>
              </a:rPr>
              <a:t>derived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800" y="37338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4572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1000" y="37338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900" y="45720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50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1750" y="546100"/>
                </a:lnTo>
                <a:lnTo>
                  <a:pt x="31750" y="533400"/>
                </a:lnTo>
                <a:close/>
              </a:path>
              <a:path w="76200" h="609600">
                <a:moveTo>
                  <a:pt x="44450" y="0"/>
                </a:moveTo>
                <a:lnTo>
                  <a:pt x="31750" y="0"/>
                </a:lnTo>
                <a:lnTo>
                  <a:pt x="31750" y="546100"/>
                </a:lnTo>
                <a:lnTo>
                  <a:pt x="44450" y="546100"/>
                </a:lnTo>
                <a:lnTo>
                  <a:pt x="44450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4450" y="533400"/>
                </a:lnTo>
                <a:lnTo>
                  <a:pt x="44450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97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Multiple</a:t>
            </a:r>
            <a:r>
              <a:rPr spc="-360" dirty="0"/>
              <a:t> </a:t>
            </a:r>
            <a:r>
              <a:rPr spc="-215" dirty="0"/>
              <a:t>Inheritance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6939" y="1793493"/>
            <a:ext cx="1316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35" dirty="0">
                <a:latin typeface="Trebuchet MS"/>
                <a:cs typeface="Trebuchet MS"/>
              </a:rPr>
              <a:t>Type</a:t>
            </a:r>
            <a:r>
              <a:rPr sz="2800" b="1" spc="-260" dirty="0">
                <a:latin typeface="Trebuchet MS"/>
                <a:cs typeface="Trebuchet MS"/>
              </a:rPr>
              <a:t> </a:t>
            </a:r>
            <a:r>
              <a:rPr sz="2800" b="1" spc="-250" dirty="0">
                <a:latin typeface="Trebuchet MS"/>
                <a:cs typeface="Trebuchet MS"/>
              </a:rPr>
              <a:t>2: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380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325" dirty="0"/>
              <a:t>Type </a:t>
            </a:r>
            <a:r>
              <a:rPr spc="-75" dirty="0"/>
              <a:t>2 </a:t>
            </a:r>
            <a:r>
              <a:rPr spc="-265" dirty="0"/>
              <a:t>(first </a:t>
            </a:r>
            <a:r>
              <a:rPr spc="-175" dirty="0"/>
              <a:t>base</a:t>
            </a:r>
            <a:r>
              <a:rPr spc="-840" dirty="0"/>
              <a:t> </a:t>
            </a:r>
            <a:r>
              <a:rPr spc="-225" dirty="0"/>
              <a:t>class)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9882"/>
            <a:ext cx="6047105" cy="34823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Create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first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base</a:t>
            </a:r>
            <a:r>
              <a:rPr sz="2200" spc="3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class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800" spc="-10" dirty="0">
                <a:latin typeface="Courier New"/>
                <a:cs typeface="Courier New"/>
              </a:rPr>
              <a:t>class B1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3835400" indent="914400">
              <a:lnSpc>
                <a:spcPts val="4029"/>
              </a:lnSpc>
              <a:spcBef>
                <a:spcPts val="240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a;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4020"/>
              </a:lnSpc>
            </a:pPr>
            <a:r>
              <a:rPr sz="2800" spc="-10" dirty="0">
                <a:latin typeface="Courier New"/>
                <a:cs typeface="Courier New"/>
              </a:rPr>
              <a:t>B1(int </a:t>
            </a:r>
            <a:r>
              <a:rPr sz="2800" spc="-5" dirty="0">
                <a:latin typeface="Courier New"/>
                <a:cs typeface="Courier New"/>
              </a:rPr>
              <a:t>x) { a = </a:t>
            </a:r>
            <a:r>
              <a:rPr sz="2800" spc="-10" dirty="0">
                <a:latin typeface="Courier New"/>
                <a:cs typeface="Courier New"/>
              </a:rPr>
              <a:t>x; </a:t>
            </a:r>
            <a:r>
              <a:rPr sz="2800" spc="-5" dirty="0">
                <a:latin typeface="Courier New"/>
                <a:cs typeface="Courier New"/>
              </a:rPr>
              <a:t>}  int </a:t>
            </a:r>
            <a:r>
              <a:rPr sz="2800" spc="-10" dirty="0">
                <a:latin typeface="Courier New"/>
                <a:cs typeface="Courier New"/>
              </a:rPr>
              <a:t>geta() </a:t>
            </a: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return a;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068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325" dirty="0"/>
              <a:t>Type </a:t>
            </a:r>
            <a:r>
              <a:rPr spc="-75" dirty="0"/>
              <a:t>2 </a:t>
            </a:r>
            <a:r>
              <a:rPr spc="-190" dirty="0"/>
              <a:t>(second </a:t>
            </a:r>
            <a:r>
              <a:rPr spc="-175" dirty="0"/>
              <a:t>base</a:t>
            </a:r>
            <a:r>
              <a:rPr spc="-875" dirty="0"/>
              <a:t> </a:t>
            </a:r>
            <a:r>
              <a:rPr spc="-225" dirty="0"/>
              <a:t>class)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9882"/>
            <a:ext cx="6047105" cy="34823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Create second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base</a:t>
            </a:r>
            <a:r>
              <a:rPr sz="2200" spc="2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class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800" spc="-10" dirty="0">
                <a:latin typeface="Courier New"/>
                <a:cs typeface="Courier New"/>
              </a:rPr>
              <a:t>class B2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3835400" indent="914400">
              <a:lnSpc>
                <a:spcPts val="4029"/>
              </a:lnSpc>
              <a:spcBef>
                <a:spcPts val="240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b;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4020"/>
              </a:lnSpc>
            </a:pPr>
            <a:r>
              <a:rPr sz="2800" spc="-10" dirty="0">
                <a:latin typeface="Courier New"/>
                <a:cs typeface="Courier New"/>
              </a:rPr>
              <a:t>B2(int </a:t>
            </a:r>
            <a:r>
              <a:rPr sz="2800" spc="-5" dirty="0">
                <a:latin typeface="Courier New"/>
                <a:cs typeface="Courier New"/>
              </a:rPr>
              <a:t>x) { b = </a:t>
            </a:r>
            <a:r>
              <a:rPr sz="2800" spc="-10" dirty="0">
                <a:latin typeface="Courier New"/>
                <a:cs typeface="Courier New"/>
              </a:rPr>
              <a:t>x; </a:t>
            </a:r>
            <a:r>
              <a:rPr sz="2800" spc="-5" dirty="0">
                <a:latin typeface="Courier New"/>
                <a:cs typeface="Courier New"/>
              </a:rPr>
              <a:t>}  int </a:t>
            </a:r>
            <a:r>
              <a:rPr sz="2800" spc="-10" dirty="0">
                <a:latin typeface="Courier New"/>
                <a:cs typeface="Courier New"/>
              </a:rPr>
              <a:t>getb() </a:t>
            </a: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return b;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3197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58095" cy="429348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83439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Inheritance: </a:t>
            </a:r>
            <a:r>
              <a:rPr sz="2800" dirty="0">
                <a:latin typeface="Arial"/>
                <a:cs typeface="Arial"/>
              </a:rPr>
              <a:t>The mechanism by which one class can </a:t>
            </a:r>
            <a:r>
              <a:rPr sz="2800" i="1" dirty="0">
                <a:solidFill>
                  <a:srgbClr val="4471C4"/>
                </a:solidFill>
                <a:latin typeface="Trebuchet MS"/>
                <a:cs typeface="Trebuchet MS"/>
              </a:rPr>
              <a:t>inherit </a:t>
            </a:r>
            <a:r>
              <a:rPr sz="2800" dirty="0">
                <a:latin typeface="Arial"/>
                <a:cs typeface="Arial"/>
              </a:rPr>
              <a:t>the  properties of another.</a:t>
            </a:r>
          </a:p>
          <a:p>
            <a:pPr marL="241300" indent="-228600" algn="just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Inheritance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i="1" dirty="0">
                <a:solidFill>
                  <a:srgbClr val="4471C4"/>
                </a:solidFill>
                <a:latin typeface="Trebuchet MS"/>
                <a:cs typeface="Trebuchet MS"/>
              </a:rPr>
              <a:t>parent-child relationship </a:t>
            </a:r>
            <a:r>
              <a:rPr sz="2800" dirty="0">
                <a:latin typeface="Arial"/>
                <a:cs typeface="Arial"/>
              </a:rPr>
              <a:t>between classes</a:t>
            </a:r>
          </a:p>
          <a:p>
            <a:pPr marL="241300" marR="5080" indent="-228600" algn="just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Inheritance </a:t>
            </a:r>
            <a:r>
              <a:rPr sz="2800" dirty="0">
                <a:latin typeface="Arial"/>
                <a:cs typeface="Arial"/>
              </a:rPr>
              <a:t>allows </a:t>
            </a:r>
            <a:r>
              <a:rPr sz="2800" i="1" dirty="0">
                <a:solidFill>
                  <a:srgbClr val="4471C4"/>
                </a:solidFill>
                <a:latin typeface="Trebuchet MS"/>
                <a:cs typeface="Trebuchet MS"/>
              </a:rPr>
              <a:t>sharing of the behavior </a:t>
            </a:r>
            <a:r>
              <a:rPr sz="2800" dirty="0">
                <a:latin typeface="Arial"/>
                <a:cs typeface="Arial"/>
              </a:rPr>
              <a:t>of the </a:t>
            </a:r>
            <a:r>
              <a:rPr sz="2800" dirty="0">
                <a:solidFill>
                  <a:srgbClr val="6FAC46"/>
                </a:solidFill>
                <a:latin typeface="Arial"/>
                <a:cs typeface="Arial"/>
              </a:rPr>
              <a:t>parent class </a:t>
            </a:r>
            <a:r>
              <a:rPr sz="2800" dirty="0">
                <a:latin typeface="Arial"/>
                <a:cs typeface="Arial"/>
              </a:rPr>
              <a:t>into its </a:t>
            </a:r>
            <a:r>
              <a:rPr sz="2800" dirty="0">
                <a:solidFill>
                  <a:srgbClr val="6FAC46"/>
                </a:solidFill>
                <a:latin typeface="Arial"/>
                <a:cs typeface="Arial"/>
              </a:rPr>
              <a:t> child classes.</a:t>
            </a:r>
            <a:endParaRPr sz="2800" dirty="0">
              <a:latin typeface="Arial"/>
              <a:cs typeface="Arial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20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child class can add </a:t>
            </a:r>
            <a:r>
              <a:rPr sz="2400" i="1" dirty="0">
                <a:solidFill>
                  <a:srgbClr val="4471C4"/>
                </a:solidFill>
                <a:latin typeface="Trebuchet MS"/>
                <a:cs typeface="Trebuchet MS"/>
              </a:rPr>
              <a:t>new behavior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i="1" dirty="0">
                <a:solidFill>
                  <a:srgbClr val="4471C4"/>
                </a:solidFill>
                <a:latin typeface="Trebuchet MS"/>
                <a:cs typeface="Trebuchet MS"/>
              </a:rPr>
              <a:t>override </a:t>
            </a:r>
            <a:r>
              <a:rPr sz="2400" dirty="0">
                <a:latin typeface="Arial"/>
                <a:cs typeface="Arial"/>
              </a:rPr>
              <a:t>existing behavior from parent</a:t>
            </a:r>
          </a:p>
          <a:p>
            <a:pPr marL="241300" marR="640715" indent="-228600" algn="just">
              <a:lnSpc>
                <a:spcPts val="3020"/>
              </a:lnSpc>
              <a:spcBef>
                <a:spcPts val="1019"/>
              </a:spcBef>
              <a:buChar char="•"/>
              <a:tabLst>
                <a:tab pos="241935" algn="l"/>
              </a:tabLst>
            </a:pPr>
            <a:r>
              <a:rPr sz="2800" dirty="0">
                <a:latin typeface="Arial"/>
                <a:cs typeface="Arial"/>
              </a:rPr>
              <a:t>It allows a hierarchy of classes to be built, moving from the most  general to the most specific.</a:t>
            </a:r>
          </a:p>
          <a:p>
            <a:pPr marL="698500" lvl="1" indent="-228600" algn="just">
              <a:lnSpc>
                <a:spcPct val="100000"/>
              </a:lnSpc>
              <a:spcBef>
                <a:spcPts val="204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Eg: point -&gt; 3D_point -&gt; sphere…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34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325" dirty="0"/>
              <a:t>Type </a:t>
            </a:r>
            <a:r>
              <a:rPr spc="-75" dirty="0"/>
              <a:t>2 </a:t>
            </a:r>
            <a:r>
              <a:rPr spc="-229" dirty="0"/>
              <a:t>(inherit </a:t>
            </a:r>
            <a:r>
              <a:rPr spc="-204" dirty="0"/>
              <a:t>two </a:t>
            </a:r>
            <a:r>
              <a:rPr spc="-175" dirty="0"/>
              <a:t>base</a:t>
            </a:r>
            <a:r>
              <a:rPr spc="-925" dirty="0"/>
              <a:t> </a:t>
            </a:r>
            <a:r>
              <a:rPr spc="-210" dirty="0"/>
              <a:t>classes)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7523"/>
            <a:ext cx="9237980" cy="42170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Directly inherit two base</a:t>
            </a:r>
            <a:r>
              <a:rPr sz="2200" spc="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classes.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class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D 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public B1, public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B2</a:t>
            </a:r>
            <a:r>
              <a:rPr sz="280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7026275" indent="914400">
              <a:lnSpc>
                <a:spcPts val="4029"/>
              </a:lnSpc>
              <a:spcBef>
                <a:spcPts val="15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c;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1841500" marR="5080" indent="-914400">
              <a:lnSpc>
                <a:spcPts val="3679"/>
              </a:lnSpc>
              <a:spcBef>
                <a:spcPts val="20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D(int x, int y, int z)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B1(z), B2(y) </a:t>
            </a:r>
            <a:r>
              <a:rPr sz="2800" spc="-5" dirty="0">
                <a:latin typeface="Courier New"/>
                <a:cs typeface="Courier New"/>
              </a:rPr>
              <a:t>{  c = </a:t>
            </a:r>
            <a:r>
              <a:rPr sz="2800" spc="-10" dirty="0">
                <a:latin typeface="Courier New"/>
                <a:cs typeface="Courier New"/>
              </a:rPr>
              <a:t>x;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ourier New"/>
                <a:cs typeface="Courier New"/>
              </a:rPr>
              <a:t>void show()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20"/>
              </a:spcBef>
            </a:pP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</a:t>
            </a:r>
            <a:r>
              <a:rPr sz="2800" spc="-10" dirty="0">
                <a:latin typeface="Courier New"/>
                <a:cs typeface="Courier New"/>
              </a:rPr>
              <a:t>geta() </a:t>
            </a:r>
            <a:r>
              <a:rPr sz="2800" spc="-5" dirty="0">
                <a:latin typeface="Courier New"/>
                <a:cs typeface="Courier New"/>
              </a:rPr>
              <a:t>&lt;&lt; </a:t>
            </a:r>
            <a:r>
              <a:rPr sz="2800" spc="-10" dirty="0">
                <a:latin typeface="Courier New"/>
                <a:cs typeface="Courier New"/>
              </a:rPr>
              <a:t>getb() &lt;&lt;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c;}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38784" algn="l"/>
              </a:tabLst>
            </a:pPr>
            <a:r>
              <a:rPr sz="2800" spc="-5" dirty="0">
                <a:latin typeface="Courier New"/>
                <a:cs typeface="Courier New"/>
              </a:rPr>
              <a:t>}	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36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Potential</a:t>
            </a:r>
            <a:r>
              <a:rPr spc="-350" dirty="0"/>
              <a:t> </a:t>
            </a:r>
            <a:r>
              <a:rPr spc="-22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5438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i="1" spc="-80" dirty="0">
                <a:solidFill>
                  <a:srgbClr val="FF0000"/>
                </a:solidFill>
                <a:latin typeface="Trebuchet MS"/>
                <a:cs typeface="Trebuchet MS"/>
              </a:rPr>
              <a:t>Base </a:t>
            </a:r>
            <a:r>
              <a:rPr sz="2800" i="1" spc="-135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800" i="1" spc="-180" dirty="0">
                <a:solidFill>
                  <a:srgbClr val="FF0000"/>
                </a:solidFill>
                <a:latin typeface="Trebuchet MS"/>
                <a:cs typeface="Trebuchet MS"/>
              </a:rPr>
              <a:t>inherited </a:t>
            </a:r>
            <a:r>
              <a:rPr sz="2800" i="1" spc="-170" dirty="0">
                <a:solidFill>
                  <a:srgbClr val="FF0000"/>
                </a:solidFill>
                <a:latin typeface="Trebuchet MS"/>
                <a:cs typeface="Trebuchet MS"/>
              </a:rPr>
              <a:t>twice </a:t>
            </a:r>
            <a:r>
              <a:rPr sz="2800" i="1" spc="-135" dirty="0">
                <a:solidFill>
                  <a:srgbClr val="FF0000"/>
                </a:solidFill>
                <a:latin typeface="Trebuchet MS"/>
                <a:cs typeface="Trebuchet MS"/>
              </a:rPr>
              <a:t>by </a:t>
            </a:r>
            <a:r>
              <a:rPr sz="2800" i="1" spc="-150" dirty="0">
                <a:solidFill>
                  <a:srgbClr val="FF0000"/>
                </a:solidFill>
                <a:latin typeface="Trebuchet MS"/>
                <a:cs typeface="Trebuchet MS"/>
              </a:rPr>
              <a:t>Derived</a:t>
            </a:r>
            <a:r>
              <a:rPr sz="2800" i="1" spc="-5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i="1" spc="-85" dirty="0">
                <a:solidFill>
                  <a:srgbClr val="FF0000"/>
                </a:solidFill>
                <a:latin typeface="Trebuchet MS"/>
                <a:cs typeface="Trebuchet MS"/>
              </a:rPr>
              <a:t>3!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4491228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0975" y="4966842"/>
            <a:ext cx="1607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latin typeface="Arial"/>
                <a:cs typeface="Arial"/>
              </a:rPr>
              <a:t>Derived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8375" y="2518410"/>
            <a:ext cx="803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>
                <a:latin typeface="Arial"/>
                <a:cs typeface="Arial"/>
              </a:rPr>
              <a:t>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3429" y="2472308"/>
            <a:ext cx="803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>
                <a:latin typeface="Arial"/>
                <a:cs typeface="Arial"/>
              </a:rPr>
              <a:t>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3194" y="3509264"/>
            <a:ext cx="1607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latin typeface="Arial"/>
                <a:cs typeface="Arial"/>
              </a:rPr>
              <a:t>Derived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8629" y="3432505"/>
            <a:ext cx="1607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35" dirty="0">
                <a:latin typeface="Arial"/>
                <a:cs typeface="Arial"/>
              </a:rPr>
              <a:t>Derived</a:t>
            </a:r>
            <a:r>
              <a:rPr sz="3200" spc="-250" dirty="0">
                <a:latin typeface="Arial"/>
                <a:cs typeface="Arial"/>
              </a:rPr>
              <a:t> </a:t>
            </a:r>
            <a:r>
              <a:rPr sz="3200" spc="-155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00500" y="30434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15300" y="2967227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8600" y="403402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3400" y="403402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57900" y="4491228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38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Virtual </a:t>
            </a:r>
            <a:r>
              <a:rPr spc="-175" dirty="0"/>
              <a:t>Base</a:t>
            </a:r>
            <a:r>
              <a:rPr spc="-480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118475" cy="299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345" dirty="0">
                <a:latin typeface="Arial"/>
                <a:cs typeface="Arial"/>
              </a:rPr>
              <a:t>To </a:t>
            </a:r>
            <a:r>
              <a:rPr sz="2800" spc="-125" dirty="0">
                <a:latin typeface="Arial"/>
                <a:cs typeface="Arial"/>
              </a:rPr>
              <a:t>resolve </a:t>
            </a:r>
            <a:r>
              <a:rPr sz="2800" spc="-55" dirty="0">
                <a:latin typeface="Arial"/>
                <a:cs typeface="Arial"/>
              </a:rPr>
              <a:t>this </a:t>
            </a:r>
            <a:r>
              <a:rPr sz="2800" spc="-80" dirty="0">
                <a:latin typeface="Arial"/>
                <a:cs typeface="Arial"/>
              </a:rPr>
              <a:t>problem, </a:t>
            </a:r>
            <a:r>
              <a:rPr sz="2800" i="1" spc="-175" dirty="0">
                <a:solidFill>
                  <a:srgbClr val="FF0000"/>
                </a:solidFill>
                <a:latin typeface="Trebuchet MS"/>
                <a:cs typeface="Trebuchet MS"/>
              </a:rPr>
              <a:t>virtual </a:t>
            </a:r>
            <a:r>
              <a:rPr sz="2800" i="1" spc="-100" dirty="0">
                <a:solidFill>
                  <a:srgbClr val="FF0000"/>
                </a:solidFill>
                <a:latin typeface="Trebuchet MS"/>
                <a:cs typeface="Trebuchet MS"/>
              </a:rPr>
              <a:t>base </a:t>
            </a:r>
            <a:r>
              <a:rPr sz="2800" i="1" spc="-105" dirty="0">
                <a:solidFill>
                  <a:srgbClr val="FF0000"/>
                </a:solidFill>
                <a:latin typeface="Trebuchet MS"/>
                <a:cs typeface="Trebuchet MS"/>
              </a:rPr>
              <a:t>class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927100" marR="4629150">
              <a:lnSpc>
                <a:spcPct val="118600"/>
              </a:lnSpc>
            </a:pPr>
            <a:r>
              <a:rPr sz="2800" spc="-10" dirty="0">
                <a:latin typeface="Courier New"/>
                <a:cs typeface="Courier New"/>
              </a:rPr>
              <a:t>class base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R="1322070" algn="ctr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i;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38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Virtual </a:t>
            </a:r>
            <a:r>
              <a:rPr spc="-175" dirty="0"/>
              <a:t>Base</a:t>
            </a:r>
            <a:r>
              <a:rPr spc="-480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7523"/>
            <a:ext cx="6834505" cy="41319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Inherit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base 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as</a:t>
            </a:r>
            <a:r>
              <a:rPr sz="2200" spc="2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virtual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3690"/>
              </a:lnSpc>
              <a:spcBef>
                <a:spcPts val="135"/>
              </a:spcBef>
            </a:pPr>
            <a:r>
              <a:rPr sz="2800" spc="-10" dirty="0">
                <a:latin typeface="Courier New"/>
                <a:cs typeface="Courier New"/>
              </a:rPr>
              <a:t>class </a:t>
            </a:r>
            <a:r>
              <a:rPr sz="2800" spc="-5" dirty="0">
                <a:latin typeface="Courier New"/>
                <a:cs typeface="Courier New"/>
              </a:rPr>
              <a:t>D1 : </a:t>
            </a:r>
            <a:r>
              <a:rPr sz="2800" spc="-10" dirty="0">
                <a:solidFill>
                  <a:srgbClr val="4471C4"/>
                </a:solidFill>
                <a:latin typeface="Courier New"/>
                <a:cs typeface="Courier New"/>
              </a:rPr>
              <a:t>virtual </a:t>
            </a:r>
            <a:r>
              <a:rPr sz="2800" spc="-10" dirty="0"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j;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  <a:p>
            <a:pPr marL="12700" marR="5715">
              <a:lnSpc>
                <a:spcPts val="3700"/>
              </a:lnSpc>
              <a:spcBef>
                <a:spcPts val="165"/>
              </a:spcBef>
            </a:pPr>
            <a:r>
              <a:rPr sz="2800" spc="-10" dirty="0">
                <a:latin typeface="Courier New"/>
                <a:cs typeface="Courier New"/>
              </a:rPr>
              <a:t>class D2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4471C4"/>
                </a:solidFill>
                <a:latin typeface="Courier New"/>
                <a:cs typeface="Courier New"/>
              </a:rPr>
              <a:t>virtual </a:t>
            </a:r>
            <a:r>
              <a:rPr sz="2800" spc="-10" dirty="0"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k;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38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Virtual </a:t>
            </a:r>
            <a:r>
              <a:rPr spc="-175" dirty="0"/>
              <a:t>Base</a:t>
            </a:r>
            <a:r>
              <a:rPr spc="-480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016"/>
            <a:ext cx="8599170" cy="3434079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/* Here, D3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inherits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both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D1 and</a:t>
            </a:r>
            <a:r>
              <a:rPr sz="2200" spc="7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D2.</a:t>
            </a:r>
            <a:endParaRPr sz="2200">
              <a:latin typeface="Courier New"/>
              <a:cs typeface="Courier New"/>
            </a:endParaRPr>
          </a:p>
          <a:p>
            <a:pPr marL="684530">
              <a:lnSpc>
                <a:spcPct val="100000"/>
              </a:lnSpc>
              <a:spcBef>
                <a:spcPts val="740"/>
              </a:spcBef>
            </a:pP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However,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only 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one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copy of base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is present</a:t>
            </a:r>
            <a:r>
              <a:rPr sz="2200" spc="1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 marR="1557020">
              <a:lnSpc>
                <a:spcPct val="119600"/>
              </a:lnSpc>
            </a:pPr>
            <a:r>
              <a:rPr sz="2800" spc="-10" dirty="0">
                <a:latin typeface="Courier New"/>
                <a:cs typeface="Courier New"/>
              </a:rPr>
              <a:t>class </a:t>
            </a:r>
            <a:r>
              <a:rPr sz="2800" spc="-5" dirty="0">
                <a:latin typeface="Courier New"/>
                <a:cs typeface="Courier New"/>
              </a:rPr>
              <a:t>D3 : </a:t>
            </a:r>
            <a:r>
              <a:rPr sz="2800" spc="-10" dirty="0">
                <a:latin typeface="Courier New"/>
                <a:cs typeface="Courier New"/>
              </a:rPr>
              <a:t>public D1, public </a:t>
            </a:r>
            <a:r>
              <a:rPr sz="2800" spc="-5" dirty="0">
                <a:latin typeface="Courier New"/>
                <a:cs typeface="Courier New"/>
              </a:rPr>
              <a:t>D2 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product </a:t>
            </a:r>
            <a:r>
              <a:rPr sz="2800" spc="-5" dirty="0">
                <a:latin typeface="Courier New"/>
                <a:cs typeface="Courier New"/>
              </a:rPr>
              <a:t>() { </a:t>
            </a:r>
            <a:r>
              <a:rPr sz="2800" spc="-10" dirty="0">
                <a:latin typeface="Courier New"/>
                <a:cs typeface="Courier New"/>
              </a:rPr>
              <a:t>return </a:t>
            </a:r>
            <a:r>
              <a:rPr sz="2800" spc="-5" dirty="0">
                <a:latin typeface="Courier New"/>
                <a:cs typeface="Courier New"/>
              </a:rPr>
              <a:t>i * j * </a:t>
            </a:r>
            <a:r>
              <a:rPr sz="2800" spc="-10" dirty="0">
                <a:latin typeface="Courier New"/>
                <a:cs typeface="Courier New"/>
              </a:rPr>
              <a:t>k;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055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35" dirty="0"/>
              <a:t>Virtual</a:t>
            </a:r>
            <a:r>
              <a:rPr spc="-380" dirty="0"/>
              <a:t> </a:t>
            </a:r>
            <a:r>
              <a:rPr spc="-20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7465059" cy="22961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241935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virtual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member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00" dirty="0">
                <a:latin typeface="Arial"/>
                <a:cs typeface="Arial"/>
              </a:rPr>
              <a:t>declared </a:t>
            </a:r>
            <a:r>
              <a:rPr sz="2400" dirty="0">
                <a:latin typeface="Arial"/>
                <a:cs typeface="Arial"/>
              </a:rPr>
              <a:t>within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70" dirty="0">
                <a:latin typeface="Arial"/>
                <a:cs typeface="Arial"/>
              </a:rPr>
              <a:t>base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70" dirty="0">
                <a:latin typeface="Arial"/>
                <a:cs typeface="Arial"/>
              </a:rPr>
              <a:t>redefined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derived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70" dirty="0">
                <a:latin typeface="Arial"/>
                <a:cs typeface="Arial"/>
              </a:rPr>
              <a:t>(i.e.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6FAC46"/>
                </a:solidFill>
                <a:latin typeface="Arial"/>
                <a:cs typeface="Arial"/>
              </a:rPr>
              <a:t>overriding</a:t>
            </a:r>
            <a:r>
              <a:rPr sz="2400" spc="-6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40" dirty="0">
                <a:latin typeface="Arial"/>
                <a:cs typeface="Arial"/>
              </a:rPr>
              <a:t>It </a:t>
            </a:r>
            <a:r>
              <a:rPr sz="2800" spc="-180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70" dirty="0">
                <a:latin typeface="Arial"/>
                <a:cs typeface="Arial"/>
              </a:rPr>
              <a:t>used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support </a:t>
            </a:r>
            <a:r>
              <a:rPr sz="2800" spc="-45" dirty="0">
                <a:solidFill>
                  <a:srgbClr val="FF0000"/>
                </a:solidFill>
                <a:latin typeface="Arial"/>
                <a:cs typeface="Arial"/>
              </a:rPr>
              <a:t>run-time</a:t>
            </a:r>
            <a:r>
              <a:rPr sz="2800" spc="-4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polymorphism</a:t>
            </a:r>
            <a:r>
              <a:rPr sz="2800" spc="-9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1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7961630" cy="309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86705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base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i;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ourier New"/>
                <a:cs typeface="Courier New"/>
              </a:rPr>
              <a:t>base (int </a:t>
            </a:r>
            <a:r>
              <a:rPr sz="2800" spc="-5" dirty="0">
                <a:latin typeface="Courier New"/>
                <a:cs typeface="Courier New"/>
              </a:rPr>
              <a:t>x) { i = x;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virtual void func() {cout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&lt;&lt; i;</a:t>
            </a:r>
            <a:r>
              <a:rPr sz="280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1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7164070" cy="309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4090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derived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ourier New"/>
                <a:cs typeface="Courier New"/>
              </a:rPr>
              <a:t>derived (int x)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latin typeface="Courier New"/>
                <a:cs typeface="Courier New"/>
              </a:rPr>
              <a:t>base (x)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{}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7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spc="-10" dirty="0">
                <a:solidFill>
                  <a:srgbClr val="6FAC46"/>
                </a:solidFill>
                <a:latin typeface="Courier New"/>
                <a:cs typeface="Courier New"/>
              </a:rPr>
              <a:t>The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keyword virtual 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is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not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needed.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81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void func() {cout &lt;&lt;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i *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i;</a:t>
            </a:r>
            <a:r>
              <a:rPr sz="2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21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452"/>
            <a:ext cx="4558665" cy="14293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spc="-5" dirty="0">
                <a:latin typeface="Courier New"/>
                <a:cs typeface="Courier New"/>
              </a:rPr>
              <a:t>int </a:t>
            </a:r>
            <a:r>
              <a:rPr sz="2800" spc="-10" dirty="0">
                <a:latin typeface="Courier New"/>
                <a:cs typeface="Courier New"/>
              </a:rPr>
              <a:t>main()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3690"/>
              </a:lnSpc>
              <a:spcBef>
                <a:spcPts val="175"/>
              </a:spcBef>
            </a:pPr>
            <a:r>
              <a:rPr sz="2800" spc="-10" dirty="0">
                <a:latin typeface="Courier New"/>
                <a:cs typeface="Courier New"/>
              </a:rPr>
              <a:t>base ob(10), *p;  derived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d_ob(10);</a:t>
            </a:r>
            <a:endParaRPr sz="2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889" y="3699417"/>
          <a:ext cx="8504554" cy="2274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9845"/>
                <a:gridCol w="1183639"/>
                <a:gridCol w="671195"/>
                <a:gridCol w="2809875"/>
              </a:tblGrid>
              <a:tr h="903605">
                <a:tc>
                  <a:txBody>
                    <a:bodyPr/>
                    <a:lstStyle/>
                    <a:p>
                      <a:pPr marL="946150">
                        <a:lnSpc>
                          <a:spcPts val="2890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p =</a:t>
                      </a:r>
                      <a:r>
                        <a:rPr sz="28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&amp;ob;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  <a:p>
                      <a:pPr marL="9461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p-&gt;func();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R="76200" algn="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base’s</a:t>
                      </a:r>
                      <a:r>
                        <a:rPr sz="22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func()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</a:tr>
              <a:tr h="468630">
                <a:tc>
                  <a:txBody>
                    <a:bodyPr/>
                    <a:lstStyle/>
                    <a:p>
                      <a:pPr marR="756285" algn="r">
                        <a:lnSpc>
                          <a:spcPts val="3155"/>
                        </a:lnSpc>
                      </a:pPr>
                      <a:r>
                        <a:rPr sz="2800" spc="-5" dirty="0">
                          <a:latin typeface="Courier New"/>
                          <a:cs typeface="Courier New"/>
                        </a:rPr>
                        <a:t>p =</a:t>
                      </a:r>
                      <a:r>
                        <a:rPr sz="28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&amp;d_ob;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7359">
                <a:tc>
                  <a:txBody>
                    <a:bodyPr/>
                    <a:lstStyle/>
                    <a:p>
                      <a:pPr marR="756285" algn="r">
                        <a:lnSpc>
                          <a:spcPts val="3145"/>
                        </a:lnSpc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p-</a:t>
                      </a:r>
                      <a:r>
                        <a:rPr sz="28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fun</a:t>
                      </a:r>
                      <a:r>
                        <a:rPr sz="2800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spc="-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spc="-1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8895" marB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derived’s</a:t>
                      </a:r>
                      <a:r>
                        <a:rPr sz="2200" spc="-55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6FAC46"/>
                          </a:solidFill>
                          <a:latin typeface="Courier New"/>
                          <a:cs typeface="Courier New"/>
                        </a:rPr>
                        <a:t>func()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48895" marB="0"/>
                </a:tc>
              </a:tr>
              <a:tr h="434975">
                <a:tc>
                  <a:txBody>
                    <a:bodyPr/>
                    <a:lstStyle/>
                    <a:p>
                      <a:pPr marL="31750">
                        <a:lnSpc>
                          <a:spcPts val="3145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}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80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Pure </a:t>
            </a:r>
            <a:r>
              <a:rPr spc="-235" dirty="0"/>
              <a:t>Virtual</a:t>
            </a:r>
            <a:r>
              <a:rPr spc="-509" dirty="0"/>
              <a:t> </a:t>
            </a:r>
            <a:r>
              <a:rPr spc="-18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715500" cy="2578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935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pure </a:t>
            </a:r>
            <a:r>
              <a:rPr sz="2800" spc="-35" dirty="0">
                <a:latin typeface="Arial"/>
                <a:cs typeface="Arial"/>
              </a:rPr>
              <a:t>virtual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210" dirty="0">
                <a:latin typeface="Arial"/>
                <a:cs typeface="Arial"/>
              </a:rPr>
              <a:t>has </a:t>
            </a:r>
            <a:r>
              <a:rPr sz="2800" spc="-90" dirty="0">
                <a:latin typeface="Arial"/>
                <a:cs typeface="Arial"/>
              </a:rPr>
              <a:t>no </a:t>
            </a:r>
            <a:r>
              <a:rPr sz="2800" spc="-35" dirty="0">
                <a:latin typeface="Arial"/>
                <a:cs typeface="Arial"/>
              </a:rPr>
              <a:t>definition </a:t>
            </a:r>
            <a:r>
              <a:rPr sz="2800" spc="-70" dirty="0">
                <a:latin typeface="Arial"/>
                <a:cs typeface="Arial"/>
              </a:rPr>
              <a:t>relative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base </a:t>
            </a:r>
            <a:r>
              <a:rPr sz="2800" spc="-185" dirty="0">
                <a:latin typeface="Arial"/>
                <a:cs typeface="Arial"/>
              </a:rPr>
              <a:t>class.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Only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function’s </a:t>
            </a:r>
            <a:r>
              <a:rPr sz="2800" spc="-45" dirty="0">
                <a:latin typeface="Arial"/>
                <a:cs typeface="Arial"/>
              </a:rPr>
              <a:t>prototype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included.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55" dirty="0">
                <a:latin typeface="Arial"/>
                <a:cs typeface="Arial"/>
              </a:rPr>
              <a:t>General </a:t>
            </a:r>
            <a:r>
              <a:rPr sz="2800" spc="-35" dirty="0">
                <a:latin typeface="Arial"/>
                <a:cs typeface="Arial"/>
              </a:rPr>
              <a:t>form: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3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virtual type func-name(paremeter-list)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571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Base </a:t>
            </a:r>
            <a:r>
              <a:rPr spc="-260" dirty="0"/>
              <a:t>Class, </a:t>
            </a:r>
            <a:r>
              <a:rPr spc="-200" dirty="0"/>
              <a:t>Derived</a:t>
            </a:r>
            <a:r>
              <a:rPr spc="-630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10327005" cy="42348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30" dirty="0">
                <a:latin typeface="Trebuchet MS"/>
                <a:cs typeface="Trebuchet MS"/>
              </a:rPr>
              <a:t>Base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-140" dirty="0">
                <a:latin typeface="Trebuchet MS"/>
                <a:cs typeface="Trebuchet MS"/>
              </a:rPr>
              <a:t>Class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sz="2400" spc="-195" dirty="0">
                <a:latin typeface="Arial"/>
                <a:cs typeface="Arial"/>
              </a:rPr>
              <a:t>Terms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describe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parent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relationship,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which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6FAC46"/>
                </a:solidFill>
                <a:latin typeface="Arial"/>
                <a:cs typeface="Arial"/>
              </a:rPr>
              <a:t>shares</a:t>
            </a:r>
            <a:r>
              <a:rPr sz="2400" spc="-120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its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functionality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Also </a:t>
            </a:r>
            <a:r>
              <a:rPr sz="2400" spc="-100" dirty="0">
                <a:latin typeface="Arial"/>
                <a:cs typeface="Arial"/>
              </a:rPr>
              <a:t>called </a:t>
            </a:r>
            <a:r>
              <a:rPr sz="2400" b="1" i="1" spc="-150" dirty="0">
                <a:solidFill>
                  <a:srgbClr val="4471C4"/>
                </a:solidFill>
                <a:latin typeface="Trebuchet MS"/>
                <a:cs typeface="Trebuchet MS"/>
              </a:rPr>
              <a:t>Superclass</a:t>
            </a:r>
            <a:r>
              <a:rPr sz="2400" spc="-150" dirty="0">
                <a:latin typeface="Arial"/>
                <a:cs typeface="Arial"/>
              </a:rPr>
              <a:t>, </a:t>
            </a:r>
            <a:r>
              <a:rPr sz="2400" b="1" i="1" spc="-175" dirty="0">
                <a:solidFill>
                  <a:srgbClr val="4471C4"/>
                </a:solidFill>
                <a:latin typeface="Trebuchet MS"/>
                <a:cs typeface="Trebuchet MS"/>
              </a:rPr>
              <a:t>Parent</a:t>
            </a:r>
            <a:r>
              <a:rPr sz="2400" b="1" i="1" spc="-200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400" b="1" i="1" spc="-170" dirty="0">
                <a:solidFill>
                  <a:srgbClr val="4471C4"/>
                </a:solidFill>
                <a:latin typeface="Trebuchet MS"/>
                <a:cs typeface="Trebuchet MS"/>
              </a:rPr>
              <a:t>class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65" dirty="0">
                <a:latin typeface="Trebuchet MS"/>
                <a:cs typeface="Trebuchet MS"/>
              </a:rPr>
              <a:t>Derived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b="1" spc="-140" dirty="0">
                <a:latin typeface="Trebuchet MS"/>
                <a:cs typeface="Trebuchet MS"/>
              </a:rPr>
              <a:t>Class</a:t>
            </a:r>
            <a:endParaRPr sz="2800">
              <a:latin typeface="Trebuchet MS"/>
              <a:cs typeface="Trebuchet MS"/>
            </a:endParaRPr>
          </a:p>
          <a:p>
            <a:pPr marL="698500" marR="460375" lvl="1" indent="-228600">
              <a:lnSpc>
                <a:spcPts val="2590"/>
              </a:lnSpc>
              <a:spcBef>
                <a:spcPts val="570"/>
              </a:spcBef>
              <a:buChar char="•"/>
              <a:tabLst>
                <a:tab pos="699135" algn="l"/>
              </a:tabLst>
            </a:pPr>
            <a:r>
              <a:rPr sz="2400" spc="-195" dirty="0">
                <a:latin typeface="Arial"/>
                <a:cs typeface="Arial"/>
              </a:rPr>
              <a:t>Terms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describe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child</a:t>
            </a:r>
            <a:r>
              <a:rPr sz="2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relationship,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which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6FAC46"/>
                </a:solidFill>
                <a:latin typeface="Arial"/>
                <a:cs typeface="Arial"/>
              </a:rPr>
              <a:t>accepts</a:t>
            </a:r>
            <a:r>
              <a:rPr sz="2400" spc="-155" dirty="0">
                <a:solidFill>
                  <a:srgbClr val="6FAC46"/>
                </a:solidFill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functionality  </a:t>
            </a:r>
            <a:r>
              <a:rPr sz="2400" spc="-25" dirty="0">
                <a:latin typeface="Arial"/>
                <a:cs typeface="Arial"/>
              </a:rPr>
              <a:t>from </a:t>
            </a:r>
            <a:r>
              <a:rPr sz="2400" spc="-40" dirty="0">
                <a:latin typeface="Arial"/>
                <a:cs typeface="Arial"/>
              </a:rPr>
              <a:t>its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parent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Char char="•"/>
              <a:tabLst>
                <a:tab pos="699135" algn="l"/>
              </a:tabLst>
            </a:pPr>
            <a:r>
              <a:rPr sz="2400" spc="-135" dirty="0">
                <a:latin typeface="Arial"/>
                <a:cs typeface="Arial"/>
              </a:rPr>
              <a:t>Also </a:t>
            </a:r>
            <a:r>
              <a:rPr sz="2400" spc="-100" dirty="0">
                <a:latin typeface="Arial"/>
                <a:cs typeface="Arial"/>
              </a:rPr>
              <a:t>called </a:t>
            </a:r>
            <a:r>
              <a:rPr sz="2400" b="1" i="1" spc="-140" dirty="0">
                <a:solidFill>
                  <a:srgbClr val="4471C4"/>
                </a:solidFill>
                <a:latin typeface="Trebuchet MS"/>
                <a:cs typeface="Trebuchet MS"/>
              </a:rPr>
              <a:t>Subclass</a:t>
            </a:r>
            <a:r>
              <a:rPr sz="2400" spc="-140" dirty="0">
                <a:latin typeface="Arial"/>
                <a:cs typeface="Arial"/>
              </a:rPr>
              <a:t>, </a:t>
            </a:r>
            <a:r>
              <a:rPr sz="2400" b="1" i="1" spc="-170" dirty="0">
                <a:solidFill>
                  <a:srgbClr val="4471C4"/>
                </a:solidFill>
                <a:latin typeface="Trebuchet MS"/>
                <a:cs typeface="Trebuchet MS"/>
              </a:rPr>
              <a:t>Child</a:t>
            </a:r>
            <a:r>
              <a:rPr sz="2400" b="1" i="1" spc="-235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400" b="1" i="1" spc="-170" dirty="0">
                <a:solidFill>
                  <a:srgbClr val="4471C4"/>
                </a:solidFill>
                <a:latin typeface="Trebuchet MS"/>
                <a:cs typeface="Trebuchet MS"/>
              </a:rPr>
              <a:t>class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75" dirty="0">
                <a:latin typeface="Trebuchet MS"/>
                <a:cs typeface="Trebuchet MS"/>
              </a:rPr>
              <a:t>General</a:t>
            </a:r>
            <a:r>
              <a:rPr sz="2800" b="1" spc="-170" dirty="0">
                <a:latin typeface="Trebuchet MS"/>
                <a:cs typeface="Trebuchet MS"/>
              </a:rPr>
              <a:t> </a:t>
            </a:r>
            <a:r>
              <a:rPr sz="2800" b="1" spc="-195" dirty="0">
                <a:latin typeface="Trebuchet MS"/>
                <a:cs typeface="Trebuchet MS"/>
              </a:rPr>
              <a:t>Syntax: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ourier New"/>
                <a:cs typeface="Courier New"/>
              </a:rPr>
              <a:t>class </a:t>
            </a:r>
            <a:r>
              <a:rPr sz="2800" i="1" spc="-10" dirty="0">
                <a:latin typeface="Courier New"/>
                <a:cs typeface="Courier New"/>
              </a:rPr>
              <a:t>derivedClassName </a:t>
            </a:r>
            <a:r>
              <a:rPr sz="2800" spc="-5" dirty="0">
                <a:latin typeface="Courier New"/>
                <a:cs typeface="Courier New"/>
              </a:rPr>
              <a:t>: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AccessSpecifier</a:t>
            </a:r>
            <a:endParaRPr sz="2800">
              <a:latin typeface="Courier New"/>
              <a:cs typeface="Courier New"/>
            </a:endParaRPr>
          </a:p>
          <a:p>
            <a:pPr marL="698500">
              <a:lnSpc>
                <a:spcPts val="3190"/>
              </a:lnSpc>
            </a:pPr>
            <a:r>
              <a:rPr sz="2800" i="1" spc="-10" dirty="0">
                <a:latin typeface="Courier New"/>
                <a:cs typeface="Courier New"/>
              </a:rPr>
              <a:t>baseClassName</a:t>
            </a:r>
            <a:r>
              <a:rPr sz="2800" spc="-10" dirty="0">
                <a:latin typeface="Courier New"/>
                <a:cs typeface="Courier New"/>
              </a:rPr>
              <a:t>{… </a:t>
            </a:r>
            <a:r>
              <a:rPr sz="2800" spc="-5" dirty="0">
                <a:latin typeface="Courier New"/>
                <a:cs typeface="Courier New"/>
              </a:rPr>
              <a:t>…</a:t>
            </a:r>
            <a:r>
              <a:rPr sz="2800" spc="-10" dirty="0">
                <a:latin typeface="Courier New"/>
                <a:cs typeface="Courier New"/>
              </a:rPr>
              <a:t> …}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82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415" dirty="0"/>
              <a:t> </a:t>
            </a:r>
            <a:r>
              <a:rPr spc="-240" dirty="0"/>
              <a:t>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6426200" cy="4113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51910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area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241300" marR="1069340">
              <a:lnSpc>
                <a:spcPts val="4029"/>
              </a:lnSpc>
              <a:spcBef>
                <a:spcPts val="235"/>
              </a:spcBef>
              <a:tabLst>
                <a:tab pos="1944370" algn="l"/>
              </a:tabLst>
            </a:pPr>
            <a:r>
              <a:rPr sz="2800" spc="-10" dirty="0">
                <a:latin typeface="Courier New"/>
                <a:cs typeface="Courier New"/>
              </a:rPr>
              <a:t>double	dim1, dim2;  area(double </a:t>
            </a:r>
            <a:r>
              <a:rPr sz="2800" spc="-5" dirty="0">
                <a:latin typeface="Courier New"/>
                <a:cs typeface="Courier New"/>
              </a:rPr>
              <a:t>x, </a:t>
            </a:r>
            <a:r>
              <a:rPr sz="2800" spc="-10" dirty="0">
                <a:latin typeface="Courier New"/>
                <a:cs typeface="Courier New"/>
              </a:rPr>
              <a:t>double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y)</a:t>
            </a:r>
            <a:endParaRPr sz="2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20"/>
              </a:spcBef>
            </a:pPr>
            <a:r>
              <a:rPr sz="2800" spc="-10" dirty="0">
                <a:latin typeface="Courier New"/>
                <a:cs typeface="Courier New"/>
              </a:rPr>
              <a:t>{dim1 </a:t>
            </a:r>
            <a:r>
              <a:rPr sz="2800" spc="-5" dirty="0">
                <a:latin typeface="Courier New"/>
                <a:cs typeface="Courier New"/>
              </a:rPr>
              <a:t>= x; </a:t>
            </a:r>
            <a:r>
              <a:rPr sz="2800" spc="-10" dirty="0">
                <a:latin typeface="Courier New"/>
                <a:cs typeface="Courier New"/>
              </a:rPr>
              <a:t>dim2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y;}</a:t>
            </a:r>
            <a:endParaRPr sz="28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pure virtual</a:t>
            </a:r>
            <a:r>
              <a:rPr sz="2200" spc="3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function</a:t>
            </a:r>
            <a:endParaRPr sz="22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790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virtual double getarea()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800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86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405" dirty="0"/>
              <a:t> </a:t>
            </a:r>
            <a:r>
              <a:rPr spc="-245" dirty="0"/>
              <a:t>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6621145" cy="360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rectangle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latin typeface="Courier New"/>
                <a:cs typeface="Courier New"/>
              </a:rPr>
              <a:t>public area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335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function</a:t>
            </a:r>
            <a:r>
              <a:rPr sz="2200" spc="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overriding</a:t>
            </a:r>
            <a:endParaRPr sz="2200">
              <a:latin typeface="Courier New"/>
              <a:cs typeface="Courier New"/>
            </a:endParaRPr>
          </a:p>
          <a:p>
            <a:pPr marL="1841500" marR="728345" indent="-914400">
              <a:lnSpc>
                <a:spcPct val="119600"/>
              </a:lnSpc>
              <a:spcBef>
                <a:spcPts val="60"/>
              </a:spcBef>
            </a:pPr>
            <a:r>
              <a:rPr sz="2800" spc="-10" dirty="0">
                <a:latin typeface="Courier New"/>
                <a:cs typeface="Courier New"/>
              </a:rPr>
              <a:t>double getarea()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return dim1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dim2;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11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395" dirty="0"/>
              <a:t> </a:t>
            </a:r>
            <a:r>
              <a:rPr spc="-229" dirty="0"/>
              <a:t>triangle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7172959" cy="360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9620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triangle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latin typeface="Courier New"/>
                <a:cs typeface="Courier New"/>
              </a:rPr>
              <a:t>public area </a:t>
            </a:r>
            <a:r>
              <a:rPr sz="2800" spc="-5" dirty="0">
                <a:latin typeface="Courier New"/>
                <a:cs typeface="Courier New"/>
              </a:rPr>
              <a:t>{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//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function</a:t>
            </a:r>
            <a:r>
              <a:rPr sz="2200" spc="1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overriding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795"/>
              </a:spcBef>
            </a:pPr>
            <a:r>
              <a:rPr sz="2800" spc="-10" dirty="0">
                <a:latin typeface="Courier New"/>
                <a:cs typeface="Courier New"/>
              </a:rPr>
              <a:t>double getarea()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ourier New"/>
                <a:cs typeface="Courier New"/>
              </a:rPr>
              <a:t>return </a:t>
            </a:r>
            <a:r>
              <a:rPr sz="2800" spc="-5" dirty="0">
                <a:latin typeface="Courier New"/>
                <a:cs typeface="Courier New"/>
              </a:rPr>
              <a:t>0.5 * </a:t>
            </a:r>
            <a:r>
              <a:rPr sz="2800" spc="-10" dirty="0">
                <a:latin typeface="Courier New"/>
                <a:cs typeface="Courier New"/>
              </a:rPr>
              <a:t>dim1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dim2;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93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175" dirty="0"/>
              <a:t>Base</a:t>
            </a:r>
            <a:r>
              <a:rPr spc="-455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452"/>
            <a:ext cx="6323965" cy="42398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800" spc="-10" dirty="0">
                <a:latin typeface="Courier New"/>
                <a:cs typeface="Courier New"/>
              </a:rPr>
              <a:t>class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base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 marR="4112895" indent="914400">
              <a:lnSpc>
                <a:spcPts val="3700"/>
              </a:lnSpc>
              <a:spcBef>
                <a:spcPts val="16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x;  </a:t>
            </a: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2800" spc="-10" dirty="0">
                <a:latin typeface="Courier New"/>
                <a:cs typeface="Courier New"/>
              </a:rPr>
              <a:t>void setx(int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n)</a:t>
            </a:r>
            <a:endParaRPr sz="2800">
              <a:latin typeface="Courier New"/>
              <a:cs typeface="Courier New"/>
            </a:endParaRPr>
          </a:p>
          <a:p>
            <a:pPr marL="927100" marR="2345690" indent="914400">
              <a:lnSpc>
                <a:spcPts val="3700"/>
              </a:lnSpc>
              <a:spcBef>
                <a:spcPts val="165"/>
              </a:spcBef>
            </a:pPr>
            <a:r>
              <a:rPr sz="2800" spc="-5" dirty="0">
                <a:latin typeface="Courier New"/>
                <a:cs typeface="Courier New"/>
              </a:rPr>
              <a:t>{ x = </a:t>
            </a:r>
            <a:r>
              <a:rPr sz="2800" spc="-10" dirty="0">
                <a:latin typeface="Courier New"/>
                <a:cs typeface="Courier New"/>
              </a:rPr>
              <a:t>n;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  </a:t>
            </a:r>
            <a:r>
              <a:rPr sz="2800" spc="-10" dirty="0">
                <a:latin typeface="Courier New"/>
                <a:cs typeface="Courier New"/>
              </a:rPr>
              <a:t>void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showx()</a:t>
            </a:r>
            <a:endParaRPr sz="2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45"/>
              </a:spcBef>
            </a:pP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x &lt;&lt; </a:t>
            </a:r>
            <a:r>
              <a:rPr sz="2800" spc="-10" dirty="0">
                <a:latin typeface="Courier New"/>
                <a:cs typeface="Courier New"/>
              </a:rPr>
              <a:t>‘\n’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78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 </a:t>
            </a:r>
            <a:r>
              <a:rPr spc="-200" dirty="0"/>
              <a:t>Derived</a:t>
            </a:r>
            <a:r>
              <a:rPr spc="-445" dirty="0"/>
              <a:t> </a:t>
            </a:r>
            <a:r>
              <a:rPr spc="-204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047"/>
            <a:ext cx="6323965" cy="409765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6FAC46"/>
                </a:solidFill>
                <a:latin typeface="Courier New"/>
                <a:cs typeface="Courier New"/>
              </a:rPr>
              <a:t>// Inherit as</a:t>
            </a:r>
            <a:r>
              <a:rPr sz="2000" spc="-1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6FAC46"/>
                </a:solidFill>
                <a:latin typeface="Courier New"/>
                <a:cs typeface="Courier New"/>
              </a:rPr>
              <a:t>public</a:t>
            </a:r>
            <a:endParaRPr sz="2000">
              <a:latin typeface="Courier New"/>
              <a:cs typeface="Courier New"/>
            </a:endParaRPr>
          </a:p>
          <a:p>
            <a:pPr marL="927100" marR="133350" indent="-915035">
              <a:lnSpc>
                <a:spcPts val="3740"/>
              </a:lnSpc>
              <a:spcBef>
                <a:spcPts val="90"/>
              </a:spcBef>
            </a:pPr>
            <a:r>
              <a:rPr sz="2800" spc="-10" dirty="0">
                <a:latin typeface="Courier New"/>
                <a:cs typeface="Courier New"/>
              </a:rPr>
              <a:t>class derived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int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y;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2800" spc="-10" dirty="0">
                <a:latin typeface="Courier New"/>
                <a:cs typeface="Courier New"/>
              </a:rPr>
              <a:t>void sety(int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n)</a:t>
            </a:r>
            <a:endParaRPr sz="2800">
              <a:latin typeface="Courier New"/>
              <a:cs typeface="Courier New"/>
            </a:endParaRPr>
          </a:p>
          <a:p>
            <a:pPr marL="927100" marR="2345690" indent="914400">
              <a:lnSpc>
                <a:spcPts val="3700"/>
              </a:lnSpc>
              <a:spcBef>
                <a:spcPts val="165"/>
              </a:spcBef>
            </a:pPr>
            <a:r>
              <a:rPr sz="2800" spc="-5" dirty="0">
                <a:latin typeface="Courier New"/>
                <a:cs typeface="Courier New"/>
              </a:rPr>
              <a:t>{ y = </a:t>
            </a:r>
            <a:r>
              <a:rPr sz="2800" spc="-10" dirty="0">
                <a:latin typeface="Courier New"/>
                <a:cs typeface="Courier New"/>
              </a:rPr>
              <a:t>n;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  </a:t>
            </a:r>
            <a:r>
              <a:rPr sz="2800" spc="-10" dirty="0">
                <a:latin typeface="Courier New"/>
                <a:cs typeface="Courier New"/>
              </a:rPr>
              <a:t>void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showy()</a:t>
            </a:r>
            <a:endParaRPr sz="2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45"/>
              </a:spcBef>
            </a:pPr>
            <a:r>
              <a:rPr sz="2800" spc="-5" dirty="0">
                <a:latin typeface="Courier New"/>
                <a:cs typeface="Courier New"/>
              </a:rPr>
              <a:t>{ </a:t>
            </a:r>
            <a:r>
              <a:rPr sz="2800" spc="-10" dirty="0">
                <a:latin typeface="Courier New"/>
                <a:cs typeface="Courier New"/>
              </a:rPr>
              <a:t>cout </a:t>
            </a:r>
            <a:r>
              <a:rPr sz="2800" spc="-5" dirty="0">
                <a:latin typeface="Courier New"/>
                <a:cs typeface="Courier New"/>
              </a:rPr>
              <a:t>&lt;&lt; y &lt;&lt;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‘\n’;}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26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Access </a:t>
            </a:r>
            <a:r>
              <a:rPr spc="-260" dirty="0"/>
              <a:t>Specifier:</a:t>
            </a:r>
            <a:r>
              <a:rPr spc="-495" dirty="0"/>
              <a:t> </a:t>
            </a:r>
            <a:r>
              <a:rPr spc="-229" dirty="0"/>
              <a:t>public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4350"/>
            <a:ext cx="10038080" cy="2789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831215" indent="-228600">
              <a:lnSpc>
                <a:spcPts val="3460"/>
              </a:lnSpc>
              <a:spcBef>
                <a:spcPts val="535"/>
              </a:spcBef>
              <a:buChar char="•"/>
              <a:tabLst>
                <a:tab pos="241935" algn="l"/>
              </a:tabLst>
            </a:pPr>
            <a:r>
              <a:rPr sz="3200" spc="-229" dirty="0">
                <a:latin typeface="Arial"/>
                <a:cs typeface="Arial"/>
              </a:rPr>
              <a:t>The</a:t>
            </a:r>
            <a:r>
              <a:rPr sz="3200" spc="-170" dirty="0"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keyword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i="1" spc="-185" dirty="0">
                <a:solidFill>
                  <a:srgbClr val="FF0000"/>
                </a:solidFill>
                <a:latin typeface="Trebuchet MS"/>
                <a:cs typeface="Trebuchet MS"/>
              </a:rPr>
              <a:t>public</a:t>
            </a:r>
            <a:r>
              <a:rPr sz="3200" i="1" spc="-2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-70" dirty="0">
                <a:latin typeface="Arial"/>
                <a:cs typeface="Arial"/>
              </a:rPr>
              <a:t>tells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compiler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that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i="1" spc="-110" dirty="0">
                <a:solidFill>
                  <a:srgbClr val="FF0000"/>
                </a:solidFill>
                <a:latin typeface="Trebuchet MS"/>
                <a:cs typeface="Trebuchet MS"/>
              </a:rPr>
              <a:t>base</a:t>
            </a:r>
            <a:r>
              <a:rPr sz="3200" i="1" spc="-22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10" dirty="0">
                <a:latin typeface="Arial"/>
                <a:cs typeface="Arial"/>
              </a:rPr>
              <a:t>will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be  </a:t>
            </a:r>
            <a:r>
              <a:rPr sz="3200" spc="-50" dirty="0">
                <a:latin typeface="Arial"/>
                <a:cs typeface="Arial"/>
              </a:rPr>
              <a:t>inherited </a:t>
            </a:r>
            <a:r>
              <a:rPr sz="3200" spc="-200" dirty="0">
                <a:latin typeface="Arial"/>
                <a:cs typeface="Arial"/>
              </a:rPr>
              <a:t>such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that:</a:t>
            </a:r>
            <a:endParaRPr sz="3200">
              <a:latin typeface="Arial"/>
              <a:cs typeface="Arial"/>
            </a:endParaRPr>
          </a:p>
          <a:p>
            <a:pPr marL="698500" marR="59690" lvl="1" indent="-228600">
              <a:lnSpc>
                <a:spcPts val="3020"/>
              </a:lnSpc>
              <a:spcBef>
                <a:spcPts val="515"/>
              </a:spcBef>
              <a:buChar char="•"/>
              <a:tabLst>
                <a:tab pos="699135" algn="l"/>
              </a:tabLst>
            </a:pP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85" dirty="0">
                <a:solidFill>
                  <a:srgbClr val="4471C4"/>
                </a:solidFill>
                <a:latin typeface="Arial"/>
                <a:cs typeface="Arial"/>
              </a:rPr>
              <a:t>public </a:t>
            </a:r>
            <a:r>
              <a:rPr sz="2800" spc="-140" dirty="0">
                <a:latin typeface="Arial"/>
                <a:cs typeface="Arial"/>
              </a:rPr>
              <a:t>members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00" dirty="0">
                <a:latin typeface="Arial"/>
                <a:cs typeface="Arial"/>
              </a:rPr>
              <a:t>base </a:t>
            </a:r>
            <a:r>
              <a:rPr sz="2800" spc="-210" dirty="0">
                <a:latin typeface="Arial"/>
                <a:cs typeface="Arial"/>
              </a:rPr>
              <a:t>class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85" dirty="0">
                <a:solidFill>
                  <a:srgbClr val="4471C4"/>
                </a:solidFill>
                <a:latin typeface="Arial"/>
                <a:cs typeface="Arial"/>
              </a:rPr>
              <a:t>public</a:t>
            </a:r>
            <a:r>
              <a:rPr sz="2800" spc="-35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members 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i="1" spc="-190" dirty="0">
                <a:solidFill>
                  <a:srgbClr val="FF0000"/>
                </a:solidFill>
                <a:latin typeface="Trebuchet MS"/>
                <a:cs typeface="Trebuchet MS"/>
              </a:rPr>
              <a:t>derived</a:t>
            </a:r>
            <a:r>
              <a:rPr sz="2800" i="1" spc="-19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3460"/>
              </a:lnSpc>
              <a:spcBef>
                <a:spcPts val="985"/>
              </a:spcBef>
              <a:buChar char="•"/>
              <a:tabLst>
                <a:tab pos="241935" algn="l"/>
              </a:tabLst>
            </a:pPr>
            <a:r>
              <a:rPr sz="3200" spc="-175" dirty="0">
                <a:latin typeface="Arial"/>
                <a:cs typeface="Arial"/>
              </a:rPr>
              <a:t>However,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all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4471C4"/>
                </a:solidFill>
                <a:latin typeface="Arial"/>
                <a:cs typeface="Arial"/>
              </a:rPr>
              <a:t>private</a:t>
            </a:r>
            <a:r>
              <a:rPr sz="3200" spc="-13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3200" spc="-120" dirty="0">
                <a:latin typeface="Arial"/>
                <a:cs typeface="Arial"/>
              </a:rPr>
              <a:t>elements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i="1" spc="-110" dirty="0">
                <a:solidFill>
                  <a:srgbClr val="FF0000"/>
                </a:solidFill>
                <a:latin typeface="Trebuchet MS"/>
                <a:cs typeface="Trebuchet MS"/>
              </a:rPr>
              <a:t>base</a:t>
            </a:r>
            <a:r>
              <a:rPr sz="3200" i="1" spc="-2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spc="10" dirty="0">
                <a:latin typeface="Arial"/>
                <a:cs typeface="Arial"/>
              </a:rPr>
              <a:t>will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remain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4471C4"/>
                </a:solidFill>
                <a:latin typeface="Arial"/>
                <a:cs typeface="Arial"/>
              </a:rPr>
              <a:t>private</a:t>
            </a:r>
            <a:r>
              <a:rPr sz="3200" spc="-13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3200" spc="20" dirty="0">
                <a:latin typeface="Arial"/>
                <a:cs typeface="Arial"/>
              </a:rPr>
              <a:t>to  </a:t>
            </a:r>
            <a:r>
              <a:rPr sz="3200" spc="100" dirty="0">
                <a:latin typeface="Arial"/>
                <a:cs typeface="Arial"/>
              </a:rPr>
              <a:t>it </a:t>
            </a:r>
            <a:r>
              <a:rPr sz="3200" spc="-145" dirty="0">
                <a:latin typeface="Arial"/>
                <a:cs typeface="Arial"/>
              </a:rPr>
              <a:t>and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5" dirty="0">
                <a:solidFill>
                  <a:srgbClr val="4471C4"/>
                </a:solidFill>
                <a:latin typeface="Arial"/>
                <a:cs typeface="Arial"/>
              </a:rPr>
              <a:t>not </a:t>
            </a:r>
            <a:r>
              <a:rPr sz="3200" spc="-60" dirty="0">
                <a:solidFill>
                  <a:srgbClr val="4471C4"/>
                </a:solidFill>
                <a:latin typeface="Arial"/>
                <a:cs typeface="Arial"/>
              </a:rPr>
              <a:t>directly</a:t>
            </a:r>
            <a:r>
              <a:rPr sz="3200" spc="-640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3200" spc="-190" dirty="0">
                <a:solidFill>
                  <a:srgbClr val="4471C4"/>
                </a:solidFill>
                <a:latin typeface="Arial"/>
                <a:cs typeface="Arial"/>
              </a:rPr>
              <a:t>accessible </a:t>
            </a:r>
            <a:r>
              <a:rPr sz="3200" spc="-135" dirty="0">
                <a:latin typeface="Arial"/>
                <a:cs typeface="Arial"/>
              </a:rPr>
              <a:t>by </a:t>
            </a:r>
            <a:r>
              <a:rPr sz="3200" i="1" spc="-175" dirty="0">
                <a:solidFill>
                  <a:srgbClr val="FF0000"/>
                </a:solidFill>
                <a:latin typeface="Trebuchet MS"/>
                <a:cs typeface="Trebuchet MS"/>
              </a:rPr>
              <a:t>derived</a:t>
            </a:r>
            <a:r>
              <a:rPr sz="3200" spc="-17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48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Example:</a:t>
            </a:r>
            <a:r>
              <a:rPr spc="-409" dirty="0"/>
              <a:t> </a:t>
            </a:r>
            <a:r>
              <a:rPr spc="-240" dirty="0"/>
              <a:t>main()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3494404" cy="411352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main()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27100" marR="5080">
              <a:lnSpc>
                <a:spcPts val="4029"/>
              </a:lnSpc>
              <a:spcBef>
                <a:spcPts val="240"/>
              </a:spcBef>
            </a:pPr>
            <a:r>
              <a:rPr sz="2800" spc="-10" dirty="0">
                <a:latin typeface="Courier New"/>
                <a:cs typeface="Courier New"/>
              </a:rPr>
              <a:t>derived ob;  ob.s</a:t>
            </a:r>
            <a:r>
              <a:rPr sz="2800" spc="-20" dirty="0">
                <a:latin typeface="Courier New"/>
                <a:cs typeface="Courier New"/>
              </a:rPr>
              <a:t>e</a:t>
            </a:r>
            <a:r>
              <a:rPr sz="2800" spc="-10" dirty="0">
                <a:latin typeface="Courier New"/>
                <a:cs typeface="Courier New"/>
              </a:rPr>
              <a:t>t</a:t>
            </a:r>
            <a:r>
              <a:rPr sz="2800" spc="-15" dirty="0">
                <a:latin typeface="Courier New"/>
                <a:cs typeface="Courier New"/>
              </a:rPr>
              <a:t>x</a:t>
            </a:r>
            <a:r>
              <a:rPr sz="2800" spc="-10" dirty="0">
                <a:latin typeface="Courier New"/>
                <a:cs typeface="Courier New"/>
              </a:rPr>
              <a:t>(10);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15"/>
              </a:spcBef>
            </a:pPr>
            <a:r>
              <a:rPr sz="2800" spc="-10" dirty="0">
                <a:latin typeface="Courier New"/>
                <a:cs typeface="Courier New"/>
              </a:rPr>
              <a:t>ob.sety(20);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2800" spc="-10" dirty="0">
                <a:latin typeface="Courier New"/>
                <a:cs typeface="Courier New"/>
              </a:rPr>
              <a:t>ob.showx();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ourier New"/>
                <a:cs typeface="Courier New"/>
              </a:rPr>
              <a:t>ob.showy();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805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An </a:t>
            </a:r>
            <a:r>
              <a:rPr spc="-220" dirty="0"/>
              <a:t>Incorrect</a:t>
            </a:r>
            <a:r>
              <a:rPr spc="-615" dirty="0"/>
              <a:t> </a:t>
            </a:r>
            <a:r>
              <a:rPr spc="-254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1820"/>
            <a:ext cx="7536815" cy="410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345565" indent="-915035">
              <a:lnSpc>
                <a:spcPct val="119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class derived </a:t>
            </a:r>
            <a:r>
              <a:rPr sz="2800" spc="-5" dirty="0">
                <a:latin typeface="Courier New"/>
                <a:cs typeface="Courier New"/>
              </a:rPr>
              <a:t>: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public base </a:t>
            </a:r>
            <a:r>
              <a:rPr sz="2800" spc="-5" dirty="0">
                <a:latin typeface="Courier New"/>
                <a:cs typeface="Courier New"/>
              </a:rPr>
              <a:t>{  int</a:t>
            </a:r>
            <a:r>
              <a:rPr sz="2800" spc="-20" dirty="0">
                <a:latin typeface="Courier New"/>
                <a:cs typeface="Courier New"/>
              </a:rPr>
              <a:t> y;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ourier New"/>
                <a:cs typeface="Courier New"/>
              </a:rPr>
              <a:t>public: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ourier New"/>
                <a:cs typeface="Courier New"/>
              </a:rPr>
              <a:t>void sety(int </a:t>
            </a:r>
            <a:r>
              <a:rPr sz="2800" spc="-5" dirty="0">
                <a:latin typeface="Courier New"/>
                <a:cs typeface="Courier New"/>
              </a:rPr>
              <a:t>n) { y = </a:t>
            </a:r>
            <a:r>
              <a:rPr sz="2800" spc="-10" dirty="0">
                <a:latin typeface="Courier New"/>
                <a:cs typeface="Courier New"/>
              </a:rPr>
              <a:t>n;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260"/>
              </a:spcBef>
            </a:pP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/* Error ! Cannot access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x,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which</a:t>
            </a:r>
            <a:r>
              <a:rPr sz="2200" spc="90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  <a:p>
            <a:pPr marL="1598930">
              <a:lnSpc>
                <a:spcPct val="100000"/>
              </a:lnSpc>
              <a:spcBef>
                <a:spcPts val="910"/>
              </a:spcBef>
              <a:tabLst>
                <a:tab pos="5803900" algn="l"/>
              </a:tabLst>
            </a:pP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private member</a:t>
            </a:r>
            <a:r>
              <a:rPr sz="2200" spc="2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6FAC46"/>
                </a:solidFill>
                <a:latin typeface="Courier New"/>
                <a:cs typeface="Courier New"/>
              </a:rPr>
              <a:t>of</a:t>
            </a:r>
            <a:r>
              <a:rPr sz="2200" spc="15" dirty="0">
                <a:solidFill>
                  <a:srgbClr val="6FAC46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6FAC46"/>
                </a:solidFill>
                <a:latin typeface="Courier New"/>
                <a:cs typeface="Courier New"/>
              </a:rPr>
              <a:t>base.	</a:t>
            </a:r>
            <a:r>
              <a:rPr sz="2200" spc="5" dirty="0">
                <a:solidFill>
                  <a:srgbClr val="6FAC46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void show_sum() {cout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&lt;&lt;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x+y;</a:t>
            </a:r>
            <a:r>
              <a:rPr sz="280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27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Access </a:t>
            </a:r>
            <a:r>
              <a:rPr spc="-260" dirty="0"/>
              <a:t>Specifier:</a:t>
            </a:r>
            <a:r>
              <a:rPr spc="-500" dirty="0"/>
              <a:t> </a:t>
            </a:r>
            <a:r>
              <a:rPr spc="-254" dirty="0"/>
              <a:t>private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205"/>
            <a:ext cx="9937115" cy="246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3600" dirty="0">
                <a:latin typeface="Arial"/>
                <a:cs typeface="Arial"/>
              </a:rPr>
              <a:t>If </a:t>
            </a:r>
            <a:r>
              <a:rPr sz="3600" spc="-40" dirty="0">
                <a:latin typeface="Arial"/>
                <a:cs typeface="Arial"/>
              </a:rPr>
              <a:t>the </a:t>
            </a:r>
            <a:r>
              <a:rPr sz="3600" spc="-305" dirty="0">
                <a:latin typeface="Arial"/>
                <a:cs typeface="Arial"/>
              </a:rPr>
              <a:t>access </a:t>
            </a:r>
            <a:r>
              <a:rPr sz="3600" spc="-114" dirty="0">
                <a:latin typeface="Arial"/>
                <a:cs typeface="Arial"/>
              </a:rPr>
              <a:t>specifier </a:t>
            </a:r>
            <a:r>
              <a:rPr sz="3600" spc="-185" dirty="0">
                <a:latin typeface="Arial"/>
                <a:cs typeface="Arial"/>
              </a:rPr>
              <a:t>is</a:t>
            </a:r>
            <a:r>
              <a:rPr sz="3600" spc="-509" dirty="0">
                <a:latin typeface="Arial"/>
                <a:cs typeface="Arial"/>
              </a:rPr>
              <a:t> </a:t>
            </a:r>
            <a:r>
              <a:rPr sz="3600" i="1" spc="-195" dirty="0">
                <a:solidFill>
                  <a:srgbClr val="FF0000"/>
                </a:solidFill>
                <a:latin typeface="Trebuchet MS"/>
                <a:cs typeface="Trebuchet MS"/>
              </a:rPr>
              <a:t>private</a:t>
            </a:r>
            <a:r>
              <a:rPr sz="3600" spc="-195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698500" lvl="1" indent="-228600">
              <a:lnSpc>
                <a:spcPts val="3650"/>
              </a:lnSpc>
              <a:spcBef>
                <a:spcPts val="135"/>
              </a:spcBef>
              <a:buChar char="•"/>
              <a:tabLst>
                <a:tab pos="699135" algn="l"/>
              </a:tabLst>
            </a:pPr>
            <a:r>
              <a:rPr sz="3200" spc="-90" dirty="0">
                <a:solidFill>
                  <a:srgbClr val="4471C4"/>
                </a:solidFill>
                <a:latin typeface="Arial"/>
                <a:cs typeface="Arial"/>
              </a:rPr>
              <a:t>public </a:t>
            </a:r>
            <a:r>
              <a:rPr sz="3200" spc="-155" dirty="0">
                <a:latin typeface="Arial"/>
                <a:cs typeface="Arial"/>
              </a:rPr>
              <a:t>members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i="1" spc="-105" dirty="0">
                <a:solidFill>
                  <a:srgbClr val="FF0000"/>
                </a:solidFill>
                <a:latin typeface="Trebuchet MS"/>
                <a:cs typeface="Trebuchet MS"/>
              </a:rPr>
              <a:t>base </a:t>
            </a:r>
            <a:r>
              <a:rPr sz="3200" spc="-160" dirty="0">
                <a:latin typeface="Arial"/>
                <a:cs typeface="Arial"/>
              </a:rPr>
              <a:t>become </a:t>
            </a:r>
            <a:r>
              <a:rPr sz="3200" spc="-80" dirty="0">
                <a:solidFill>
                  <a:srgbClr val="4471C4"/>
                </a:solidFill>
                <a:latin typeface="Arial"/>
                <a:cs typeface="Arial"/>
              </a:rPr>
              <a:t>private </a:t>
            </a:r>
            <a:r>
              <a:rPr sz="3200" spc="-155" dirty="0">
                <a:latin typeface="Arial"/>
                <a:cs typeface="Arial"/>
              </a:rPr>
              <a:t>members</a:t>
            </a:r>
            <a:r>
              <a:rPr sz="3200" spc="-6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marL="698500">
              <a:lnSpc>
                <a:spcPts val="3650"/>
              </a:lnSpc>
            </a:pPr>
            <a:r>
              <a:rPr sz="3200" i="1" spc="-175" dirty="0">
                <a:solidFill>
                  <a:srgbClr val="FF0000"/>
                </a:solidFill>
                <a:latin typeface="Trebuchet MS"/>
                <a:cs typeface="Trebuchet MS"/>
              </a:rPr>
              <a:t>derived</a:t>
            </a:r>
            <a:r>
              <a:rPr sz="3200" spc="-17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698500" marR="5080" lvl="1" indent="-228600">
              <a:lnSpc>
                <a:spcPts val="3460"/>
              </a:lnSpc>
              <a:spcBef>
                <a:spcPts val="550"/>
              </a:spcBef>
              <a:buChar char="•"/>
              <a:tabLst>
                <a:tab pos="699135" algn="l"/>
              </a:tabLst>
            </a:pPr>
            <a:r>
              <a:rPr sz="3200" spc="-130" dirty="0">
                <a:latin typeface="Arial"/>
                <a:cs typeface="Arial"/>
              </a:rPr>
              <a:t>these </a:t>
            </a:r>
            <a:r>
              <a:rPr sz="3200" spc="-150" dirty="0">
                <a:latin typeface="Arial"/>
                <a:cs typeface="Arial"/>
              </a:rPr>
              <a:t>members </a:t>
            </a:r>
            <a:r>
              <a:rPr sz="3200" spc="-140" dirty="0">
                <a:latin typeface="Arial"/>
                <a:cs typeface="Arial"/>
              </a:rPr>
              <a:t>are </a:t>
            </a:r>
            <a:r>
              <a:rPr sz="3200" spc="-30" dirty="0">
                <a:latin typeface="Arial"/>
                <a:cs typeface="Arial"/>
              </a:rPr>
              <a:t>still </a:t>
            </a:r>
            <a:r>
              <a:rPr sz="3200" spc="-190" dirty="0">
                <a:latin typeface="Arial"/>
                <a:cs typeface="Arial"/>
              </a:rPr>
              <a:t>accessible </a:t>
            </a:r>
            <a:r>
              <a:rPr sz="3200" spc="-135" dirty="0">
                <a:latin typeface="Arial"/>
                <a:cs typeface="Arial"/>
              </a:rPr>
              <a:t>by </a:t>
            </a:r>
            <a:r>
              <a:rPr sz="3200" spc="-105" dirty="0">
                <a:latin typeface="Arial"/>
                <a:cs typeface="Arial"/>
              </a:rPr>
              <a:t>member</a:t>
            </a:r>
            <a:r>
              <a:rPr sz="3200" spc="-42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functions 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-180" dirty="0">
                <a:latin typeface="Arial"/>
                <a:cs typeface="Arial"/>
              </a:rPr>
              <a:t> </a:t>
            </a:r>
            <a:r>
              <a:rPr sz="3200" i="1" spc="-175" dirty="0">
                <a:solidFill>
                  <a:srgbClr val="FF0000"/>
                </a:solidFill>
                <a:latin typeface="Trebuchet MS"/>
                <a:cs typeface="Trebuchet MS"/>
              </a:rPr>
              <a:t>derived</a:t>
            </a:r>
            <a:r>
              <a:rPr sz="3200" spc="-17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1148</Words>
  <Application>Microsoft Office PowerPoint</Application>
  <PresentationFormat>Widescreen</PresentationFormat>
  <Paragraphs>234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Times New Roman</vt:lpstr>
      <vt:lpstr>Trebuchet MS</vt:lpstr>
      <vt:lpstr>Office Theme</vt:lpstr>
      <vt:lpstr>Inheritance</vt:lpstr>
      <vt:lpstr>Inheritance</vt:lpstr>
      <vt:lpstr>Base Class, Derived Class</vt:lpstr>
      <vt:lpstr>Example: Base Class</vt:lpstr>
      <vt:lpstr>Example: Derived Class</vt:lpstr>
      <vt:lpstr>Access Specifier: public</vt:lpstr>
      <vt:lpstr>Example: main()</vt:lpstr>
      <vt:lpstr>An Incorrect Example</vt:lpstr>
      <vt:lpstr>Access Specifier: private</vt:lpstr>
      <vt:lpstr>Example: Derived Class</vt:lpstr>
      <vt:lpstr>Example: main()</vt:lpstr>
      <vt:lpstr>Example: Derived Class</vt:lpstr>
      <vt:lpstr>Example: Constructor of base</vt:lpstr>
      <vt:lpstr>Example: Constructor of derived</vt:lpstr>
      <vt:lpstr>Example: main()</vt:lpstr>
      <vt:lpstr>Multiple Inheritance</vt:lpstr>
      <vt:lpstr>Multiple Inheritance</vt:lpstr>
      <vt:lpstr>Example: Type 2 (first base class)</vt:lpstr>
      <vt:lpstr>Example: Type 2 (second base class)</vt:lpstr>
      <vt:lpstr>Example: Type 2 (inherit two base classes)</vt:lpstr>
      <vt:lpstr>Potential Problem</vt:lpstr>
      <vt:lpstr>Virtual Base Class</vt:lpstr>
      <vt:lpstr>Virtual Base Class</vt:lpstr>
      <vt:lpstr>Virtual Base Class</vt:lpstr>
      <vt:lpstr>Virtual Function</vt:lpstr>
      <vt:lpstr>Example</vt:lpstr>
      <vt:lpstr>Example</vt:lpstr>
      <vt:lpstr>Example</vt:lpstr>
      <vt:lpstr>Pure Virtual Functions</vt:lpstr>
      <vt:lpstr>Example: area</vt:lpstr>
      <vt:lpstr>Example: rectangle</vt:lpstr>
      <vt:lpstr>Example: triangle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cp:lastModifiedBy>CK</cp:lastModifiedBy>
  <cp:revision>5</cp:revision>
  <dcterms:created xsi:type="dcterms:W3CDTF">2019-04-25T07:45:12Z</dcterms:created>
  <dcterms:modified xsi:type="dcterms:W3CDTF">2019-04-25T07:54:50Z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2019-04-25T00:00:00Z</vt:filetime>
  </property>
</Properties>
</file>