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3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67961" y="2489072"/>
            <a:ext cx="3656076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6297" y="1331214"/>
            <a:ext cx="10579404" cy="4358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0660" y="2513457"/>
            <a:ext cx="770635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Georgia"/>
                <a:cs typeface="Georgia"/>
              </a:rPr>
              <a:t>INLINE</a:t>
            </a:r>
            <a:r>
              <a:rPr b="1" spc="-85" dirty="0">
                <a:latin typeface="Georgia"/>
                <a:cs typeface="Georgia"/>
              </a:rPr>
              <a:t> </a:t>
            </a:r>
            <a:r>
              <a:rPr b="1" spc="-5" dirty="0">
                <a:latin typeface="Georgia"/>
                <a:cs typeface="Georgia"/>
              </a:rPr>
              <a:t>FUNCTION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087" y="158953"/>
            <a:ext cx="25641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spc="-310" dirty="0">
                <a:uFill>
                  <a:solidFill>
                    <a:srgbClr val="000000"/>
                  </a:solidFill>
                </a:uFill>
              </a:rPr>
              <a:t>Key </a:t>
            </a:r>
            <a:r>
              <a:rPr sz="4400" u="heavy" spc="-229" dirty="0">
                <a:uFill>
                  <a:solidFill>
                    <a:srgbClr val="000000"/>
                  </a:solidFill>
                </a:uFill>
              </a:rPr>
              <a:t>Points</a:t>
            </a:r>
            <a:r>
              <a:rPr sz="4400" spc="-615" dirty="0"/>
              <a:t> </a:t>
            </a:r>
            <a:r>
              <a:rPr sz="4400" spc="-270" dirty="0"/>
              <a:t>-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06297" y="1331214"/>
            <a:ext cx="10291445" cy="435800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960"/>
              </a:spcBef>
              <a:buAutoNum type="arabicPeriod"/>
              <a:tabLst>
                <a:tab pos="312420" algn="l"/>
              </a:tabLst>
            </a:pPr>
            <a:r>
              <a:rPr sz="2400" spc="-50" dirty="0">
                <a:latin typeface="Arial"/>
                <a:cs typeface="Arial"/>
              </a:rPr>
              <a:t>It’s just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20" dirty="0">
                <a:latin typeface="Arial"/>
                <a:cs typeface="Arial"/>
              </a:rPr>
              <a:t>suggestion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90" dirty="0">
                <a:latin typeface="Arial"/>
                <a:cs typeface="Arial"/>
              </a:rPr>
              <a:t>compulsion. </a:t>
            </a:r>
            <a:r>
              <a:rPr sz="2400" spc="-100" dirty="0">
                <a:latin typeface="Arial"/>
                <a:cs typeface="Arial"/>
              </a:rPr>
              <a:t>Compiler </a:t>
            </a:r>
            <a:r>
              <a:rPr sz="2400" spc="-145" dirty="0">
                <a:latin typeface="Arial"/>
                <a:cs typeface="Arial"/>
              </a:rPr>
              <a:t>may </a:t>
            </a:r>
            <a:r>
              <a:rPr sz="2400" spc="-20" dirty="0">
                <a:latin typeface="Arial"/>
                <a:cs typeface="Arial"/>
              </a:rPr>
              <a:t>or </a:t>
            </a:r>
            <a:r>
              <a:rPr sz="2400" spc="-145" dirty="0">
                <a:latin typeface="Arial"/>
                <a:cs typeface="Arial"/>
              </a:rPr>
              <a:t>may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40" dirty="0">
                <a:latin typeface="Arial"/>
                <a:cs typeface="Arial"/>
              </a:rPr>
              <a:t>inline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65" dirty="0">
                <a:latin typeface="Arial"/>
                <a:cs typeface="Arial"/>
              </a:rPr>
              <a:t>functions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you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marked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as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inline.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It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may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also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decide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inline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functions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marked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as  </a:t>
            </a:r>
            <a:r>
              <a:rPr sz="2400" spc="-40" dirty="0">
                <a:latin typeface="Arial"/>
                <a:cs typeface="Arial"/>
              </a:rPr>
              <a:t>inline </a:t>
            </a:r>
            <a:r>
              <a:rPr sz="2400" spc="-35" dirty="0">
                <a:latin typeface="Arial"/>
                <a:cs typeface="Arial"/>
              </a:rPr>
              <a:t>at </a:t>
            </a:r>
            <a:r>
              <a:rPr sz="2400" spc="-60" dirty="0">
                <a:latin typeface="Arial"/>
                <a:cs typeface="Arial"/>
              </a:rPr>
              <a:t>compilation </a:t>
            </a:r>
            <a:r>
              <a:rPr sz="2400" spc="-20" dirty="0">
                <a:latin typeface="Arial"/>
                <a:cs typeface="Arial"/>
              </a:rPr>
              <a:t>or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linking </a:t>
            </a:r>
            <a:r>
              <a:rPr sz="2400" spc="-30" dirty="0">
                <a:latin typeface="Arial"/>
                <a:cs typeface="Arial"/>
              </a:rPr>
              <a:t>time.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/>
            </a:pPr>
            <a:endParaRPr sz="2600">
              <a:latin typeface="Times New Roman"/>
              <a:cs typeface="Times New Roman"/>
            </a:endParaRPr>
          </a:p>
          <a:p>
            <a:pPr marL="12700" marR="41275">
              <a:lnSpc>
                <a:spcPct val="70000"/>
              </a:lnSpc>
              <a:buAutoNum type="arabicPeriod"/>
              <a:tabLst>
                <a:tab pos="312420" algn="l"/>
              </a:tabLst>
            </a:pPr>
            <a:r>
              <a:rPr sz="2400" spc="-55" dirty="0">
                <a:latin typeface="Arial"/>
                <a:cs typeface="Arial"/>
              </a:rPr>
              <a:t>Inline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works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like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copy/paste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controlled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by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compiler,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which</a:t>
            </a:r>
            <a:r>
              <a:rPr sz="2400" spc="-125" dirty="0">
                <a:latin typeface="Arial"/>
                <a:cs typeface="Arial"/>
              </a:rPr>
              <a:t> is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quite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different  </a:t>
            </a:r>
            <a:r>
              <a:rPr sz="2400" spc="-25" dirty="0">
                <a:latin typeface="Arial"/>
                <a:cs typeface="Arial"/>
              </a:rPr>
              <a:t>from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5" dirty="0">
                <a:latin typeface="Arial"/>
                <a:cs typeface="Arial"/>
              </a:rPr>
              <a:t>pre-processor </a:t>
            </a:r>
            <a:r>
              <a:rPr sz="2400" spc="-95" dirty="0">
                <a:latin typeface="Arial"/>
                <a:cs typeface="Arial"/>
              </a:rPr>
              <a:t>macro: </a:t>
            </a: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macro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50" dirty="0">
                <a:latin typeface="Arial"/>
                <a:cs typeface="Arial"/>
              </a:rPr>
              <a:t>forcibly inlined,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35" dirty="0">
                <a:latin typeface="Arial"/>
                <a:cs typeface="Arial"/>
              </a:rPr>
              <a:t>pollute </a:t>
            </a:r>
            <a:r>
              <a:rPr sz="2400" spc="-50" dirty="0">
                <a:latin typeface="Arial"/>
                <a:cs typeface="Arial"/>
              </a:rPr>
              <a:t>all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165" dirty="0">
                <a:latin typeface="Arial"/>
                <a:cs typeface="Arial"/>
              </a:rPr>
              <a:t>namespaces </a:t>
            </a:r>
            <a:r>
              <a:rPr sz="2400" spc="-114" dirty="0">
                <a:latin typeface="Arial"/>
                <a:cs typeface="Arial"/>
              </a:rPr>
              <a:t>and code, </a:t>
            </a:r>
            <a:r>
              <a:rPr sz="2400" spc="-5" dirty="0">
                <a:latin typeface="Arial"/>
                <a:cs typeface="Arial"/>
              </a:rPr>
              <a:t>won't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90" dirty="0">
                <a:latin typeface="Arial"/>
                <a:cs typeface="Arial"/>
              </a:rPr>
              <a:t>easy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debug.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2450"/>
              </a:lnSpc>
              <a:buAutoNum type="arabicPeriod"/>
              <a:tabLst>
                <a:tab pos="312420" algn="l"/>
              </a:tabLst>
            </a:pPr>
            <a:r>
              <a:rPr sz="2400" spc="-60" dirty="0">
                <a:latin typeface="Arial"/>
                <a:cs typeface="Arial"/>
              </a:rPr>
              <a:t>All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member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function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declared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and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defined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within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class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are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Inline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by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default.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450"/>
              </a:lnSpc>
            </a:pPr>
            <a:r>
              <a:rPr sz="2400" spc="-290" dirty="0">
                <a:latin typeface="Arial"/>
                <a:cs typeface="Arial"/>
              </a:rPr>
              <a:t>So </a:t>
            </a:r>
            <a:r>
              <a:rPr sz="2400" spc="-75" dirty="0">
                <a:latin typeface="Arial"/>
                <a:cs typeface="Arial"/>
              </a:rPr>
              <a:t>no </a:t>
            </a:r>
            <a:r>
              <a:rPr sz="2400" spc="-110" dirty="0">
                <a:latin typeface="Arial"/>
                <a:cs typeface="Arial"/>
              </a:rPr>
              <a:t>need </a:t>
            </a:r>
            <a:r>
              <a:rPr sz="2400" spc="15" dirty="0">
                <a:latin typeface="Arial"/>
                <a:cs typeface="Arial"/>
              </a:rPr>
              <a:t>to </a:t>
            </a:r>
            <a:r>
              <a:rPr sz="2400" spc="-70" dirty="0">
                <a:latin typeface="Arial"/>
                <a:cs typeface="Arial"/>
              </a:rPr>
              <a:t>define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explicitly.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80645">
              <a:lnSpc>
                <a:spcPct val="70000"/>
              </a:lnSpc>
              <a:buAutoNum type="arabicPeriod" startAt="4"/>
              <a:tabLst>
                <a:tab pos="312420" algn="l"/>
              </a:tabLst>
            </a:pPr>
            <a:r>
              <a:rPr sz="2400" spc="-45" dirty="0">
                <a:latin typeface="Arial"/>
                <a:cs typeface="Arial"/>
              </a:rPr>
              <a:t>Virtual </a:t>
            </a:r>
            <a:r>
              <a:rPr sz="2400" spc="-85" dirty="0">
                <a:latin typeface="Arial"/>
                <a:cs typeface="Arial"/>
              </a:rPr>
              <a:t>methods </a:t>
            </a:r>
            <a:r>
              <a:rPr sz="2400" spc="-110" dirty="0">
                <a:latin typeface="Arial"/>
                <a:cs typeface="Arial"/>
              </a:rPr>
              <a:t>are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135" dirty="0">
                <a:latin typeface="Arial"/>
                <a:cs typeface="Arial"/>
              </a:rPr>
              <a:t>supposed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55" dirty="0">
                <a:latin typeface="Arial"/>
                <a:cs typeface="Arial"/>
              </a:rPr>
              <a:t>inlinable. </a:t>
            </a:r>
            <a:r>
              <a:rPr sz="2400" spc="-70" dirty="0">
                <a:latin typeface="Arial"/>
                <a:cs typeface="Arial"/>
              </a:rPr>
              <a:t>Still, </a:t>
            </a:r>
            <a:r>
              <a:rPr sz="2400" spc="-100" dirty="0">
                <a:latin typeface="Arial"/>
                <a:cs typeface="Arial"/>
              </a:rPr>
              <a:t>sometimes, </a:t>
            </a:r>
            <a:r>
              <a:rPr sz="2400" spc="-80" dirty="0">
                <a:latin typeface="Arial"/>
                <a:cs typeface="Arial"/>
              </a:rPr>
              <a:t>when </a:t>
            </a:r>
            <a:r>
              <a:rPr sz="2400" spc="-30" dirty="0">
                <a:latin typeface="Arial"/>
                <a:cs typeface="Arial"/>
              </a:rPr>
              <a:t>the  </a:t>
            </a:r>
            <a:r>
              <a:rPr sz="2400" spc="-70" dirty="0">
                <a:latin typeface="Arial"/>
                <a:cs typeface="Arial"/>
              </a:rPr>
              <a:t>compiler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can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know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25" dirty="0">
                <a:latin typeface="Arial"/>
                <a:cs typeface="Arial"/>
              </a:rPr>
              <a:t> sure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type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object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(i.e.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object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was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declared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and  </a:t>
            </a:r>
            <a:r>
              <a:rPr sz="2400" spc="-80" dirty="0">
                <a:latin typeface="Arial"/>
                <a:cs typeface="Arial"/>
              </a:rPr>
              <a:t>constructed </a:t>
            </a:r>
            <a:r>
              <a:rPr sz="2400" spc="-85" dirty="0">
                <a:latin typeface="Arial"/>
                <a:cs typeface="Arial"/>
              </a:rPr>
              <a:t>inside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70" dirty="0">
                <a:latin typeface="Arial"/>
                <a:cs typeface="Arial"/>
              </a:rPr>
              <a:t>same </a:t>
            </a:r>
            <a:r>
              <a:rPr sz="2400" spc="-40" dirty="0">
                <a:latin typeface="Arial"/>
                <a:cs typeface="Arial"/>
              </a:rPr>
              <a:t>function </a:t>
            </a:r>
            <a:r>
              <a:rPr sz="2400" spc="-85" dirty="0">
                <a:latin typeface="Arial"/>
                <a:cs typeface="Arial"/>
              </a:rPr>
              <a:t>body), </a:t>
            </a:r>
            <a:r>
              <a:rPr sz="2400" spc="-130" dirty="0">
                <a:latin typeface="Arial"/>
                <a:cs typeface="Arial"/>
              </a:rPr>
              <a:t>even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25" dirty="0">
                <a:latin typeface="Arial"/>
                <a:cs typeface="Arial"/>
              </a:rPr>
              <a:t>virtual </a:t>
            </a:r>
            <a:r>
              <a:rPr sz="2400" spc="-40" dirty="0">
                <a:latin typeface="Arial"/>
                <a:cs typeface="Arial"/>
              </a:rPr>
              <a:t>function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45" dirty="0">
                <a:latin typeface="Arial"/>
                <a:cs typeface="Arial"/>
              </a:rPr>
              <a:t>inlined  </a:t>
            </a:r>
            <a:r>
              <a:rPr sz="2400" spc="-160" dirty="0">
                <a:latin typeface="Arial"/>
                <a:cs typeface="Arial"/>
              </a:rPr>
              <a:t>because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compiler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knows </a:t>
            </a:r>
            <a:r>
              <a:rPr sz="2400" spc="-105" dirty="0">
                <a:latin typeface="Arial"/>
                <a:cs typeface="Arial"/>
              </a:rPr>
              <a:t>exactly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type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6206" y="666368"/>
            <a:ext cx="10275570" cy="365315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5715" indent="-228600">
              <a:lnSpc>
                <a:spcPts val="3030"/>
              </a:lnSpc>
              <a:spcBef>
                <a:spcPts val="470"/>
              </a:spcBef>
              <a:buChar char="•"/>
              <a:tabLst>
                <a:tab pos="241300" algn="l"/>
              </a:tabLst>
            </a:pPr>
            <a:r>
              <a:rPr sz="2800" spc="-110" dirty="0">
                <a:latin typeface="Arial"/>
                <a:cs typeface="Arial"/>
              </a:rPr>
              <a:t>5. </a:t>
            </a:r>
            <a:r>
              <a:rPr sz="2800" spc="-155" dirty="0">
                <a:latin typeface="Arial"/>
                <a:cs typeface="Arial"/>
              </a:rPr>
              <a:t>Template </a:t>
            </a:r>
            <a:r>
              <a:rPr sz="2800" spc="-65" dirty="0">
                <a:latin typeface="Arial"/>
                <a:cs typeface="Arial"/>
              </a:rPr>
              <a:t>methods/functions </a:t>
            </a:r>
            <a:r>
              <a:rPr sz="2800" spc="-130" dirty="0">
                <a:latin typeface="Arial"/>
                <a:cs typeface="Arial"/>
              </a:rPr>
              <a:t>are </a:t>
            </a: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170" dirty="0">
                <a:latin typeface="Arial"/>
                <a:cs typeface="Arial"/>
              </a:rPr>
              <a:t>always </a:t>
            </a:r>
            <a:r>
              <a:rPr sz="2800" spc="-60" dirty="0">
                <a:latin typeface="Arial"/>
                <a:cs typeface="Arial"/>
              </a:rPr>
              <a:t>inlined </a:t>
            </a:r>
            <a:r>
              <a:rPr sz="2800" spc="-25" dirty="0">
                <a:latin typeface="Arial"/>
                <a:cs typeface="Arial"/>
              </a:rPr>
              <a:t>(their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presence 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120" dirty="0">
                <a:latin typeface="Arial"/>
                <a:cs typeface="Arial"/>
              </a:rPr>
              <a:t>header </a:t>
            </a:r>
            <a:r>
              <a:rPr sz="2800" spc="5" dirty="0">
                <a:latin typeface="Arial"/>
                <a:cs typeface="Arial"/>
              </a:rPr>
              <a:t>will </a:t>
            </a: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175" dirty="0">
                <a:latin typeface="Arial"/>
                <a:cs typeface="Arial"/>
              </a:rPr>
              <a:t>make </a:t>
            </a:r>
            <a:r>
              <a:rPr sz="2800" spc="-55" dirty="0">
                <a:latin typeface="Arial"/>
                <a:cs typeface="Arial"/>
              </a:rPr>
              <a:t>them </a:t>
            </a:r>
            <a:r>
              <a:rPr sz="2800" spc="-80" dirty="0">
                <a:latin typeface="Arial"/>
                <a:cs typeface="Arial"/>
              </a:rPr>
              <a:t>automatically</a:t>
            </a:r>
            <a:r>
              <a:rPr sz="2800" spc="-58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inline).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313055">
              <a:lnSpc>
                <a:spcPts val="3020"/>
              </a:lnSpc>
            </a:pPr>
            <a:r>
              <a:rPr sz="2800" spc="-110" dirty="0">
                <a:latin typeface="Arial"/>
                <a:cs typeface="Arial"/>
              </a:rPr>
              <a:t>6.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Most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compiler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would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do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in-lining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for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recursive </a:t>
            </a:r>
            <a:r>
              <a:rPr sz="2800" spc="-75" dirty="0">
                <a:latin typeface="Arial"/>
                <a:cs typeface="Arial"/>
              </a:rPr>
              <a:t>functions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but  </a:t>
            </a:r>
            <a:r>
              <a:rPr sz="2800" spc="-170" dirty="0">
                <a:latin typeface="Arial"/>
                <a:cs typeface="Arial"/>
              </a:rPr>
              <a:t>some </a:t>
            </a:r>
            <a:r>
              <a:rPr sz="2800" spc="-80" dirty="0">
                <a:latin typeface="Arial"/>
                <a:cs typeface="Arial"/>
              </a:rPr>
              <a:t>compiler </a:t>
            </a:r>
            <a:r>
              <a:rPr sz="2800" spc="-114" dirty="0">
                <a:latin typeface="Arial"/>
                <a:cs typeface="Arial"/>
              </a:rPr>
              <a:t>provides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#pragmas-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020"/>
              </a:lnSpc>
              <a:spcBef>
                <a:spcPts val="10"/>
              </a:spcBef>
            </a:pPr>
            <a:r>
              <a:rPr sz="2800" spc="-65" dirty="0">
                <a:latin typeface="Arial"/>
                <a:cs typeface="Arial"/>
              </a:rPr>
              <a:t>microsoft </a:t>
            </a:r>
            <a:r>
              <a:rPr sz="2800" spc="-229" dirty="0">
                <a:latin typeface="Arial"/>
                <a:cs typeface="Arial"/>
              </a:rPr>
              <a:t>c++ </a:t>
            </a:r>
            <a:r>
              <a:rPr sz="2800" spc="-80" dirty="0">
                <a:latin typeface="Arial"/>
                <a:cs typeface="Arial"/>
              </a:rPr>
              <a:t>compiler - </a:t>
            </a:r>
            <a:r>
              <a:rPr sz="2800" spc="-90" dirty="0">
                <a:latin typeface="Arial"/>
                <a:cs typeface="Arial"/>
              </a:rPr>
              <a:t>inline_recursion(on)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45" dirty="0">
                <a:latin typeface="Arial"/>
                <a:cs typeface="Arial"/>
              </a:rPr>
              <a:t>once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50" dirty="0">
                <a:latin typeface="Arial"/>
                <a:cs typeface="Arial"/>
              </a:rPr>
              <a:t>also </a:t>
            </a:r>
            <a:r>
              <a:rPr sz="2800" spc="-55" dirty="0">
                <a:latin typeface="Arial"/>
                <a:cs typeface="Arial"/>
              </a:rPr>
              <a:t>control  </a:t>
            </a:r>
            <a:r>
              <a:rPr sz="2800" spc="-45" dirty="0">
                <a:latin typeface="Arial"/>
                <a:cs typeface="Arial"/>
              </a:rPr>
              <a:t>its </a:t>
            </a:r>
            <a:r>
              <a:rPr sz="2800" spc="15" dirty="0">
                <a:latin typeface="Arial"/>
                <a:cs typeface="Arial"/>
              </a:rPr>
              <a:t>limit with</a:t>
            </a:r>
            <a:r>
              <a:rPr sz="2800" spc="-39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inline_depth.</a:t>
            </a:r>
            <a:endParaRPr sz="2800">
              <a:latin typeface="Arial"/>
              <a:cs typeface="Arial"/>
            </a:endParaRPr>
          </a:p>
          <a:p>
            <a:pPr marL="12700" marR="568960">
              <a:lnSpc>
                <a:spcPts val="3020"/>
              </a:lnSpc>
              <a:spcBef>
                <a:spcPts val="10"/>
              </a:spcBef>
            </a:pPr>
            <a:r>
              <a:rPr sz="2800" spc="-85" dirty="0">
                <a:latin typeface="Arial"/>
                <a:cs typeface="Arial"/>
              </a:rPr>
              <a:t>In </a:t>
            </a:r>
            <a:r>
              <a:rPr sz="2800" spc="-190" dirty="0">
                <a:latin typeface="Arial"/>
                <a:cs typeface="Arial"/>
              </a:rPr>
              <a:t>gcc, </a:t>
            </a:r>
            <a:r>
              <a:rPr sz="2800" spc="-120" dirty="0">
                <a:latin typeface="Arial"/>
                <a:cs typeface="Arial"/>
              </a:rPr>
              <a:t>you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50" dirty="0">
                <a:latin typeface="Arial"/>
                <a:cs typeface="Arial"/>
              </a:rPr>
              <a:t>also </a:t>
            </a:r>
            <a:r>
              <a:rPr sz="2800" spc="-235" dirty="0">
                <a:latin typeface="Arial"/>
                <a:cs typeface="Arial"/>
              </a:rPr>
              <a:t>pass </a:t>
            </a:r>
            <a:r>
              <a:rPr sz="2800" spc="-60" dirty="0">
                <a:latin typeface="Arial"/>
                <a:cs typeface="Arial"/>
              </a:rPr>
              <a:t>this </a:t>
            </a:r>
            <a:r>
              <a:rPr sz="2800" spc="-35" dirty="0">
                <a:latin typeface="Arial"/>
                <a:cs typeface="Arial"/>
              </a:rPr>
              <a:t>in from the </a:t>
            </a:r>
            <a:r>
              <a:rPr sz="2800" spc="-105" dirty="0">
                <a:latin typeface="Arial"/>
                <a:cs typeface="Arial"/>
              </a:rPr>
              <a:t>command-line </a:t>
            </a:r>
            <a:r>
              <a:rPr sz="2800" spc="15" dirty="0">
                <a:latin typeface="Arial"/>
                <a:cs typeface="Arial"/>
              </a:rPr>
              <a:t>with</a:t>
            </a:r>
            <a:r>
              <a:rPr sz="2800" spc="-36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--max-  </a:t>
            </a:r>
            <a:r>
              <a:rPr sz="2800" spc="-110" dirty="0">
                <a:latin typeface="Arial"/>
                <a:cs typeface="Arial"/>
              </a:rPr>
              <a:t>inline-insns-recursive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34086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u="heavy" spc="-23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Program</a:t>
            </a:r>
            <a:r>
              <a:rPr sz="4400" b="1" u="heavy" spc="-4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4400" b="1" u="heavy" spc="-27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code-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514602"/>
            <a:ext cx="2757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EC7C30"/>
                </a:solidFill>
                <a:latin typeface="Courier New"/>
                <a:cs typeface="Courier New"/>
              </a:rPr>
              <a:t>#include &lt;iostream&gt;  using namespace</a:t>
            </a:r>
            <a:r>
              <a:rPr sz="1800" b="1" spc="-85" dirty="0">
                <a:solidFill>
                  <a:srgbClr val="EC7C3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EC7C30"/>
                </a:solidFill>
                <a:latin typeface="Courier New"/>
                <a:cs typeface="Courier New"/>
              </a:rPr>
              <a:t>std;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55789" y="2337561"/>
            <a:ext cx="220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EC7C30"/>
                </a:solidFill>
                <a:latin typeface="Courier New"/>
                <a:cs typeface="Courier New"/>
              </a:rPr>
              <a:t>output: ans is</a:t>
            </a:r>
            <a:r>
              <a:rPr sz="1800" b="1" spc="-85" dirty="0">
                <a:solidFill>
                  <a:srgbClr val="EC7C3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EC7C30"/>
                </a:solidFill>
                <a:latin typeface="Courier New"/>
                <a:cs typeface="Courier New"/>
              </a:rPr>
              <a:t>9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337561"/>
            <a:ext cx="3164840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EC7C30"/>
                </a:solidFill>
                <a:latin typeface="Courier New"/>
                <a:cs typeface="Courier New"/>
              </a:rPr>
              <a:t>inline int sqr(int</a:t>
            </a:r>
            <a:r>
              <a:rPr sz="1800" b="1" spc="-50" dirty="0">
                <a:solidFill>
                  <a:srgbClr val="EC7C3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EC7C30"/>
                </a:solidFill>
                <a:latin typeface="Courier New"/>
                <a:cs typeface="Courier New"/>
              </a:rPr>
              <a:t>x)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C7C3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2909">
              <a:lnSpc>
                <a:spcPct val="100000"/>
              </a:lnSpc>
            </a:pPr>
            <a:r>
              <a:rPr sz="1800" b="1" spc="-10" dirty="0">
                <a:solidFill>
                  <a:srgbClr val="EC7C30"/>
                </a:solidFill>
                <a:latin typeface="Courier New"/>
                <a:cs typeface="Courier New"/>
              </a:rPr>
              <a:t>int</a:t>
            </a:r>
            <a:r>
              <a:rPr sz="1800" b="1" spc="-15" dirty="0">
                <a:solidFill>
                  <a:srgbClr val="EC7C30"/>
                </a:solidFill>
                <a:latin typeface="Courier New"/>
                <a:cs typeface="Courier New"/>
              </a:rPr>
              <a:t> y;</a:t>
            </a:r>
            <a:endParaRPr sz="1800">
              <a:latin typeface="Courier New"/>
              <a:cs typeface="Courier New"/>
            </a:endParaRPr>
          </a:p>
          <a:p>
            <a:pPr marL="422909">
              <a:lnSpc>
                <a:spcPct val="100000"/>
              </a:lnSpc>
            </a:pPr>
            <a:r>
              <a:rPr sz="1800" dirty="0">
                <a:solidFill>
                  <a:srgbClr val="EC7C30"/>
                </a:solidFill>
                <a:latin typeface="Courier New"/>
                <a:cs typeface="Courier New"/>
              </a:rPr>
              <a:t>y = x *</a:t>
            </a:r>
            <a:r>
              <a:rPr sz="1800" spc="-95" dirty="0">
                <a:solidFill>
                  <a:srgbClr val="EC7C3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EC7C30"/>
                </a:solidFill>
                <a:latin typeface="Courier New"/>
                <a:cs typeface="Courier New"/>
              </a:rPr>
              <a:t>x;</a:t>
            </a:r>
            <a:endParaRPr sz="1800">
              <a:latin typeface="Courier New"/>
              <a:cs typeface="Courier New"/>
            </a:endParaRPr>
          </a:p>
          <a:p>
            <a:pPr marL="422909">
              <a:lnSpc>
                <a:spcPct val="100000"/>
              </a:lnSpc>
            </a:pPr>
            <a:r>
              <a:rPr sz="1800" b="1" spc="-10" dirty="0">
                <a:solidFill>
                  <a:srgbClr val="EC7C30"/>
                </a:solidFill>
                <a:latin typeface="Courier New"/>
                <a:cs typeface="Courier New"/>
              </a:rPr>
              <a:t>return</a:t>
            </a:r>
            <a:r>
              <a:rPr sz="1800" b="1" spc="-25" dirty="0">
                <a:solidFill>
                  <a:srgbClr val="EC7C3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EC7C30"/>
                </a:solidFill>
                <a:latin typeface="Courier New"/>
                <a:cs typeface="Courier New"/>
              </a:rPr>
              <a:t>y;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C7C3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EC7C30"/>
                </a:solidFill>
                <a:latin typeface="Courier New"/>
                <a:cs typeface="Courier New"/>
              </a:rPr>
              <a:t>int</a:t>
            </a:r>
            <a:r>
              <a:rPr sz="1800" b="1" spc="-25" dirty="0">
                <a:solidFill>
                  <a:srgbClr val="EC7C3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EC7C30"/>
                </a:solidFill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C7C30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422909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EC7C30"/>
                </a:solidFill>
                <a:latin typeface="Courier New"/>
                <a:cs typeface="Courier New"/>
              </a:rPr>
              <a:t>int </a:t>
            </a:r>
            <a:r>
              <a:rPr sz="1800" b="1" dirty="0">
                <a:solidFill>
                  <a:srgbClr val="EC7C30"/>
                </a:solidFill>
                <a:latin typeface="Courier New"/>
                <a:cs typeface="Courier New"/>
              </a:rPr>
              <a:t>a </a:t>
            </a:r>
            <a:r>
              <a:rPr sz="1800" b="1" spc="-10" dirty="0">
                <a:solidFill>
                  <a:srgbClr val="EC7C30"/>
                </a:solidFill>
                <a:latin typeface="Courier New"/>
                <a:cs typeface="Courier New"/>
              </a:rPr>
              <a:t>=3,</a:t>
            </a:r>
            <a:r>
              <a:rPr sz="1800" b="1" spc="-35" dirty="0">
                <a:solidFill>
                  <a:srgbClr val="EC7C3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EC7C30"/>
                </a:solidFill>
                <a:latin typeface="Courier New"/>
                <a:cs typeface="Courier New"/>
              </a:rPr>
              <a:t>b;</a:t>
            </a:r>
            <a:endParaRPr sz="1800">
              <a:latin typeface="Courier New"/>
              <a:cs typeface="Courier New"/>
            </a:endParaRPr>
          </a:p>
          <a:p>
            <a:pPr marL="422909">
              <a:lnSpc>
                <a:spcPct val="100000"/>
              </a:lnSpc>
            </a:pPr>
            <a:r>
              <a:rPr sz="1800" dirty="0">
                <a:solidFill>
                  <a:srgbClr val="EC7C30"/>
                </a:solidFill>
                <a:latin typeface="Courier New"/>
                <a:cs typeface="Courier New"/>
              </a:rPr>
              <a:t>b =</a:t>
            </a:r>
            <a:r>
              <a:rPr sz="1800" spc="-35" dirty="0">
                <a:solidFill>
                  <a:srgbClr val="EC7C3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EC7C30"/>
                </a:solidFill>
                <a:latin typeface="Courier New"/>
                <a:cs typeface="Courier New"/>
              </a:rPr>
              <a:t>sqr(a);</a:t>
            </a:r>
            <a:endParaRPr sz="1800">
              <a:latin typeface="Courier New"/>
              <a:cs typeface="Courier New"/>
            </a:endParaRPr>
          </a:p>
          <a:p>
            <a:pPr marL="422909">
              <a:lnSpc>
                <a:spcPct val="100000"/>
              </a:lnSpc>
            </a:pPr>
            <a:r>
              <a:rPr sz="1800" spc="-10" dirty="0">
                <a:solidFill>
                  <a:srgbClr val="EC7C30"/>
                </a:solidFill>
                <a:latin typeface="Courier New"/>
                <a:cs typeface="Courier New"/>
              </a:rPr>
              <a:t>cout &lt;&lt;"ans is</a:t>
            </a:r>
            <a:r>
              <a:rPr sz="1800" spc="-80" dirty="0">
                <a:solidFill>
                  <a:srgbClr val="EC7C30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EC7C30"/>
                </a:solidFill>
                <a:latin typeface="Courier New"/>
                <a:cs typeface="Courier New"/>
              </a:rPr>
              <a:t>"&lt;&lt;b;</a:t>
            </a:r>
            <a:endParaRPr sz="1800">
              <a:latin typeface="Courier New"/>
              <a:cs typeface="Courier New"/>
            </a:endParaRPr>
          </a:p>
          <a:p>
            <a:pPr marL="422909">
              <a:lnSpc>
                <a:spcPct val="100000"/>
              </a:lnSpc>
            </a:pPr>
            <a:r>
              <a:rPr sz="1800" b="1" spc="-10" dirty="0">
                <a:solidFill>
                  <a:srgbClr val="EC7C30"/>
                </a:solidFill>
                <a:latin typeface="Courier New"/>
                <a:cs typeface="Courier New"/>
              </a:rPr>
              <a:t>return</a:t>
            </a:r>
            <a:r>
              <a:rPr sz="1800" b="1" spc="-25" dirty="0">
                <a:solidFill>
                  <a:srgbClr val="EC7C3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EC7C30"/>
                </a:solidFill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EC7C30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961" y="2489072"/>
            <a:ext cx="36544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THANK</a:t>
            </a:r>
            <a:r>
              <a:rPr spc="-535" dirty="0"/>
              <a:t> </a:t>
            </a:r>
            <a:r>
              <a:rPr spc="-33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35179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spc="-200" dirty="0">
                <a:uFill>
                  <a:solidFill>
                    <a:srgbClr val="000000"/>
                  </a:solidFill>
                </a:uFill>
              </a:rPr>
              <a:t>INTRODUCTION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2305253"/>
            <a:ext cx="10179050" cy="26257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271145" indent="-228600">
              <a:lnSpc>
                <a:spcPts val="3030"/>
              </a:lnSpc>
              <a:spcBef>
                <a:spcPts val="475"/>
              </a:spcBef>
              <a:buChar char="•"/>
              <a:tabLst>
                <a:tab pos="241935" algn="l"/>
              </a:tabLst>
            </a:pPr>
            <a:r>
              <a:rPr sz="2800" spc="-80" dirty="0">
                <a:latin typeface="Arial"/>
                <a:cs typeface="Arial"/>
              </a:rPr>
              <a:t>In </a:t>
            </a:r>
            <a:r>
              <a:rPr sz="2800" spc="-315" dirty="0">
                <a:latin typeface="Arial"/>
                <a:cs typeface="Arial"/>
              </a:rPr>
              <a:t>C, </a:t>
            </a:r>
            <a:r>
              <a:rPr sz="2800" spc="-105" dirty="0">
                <a:latin typeface="Arial"/>
                <a:cs typeface="Arial"/>
              </a:rPr>
              <a:t>we </a:t>
            </a:r>
            <a:r>
              <a:rPr sz="2800" spc="-175" dirty="0">
                <a:latin typeface="Arial"/>
                <a:cs typeface="Arial"/>
              </a:rPr>
              <a:t>have </a:t>
            </a:r>
            <a:r>
              <a:rPr sz="2800" spc="-165" dirty="0">
                <a:latin typeface="Arial"/>
                <a:cs typeface="Arial"/>
              </a:rPr>
              <a:t>used </a:t>
            </a:r>
            <a:r>
              <a:rPr sz="2800" spc="-95" dirty="0">
                <a:latin typeface="Arial"/>
                <a:cs typeface="Arial"/>
              </a:rPr>
              <a:t>Macro </a:t>
            </a:r>
            <a:r>
              <a:rPr sz="2800" spc="-45" dirty="0">
                <a:latin typeface="Arial"/>
                <a:cs typeface="Arial"/>
              </a:rPr>
              <a:t>function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85" dirty="0">
                <a:latin typeface="Arial"/>
                <a:cs typeface="Arial"/>
              </a:rPr>
              <a:t>optimized </a:t>
            </a:r>
            <a:r>
              <a:rPr sz="2800" spc="-90" dirty="0">
                <a:latin typeface="Arial"/>
                <a:cs typeface="Arial"/>
              </a:rPr>
              <a:t>technique </a:t>
            </a:r>
            <a:r>
              <a:rPr sz="2800" spc="-170" dirty="0">
                <a:latin typeface="Arial"/>
                <a:cs typeface="Arial"/>
              </a:rPr>
              <a:t>used </a:t>
            </a:r>
            <a:r>
              <a:rPr sz="2800" spc="-125" dirty="0">
                <a:latin typeface="Arial"/>
                <a:cs typeface="Arial"/>
              </a:rPr>
              <a:t>by  </a:t>
            </a:r>
            <a:r>
              <a:rPr sz="2800" spc="-80" dirty="0">
                <a:latin typeface="Arial"/>
                <a:cs typeface="Arial"/>
              </a:rPr>
              <a:t>compiler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25" dirty="0">
                <a:latin typeface="Arial"/>
                <a:cs typeface="Arial"/>
              </a:rPr>
              <a:t>reduce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05" dirty="0">
                <a:latin typeface="Arial"/>
                <a:cs typeface="Arial"/>
              </a:rPr>
              <a:t>execution </a:t>
            </a:r>
            <a:r>
              <a:rPr sz="2800" spc="-25" dirty="0">
                <a:latin typeface="Arial"/>
                <a:cs typeface="Arial"/>
              </a:rPr>
              <a:t>time</a:t>
            </a:r>
            <a:r>
              <a:rPr sz="2800" spc="-509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30"/>
              </a:lnSpc>
              <a:spcBef>
                <a:spcPts val="1785"/>
              </a:spcBef>
              <a:buChar char="•"/>
              <a:tabLst>
                <a:tab pos="241935" algn="l"/>
              </a:tabLst>
            </a:pPr>
            <a:r>
              <a:rPr sz="2800" spc="-70" dirty="0">
                <a:latin typeface="Arial"/>
                <a:cs typeface="Arial"/>
              </a:rPr>
              <a:t>Inline </a:t>
            </a:r>
            <a:r>
              <a:rPr sz="2800" spc="-45" dirty="0">
                <a:latin typeface="Arial"/>
                <a:cs typeface="Arial"/>
              </a:rPr>
              <a:t>function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75" dirty="0">
                <a:latin typeface="Arial"/>
                <a:cs typeface="Arial"/>
              </a:rPr>
              <a:t>introduced </a:t>
            </a:r>
            <a:r>
              <a:rPr sz="2800" spc="-80" dirty="0">
                <a:latin typeface="Arial"/>
                <a:cs typeface="Arial"/>
              </a:rPr>
              <a:t>which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60" dirty="0">
                <a:latin typeface="Arial"/>
                <a:cs typeface="Arial"/>
              </a:rPr>
              <a:t>optimization </a:t>
            </a:r>
            <a:r>
              <a:rPr sz="2800" spc="-90" dirty="0">
                <a:latin typeface="Arial"/>
                <a:cs typeface="Arial"/>
              </a:rPr>
              <a:t>technique</a:t>
            </a:r>
            <a:r>
              <a:rPr sz="2800" spc="-310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used  </a:t>
            </a:r>
            <a:r>
              <a:rPr sz="2800" spc="-125" dirty="0">
                <a:latin typeface="Arial"/>
                <a:cs typeface="Arial"/>
              </a:rPr>
              <a:t>by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10" dirty="0">
                <a:latin typeface="Arial"/>
                <a:cs typeface="Arial"/>
              </a:rPr>
              <a:t>compilers </a:t>
            </a:r>
            <a:r>
              <a:rPr sz="2800" spc="-125" dirty="0">
                <a:latin typeface="Arial"/>
                <a:cs typeface="Arial"/>
              </a:rPr>
              <a:t>especially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25" dirty="0">
                <a:latin typeface="Arial"/>
                <a:cs typeface="Arial"/>
              </a:rPr>
              <a:t>reduce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05" dirty="0">
                <a:latin typeface="Arial"/>
                <a:cs typeface="Arial"/>
              </a:rPr>
              <a:t>execution </a:t>
            </a:r>
            <a:r>
              <a:rPr sz="2800" spc="-35" dirty="0">
                <a:latin typeface="Arial"/>
                <a:cs typeface="Arial"/>
              </a:rPr>
              <a:t>time. </a:t>
            </a:r>
            <a:r>
              <a:rPr sz="2800" spc="-220" dirty="0">
                <a:latin typeface="Arial"/>
                <a:cs typeface="Arial"/>
              </a:rPr>
              <a:t>We </a:t>
            </a:r>
            <a:r>
              <a:rPr sz="2800" spc="5" dirty="0">
                <a:latin typeface="Arial"/>
                <a:cs typeface="Arial"/>
              </a:rPr>
              <a:t>will  </a:t>
            </a:r>
            <a:r>
              <a:rPr sz="2800" spc="-125" dirty="0">
                <a:latin typeface="Arial"/>
                <a:cs typeface="Arial"/>
              </a:rPr>
              <a:t>cover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“what,</a:t>
            </a:r>
            <a:r>
              <a:rPr sz="2800" spc="-150" dirty="0">
                <a:latin typeface="Arial"/>
                <a:cs typeface="Arial"/>
              </a:rPr>
              <a:t> why,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when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35" dirty="0">
                <a:latin typeface="Arial"/>
                <a:cs typeface="Arial"/>
              </a:rPr>
              <a:t>&amp;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how”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inline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functions.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52425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spc="-180" dirty="0">
                <a:uFill>
                  <a:solidFill>
                    <a:srgbClr val="000000"/>
                  </a:solidFill>
                </a:uFill>
              </a:rPr>
              <a:t>What </a:t>
            </a:r>
            <a:r>
              <a:rPr sz="4400" u="heavy" spc="-190" dirty="0">
                <a:uFill>
                  <a:solidFill>
                    <a:srgbClr val="000000"/>
                  </a:solidFill>
                </a:uFill>
              </a:rPr>
              <a:t>is</a:t>
            </a:r>
            <a:r>
              <a:rPr sz="4400" u="heavy" spc="-104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400" u="heavy" spc="-250" dirty="0">
                <a:uFill>
                  <a:solidFill>
                    <a:srgbClr val="000000"/>
                  </a:solidFill>
                </a:uFill>
              </a:rPr>
              <a:t>inline </a:t>
            </a:r>
            <a:r>
              <a:rPr sz="4400" u="heavy" spc="-235" dirty="0">
                <a:uFill>
                  <a:solidFill>
                    <a:srgbClr val="000000"/>
                  </a:solidFill>
                </a:uFill>
              </a:rPr>
              <a:t>function</a:t>
            </a:r>
            <a:r>
              <a:rPr sz="4400" spc="-235" dirty="0"/>
              <a:t> </a:t>
            </a:r>
            <a:r>
              <a:rPr sz="4400" spc="-459" dirty="0"/>
              <a:t>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547241"/>
            <a:ext cx="10034270" cy="42475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313055">
              <a:lnSpc>
                <a:spcPts val="2690"/>
              </a:lnSpc>
              <a:spcBef>
                <a:spcPts val="740"/>
              </a:spcBef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55" dirty="0">
                <a:latin typeface="Arial"/>
                <a:cs typeface="Arial"/>
              </a:rPr>
              <a:t>inline </a:t>
            </a:r>
            <a:r>
              <a:rPr sz="2800" spc="-75" dirty="0">
                <a:latin typeface="Arial"/>
                <a:cs typeface="Arial"/>
              </a:rPr>
              <a:t>functions </a:t>
            </a:r>
            <a:r>
              <a:rPr sz="2800" spc="-130" dirty="0">
                <a:latin typeface="Arial"/>
                <a:cs typeface="Arial"/>
              </a:rPr>
              <a:t>are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340" dirty="0">
                <a:latin typeface="Arial"/>
                <a:cs typeface="Arial"/>
              </a:rPr>
              <a:t>C++ </a:t>
            </a:r>
            <a:r>
              <a:rPr sz="2800" spc="-114" dirty="0">
                <a:latin typeface="Arial"/>
                <a:cs typeface="Arial"/>
              </a:rPr>
              <a:t>enhancement </a:t>
            </a:r>
            <a:r>
              <a:rPr sz="2800" spc="-75" dirty="0">
                <a:latin typeface="Arial"/>
                <a:cs typeface="Arial"/>
              </a:rPr>
              <a:t>feature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145" dirty="0">
                <a:latin typeface="Arial"/>
                <a:cs typeface="Arial"/>
              </a:rPr>
              <a:t>increase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105" dirty="0">
                <a:latin typeface="Arial"/>
                <a:cs typeface="Arial"/>
              </a:rPr>
              <a:t>execution </a:t>
            </a:r>
            <a:r>
              <a:rPr sz="2800" spc="-25" dirty="0">
                <a:latin typeface="Arial"/>
                <a:cs typeface="Arial"/>
              </a:rPr>
              <a:t>time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43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program.</a:t>
            </a:r>
            <a:endParaRPr sz="2800">
              <a:latin typeface="Arial"/>
              <a:cs typeface="Arial"/>
            </a:endParaRPr>
          </a:p>
          <a:p>
            <a:pPr marL="12700" marR="257175">
              <a:lnSpc>
                <a:spcPct val="80000"/>
              </a:lnSpc>
              <a:spcBef>
                <a:spcPts val="1019"/>
              </a:spcBef>
            </a:pPr>
            <a:r>
              <a:rPr sz="2800" spc="-130" dirty="0">
                <a:latin typeface="Arial"/>
                <a:cs typeface="Arial"/>
              </a:rPr>
              <a:t>Functions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70" dirty="0">
                <a:latin typeface="Arial"/>
                <a:cs typeface="Arial"/>
              </a:rPr>
              <a:t>instructed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80" dirty="0">
                <a:latin typeface="Arial"/>
                <a:cs typeface="Arial"/>
              </a:rPr>
              <a:t>compiler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75" dirty="0">
                <a:latin typeface="Arial"/>
                <a:cs typeface="Arial"/>
              </a:rPr>
              <a:t>make </a:t>
            </a:r>
            <a:r>
              <a:rPr sz="2800" spc="-50" dirty="0">
                <a:latin typeface="Arial"/>
                <a:cs typeface="Arial"/>
              </a:rPr>
              <a:t>them </a:t>
            </a:r>
            <a:r>
              <a:rPr sz="2800" spc="-55" dirty="0">
                <a:latin typeface="Arial"/>
                <a:cs typeface="Arial"/>
              </a:rPr>
              <a:t>inline</a:t>
            </a:r>
            <a:r>
              <a:rPr sz="2800" spc="-475" dirty="0">
                <a:latin typeface="Arial"/>
                <a:cs typeface="Arial"/>
              </a:rPr>
              <a:t> </a:t>
            </a:r>
            <a:r>
              <a:rPr sz="2800" spc="-200" dirty="0">
                <a:latin typeface="Arial"/>
                <a:cs typeface="Arial"/>
              </a:rPr>
              <a:t>so </a:t>
            </a:r>
            <a:r>
              <a:rPr sz="2800" spc="-5" dirty="0">
                <a:latin typeface="Arial"/>
                <a:cs typeface="Arial"/>
              </a:rPr>
              <a:t>that  </a:t>
            </a:r>
            <a:r>
              <a:rPr sz="2800" spc="-80" dirty="0">
                <a:latin typeface="Arial"/>
                <a:cs typeface="Arial"/>
              </a:rPr>
              <a:t>compiler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25" dirty="0">
                <a:latin typeface="Arial"/>
                <a:cs typeface="Arial"/>
              </a:rPr>
              <a:t>replace </a:t>
            </a:r>
            <a:r>
              <a:rPr sz="2800" spc="-100" dirty="0">
                <a:latin typeface="Arial"/>
                <a:cs typeface="Arial"/>
              </a:rPr>
              <a:t>those </a:t>
            </a:r>
            <a:r>
              <a:rPr sz="2800" spc="-45" dirty="0">
                <a:latin typeface="Arial"/>
                <a:cs typeface="Arial"/>
              </a:rPr>
              <a:t>function </a:t>
            </a:r>
            <a:r>
              <a:rPr sz="2800" spc="-35" dirty="0">
                <a:latin typeface="Arial"/>
                <a:cs typeface="Arial"/>
              </a:rPr>
              <a:t>definition </a:t>
            </a:r>
            <a:r>
              <a:rPr sz="2800" spc="-95" dirty="0">
                <a:latin typeface="Arial"/>
                <a:cs typeface="Arial"/>
              </a:rPr>
              <a:t>wherever </a:t>
            </a:r>
            <a:r>
              <a:rPr sz="2800" spc="-100" dirty="0">
                <a:latin typeface="Arial"/>
                <a:cs typeface="Arial"/>
              </a:rPr>
              <a:t>those </a:t>
            </a:r>
            <a:r>
              <a:rPr sz="2800" spc="-130" dirty="0">
                <a:latin typeface="Arial"/>
                <a:cs typeface="Arial"/>
              </a:rPr>
              <a:t>are  </a:t>
            </a:r>
            <a:r>
              <a:rPr sz="2800" spc="-120" dirty="0">
                <a:latin typeface="Arial"/>
                <a:cs typeface="Arial"/>
              </a:rPr>
              <a:t>being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called.</a:t>
            </a:r>
            <a:endParaRPr sz="2800">
              <a:latin typeface="Arial"/>
              <a:cs typeface="Arial"/>
            </a:endParaRPr>
          </a:p>
          <a:p>
            <a:pPr marL="12700" marR="285115" indent="80645">
              <a:lnSpc>
                <a:spcPts val="2690"/>
              </a:lnSpc>
              <a:spcBef>
                <a:spcPts val="985"/>
              </a:spcBef>
            </a:pPr>
            <a:r>
              <a:rPr sz="2800" spc="-120" dirty="0">
                <a:latin typeface="Arial"/>
                <a:cs typeface="Arial"/>
              </a:rPr>
              <a:t>Compiler </a:t>
            </a:r>
            <a:r>
              <a:rPr sz="2800" spc="-145" dirty="0">
                <a:latin typeface="Arial"/>
                <a:cs typeface="Arial"/>
              </a:rPr>
              <a:t>replaces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definition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55" dirty="0">
                <a:latin typeface="Arial"/>
                <a:cs typeface="Arial"/>
              </a:rPr>
              <a:t>inline </a:t>
            </a:r>
            <a:r>
              <a:rPr sz="2800" spc="-75" dirty="0">
                <a:latin typeface="Arial"/>
                <a:cs typeface="Arial"/>
              </a:rPr>
              <a:t>functions </a:t>
            </a:r>
            <a:r>
              <a:rPr sz="2800" spc="-40" dirty="0">
                <a:latin typeface="Arial"/>
                <a:cs typeface="Arial"/>
              </a:rPr>
              <a:t>at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compile </a:t>
            </a:r>
            <a:r>
              <a:rPr sz="2800" spc="-25" dirty="0">
                <a:latin typeface="Arial"/>
                <a:cs typeface="Arial"/>
              </a:rPr>
              <a:t>time  </a:t>
            </a:r>
            <a:r>
              <a:rPr sz="2800" spc="-110" dirty="0">
                <a:latin typeface="Arial"/>
                <a:cs typeface="Arial"/>
              </a:rPr>
              <a:t>instead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70" dirty="0">
                <a:latin typeface="Arial"/>
                <a:cs typeface="Arial"/>
              </a:rPr>
              <a:t>referring </a:t>
            </a:r>
            <a:r>
              <a:rPr sz="2800" spc="-45" dirty="0">
                <a:latin typeface="Arial"/>
                <a:cs typeface="Arial"/>
              </a:rPr>
              <a:t>function </a:t>
            </a:r>
            <a:r>
              <a:rPr sz="2800" spc="-35" dirty="0">
                <a:latin typeface="Arial"/>
                <a:cs typeface="Arial"/>
              </a:rPr>
              <a:t>definition </a:t>
            </a:r>
            <a:r>
              <a:rPr sz="2800" spc="-40" dirty="0">
                <a:latin typeface="Arial"/>
                <a:cs typeface="Arial"/>
              </a:rPr>
              <a:t>at</a:t>
            </a:r>
            <a:r>
              <a:rPr sz="2800" spc="-54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runtime.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80000"/>
              </a:lnSpc>
            </a:pPr>
            <a:r>
              <a:rPr sz="2800" spc="45" dirty="0">
                <a:latin typeface="Arial"/>
                <a:cs typeface="Arial"/>
              </a:rPr>
              <a:t>if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function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10" dirty="0">
                <a:latin typeface="Arial"/>
                <a:cs typeface="Arial"/>
              </a:rPr>
              <a:t>big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(in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term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executable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instruction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etc)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then,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compiler 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95" dirty="0">
                <a:latin typeface="Arial"/>
                <a:cs typeface="Arial"/>
              </a:rPr>
              <a:t>ignore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15" dirty="0">
                <a:latin typeface="Arial"/>
                <a:cs typeface="Arial"/>
              </a:rPr>
              <a:t>“inline” </a:t>
            </a:r>
            <a:r>
              <a:rPr sz="2800" spc="-105" dirty="0">
                <a:latin typeface="Arial"/>
                <a:cs typeface="Arial"/>
              </a:rPr>
              <a:t>request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20" dirty="0">
                <a:latin typeface="Arial"/>
                <a:cs typeface="Arial"/>
              </a:rPr>
              <a:t>treat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45" dirty="0">
                <a:latin typeface="Arial"/>
                <a:cs typeface="Arial"/>
              </a:rPr>
              <a:t>function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80" dirty="0">
                <a:latin typeface="Arial"/>
                <a:cs typeface="Arial"/>
              </a:rPr>
              <a:t>normal  </a:t>
            </a:r>
            <a:r>
              <a:rPr sz="2800" spc="-45" dirty="0">
                <a:latin typeface="Arial"/>
                <a:cs typeface="Arial"/>
              </a:rPr>
              <a:t>function.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636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spc="-170" dirty="0">
                <a:uFill>
                  <a:solidFill>
                    <a:srgbClr val="000000"/>
                  </a:solidFill>
                </a:uFill>
              </a:rPr>
              <a:t>How</a:t>
            </a:r>
            <a:r>
              <a:rPr sz="4400" u="heavy" spc="-1019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4400" u="heavy" spc="-220" dirty="0">
                <a:uFill>
                  <a:solidFill>
                    <a:srgbClr val="000000"/>
                  </a:solidFill>
                </a:uFill>
              </a:rPr>
              <a:t>to </a:t>
            </a:r>
            <a:r>
              <a:rPr sz="4400" u="heavy" spc="-295" dirty="0">
                <a:uFill>
                  <a:solidFill>
                    <a:srgbClr val="000000"/>
                  </a:solidFill>
                </a:uFill>
              </a:rPr>
              <a:t>make </a:t>
            </a:r>
            <a:r>
              <a:rPr sz="4400" u="heavy" spc="-229" dirty="0">
                <a:uFill>
                  <a:solidFill>
                    <a:srgbClr val="000000"/>
                  </a:solidFill>
                </a:uFill>
              </a:rPr>
              <a:t>function </a:t>
            </a:r>
            <a:r>
              <a:rPr sz="4400" u="heavy" spc="-290" dirty="0">
                <a:uFill>
                  <a:solidFill>
                    <a:srgbClr val="000000"/>
                  </a:solidFill>
                </a:uFill>
              </a:rPr>
              <a:t>inline</a:t>
            </a:r>
            <a:r>
              <a:rPr sz="4400" spc="-290" dirty="0"/>
              <a:t>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30450"/>
            <a:ext cx="10053320" cy="33921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935" algn="l"/>
              </a:tabLst>
            </a:pPr>
            <a:r>
              <a:rPr sz="2800" spc="-345" dirty="0">
                <a:latin typeface="Arial"/>
                <a:cs typeface="Arial"/>
              </a:rPr>
              <a:t>To </a:t>
            </a:r>
            <a:r>
              <a:rPr sz="2800" spc="-175" dirty="0">
                <a:latin typeface="Arial"/>
                <a:cs typeface="Arial"/>
              </a:rPr>
              <a:t>make </a:t>
            </a:r>
            <a:r>
              <a:rPr sz="2800" spc="-170" dirty="0">
                <a:latin typeface="Arial"/>
                <a:cs typeface="Arial"/>
              </a:rPr>
              <a:t>any </a:t>
            </a:r>
            <a:r>
              <a:rPr sz="2800" spc="-45" dirty="0">
                <a:latin typeface="Arial"/>
                <a:cs typeface="Arial"/>
              </a:rPr>
              <a:t>function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60" dirty="0">
                <a:latin typeface="Arial"/>
                <a:cs typeface="Arial"/>
              </a:rPr>
              <a:t>inline, </a:t>
            </a:r>
            <a:r>
              <a:rPr sz="2800" spc="-50" dirty="0">
                <a:latin typeface="Arial"/>
                <a:cs typeface="Arial"/>
              </a:rPr>
              <a:t>start </a:t>
            </a:r>
            <a:r>
              <a:rPr sz="2800" spc="-45" dirty="0">
                <a:latin typeface="Arial"/>
                <a:cs typeface="Arial"/>
              </a:rPr>
              <a:t>its </a:t>
            </a:r>
            <a:r>
              <a:rPr sz="2800" spc="-60" dirty="0">
                <a:latin typeface="Arial"/>
                <a:cs typeface="Arial"/>
              </a:rPr>
              <a:t>definitions </a:t>
            </a:r>
            <a:r>
              <a:rPr sz="2800" spc="15" dirty="0">
                <a:latin typeface="Arial"/>
                <a:cs typeface="Arial"/>
              </a:rPr>
              <a:t>with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keyword  </a:t>
            </a:r>
            <a:r>
              <a:rPr sz="2800" spc="-25" dirty="0">
                <a:latin typeface="Arial"/>
                <a:cs typeface="Arial"/>
              </a:rPr>
              <a:t>“inline”.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5" dirty="0">
                <a:latin typeface="Arial"/>
                <a:cs typeface="Arial"/>
              </a:rPr>
              <a:t>inline </a:t>
            </a:r>
            <a:r>
              <a:rPr sz="2800" spc="15" dirty="0">
                <a:latin typeface="Arial"/>
                <a:cs typeface="Arial"/>
              </a:rPr>
              <a:t>int </a:t>
            </a:r>
            <a:r>
              <a:rPr sz="2800" spc="-65" dirty="0">
                <a:latin typeface="Arial"/>
                <a:cs typeface="Arial"/>
              </a:rPr>
              <a:t>add(int </a:t>
            </a:r>
            <a:r>
              <a:rPr sz="2800" spc="-150" dirty="0">
                <a:latin typeface="Arial"/>
                <a:cs typeface="Arial"/>
              </a:rPr>
              <a:t>a, </a:t>
            </a:r>
            <a:r>
              <a:rPr sz="2800" spc="15" dirty="0">
                <a:latin typeface="Arial"/>
                <a:cs typeface="Arial"/>
              </a:rPr>
              <a:t>int</a:t>
            </a:r>
            <a:r>
              <a:rPr sz="2800" spc="-40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b)</a:t>
            </a:r>
            <a:endParaRPr sz="2800">
              <a:latin typeface="Arial"/>
              <a:cs typeface="Arial"/>
            </a:endParaRPr>
          </a:p>
          <a:p>
            <a:pPr marL="335915">
              <a:lnSpc>
                <a:spcPct val="100000"/>
              </a:lnSpc>
              <a:spcBef>
                <a:spcPts val="660"/>
              </a:spcBef>
            </a:pPr>
            <a:r>
              <a:rPr sz="2800" spc="-60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579755">
              <a:lnSpc>
                <a:spcPct val="100000"/>
              </a:lnSpc>
              <a:spcBef>
                <a:spcPts val="675"/>
              </a:spcBef>
            </a:pPr>
            <a:r>
              <a:rPr sz="2800" spc="-25" dirty="0">
                <a:latin typeface="Arial"/>
                <a:cs typeface="Arial"/>
              </a:rPr>
              <a:t>return </a:t>
            </a:r>
            <a:r>
              <a:rPr sz="2800" spc="-155" dirty="0">
                <a:latin typeface="Arial"/>
                <a:cs typeface="Arial"/>
              </a:rPr>
              <a:t>(a </a:t>
            </a:r>
            <a:r>
              <a:rPr sz="2800" spc="-245" dirty="0">
                <a:latin typeface="Arial"/>
                <a:cs typeface="Arial"/>
              </a:rPr>
              <a:t>+</a:t>
            </a:r>
            <a:r>
              <a:rPr sz="2800" spc="-254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b);</a:t>
            </a:r>
            <a:endParaRPr sz="2800">
              <a:latin typeface="Arial"/>
              <a:cs typeface="Arial"/>
            </a:endParaRPr>
          </a:p>
          <a:p>
            <a:pPr marL="335915">
              <a:lnSpc>
                <a:spcPct val="100000"/>
              </a:lnSpc>
              <a:spcBef>
                <a:spcPts val="660"/>
              </a:spcBef>
            </a:pPr>
            <a:r>
              <a:rPr sz="2800" spc="-50" dirty="0">
                <a:latin typeface="Arial"/>
                <a:cs typeface="Arial"/>
              </a:rPr>
              <a:t>};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2795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spc="-140" dirty="0">
                <a:uFill>
                  <a:solidFill>
                    <a:srgbClr val="000000"/>
                  </a:solidFill>
                </a:uFill>
              </a:rPr>
              <a:t>Why </a:t>
            </a:r>
            <a:r>
              <a:rPr sz="4400" u="heavy" spc="-220" dirty="0">
                <a:uFill>
                  <a:solidFill>
                    <a:srgbClr val="000000"/>
                  </a:solidFill>
                </a:uFill>
              </a:rPr>
              <a:t>to </a:t>
            </a:r>
            <a:r>
              <a:rPr sz="4400" u="heavy" spc="-165" dirty="0">
                <a:uFill>
                  <a:solidFill>
                    <a:srgbClr val="000000"/>
                  </a:solidFill>
                </a:uFill>
              </a:rPr>
              <a:t>use</a:t>
            </a:r>
            <a:r>
              <a:rPr sz="4400" spc="-930" dirty="0"/>
              <a:t> </a:t>
            </a:r>
            <a:r>
              <a:rPr sz="4400" spc="-270" dirty="0"/>
              <a:t>-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381124"/>
            <a:ext cx="10189210" cy="467550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marR="231140" indent="-228600">
              <a:lnSpc>
                <a:spcPct val="80000"/>
              </a:lnSpc>
              <a:spcBef>
                <a:spcPts val="765"/>
              </a:spcBef>
              <a:buChar char="•"/>
              <a:tabLst>
                <a:tab pos="241935" algn="l"/>
              </a:tabLst>
            </a:pPr>
            <a:r>
              <a:rPr sz="2800" spc="-85" dirty="0">
                <a:latin typeface="Arial"/>
                <a:cs typeface="Arial"/>
              </a:rPr>
              <a:t>In </a:t>
            </a:r>
            <a:r>
              <a:rPr sz="2800" spc="-150" dirty="0">
                <a:latin typeface="Arial"/>
                <a:cs typeface="Arial"/>
              </a:rPr>
              <a:t>many </a:t>
            </a:r>
            <a:r>
              <a:rPr sz="2800" spc="-170" dirty="0">
                <a:latin typeface="Arial"/>
                <a:cs typeface="Arial"/>
              </a:rPr>
              <a:t>places </a:t>
            </a:r>
            <a:r>
              <a:rPr sz="2800" spc="-105" dirty="0">
                <a:latin typeface="Arial"/>
                <a:cs typeface="Arial"/>
              </a:rPr>
              <a:t>we </a:t>
            </a:r>
            <a:r>
              <a:rPr sz="2800" spc="-114" dirty="0">
                <a:latin typeface="Arial"/>
                <a:cs typeface="Arial"/>
              </a:rPr>
              <a:t>create </a:t>
            </a:r>
            <a:r>
              <a:rPr sz="2800" spc="-40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functions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125" dirty="0">
                <a:latin typeface="Arial"/>
                <a:cs typeface="Arial"/>
              </a:rPr>
              <a:t>small</a:t>
            </a:r>
            <a:r>
              <a:rPr sz="2800" spc="-4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work/functionality  </a:t>
            </a:r>
            <a:r>
              <a:rPr sz="2800" spc="-80" dirty="0">
                <a:latin typeface="Arial"/>
                <a:cs typeface="Arial"/>
              </a:rPr>
              <a:t>which </a:t>
            </a:r>
            <a:r>
              <a:rPr sz="2800" spc="-90" dirty="0">
                <a:latin typeface="Arial"/>
                <a:cs typeface="Arial"/>
              </a:rPr>
              <a:t>contain </a:t>
            </a:r>
            <a:r>
              <a:rPr sz="2800" spc="-114" dirty="0">
                <a:latin typeface="Arial"/>
                <a:cs typeface="Arial"/>
              </a:rPr>
              <a:t>simple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95" dirty="0">
                <a:latin typeface="Arial"/>
                <a:cs typeface="Arial"/>
              </a:rPr>
              <a:t>less </a:t>
            </a:r>
            <a:r>
              <a:rPr sz="2800" spc="-90" dirty="0">
                <a:latin typeface="Arial"/>
                <a:cs typeface="Arial"/>
              </a:rPr>
              <a:t>number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30" dirty="0">
                <a:latin typeface="Arial"/>
                <a:cs typeface="Arial"/>
              </a:rPr>
              <a:t>executable </a:t>
            </a:r>
            <a:r>
              <a:rPr sz="2800" spc="-55" dirty="0">
                <a:latin typeface="Arial"/>
                <a:cs typeface="Arial"/>
              </a:rPr>
              <a:t>instruction.  </a:t>
            </a:r>
            <a:r>
              <a:rPr sz="2800" spc="-125" dirty="0">
                <a:latin typeface="Arial"/>
                <a:cs typeface="Arial"/>
              </a:rPr>
              <a:t>Imagine </a:t>
            </a:r>
            <a:r>
              <a:rPr sz="2800" spc="-15" dirty="0">
                <a:latin typeface="Arial"/>
                <a:cs typeface="Arial"/>
              </a:rPr>
              <a:t>their </a:t>
            </a:r>
            <a:r>
              <a:rPr sz="2800" spc="-110" dirty="0">
                <a:latin typeface="Arial"/>
                <a:cs typeface="Arial"/>
              </a:rPr>
              <a:t>calling </a:t>
            </a:r>
            <a:r>
              <a:rPr sz="2800" spc="-120" dirty="0">
                <a:latin typeface="Arial"/>
                <a:cs typeface="Arial"/>
              </a:rPr>
              <a:t>overhead </a:t>
            </a:r>
            <a:r>
              <a:rPr sz="2800" spc="-175" dirty="0">
                <a:latin typeface="Arial"/>
                <a:cs typeface="Arial"/>
              </a:rPr>
              <a:t>each </a:t>
            </a:r>
            <a:r>
              <a:rPr sz="2800" spc="-25" dirty="0">
                <a:latin typeface="Arial"/>
                <a:cs typeface="Arial"/>
              </a:rPr>
              <a:t>time </a:t>
            </a:r>
            <a:r>
              <a:rPr sz="2800" spc="-65" dirty="0">
                <a:latin typeface="Arial"/>
                <a:cs typeface="Arial"/>
              </a:rPr>
              <a:t>they </a:t>
            </a:r>
            <a:r>
              <a:rPr sz="2800" spc="-130" dirty="0">
                <a:latin typeface="Arial"/>
                <a:cs typeface="Arial"/>
              </a:rPr>
              <a:t>are </a:t>
            </a:r>
            <a:r>
              <a:rPr sz="2800" spc="-120" dirty="0">
                <a:latin typeface="Arial"/>
                <a:cs typeface="Arial"/>
              </a:rPr>
              <a:t>being </a:t>
            </a:r>
            <a:r>
              <a:rPr sz="2800" spc="-114" dirty="0">
                <a:latin typeface="Arial"/>
                <a:cs typeface="Arial"/>
              </a:rPr>
              <a:t>called </a:t>
            </a:r>
            <a:r>
              <a:rPr sz="2800" spc="-125" dirty="0">
                <a:latin typeface="Arial"/>
                <a:cs typeface="Arial"/>
              </a:rPr>
              <a:t>by  callers.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025"/>
              </a:lnSpc>
              <a:spcBef>
                <a:spcPts val="325"/>
              </a:spcBef>
            </a:pPr>
            <a:r>
              <a:rPr sz="2800" spc="-5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241300" marR="5080">
              <a:lnSpc>
                <a:spcPct val="80000"/>
              </a:lnSpc>
              <a:spcBef>
                <a:spcPts val="335"/>
              </a:spcBef>
            </a:pPr>
            <a:r>
              <a:rPr sz="2800" spc="-130" dirty="0">
                <a:latin typeface="Arial"/>
                <a:cs typeface="Arial"/>
              </a:rPr>
              <a:t>When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80" dirty="0">
                <a:latin typeface="Arial"/>
                <a:cs typeface="Arial"/>
              </a:rPr>
              <a:t>normal </a:t>
            </a:r>
            <a:r>
              <a:rPr sz="2800" spc="-45" dirty="0">
                <a:latin typeface="Arial"/>
                <a:cs typeface="Arial"/>
              </a:rPr>
              <a:t>function </a:t>
            </a:r>
            <a:r>
              <a:rPr sz="2800" spc="-105" dirty="0">
                <a:latin typeface="Arial"/>
                <a:cs typeface="Arial"/>
              </a:rPr>
              <a:t>call </a:t>
            </a:r>
            <a:r>
              <a:rPr sz="2800" spc="-50" dirty="0">
                <a:latin typeface="Arial"/>
                <a:cs typeface="Arial"/>
              </a:rPr>
              <a:t>instruction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00" dirty="0">
                <a:latin typeface="Arial"/>
                <a:cs typeface="Arial"/>
              </a:rPr>
              <a:t>encountered,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14" dirty="0">
                <a:latin typeface="Arial"/>
                <a:cs typeface="Arial"/>
              </a:rPr>
              <a:t>program  </a:t>
            </a:r>
            <a:r>
              <a:rPr sz="2800" spc="-130" dirty="0">
                <a:latin typeface="Arial"/>
                <a:cs typeface="Arial"/>
              </a:rPr>
              <a:t>stores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90" dirty="0">
                <a:latin typeface="Arial"/>
                <a:cs typeface="Arial"/>
              </a:rPr>
              <a:t>memory </a:t>
            </a:r>
            <a:r>
              <a:rPr sz="2800" spc="-170" dirty="0">
                <a:latin typeface="Arial"/>
                <a:cs typeface="Arial"/>
              </a:rPr>
              <a:t>address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instructions </a:t>
            </a:r>
            <a:r>
              <a:rPr sz="2800" spc="-80" dirty="0">
                <a:latin typeface="Arial"/>
                <a:cs typeface="Arial"/>
              </a:rPr>
              <a:t>immediately</a:t>
            </a:r>
            <a:r>
              <a:rPr sz="2800" spc="-45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following 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45" dirty="0">
                <a:latin typeface="Arial"/>
                <a:cs typeface="Arial"/>
              </a:rPr>
              <a:t>function </a:t>
            </a:r>
            <a:r>
              <a:rPr sz="2800" spc="-105" dirty="0">
                <a:latin typeface="Arial"/>
                <a:cs typeface="Arial"/>
              </a:rPr>
              <a:t>call </a:t>
            </a:r>
            <a:r>
              <a:rPr sz="2800" spc="-85" dirty="0">
                <a:latin typeface="Arial"/>
                <a:cs typeface="Arial"/>
              </a:rPr>
              <a:t>statement, </a:t>
            </a:r>
            <a:r>
              <a:rPr sz="2800" spc="-140" dirty="0">
                <a:latin typeface="Arial"/>
                <a:cs typeface="Arial"/>
              </a:rPr>
              <a:t>loads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45" dirty="0">
                <a:latin typeface="Arial"/>
                <a:cs typeface="Arial"/>
              </a:rPr>
              <a:t>function </a:t>
            </a:r>
            <a:r>
              <a:rPr sz="2800" spc="-120" dirty="0">
                <a:latin typeface="Arial"/>
                <a:cs typeface="Arial"/>
              </a:rPr>
              <a:t>being </a:t>
            </a:r>
            <a:r>
              <a:rPr sz="2800" spc="-114" dirty="0">
                <a:latin typeface="Arial"/>
                <a:cs typeface="Arial"/>
              </a:rPr>
              <a:t>called </a:t>
            </a:r>
            <a:r>
              <a:rPr sz="2800" spc="-15" dirty="0">
                <a:latin typeface="Arial"/>
                <a:cs typeface="Arial"/>
              </a:rPr>
              <a:t>into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120" dirty="0">
                <a:latin typeface="Arial"/>
                <a:cs typeface="Arial"/>
              </a:rPr>
              <a:t>memory, </a:t>
            </a:r>
            <a:r>
              <a:rPr sz="2800" spc="-150" dirty="0">
                <a:latin typeface="Arial"/>
                <a:cs typeface="Arial"/>
              </a:rPr>
              <a:t>copies </a:t>
            </a:r>
            <a:r>
              <a:rPr sz="2800" spc="-100" dirty="0">
                <a:latin typeface="Arial"/>
                <a:cs typeface="Arial"/>
              </a:rPr>
              <a:t>argument </a:t>
            </a:r>
            <a:r>
              <a:rPr sz="2800" spc="-150" dirty="0">
                <a:latin typeface="Arial"/>
                <a:cs typeface="Arial"/>
              </a:rPr>
              <a:t>values, </a:t>
            </a:r>
            <a:r>
              <a:rPr sz="2800" spc="-114" dirty="0">
                <a:latin typeface="Arial"/>
                <a:cs typeface="Arial"/>
              </a:rPr>
              <a:t>jumps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90" dirty="0">
                <a:latin typeface="Arial"/>
                <a:cs typeface="Arial"/>
              </a:rPr>
              <a:t>memory </a:t>
            </a:r>
            <a:r>
              <a:rPr sz="2800" spc="-70" dirty="0">
                <a:latin typeface="Arial"/>
                <a:cs typeface="Arial"/>
              </a:rPr>
              <a:t>location </a:t>
            </a:r>
            <a:r>
              <a:rPr sz="2800" spc="-10" dirty="0">
                <a:latin typeface="Arial"/>
                <a:cs typeface="Arial"/>
              </a:rPr>
              <a:t>of 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14" dirty="0">
                <a:latin typeface="Arial"/>
                <a:cs typeface="Arial"/>
              </a:rPr>
              <a:t>called </a:t>
            </a:r>
            <a:r>
              <a:rPr sz="2800" spc="-50" dirty="0">
                <a:latin typeface="Arial"/>
                <a:cs typeface="Arial"/>
              </a:rPr>
              <a:t>function, </a:t>
            </a:r>
            <a:r>
              <a:rPr sz="2800" spc="-165" dirty="0">
                <a:latin typeface="Arial"/>
                <a:cs typeface="Arial"/>
              </a:rPr>
              <a:t>executes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45" dirty="0">
                <a:latin typeface="Arial"/>
                <a:cs typeface="Arial"/>
              </a:rPr>
              <a:t>function </a:t>
            </a:r>
            <a:r>
              <a:rPr sz="2800" spc="-165" dirty="0">
                <a:latin typeface="Arial"/>
                <a:cs typeface="Arial"/>
              </a:rPr>
              <a:t>codes, </a:t>
            </a:r>
            <a:r>
              <a:rPr sz="2800" spc="-130" dirty="0">
                <a:latin typeface="Arial"/>
                <a:cs typeface="Arial"/>
              </a:rPr>
              <a:t>stores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return  </a:t>
            </a:r>
            <a:r>
              <a:rPr sz="2800" spc="-130" dirty="0">
                <a:latin typeface="Arial"/>
                <a:cs typeface="Arial"/>
              </a:rPr>
              <a:t>value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50" dirty="0">
                <a:latin typeface="Arial"/>
                <a:cs typeface="Arial"/>
              </a:rPr>
              <a:t>function,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50" dirty="0">
                <a:latin typeface="Arial"/>
                <a:cs typeface="Arial"/>
              </a:rPr>
              <a:t>then </a:t>
            </a:r>
            <a:r>
              <a:rPr sz="2800" spc="-114" dirty="0">
                <a:latin typeface="Arial"/>
                <a:cs typeface="Arial"/>
              </a:rPr>
              <a:t>jumps </a:t>
            </a:r>
            <a:r>
              <a:rPr sz="2800" spc="-170" dirty="0">
                <a:latin typeface="Arial"/>
                <a:cs typeface="Arial"/>
              </a:rPr>
              <a:t>back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70" dirty="0">
                <a:latin typeface="Arial"/>
                <a:cs typeface="Arial"/>
              </a:rPr>
              <a:t>address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50" dirty="0">
                <a:latin typeface="Arial"/>
                <a:cs typeface="Arial"/>
              </a:rPr>
              <a:t>instruction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95" dirty="0">
                <a:latin typeface="Arial"/>
                <a:cs typeface="Arial"/>
              </a:rPr>
              <a:t>was </a:t>
            </a:r>
            <a:r>
              <a:rPr sz="2800" spc="-200" dirty="0">
                <a:latin typeface="Arial"/>
                <a:cs typeface="Arial"/>
              </a:rPr>
              <a:t>saved </a:t>
            </a:r>
            <a:r>
              <a:rPr sz="2800" spc="-60" dirty="0">
                <a:latin typeface="Arial"/>
                <a:cs typeface="Arial"/>
              </a:rPr>
              <a:t>just </a:t>
            </a:r>
            <a:r>
              <a:rPr sz="2800" spc="-90" dirty="0">
                <a:latin typeface="Arial"/>
                <a:cs typeface="Arial"/>
              </a:rPr>
              <a:t>before </a:t>
            </a:r>
            <a:r>
              <a:rPr sz="2800" spc="-125" dirty="0">
                <a:latin typeface="Arial"/>
                <a:cs typeface="Arial"/>
              </a:rPr>
              <a:t>executing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14" dirty="0">
                <a:latin typeface="Arial"/>
                <a:cs typeface="Arial"/>
              </a:rPr>
              <a:t>called</a:t>
            </a:r>
            <a:r>
              <a:rPr sz="2800" spc="-46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function.</a:t>
            </a:r>
            <a:endParaRPr sz="2800">
              <a:latin typeface="Arial"/>
              <a:cs typeface="Arial"/>
            </a:endParaRPr>
          </a:p>
          <a:p>
            <a:pPr marL="241300">
              <a:lnSpc>
                <a:spcPts val="2690"/>
              </a:lnSpc>
            </a:pPr>
            <a:r>
              <a:rPr sz="2800" spc="-260" dirty="0">
                <a:latin typeface="Arial"/>
                <a:cs typeface="Arial"/>
              </a:rPr>
              <a:t>Too </a:t>
            </a:r>
            <a:r>
              <a:rPr sz="2800" spc="-125" dirty="0">
                <a:latin typeface="Arial"/>
                <a:cs typeface="Arial"/>
              </a:rPr>
              <a:t>much </a:t>
            </a:r>
            <a:r>
              <a:rPr sz="2800" spc="-45" dirty="0">
                <a:latin typeface="Arial"/>
                <a:cs typeface="Arial"/>
              </a:rPr>
              <a:t>run </a:t>
            </a:r>
            <a:r>
              <a:rPr sz="2800" spc="-25" dirty="0">
                <a:latin typeface="Arial"/>
                <a:cs typeface="Arial"/>
              </a:rPr>
              <a:t>time</a:t>
            </a:r>
            <a:r>
              <a:rPr sz="2800" spc="-114" dirty="0">
                <a:latin typeface="Arial"/>
                <a:cs typeface="Arial"/>
              </a:rPr>
              <a:t> overhead.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9416" y="897381"/>
            <a:ext cx="10238105" cy="4034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335" dirty="0">
                <a:latin typeface="Arial"/>
                <a:cs typeface="Arial"/>
              </a:rPr>
              <a:t>C++ </a:t>
            </a:r>
            <a:r>
              <a:rPr sz="2800" spc="-55" dirty="0">
                <a:latin typeface="Arial"/>
                <a:cs typeface="Arial"/>
              </a:rPr>
              <a:t>inline </a:t>
            </a:r>
            <a:r>
              <a:rPr sz="2800" spc="-45" dirty="0">
                <a:latin typeface="Arial"/>
                <a:cs typeface="Arial"/>
              </a:rPr>
              <a:t>function </a:t>
            </a:r>
            <a:r>
              <a:rPr sz="2800" spc="-114" dirty="0">
                <a:latin typeface="Arial"/>
                <a:cs typeface="Arial"/>
              </a:rPr>
              <a:t>provides </a:t>
            </a:r>
            <a:r>
              <a:rPr sz="2800" spc="-155" dirty="0">
                <a:latin typeface="Arial"/>
                <a:cs typeface="Arial"/>
              </a:rPr>
              <a:t>an</a:t>
            </a:r>
            <a:r>
              <a:rPr sz="2800" spc="-48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alternative.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4400">
              <a:latin typeface="Times New Roman"/>
              <a:cs typeface="Times New Roman"/>
            </a:endParaRPr>
          </a:p>
          <a:p>
            <a:pPr marL="241300" marR="518159" indent="-228600">
              <a:lnSpc>
                <a:spcPts val="3020"/>
              </a:lnSpc>
              <a:buChar char="•"/>
              <a:tabLst>
                <a:tab pos="241300" algn="l"/>
              </a:tabLst>
            </a:pPr>
            <a:r>
              <a:rPr sz="2800" spc="-25" dirty="0">
                <a:latin typeface="Arial"/>
                <a:cs typeface="Arial"/>
              </a:rPr>
              <a:t>With </a:t>
            </a:r>
            <a:r>
              <a:rPr sz="2800" spc="-55" dirty="0">
                <a:latin typeface="Arial"/>
                <a:cs typeface="Arial"/>
              </a:rPr>
              <a:t>inline </a:t>
            </a:r>
            <a:r>
              <a:rPr sz="2800" spc="-105" dirty="0">
                <a:latin typeface="Arial"/>
                <a:cs typeface="Arial"/>
              </a:rPr>
              <a:t>keyword,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80" dirty="0">
                <a:latin typeface="Arial"/>
                <a:cs typeface="Arial"/>
              </a:rPr>
              <a:t>compiler </a:t>
            </a:r>
            <a:r>
              <a:rPr sz="2800" spc="-145" dirty="0">
                <a:latin typeface="Arial"/>
                <a:cs typeface="Arial"/>
              </a:rPr>
              <a:t>replaces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45" dirty="0">
                <a:latin typeface="Arial"/>
                <a:cs typeface="Arial"/>
              </a:rPr>
              <a:t>function </a:t>
            </a:r>
            <a:r>
              <a:rPr sz="2800" spc="-105" dirty="0">
                <a:latin typeface="Arial"/>
                <a:cs typeface="Arial"/>
              </a:rPr>
              <a:t>call  </a:t>
            </a:r>
            <a:r>
              <a:rPr sz="2800" spc="-85" dirty="0">
                <a:latin typeface="Arial"/>
                <a:cs typeface="Arial"/>
              </a:rPr>
              <a:t>statement </a:t>
            </a:r>
            <a:r>
              <a:rPr sz="2800" spc="15" dirty="0">
                <a:latin typeface="Arial"/>
                <a:cs typeface="Arial"/>
              </a:rPr>
              <a:t>with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45" dirty="0">
                <a:latin typeface="Arial"/>
                <a:cs typeface="Arial"/>
              </a:rPr>
              <a:t>function </a:t>
            </a:r>
            <a:r>
              <a:rPr sz="2800" spc="-150" dirty="0">
                <a:latin typeface="Arial"/>
                <a:cs typeface="Arial"/>
              </a:rPr>
              <a:t>code </a:t>
            </a:r>
            <a:r>
              <a:rPr sz="2800" spc="-40" dirty="0">
                <a:latin typeface="Arial"/>
                <a:cs typeface="Arial"/>
              </a:rPr>
              <a:t>itself </a:t>
            </a:r>
            <a:r>
              <a:rPr sz="2800" spc="-165" dirty="0">
                <a:latin typeface="Arial"/>
                <a:cs typeface="Arial"/>
              </a:rPr>
              <a:t>(process </a:t>
            </a:r>
            <a:r>
              <a:rPr sz="2800" spc="-114" dirty="0">
                <a:latin typeface="Arial"/>
                <a:cs typeface="Arial"/>
              </a:rPr>
              <a:t>called</a:t>
            </a:r>
            <a:r>
              <a:rPr sz="2800" spc="-52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expansion) 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50" dirty="0">
                <a:latin typeface="Arial"/>
                <a:cs typeface="Arial"/>
              </a:rPr>
              <a:t>then </a:t>
            </a:r>
            <a:r>
              <a:rPr sz="2800" spc="-125" dirty="0">
                <a:latin typeface="Arial"/>
                <a:cs typeface="Arial"/>
              </a:rPr>
              <a:t>compiles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50" dirty="0">
                <a:latin typeface="Arial"/>
                <a:cs typeface="Arial"/>
              </a:rPr>
              <a:t>entire</a:t>
            </a:r>
            <a:r>
              <a:rPr sz="2800" spc="-34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code.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spcBef>
                <a:spcPts val="1820"/>
              </a:spcBef>
              <a:buChar char="•"/>
              <a:tabLst>
                <a:tab pos="321945" algn="l"/>
                <a:tab pos="322580" algn="l"/>
              </a:tabLst>
            </a:pPr>
            <a:r>
              <a:rPr sz="2800" spc="-190" dirty="0">
                <a:latin typeface="Arial"/>
                <a:cs typeface="Arial"/>
              </a:rPr>
              <a:t>Thus, </a:t>
            </a:r>
            <a:r>
              <a:rPr sz="2800" spc="15" dirty="0">
                <a:latin typeface="Arial"/>
                <a:cs typeface="Arial"/>
              </a:rPr>
              <a:t>with </a:t>
            </a:r>
            <a:r>
              <a:rPr sz="2800" spc="-55" dirty="0">
                <a:latin typeface="Arial"/>
                <a:cs typeface="Arial"/>
              </a:rPr>
              <a:t>inline </a:t>
            </a:r>
            <a:r>
              <a:rPr sz="2800" spc="-75" dirty="0">
                <a:latin typeface="Arial"/>
                <a:cs typeface="Arial"/>
              </a:rPr>
              <a:t>functions,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80" dirty="0">
                <a:latin typeface="Arial"/>
                <a:cs typeface="Arial"/>
              </a:rPr>
              <a:t>compiler </a:t>
            </a:r>
            <a:r>
              <a:rPr sz="2800" spc="-165" dirty="0">
                <a:latin typeface="Arial"/>
                <a:cs typeface="Arial"/>
              </a:rPr>
              <a:t>does </a:t>
            </a: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175" dirty="0">
                <a:latin typeface="Arial"/>
                <a:cs typeface="Arial"/>
              </a:rPr>
              <a:t>have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60" dirty="0">
                <a:latin typeface="Arial"/>
                <a:cs typeface="Arial"/>
              </a:rPr>
              <a:t>jump </a:t>
            </a:r>
            <a:r>
              <a:rPr sz="2800" spc="20" dirty="0">
                <a:latin typeface="Arial"/>
                <a:cs typeface="Arial"/>
              </a:rPr>
              <a:t>to  </a:t>
            </a:r>
            <a:r>
              <a:rPr sz="2800" spc="-65" dirty="0">
                <a:latin typeface="Arial"/>
                <a:cs typeface="Arial"/>
              </a:rPr>
              <a:t>another </a:t>
            </a:r>
            <a:r>
              <a:rPr sz="2800" spc="-70" dirty="0">
                <a:latin typeface="Arial"/>
                <a:cs typeface="Arial"/>
              </a:rPr>
              <a:t>location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40" dirty="0">
                <a:latin typeface="Arial"/>
                <a:cs typeface="Arial"/>
              </a:rPr>
              <a:t>execute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50" dirty="0">
                <a:latin typeface="Arial"/>
                <a:cs typeface="Arial"/>
              </a:rPr>
              <a:t>function,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50" dirty="0">
                <a:latin typeface="Arial"/>
                <a:cs typeface="Arial"/>
              </a:rPr>
              <a:t>then </a:t>
            </a:r>
            <a:r>
              <a:rPr sz="2800" spc="-65" dirty="0">
                <a:latin typeface="Arial"/>
                <a:cs typeface="Arial"/>
              </a:rPr>
              <a:t>jump </a:t>
            </a:r>
            <a:r>
              <a:rPr sz="2800" spc="-170" dirty="0">
                <a:latin typeface="Arial"/>
                <a:cs typeface="Arial"/>
              </a:rPr>
              <a:t>back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145" dirty="0">
                <a:latin typeface="Arial"/>
                <a:cs typeface="Arial"/>
              </a:rPr>
              <a:t>code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called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function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already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available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to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calling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program.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2731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spc="-200" dirty="0">
                <a:uFill>
                  <a:solidFill>
                    <a:srgbClr val="000000"/>
                  </a:solidFill>
                </a:uFill>
              </a:rPr>
              <a:t>Pros</a:t>
            </a:r>
            <a:r>
              <a:rPr sz="4400" spc="-465" dirty="0"/>
              <a:t> </a:t>
            </a:r>
            <a:r>
              <a:rPr sz="4400" spc="-270" dirty="0"/>
              <a:t>-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58238"/>
            <a:ext cx="10267950" cy="4417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39090" algn="l"/>
              </a:tabLst>
            </a:pPr>
            <a:r>
              <a:rPr sz="2600" spc="40" dirty="0">
                <a:latin typeface="Arial"/>
                <a:cs typeface="Arial"/>
              </a:rPr>
              <a:t>It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75" dirty="0">
                <a:latin typeface="Arial"/>
                <a:cs typeface="Arial"/>
              </a:rPr>
              <a:t>speeds</a:t>
            </a:r>
            <a:r>
              <a:rPr sz="2600" spc="-180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up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your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program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by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avoiding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function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calling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overhead.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3000">
              <a:latin typeface="Times New Roman"/>
              <a:cs typeface="Times New Roman"/>
            </a:endParaRPr>
          </a:p>
          <a:p>
            <a:pPr marL="12700" marR="5080">
              <a:lnSpc>
                <a:spcPts val="2500"/>
              </a:lnSpc>
              <a:buAutoNum type="arabicPeriod"/>
              <a:tabLst>
                <a:tab pos="339090" algn="l"/>
              </a:tabLst>
            </a:pPr>
            <a:r>
              <a:rPr sz="2600" spc="40" dirty="0">
                <a:latin typeface="Arial"/>
                <a:cs typeface="Arial"/>
              </a:rPr>
              <a:t>It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210" dirty="0">
                <a:latin typeface="Arial"/>
                <a:cs typeface="Arial"/>
              </a:rPr>
              <a:t>save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overhead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variables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65" dirty="0">
                <a:latin typeface="Arial"/>
                <a:cs typeface="Arial"/>
              </a:rPr>
              <a:t>push/pop</a:t>
            </a:r>
            <a:r>
              <a:rPr sz="2600" spc="-175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on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the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stack,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when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function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calling  </a:t>
            </a:r>
            <a:r>
              <a:rPr sz="2600" spc="-135" dirty="0">
                <a:latin typeface="Arial"/>
                <a:cs typeface="Arial"/>
              </a:rPr>
              <a:t>happens.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rabicPeriod"/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AutoNum type="arabicPeriod"/>
              <a:tabLst>
                <a:tab pos="339090" algn="l"/>
              </a:tabLst>
            </a:pPr>
            <a:r>
              <a:rPr sz="2600" spc="40" dirty="0">
                <a:latin typeface="Arial"/>
                <a:cs typeface="Arial"/>
              </a:rPr>
              <a:t>It </a:t>
            </a:r>
            <a:r>
              <a:rPr sz="2600" spc="-210" dirty="0">
                <a:latin typeface="Arial"/>
                <a:cs typeface="Arial"/>
              </a:rPr>
              <a:t>save </a:t>
            </a:r>
            <a:r>
              <a:rPr sz="2600" spc="-110" dirty="0">
                <a:latin typeface="Arial"/>
                <a:cs typeface="Arial"/>
              </a:rPr>
              <a:t>overhead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25" dirty="0">
                <a:latin typeface="Arial"/>
                <a:cs typeface="Arial"/>
              </a:rPr>
              <a:t>return </a:t>
            </a:r>
            <a:r>
              <a:rPr sz="2600" spc="-100" dirty="0">
                <a:latin typeface="Arial"/>
                <a:cs typeface="Arial"/>
              </a:rPr>
              <a:t>call </a:t>
            </a:r>
            <a:r>
              <a:rPr sz="2600" spc="-25" dirty="0">
                <a:latin typeface="Arial"/>
                <a:cs typeface="Arial"/>
              </a:rPr>
              <a:t>from</a:t>
            </a:r>
            <a:r>
              <a:rPr sz="2600" spc="-540" dirty="0">
                <a:latin typeface="Arial"/>
                <a:cs typeface="Arial"/>
              </a:rPr>
              <a:t>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45" dirty="0">
                <a:latin typeface="Arial"/>
                <a:cs typeface="Arial"/>
              </a:rPr>
              <a:t>function.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AutoNum type="arabicPeriod"/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39090" algn="l"/>
              </a:tabLst>
            </a:pPr>
            <a:r>
              <a:rPr sz="2600" spc="40" dirty="0">
                <a:latin typeface="Arial"/>
                <a:cs typeface="Arial"/>
              </a:rPr>
              <a:t>It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increases</a:t>
            </a:r>
            <a:r>
              <a:rPr sz="2600" spc="-18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locality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reference</a:t>
            </a:r>
            <a:r>
              <a:rPr sz="2600" spc="-180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by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utilizing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instruction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155" dirty="0">
                <a:latin typeface="Arial"/>
                <a:cs typeface="Arial"/>
              </a:rPr>
              <a:t>cache.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AutoNum type="arabicPeriod"/>
            </a:pPr>
            <a:endParaRPr sz="3000">
              <a:latin typeface="Times New Roman"/>
              <a:cs typeface="Times New Roman"/>
            </a:endParaRPr>
          </a:p>
          <a:p>
            <a:pPr marL="12700" marR="396240">
              <a:lnSpc>
                <a:spcPct val="80000"/>
              </a:lnSpc>
              <a:buAutoNum type="arabicPeriod"/>
              <a:tabLst>
                <a:tab pos="339090" algn="l"/>
              </a:tabLst>
            </a:pPr>
            <a:r>
              <a:rPr sz="2600" spc="-235" dirty="0">
                <a:latin typeface="Arial"/>
                <a:cs typeface="Arial"/>
              </a:rPr>
              <a:t>By </a:t>
            </a:r>
            <a:r>
              <a:rPr sz="2600" spc="-95" dirty="0">
                <a:latin typeface="Arial"/>
                <a:cs typeface="Arial"/>
              </a:rPr>
              <a:t>marking </a:t>
            </a:r>
            <a:r>
              <a:rPr sz="2600" spc="80" dirty="0">
                <a:latin typeface="Arial"/>
                <a:cs typeface="Arial"/>
              </a:rPr>
              <a:t>it </a:t>
            </a:r>
            <a:r>
              <a:rPr sz="2600" spc="-245" dirty="0">
                <a:latin typeface="Arial"/>
                <a:cs typeface="Arial"/>
              </a:rPr>
              <a:t>as </a:t>
            </a:r>
            <a:r>
              <a:rPr sz="2600" spc="-50" dirty="0">
                <a:latin typeface="Arial"/>
                <a:cs typeface="Arial"/>
              </a:rPr>
              <a:t>inline, </a:t>
            </a:r>
            <a:r>
              <a:rPr sz="2600" spc="-110" dirty="0">
                <a:latin typeface="Arial"/>
                <a:cs typeface="Arial"/>
              </a:rPr>
              <a:t>you </a:t>
            </a:r>
            <a:r>
              <a:rPr sz="2600" spc="-170" dirty="0">
                <a:latin typeface="Arial"/>
                <a:cs typeface="Arial"/>
              </a:rPr>
              <a:t>can </a:t>
            </a:r>
            <a:r>
              <a:rPr sz="2600" spc="-10" dirty="0">
                <a:latin typeface="Arial"/>
                <a:cs typeface="Arial"/>
              </a:rPr>
              <a:t>put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40" dirty="0">
                <a:latin typeface="Arial"/>
                <a:cs typeface="Arial"/>
              </a:rPr>
              <a:t>function </a:t>
            </a:r>
            <a:r>
              <a:rPr sz="2600" spc="-25" dirty="0">
                <a:latin typeface="Arial"/>
                <a:cs typeface="Arial"/>
              </a:rPr>
              <a:t>definition </a:t>
            </a:r>
            <a:r>
              <a:rPr sz="2600" spc="-30" dirty="0">
                <a:latin typeface="Arial"/>
                <a:cs typeface="Arial"/>
              </a:rPr>
              <a:t>in</a:t>
            </a:r>
            <a:r>
              <a:rPr sz="2600" spc="-509" dirty="0">
                <a:latin typeface="Arial"/>
                <a:cs typeface="Arial"/>
              </a:rPr>
              <a:t> </a:t>
            </a:r>
            <a:r>
              <a:rPr sz="2600" spc="-200" dirty="0">
                <a:latin typeface="Arial"/>
                <a:cs typeface="Arial"/>
              </a:rPr>
              <a:t>a </a:t>
            </a:r>
            <a:r>
              <a:rPr sz="2600" spc="-110" dirty="0">
                <a:latin typeface="Arial"/>
                <a:cs typeface="Arial"/>
              </a:rPr>
              <a:t>header </a:t>
            </a:r>
            <a:r>
              <a:rPr sz="2600" spc="-15" dirty="0">
                <a:latin typeface="Arial"/>
                <a:cs typeface="Arial"/>
              </a:rPr>
              <a:t>file  </a:t>
            </a:r>
            <a:r>
              <a:rPr sz="2600" spc="-75" dirty="0">
                <a:latin typeface="Arial"/>
                <a:cs typeface="Arial"/>
              </a:rPr>
              <a:t>(i.e. </a:t>
            </a:r>
            <a:r>
              <a:rPr sz="2600" spc="85" dirty="0">
                <a:latin typeface="Arial"/>
                <a:cs typeface="Arial"/>
              </a:rPr>
              <a:t>it </a:t>
            </a:r>
            <a:r>
              <a:rPr sz="2600" spc="-170" dirty="0">
                <a:latin typeface="Arial"/>
                <a:cs typeface="Arial"/>
              </a:rPr>
              <a:t>can </a:t>
            </a:r>
            <a:r>
              <a:rPr sz="2600" spc="-120" dirty="0">
                <a:latin typeface="Arial"/>
                <a:cs typeface="Arial"/>
              </a:rPr>
              <a:t>be </a:t>
            </a:r>
            <a:r>
              <a:rPr sz="2600" spc="-80" dirty="0">
                <a:latin typeface="Arial"/>
                <a:cs typeface="Arial"/>
              </a:rPr>
              <a:t>included </a:t>
            </a:r>
            <a:r>
              <a:rPr sz="2600" spc="-30" dirty="0">
                <a:latin typeface="Arial"/>
                <a:cs typeface="Arial"/>
              </a:rPr>
              <a:t>in </a:t>
            </a:r>
            <a:r>
              <a:rPr sz="2600" spc="-25" dirty="0">
                <a:latin typeface="Arial"/>
                <a:cs typeface="Arial"/>
              </a:rPr>
              <a:t>multiple </a:t>
            </a:r>
            <a:r>
              <a:rPr sz="2600" spc="-60" dirty="0">
                <a:latin typeface="Arial"/>
                <a:cs typeface="Arial"/>
              </a:rPr>
              <a:t>compilation </a:t>
            </a:r>
            <a:r>
              <a:rPr sz="2600" spc="-15" dirty="0">
                <a:latin typeface="Arial"/>
                <a:cs typeface="Arial"/>
              </a:rPr>
              <a:t>unit, </a:t>
            </a:r>
            <a:r>
              <a:rPr sz="2600" spc="10" dirty="0">
                <a:latin typeface="Arial"/>
                <a:cs typeface="Arial"/>
              </a:rPr>
              <a:t>without </a:t>
            </a:r>
            <a:r>
              <a:rPr sz="2600" spc="-25" dirty="0">
                <a:latin typeface="Arial"/>
                <a:cs typeface="Arial"/>
              </a:rPr>
              <a:t>the </a:t>
            </a:r>
            <a:r>
              <a:rPr sz="2600" spc="-60" dirty="0">
                <a:latin typeface="Arial"/>
                <a:cs typeface="Arial"/>
              </a:rPr>
              <a:t>linker  </a:t>
            </a:r>
            <a:r>
              <a:rPr sz="2600" spc="-95" dirty="0">
                <a:latin typeface="Arial"/>
                <a:cs typeface="Arial"/>
              </a:rPr>
              <a:t>complaining)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13963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spc="-160" dirty="0">
                <a:uFill>
                  <a:solidFill>
                    <a:srgbClr val="000000"/>
                  </a:solidFill>
                </a:uFill>
              </a:rPr>
              <a:t>Cons</a:t>
            </a:r>
            <a:r>
              <a:rPr sz="4400" spc="-520" dirty="0"/>
              <a:t> </a:t>
            </a:r>
            <a:r>
              <a:rPr sz="4400" spc="-270" dirty="0"/>
              <a:t>-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349501"/>
            <a:ext cx="10297160" cy="4813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39090" algn="l"/>
              </a:tabLst>
            </a:pPr>
            <a:r>
              <a:rPr sz="2600" spc="40" dirty="0">
                <a:latin typeface="Arial"/>
                <a:cs typeface="Arial"/>
              </a:rPr>
              <a:t>It </a:t>
            </a:r>
            <a:r>
              <a:rPr sz="2600" spc="-150" dirty="0">
                <a:latin typeface="Arial"/>
                <a:cs typeface="Arial"/>
              </a:rPr>
              <a:t>increases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20" dirty="0">
                <a:latin typeface="Arial"/>
                <a:cs typeface="Arial"/>
              </a:rPr>
              <a:t>executable </a:t>
            </a:r>
            <a:r>
              <a:rPr sz="2600" spc="-190" dirty="0">
                <a:latin typeface="Arial"/>
                <a:cs typeface="Arial"/>
              </a:rPr>
              <a:t>size </a:t>
            </a:r>
            <a:r>
              <a:rPr sz="2600" spc="-110" dirty="0">
                <a:latin typeface="Arial"/>
                <a:cs typeface="Arial"/>
              </a:rPr>
              <a:t>due </a:t>
            </a:r>
            <a:r>
              <a:rPr sz="2600" spc="25" dirty="0">
                <a:latin typeface="Arial"/>
                <a:cs typeface="Arial"/>
              </a:rPr>
              <a:t>to</a:t>
            </a:r>
            <a:r>
              <a:rPr sz="2600" spc="-545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code </a:t>
            </a:r>
            <a:r>
              <a:rPr sz="2600" spc="-125" dirty="0">
                <a:latin typeface="Arial"/>
                <a:cs typeface="Arial"/>
              </a:rPr>
              <a:t>expansion.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70000"/>
              </a:lnSpc>
              <a:buAutoNum type="arabicPeriod"/>
              <a:tabLst>
                <a:tab pos="339090" algn="l"/>
              </a:tabLst>
            </a:pPr>
            <a:r>
              <a:rPr sz="2600" spc="-305" dirty="0">
                <a:latin typeface="Arial"/>
                <a:cs typeface="Arial"/>
              </a:rPr>
              <a:t>C++ </a:t>
            </a:r>
            <a:r>
              <a:rPr sz="2600" spc="-50" dirty="0">
                <a:latin typeface="Arial"/>
                <a:cs typeface="Arial"/>
              </a:rPr>
              <a:t>inlining </a:t>
            </a:r>
            <a:r>
              <a:rPr sz="2600" spc="-130" dirty="0">
                <a:latin typeface="Arial"/>
                <a:cs typeface="Arial"/>
              </a:rPr>
              <a:t>is </a:t>
            </a:r>
            <a:r>
              <a:rPr sz="2600" spc="-110" dirty="0">
                <a:latin typeface="Arial"/>
                <a:cs typeface="Arial"/>
              </a:rPr>
              <a:t>resolved </a:t>
            </a:r>
            <a:r>
              <a:rPr sz="2600" spc="-40" dirty="0">
                <a:latin typeface="Arial"/>
                <a:cs typeface="Arial"/>
              </a:rPr>
              <a:t>at </a:t>
            </a:r>
            <a:r>
              <a:rPr sz="2600" spc="-90" dirty="0">
                <a:latin typeface="Arial"/>
                <a:cs typeface="Arial"/>
              </a:rPr>
              <a:t>compile </a:t>
            </a:r>
            <a:r>
              <a:rPr sz="2600" spc="-30" dirty="0">
                <a:latin typeface="Arial"/>
                <a:cs typeface="Arial"/>
              </a:rPr>
              <a:t>time. </a:t>
            </a:r>
            <a:r>
              <a:rPr sz="2600" spc="-95" dirty="0">
                <a:latin typeface="Arial"/>
                <a:cs typeface="Arial"/>
              </a:rPr>
              <a:t>Which </a:t>
            </a:r>
            <a:r>
              <a:rPr sz="2600" spc="-160" dirty="0">
                <a:latin typeface="Arial"/>
                <a:cs typeface="Arial"/>
              </a:rPr>
              <a:t>means </a:t>
            </a:r>
            <a:r>
              <a:rPr sz="2600" spc="45" dirty="0">
                <a:latin typeface="Arial"/>
                <a:cs typeface="Arial"/>
              </a:rPr>
              <a:t>if </a:t>
            </a:r>
            <a:r>
              <a:rPr sz="2600" spc="-110" dirty="0">
                <a:latin typeface="Arial"/>
                <a:cs typeface="Arial"/>
              </a:rPr>
              <a:t>you </a:t>
            </a:r>
            <a:r>
              <a:rPr sz="2600" spc="-160" dirty="0">
                <a:latin typeface="Arial"/>
                <a:cs typeface="Arial"/>
              </a:rPr>
              <a:t>change </a:t>
            </a:r>
            <a:r>
              <a:rPr sz="2600" spc="-25" dirty="0">
                <a:latin typeface="Arial"/>
                <a:cs typeface="Arial"/>
              </a:rPr>
              <a:t>the  </a:t>
            </a:r>
            <a:r>
              <a:rPr sz="2600" spc="-135" dirty="0">
                <a:latin typeface="Arial"/>
                <a:cs typeface="Arial"/>
              </a:rPr>
              <a:t>code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the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inline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45" dirty="0">
                <a:latin typeface="Arial"/>
                <a:cs typeface="Arial"/>
              </a:rPr>
              <a:t>function,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you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would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need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to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recompile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all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the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code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using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85" dirty="0">
                <a:latin typeface="Arial"/>
                <a:cs typeface="Arial"/>
              </a:rPr>
              <a:t>it  </a:t>
            </a:r>
            <a:r>
              <a:rPr sz="2600" spc="25" dirty="0">
                <a:latin typeface="Arial"/>
                <a:cs typeface="Arial"/>
              </a:rPr>
              <a:t>to </a:t>
            </a:r>
            <a:r>
              <a:rPr sz="2600" spc="-165" dirty="0">
                <a:latin typeface="Arial"/>
                <a:cs typeface="Arial"/>
              </a:rPr>
              <a:t>make </a:t>
            </a:r>
            <a:r>
              <a:rPr sz="2600" spc="-130" dirty="0">
                <a:latin typeface="Arial"/>
                <a:cs typeface="Arial"/>
              </a:rPr>
              <a:t>sure </a:t>
            </a:r>
            <a:r>
              <a:rPr sz="2600" spc="80" dirty="0">
                <a:latin typeface="Arial"/>
                <a:cs typeface="Arial"/>
              </a:rPr>
              <a:t>it </a:t>
            </a:r>
            <a:r>
              <a:rPr sz="2600" spc="10" dirty="0">
                <a:latin typeface="Arial"/>
                <a:cs typeface="Arial"/>
              </a:rPr>
              <a:t>will</a:t>
            </a:r>
            <a:r>
              <a:rPr sz="2600" spc="-540" dirty="0">
                <a:latin typeface="Arial"/>
                <a:cs typeface="Arial"/>
              </a:rPr>
              <a:t> </a:t>
            </a:r>
            <a:r>
              <a:rPr sz="2600" spc="-120" dirty="0">
                <a:latin typeface="Arial"/>
                <a:cs typeface="Arial"/>
              </a:rPr>
              <a:t>be </a:t>
            </a:r>
            <a:r>
              <a:rPr sz="2600" spc="-85" dirty="0">
                <a:latin typeface="Arial"/>
                <a:cs typeface="Arial"/>
              </a:rPr>
              <a:t>updated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2750">
              <a:latin typeface="Times New Roman"/>
              <a:cs typeface="Times New Roman"/>
            </a:endParaRPr>
          </a:p>
          <a:p>
            <a:pPr marL="12700" marR="229235">
              <a:lnSpc>
                <a:spcPct val="70000"/>
              </a:lnSpc>
              <a:spcBef>
                <a:spcPts val="5"/>
              </a:spcBef>
              <a:buAutoNum type="arabicPeriod"/>
              <a:tabLst>
                <a:tab pos="339090" algn="l"/>
              </a:tabLst>
            </a:pPr>
            <a:r>
              <a:rPr sz="2600" spc="-114" dirty="0">
                <a:latin typeface="Arial"/>
                <a:cs typeface="Arial"/>
              </a:rPr>
              <a:t>When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55" dirty="0">
                <a:latin typeface="Arial"/>
                <a:cs typeface="Arial"/>
              </a:rPr>
              <a:t>used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in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200" dirty="0">
                <a:latin typeface="Arial"/>
                <a:cs typeface="Arial"/>
              </a:rPr>
              <a:t>a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header,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80" dirty="0">
                <a:latin typeface="Arial"/>
                <a:cs typeface="Arial"/>
              </a:rPr>
              <a:t>it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185" dirty="0">
                <a:latin typeface="Arial"/>
                <a:cs typeface="Arial"/>
              </a:rPr>
              <a:t>makes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your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header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file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larger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15" dirty="0">
                <a:latin typeface="Arial"/>
                <a:cs typeface="Arial"/>
              </a:rPr>
              <a:t>with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information  </a:t>
            </a:r>
            <a:r>
              <a:rPr sz="2600" spc="-75" dirty="0">
                <a:latin typeface="Arial"/>
                <a:cs typeface="Arial"/>
              </a:rPr>
              <a:t>which </a:t>
            </a:r>
            <a:r>
              <a:rPr sz="2600" spc="-165" dirty="0">
                <a:latin typeface="Arial"/>
                <a:cs typeface="Arial"/>
              </a:rPr>
              <a:t>users </a:t>
            </a:r>
            <a:r>
              <a:rPr sz="2600" spc="-10" dirty="0">
                <a:latin typeface="Arial"/>
                <a:cs typeface="Arial"/>
              </a:rPr>
              <a:t>don’t</a:t>
            </a:r>
            <a:r>
              <a:rPr sz="2600" spc="-210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care.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rabicPeriod"/>
            </a:pPr>
            <a:endParaRPr sz="2750">
              <a:latin typeface="Times New Roman"/>
              <a:cs typeface="Times New Roman"/>
            </a:endParaRPr>
          </a:p>
          <a:p>
            <a:pPr marL="12700" marR="571500">
              <a:lnSpc>
                <a:spcPct val="70000"/>
              </a:lnSpc>
              <a:buAutoNum type="arabicPeriod"/>
              <a:tabLst>
                <a:tab pos="339090" algn="l"/>
              </a:tabLst>
            </a:pPr>
            <a:r>
              <a:rPr sz="2600" spc="-254" dirty="0">
                <a:latin typeface="Arial"/>
                <a:cs typeface="Arial"/>
              </a:rPr>
              <a:t>As </a:t>
            </a:r>
            <a:r>
              <a:rPr sz="2600" spc="-65" dirty="0">
                <a:latin typeface="Arial"/>
                <a:cs typeface="Arial"/>
              </a:rPr>
              <a:t>mentioned </a:t>
            </a:r>
            <a:r>
              <a:rPr sz="2600" spc="-135" dirty="0">
                <a:latin typeface="Arial"/>
                <a:cs typeface="Arial"/>
              </a:rPr>
              <a:t>above </a:t>
            </a:r>
            <a:r>
              <a:rPr sz="2600" spc="80" dirty="0">
                <a:latin typeface="Arial"/>
                <a:cs typeface="Arial"/>
              </a:rPr>
              <a:t>it </a:t>
            </a:r>
            <a:r>
              <a:rPr sz="2600" spc="-145" dirty="0">
                <a:latin typeface="Arial"/>
                <a:cs typeface="Arial"/>
              </a:rPr>
              <a:t>increases </a:t>
            </a:r>
            <a:r>
              <a:rPr sz="2600" spc="-30" dirty="0">
                <a:latin typeface="Arial"/>
                <a:cs typeface="Arial"/>
              </a:rPr>
              <a:t>the </a:t>
            </a:r>
            <a:r>
              <a:rPr sz="2600" spc="-120" dirty="0">
                <a:latin typeface="Arial"/>
                <a:cs typeface="Arial"/>
              </a:rPr>
              <a:t>executable </a:t>
            </a:r>
            <a:r>
              <a:rPr sz="2600" spc="-165" dirty="0">
                <a:latin typeface="Arial"/>
                <a:cs typeface="Arial"/>
              </a:rPr>
              <a:t>size, </a:t>
            </a:r>
            <a:r>
              <a:rPr sz="2600" spc="-75" dirty="0">
                <a:latin typeface="Arial"/>
                <a:cs typeface="Arial"/>
              </a:rPr>
              <a:t>which</a:t>
            </a:r>
            <a:r>
              <a:rPr sz="2600" spc="-490" dirty="0">
                <a:latin typeface="Arial"/>
                <a:cs typeface="Arial"/>
              </a:rPr>
              <a:t> </a:t>
            </a:r>
            <a:r>
              <a:rPr sz="2600" spc="-155" dirty="0">
                <a:latin typeface="Arial"/>
                <a:cs typeface="Arial"/>
              </a:rPr>
              <a:t>may </a:t>
            </a:r>
            <a:r>
              <a:rPr sz="2600" spc="-190" dirty="0">
                <a:latin typeface="Arial"/>
                <a:cs typeface="Arial"/>
              </a:rPr>
              <a:t>cause  </a:t>
            </a:r>
            <a:r>
              <a:rPr sz="2600" spc="-85" dirty="0">
                <a:latin typeface="Arial"/>
                <a:cs typeface="Arial"/>
              </a:rPr>
              <a:t>thrashing </a:t>
            </a:r>
            <a:r>
              <a:rPr sz="2600" spc="-30" dirty="0">
                <a:latin typeface="Arial"/>
                <a:cs typeface="Arial"/>
              </a:rPr>
              <a:t>in </a:t>
            </a:r>
            <a:r>
              <a:rPr sz="2600" spc="-105" dirty="0">
                <a:latin typeface="Arial"/>
                <a:cs typeface="Arial"/>
              </a:rPr>
              <a:t>memory. </a:t>
            </a:r>
            <a:r>
              <a:rPr sz="2600" spc="-45" dirty="0">
                <a:latin typeface="Arial"/>
                <a:cs typeface="Arial"/>
              </a:rPr>
              <a:t>More </a:t>
            </a:r>
            <a:r>
              <a:rPr sz="2600" spc="-80" dirty="0">
                <a:latin typeface="Arial"/>
                <a:cs typeface="Arial"/>
              </a:rPr>
              <a:t>number </a:t>
            </a:r>
            <a:r>
              <a:rPr sz="2600" spc="-5" dirty="0">
                <a:latin typeface="Arial"/>
                <a:cs typeface="Arial"/>
              </a:rPr>
              <a:t>of </a:t>
            </a:r>
            <a:r>
              <a:rPr sz="2600" spc="-175" dirty="0">
                <a:latin typeface="Arial"/>
                <a:cs typeface="Arial"/>
              </a:rPr>
              <a:t>page </a:t>
            </a:r>
            <a:r>
              <a:rPr sz="2600" spc="-20" dirty="0">
                <a:latin typeface="Arial"/>
                <a:cs typeface="Arial"/>
              </a:rPr>
              <a:t>fault </a:t>
            </a:r>
            <a:r>
              <a:rPr sz="2600" spc="-80" dirty="0">
                <a:latin typeface="Arial"/>
                <a:cs typeface="Arial"/>
              </a:rPr>
              <a:t>bringing </a:t>
            </a:r>
            <a:r>
              <a:rPr sz="2600" spc="-70" dirty="0">
                <a:latin typeface="Arial"/>
                <a:cs typeface="Arial"/>
              </a:rPr>
              <a:t>down </a:t>
            </a:r>
            <a:r>
              <a:rPr sz="2600" spc="-75" dirty="0">
                <a:latin typeface="Arial"/>
                <a:cs typeface="Arial"/>
              </a:rPr>
              <a:t>your  </a:t>
            </a:r>
            <a:r>
              <a:rPr sz="2600" spc="-100" dirty="0">
                <a:latin typeface="Arial"/>
                <a:cs typeface="Arial"/>
              </a:rPr>
              <a:t>program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performance.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rabicPeriod"/>
            </a:pPr>
            <a:endParaRPr sz="2750">
              <a:latin typeface="Times New Roman"/>
              <a:cs typeface="Times New Roman"/>
            </a:endParaRPr>
          </a:p>
          <a:p>
            <a:pPr marL="12700" marR="866775">
              <a:lnSpc>
                <a:spcPct val="70000"/>
              </a:lnSpc>
              <a:buAutoNum type="arabicPeriod"/>
              <a:tabLst>
                <a:tab pos="339090" algn="l"/>
              </a:tabLst>
            </a:pPr>
            <a:r>
              <a:rPr sz="2600" spc="-140" dirty="0">
                <a:latin typeface="Arial"/>
                <a:cs typeface="Arial"/>
              </a:rPr>
              <a:t>Sometimes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not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95" dirty="0">
                <a:latin typeface="Arial"/>
                <a:cs typeface="Arial"/>
              </a:rPr>
              <a:t>useful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for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130" dirty="0">
                <a:latin typeface="Arial"/>
                <a:cs typeface="Arial"/>
              </a:rPr>
              <a:t>example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in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embedded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155" dirty="0">
                <a:latin typeface="Arial"/>
                <a:cs typeface="Arial"/>
              </a:rPr>
              <a:t>system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where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114" dirty="0">
                <a:latin typeface="Arial"/>
                <a:cs typeface="Arial"/>
              </a:rPr>
              <a:t>large  </a:t>
            </a:r>
            <a:r>
              <a:rPr sz="2600" spc="-120" dirty="0">
                <a:latin typeface="Arial"/>
                <a:cs typeface="Arial"/>
              </a:rPr>
              <a:t>executable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190" dirty="0">
                <a:latin typeface="Arial"/>
                <a:cs typeface="Arial"/>
              </a:rPr>
              <a:t>size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is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not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65" dirty="0">
                <a:latin typeface="Arial"/>
                <a:cs typeface="Arial"/>
              </a:rPr>
              <a:t>preferred</a:t>
            </a:r>
            <a:r>
              <a:rPr sz="2600" spc="-165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at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all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110" dirty="0">
                <a:latin typeface="Arial"/>
                <a:cs typeface="Arial"/>
              </a:rPr>
              <a:t>due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to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80" dirty="0">
                <a:latin typeface="Arial"/>
                <a:cs typeface="Arial"/>
              </a:rPr>
              <a:t>memory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constraints.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981"/>
            <a:ext cx="3120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u="heavy" spc="-120" dirty="0">
                <a:uFill>
                  <a:solidFill>
                    <a:srgbClr val="000000"/>
                  </a:solidFill>
                </a:uFill>
              </a:rPr>
              <a:t>When </a:t>
            </a:r>
            <a:r>
              <a:rPr sz="4400" u="heavy" spc="-220" dirty="0">
                <a:uFill>
                  <a:solidFill>
                    <a:srgbClr val="000000"/>
                  </a:solidFill>
                </a:uFill>
              </a:rPr>
              <a:t>to </a:t>
            </a:r>
            <a:r>
              <a:rPr sz="4400" u="heavy" spc="-165" dirty="0">
                <a:uFill>
                  <a:solidFill>
                    <a:srgbClr val="000000"/>
                  </a:solidFill>
                </a:uFill>
              </a:rPr>
              <a:t>use</a:t>
            </a:r>
            <a:r>
              <a:rPr sz="4400" spc="-965" dirty="0"/>
              <a:t> </a:t>
            </a:r>
            <a:r>
              <a:rPr sz="4400" spc="-270" dirty="0"/>
              <a:t>-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45055"/>
            <a:ext cx="10075545" cy="28848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10" dirty="0">
                <a:latin typeface="Arial"/>
                <a:cs typeface="Arial"/>
              </a:rPr>
              <a:t>Function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45" dirty="0">
                <a:latin typeface="Arial"/>
                <a:cs typeface="Arial"/>
              </a:rPr>
              <a:t>made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55" dirty="0">
                <a:latin typeface="Arial"/>
                <a:cs typeface="Arial"/>
              </a:rPr>
              <a:t>inline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75" dirty="0">
                <a:latin typeface="Arial"/>
                <a:cs typeface="Arial"/>
              </a:rPr>
              <a:t>per </a:t>
            </a:r>
            <a:r>
              <a:rPr sz="2800" spc="-105" dirty="0">
                <a:latin typeface="Arial"/>
                <a:cs typeface="Arial"/>
              </a:rPr>
              <a:t>programmer </a:t>
            </a:r>
            <a:r>
              <a:rPr sz="2800" spc="-125" dirty="0">
                <a:latin typeface="Arial"/>
                <a:cs typeface="Arial"/>
              </a:rPr>
              <a:t>need. </a:t>
            </a:r>
            <a:r>
              <a:rPr sz="2800" spc="-240" dirty="0">
                <a:latin typeface="Arial"/>
                <a:cs typeface="Arial"/>
              </a:rPr>
              <a:t>Some </a:t>
            </a:r>
            <a:r>
              <a:rPr sz="2800" spc="-105" dirty="0">
                <a:latin typeface="Arial"/>
                <a:cs typeface="Arial"/>
              </a:rPr>
              <a:t>useful  </a:t>
            </a:r>
            <a:r>
              <a:rPr sz="2800" spc="-95" dirty="0">
                <a:latin typeface="Arial"/>
                <a:cs typeface="Arial"/>
              </a:rPr>
              <a:t>recommendation </a:t>
            </a:r>
            <a:r>
              <a:rPr sz="2800" spc="-130" dirty="0">
                <a:latin typeface="Arial"/>
                <a:cs typeface="Arial"/>
              </a:rPr>
              <a:t>are </a:t>
            </a:r>
            <a:r>
              <a:rPr sz="2800" spc="-75" dirty="0">
                <a:latin typeface="Arial"/>
                <a:cs typeface="Arial"/>
              </a:rPr>
              <a:t>mentioned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below-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ts val="3190"/>
              </a:lnSpc>
              <a:buAutoNum type="arabicPeriod"/>
              <a:tabLst>
                <a:tab pos="365125" algn="l"/>
              </a:tabLst>
            </a:pPr>
            <a:r>
              <a:rPr sz="2800" spc="-235" dirty="0">
                <a:latin typeface="Arial"/>
                <a:cs typeface="Arial"/>
              </a:rPr>
              <a:t>Use </a:t>
            </a:r>
            <a:r>
              <a:rPr sz="2800" spc="-55" dirty="0">
                <a:latin typeface="Arial"/>
                <a:cs typeface="Arial"/>
              </a:rPr>
              <a:t>inline </a:t>
            </a:r>
            <a:r>
              <a:rPr sz="2800" spc="-45" dirty="0">
                <a:latin typeface="Arial"/>
                <a:cs typeface="Arial"/>
              </a:rPr>
              <a:t>function </a:t>
            </a:r>
            <a:r>
              <a:rPr sz="2800" spc="-95" dirty="0">
                <a:latin typeface="Arial"/>
                <a:cs typeface="Arial"/>
              </a:rPr>
              <a:t>when </a:t>
            </a:r>
            <a:r>
              <a:rPr sz="2800" spc="-100" dirty="0">
                <a:latin typeface="Arial"/>
                <a:cs typeface="Arial"/>
              </a:rPr>
              <a:t>performance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26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needed.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025"/>
              </a:lnSpc>
              <a:buAutoNum type="arabicPeriod"/>
              <a:tabLst>
                <a:tab pos="365125" algn="l"/>
              </a:tabLst>
            </a:pPr>
            <a:r>
              <a:rPr sz="2800" spc="-235" dirty="0">
                <a:latin typeface="Arial"/>
                <a:cs typeface="Arial"/>
              </a:rPr>
              <a:t>Use </a:t>
            </a:r>
            <a:r>
              <a:rPr sz="2800" spc="-55" dirty="0">
                <a:latin typeface="Arial"/>
                <a:cs typeface="Arial"/>
              </a:rPr>
              <a:t>inline </a:t>
            </a:r>
            <a:r>
              <a:rPr sz="2800" spc="-45" dirty="0">
                <a:latin typeface="Arial"/>
                <a:cs typeface="Arial"/>
              </a:rPr>
              <a:t>function </a:t>
            </a:r>
            <a:r>
              <a:rPr sz="2800" spc="-100" dirty="0">
                <a:latin typeface="Arial"/>
                <a:cs typeface="Arial"/>
              </a:rPr>
              <a:t>over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macros.</a:t>
            </a:r>
            <a:endParaRPr sz="2800">
              <a:latin typeface="Arial"/>
              <a:cs typeface="Arial"/>
            </a:endParaRPr>
          </a:p>
          <a:p>
            <a:pPr marL="12700" marR="618490">
              <a:lnSpc>
                <a:spcPts val="3030"/>
              </a:lnSpc>
              <a:spcBef>
                <a:spcPts val="204"/>
              </a:spcBef>
              <a:buAutoNum type="arabicPeriod"/>
              <a:tabLst>
                <a:tab pos="365125" algn="l"/>
              </a:tabLst>
            </a:pPr>
            <a:r>
              <a:rPr sz="2800" spc="-125" dirty="0">
                <a:latin typeface="Arial"/>
                <a:cs typeface="Arial"/>
              </a:rPr>
              <a:t>Prefer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90" dirty="0">
                <a:latin typeface="Arial"/>
                <a:cs typeface="Arial"/>
              </a:rPr>
              <a:t>use </a:t>
            </a:r>
            <a:r>
              <a:rPr sz="2800" spc="-55" dirty="0">
                <a:latin typeface="Arial"/>
                <a:cs typeface="Arial"/>
              </a:rPr>
              <a:t>inline </a:t>
            </a:r>
            <a:r>
              <a:rPr sz="2800" spc="-110" dirty="0">
                <a:latin typeface="Arial"/>
                <a:cs typeface="Arial"/>
              </a:rPr>
              <a:t>keyword </a:t>
            </a:r>
            <a:r>
              <a:rPr sz="2800" spc="-85" dirty="0">
                <a:latin typeface="Arial"/>
                <a:cs typeface="Arial"/>
              </a:rPr>
              <a:t>outside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204" dirty="0">
                <a:latin typeface="Arial"/>
                <a:cs typeface="Arial"/>
              </a:rPr>
              <a:t>class </a:t>
            </a:r>
            <a:r>
              <a:rPr sz="2800" spc="15" dirty="0">
                <a:latin typeface="Arial"/>
                <a:cs typeface="Arial"/>
              </a:rPr>
              <a:t>with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45" dirty="0">
                <a:latin typeface="Arial"/>
                <a:cs typeface="Arial"/>
              </a:rPr>
              <a:t>function  </a:t>
            </a:r>
            <a:r>
              <a:rPr sz="2800" spc="-35" dirty="0">
                <a:latin typeface="Arial"/>
                <a:cs typeface="Arial"/>
              </a:rPr>
              <a:t>definition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85" dirty="0">
                <a:latin typeface="Arial"/>
                <a:cs typeface="Arial"/>
              </a:rPr>
              <a:t>hide </a:t>
            </a:r>
            <a:r>
              <a:rPr sz="2800" spc="-60" dirty="0">
                <a:latin typeface="Arial"/>
                <a:cs typeface="Arial"/>
              </a:rPr>
              <a:t>implementation</a:t>
            </a:r>
            <a:r>
              <a:rPr sz="2800" spc="-434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details.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940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Georgia</vt:lpstr>
      <vt:lpstr>Times New Roman</vt:lpstr>
      <vt:lpstr>Trebuchet MS</vt:lpstr>
      <vt:lpstr>Office Theme</vt:lpstr>
      <vt:lpstr>INLINE FUNCTION</vt:lpstr>
      <vt:lpstr>INTRODUCTION</vt:lpstr>
      <vt:lpstr>What is inline function :</vt:lpstr>
      <vt:lpstr>How to make function inline:</vt:lpstr>
      <vt:lpstr>Why to use -</vt:lpstr>
      <vt:lpstr>PowerPoint Presentation</vt:lpstr>
      <vt:lpstr>Pros -</vt:lpstr>
      <vt:lpstr>Cons -</vt:lpstr>
      <vt:lpstr>When to use -</vt:lpstr>
      <vt:lpstr>Key Points -</vt:lpstr>
      <vt:lpstr>PowerPoint Presentation</vt:lpstr>
      <vt:lpstr>Program code-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INLINE FUNCTION</dc:title>
  <cp:lastModifiedBy>CK</cp:lastModifiedBy>
  <cp:revision>1</cp:revision>
  <dcterms:created xsi:type="dcterms:W3CDTF">2019-04-16T16:22:23Z</dcterms:created>
  <dcterms:modified xsi:type="dcterms:W3CDTF">2019-04-17T04:32:54Z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2019-04-16T00:00:00Z</vt:filetime>
  </property>
</Properties>
</file>