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756" y="-108"/>
      </p:cViewPr>
      <p:guideLst>
        <p:guide orient="horz" pos="2160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130426"/>
            <a:ext cx="10360501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312AE-C525-4C67-ABFE-65F9ABD756B8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CEB5F-BF99-4A4C-B34A-5A81FA7943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312AE-C525-4C67-ABFE-65F9ABD756B8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CEB5F-BF99-4A4C-B34A-5A81FA7943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80415" y="274639"/>
            <a:ext cx="3654531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589" y="274639"/>
            <a:ext cx="1076468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312AE-C525-4C67-ABFE-65F9ABD756B8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CEB5F-BF99-4A4C-B34A-5A81FA7943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312AE-C525-4C67-ABFE-65F9ABD756B8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CEB5F-BF99-4A4C-B34A-5A81FA7943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312AE-C525-4C67-ABFE-65F9ABD756B8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CEB5F-BF99-4A4C-B34A-5A81FA7943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589" y="1600201"/>
            <a:ext cx="7209606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5341" y="1600201"/>
            <a:ext cx="720960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312AE-C525-4C67-ABFE-65F9ABD756B8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CEB5F-BF99-4A4C-B34A-5A81FA7943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74638"/>
            <a:ext cx="10969943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4" y="1535113"/>
            <a:ext cx="538763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4" y="2174875"/>
            <a:ext cx="538763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312AE-C525-4C67-ABFE-65F9ABD756B8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CEB5F-BF99-4A4C-B34A-5A81FA7943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312AE-C525-4C67-ABFE-65F9ABD756B8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CEB5F-BF99-4A4C-B34A-5A81FA7943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312AE-C525-4C67-ABFE-65F9ABD756B8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CEB5F-BF99-4A4C-B34A-5A81FA7943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2" y="273050"/>
            <a:ext cx="4010039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1"/>
            <a:ext cx="681389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2" y="1435101"/>
            <a:ext cx="4010039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312AE-C525-4C67-ABFE-65F9ABD756B8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CEB5F-BF99-4A4C-B34A-5A81FA7943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312AE-C525-4C67-ABFE-65F9ABD756B8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CEB5F-BF99-4A4C-B34A-5A81FA7943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8"/>
            <a:ext cx="10969943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600201"/>
            <a:ext cx="10969943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1312AE-C525-4C67-ABFE-65F9ABD756B8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4CEB5F-BF99-4A4C-B34A-5A81FA7943C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audio" Target="../media/audio1.wav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2.wav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3.wav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4.wav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Two Dimensional Array</a:t>
            </a:r>
            <a:endParaRPr lang="en-US" b="1" dirty="0"/>
          </a:p>
        </p:txBody>
      </p:sp>
      <p:pic>
        <p:nvPicPr>
          <p:cNvPr id="4" name="Recorded Sound">
            <a:hlinkClick r:id="" action="ppaction://media"/>
          </p:cNvPr>
          <p:cNvPicPr>
            <a:picLocks noRot="1" noChangeAspect="1"/>
          </p:cNvPicPr>
          <p:nvPr>
            <a:wavAudioFile r:embed="rId1" name="Recorded Sound"/>
          </p:nvPr>
        </p:nvPicPr>
        <p:blipFill>
          <a:blip r:embed="rId3"/>
          <a:stretch>
            <a:fillRect/>
          </a:stretch>
        </p:blipFill>
        <p:spPr>
          <a:xfrm>
            <a:off x="5942013" y="3276600"/>
            <a:ext cx="304800" cy="304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991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audi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6393" y="182477"/>
            <a:ext cx="11669265" cy="643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 algn="just">
              <a:buFont typeface="Wingdings" pitchFamily="2" charset="2"/>
              <a:buChar char="§"/>
            </a:pPr>
            <a:r>
              <a:rPr lang="en-US" sz="2800" b="1" dirty="0" smtClean="0"/>
              <a:t> Two (Multi-dimensional)</a:t>
            </a:r>
            <a:r>
              <a:rPr lang="en-US" sz="2800" b="1" dirty="0" smtClean="0"/>
              <a:t> </a:t>
            </a:r>
            <a:r>
              <a:rPr lang="en-US" sz="2800" b="1" dirty="0" smtClean="0"/>
              <a:t>Dimensional Array –</a:t>
            </a:r>
          </a:p>
          <a:p>
            <a:pPr marL="0" lvl="2" algn="just"/>
            <a:endParaRPr lang="en-US" sz="2800" b="1" dirty="0" smtClean="0"/>
          </a:p>
          <a:p>
            <a:pPr marL="0" lvl="2" algn="just"/>
            <a:endParaRPr lang="en-US" sz="2800" b="1" dirty="0" smtClean="0"/>
          </a:p>
          <a:p>
            <a:pPr marL="0" lvl="2" algn="just"/>
            <a:endParaRPr lang="en-US" sz="2800" b="1" dirty="0" smtClean="0"/>
          </a:p>
          <a:p>
            <a:pPr marL="0" lvl="2" algn="just"/>
            <a:endParaRPr lang="en-US" sz="2800" b="1" dirty="0" smtClean="0"/>
          </a:p>
          <a:p>
            <a:pPr marL="0" lvl="2" algn="just"/>
            <a:endParaRPr lang="en-US" sz="2800" b="1" dirty="0" smtClean="0"/>
          </a:p>
          <a:p>
            <a:pPr marL="0" lvl="2" algn="just"/>
            <a:endParaRPr lang="en-US" sz="2800" b="1" dirty="0" smtClean="0"/>
          </a:p>
          <a:p>
            <a:pPr marL="0" lvl="2" algn="just"/>
            <a:r>
              <a:rPr lang="en-US" sz="2400" dirty="0" smtClean="0"/>
              <a:t>The </a:t>
            </a:r>
            <a:r>
              <a:rPr lang="en-US" sz="2400" dirty="0" smtClean="0"/>
              <a:t>multidimensional array is also known as rectangular arrays in C++. It can be two dimensional or three dimensional. The data is stored in tabular form (row ∗ column) which is also known as </a:t>
            </a:r>
            <a:r>
              <a:rPr lang="en-US" sz="2400" dirty="0" smtClean="0"/>
              <a:t>matrix.</a:t>
            </a:r>
          </a:p>
          <a:p>
            <a:pPr marL="0" lvl="2" algn="just"/>
            <a:endParaRPr lang="en-US" sz="2400" b="1" dirty="0" smtClean="0"/>
          </a:p>
          <a:p>
            <a:pPr marL="0" lvl="2" algn="just"/>
            <a:r>
              <a:rPr lang="en-US" sz="2400" b="1" dirty="0" smtClean="0"/>
              <a:t>Syntax - </a:t>
            </a:r>
            <a:r>
              <a:rPr lang="en-US" sz="2400" b="1" dirty="0" smtClean="0">
                <a:solidFill>
                  <a:srgbClr val="C00000"/>
                </a:solidFill>
              </a:rPr>
              <a:t>data type </a:t>
            </a:r>
            <a:r>
              <a:rPr lang="en-US" sz="2400" b="1" dirty="0" smtClean="0">
                <a:solidFill>
                  <a:srgbClr val="C00000"/>
                </a:solidFill>
              </a:rPr>
              <a:t>array-name[size</a:t>
            </a:r>
            <a:r>
              <a:rPr lang="en-US" sz="2400" b="1" dirty="0" smtClean="0">
                <a:solidFill>
                  <a:srgbClr val="C00000"/>
                </a:solidFill>
              </a:rPr>
              <a:t>][size];</a:t>
            </a:r>
          </a:p>
          <a:p>
            <a:pPr marL="0" lvl="2" algn="just"/>
            <a:endParaRPr lang="en-US" sz="2400" b="1" dirty="0" smtClean="0">
              <a:solidFill>
                <a:srgbClr val="C00000"/>
              </a:solidFill>
            </a:endParaRPr>
          </a:p>
          <a:p>
            <a:pPr marL="0" lvl="2" algn="just"/>
            <a:r>
              <a:rPr lang="en-US" sz="2400" b="1" dirty="0" smtClean="0"/>
              <a:t>Note: </a:t>
            </a:r>
          </a:p>
          <a:p>
            <a:pPr marL="914400" lvl="4" algn="just">
              <a:buFont typeface="Arial" pitchFamily="34" charset="0"/>
              <a:buChar char="•"/>
            </a:pPr>
            <a:r>
              <a:rPr lang="en-US" sz="2400" b="1" i="1" dirty="0" smtClean="0">
                <a:solidFill>
                  <a:srgbClr val="002060"/>
                </a:solidFill>
              </a:rPr>
              <a:t> 2D arrays can be defined as an array of arrays.</a:t>
            </a:r>
            <a:endParaRPr lang="en-US" sz="2400" b="1" i="1" dirty="0" smtClean="0">
              <a:solidFill>
                <a:srgbClr val="002060"/>
              </a:solidFill>
            </a:endParaRPr>
          </a:p>
          <a:p>
            <a:pPr marL="914400" lvl="4" algn="just">
              <a:buFont typeface="Arial" pitchFamily="34" charset="0"/>
              <a:buChar char="•"/>
            </a:pPr>
            <a:r>
              <a:rPr lang="en-US" sz="2400" b="1" i="1" dirty="0" smtClean="0">
                <a:solidFill>
                  <a:srgbClr val="002060"/>
                </a:solidFill>
              </a:rPr>
              <a:t> </a:t>
            </a:r>
            <a:r>
              <a:rPr lang="en-US" sz="2400" b="1" i="1" dirty="0" smtClean="0">
                <a:solidFill>
                  <a:srgbClr val="002060"/>
                </a:solidFill>
              </a:rPr>
              <a:t>It can also represent a Matrix.</a:t>
            </a:r>
          </a:p>
        </p:txBody>
      </p:sp>
      <p:sp>
        <p:nvSpPr>
          <p:cNvPr id="1026" name="AutoShape 2" descr="https://static.javatpoint.com/cpp/images/c-array1.png"/>
          <p:cNvSpPr>
            <a:spLocks noChangeAspect="1" noChangeArrowheads="1"/>
          </p:cNvSpPr>
          <p:nvPr/>
        </p:nvSpPr>
        <p:spPr bwMode="auto">
          <a:xfrm>
            <a:off x="155534" y="-144463"/>
            <a:ext cx="304721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7" name="Picture 6" descr="two-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6862" y="783461"/>
            <a:ext cx="6432520" cy="2451950"/>
          </a:xfrm>
          <a:prstGeom prst="rect">
            <a:avLst/>
          </a:prstGeom>
        </p:spPr>
      </p:pic>
      <p:pic>
        <p:nvPicPr>
          <p:cNvPr id="5" name="Recorded Sound">
            <a:hlinkClick r:id="" action="ppaction://media"/>
          </p:cNvPr>
          <p:cNvPicPr>
            <a:picLocks noRot="1" noChangeAspect="1"/>
          </p:cNvPicPr>
          <p:nvPr>
            <a:wavAudioFile r:embed="rId1" name="Recorded Sound"/>
          </p:nvPr>
        </p:nvPicPr>
        <p:blipFill>
          <a:blip r:embed="rId4"/>
          <a:stretch>
            <a:fillRect/>
          </a:stretch>
        </p:blipFill>
        <p:spPr>
          <a:xfrm>
            <a:off x="11657012" y="6324600"/>
            <a:ext cx="304800" cy="304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8527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audi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6011" y="196334"/>
            <a:ext cx="11777348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800" b="1" dirty="0" smtClean="0"/>
              <a:t> Initializing </a:t>
            </a:r>
            <a:r>
              <a:rPr lang="en-US" sz="2800" b="1" dirty="0" smtClean="0"/>
              <a:t>a 2D array in C</a:t>
            </a:r>
            <a:r>
              <a:rPr lang="en-US" sz="2800" b="1" dirty="0" smtClean="0"/>
              <a:t>++ -</a:t>
            </a:r>
          </a:p>
          <a:p>
            <a:pPr>
              <a:buFont typeface="Wingdings" pitchFamily="2" charset="2"/>
              <a:buChar char="§"/>
            </a:pPr>
            <a:endParaRPr lang="en-US" sz="2800" b="1" dirty="0" smtClean="0"/>
          </a:p>
          <a:p>
            <a:r>
              <a:rPr lang="en-US" sz="2800" b="1" i="1" dirty="0" smtClean="0">
                <a:solidFill>
                  <a:srgbClr val="C00000"/>
                </a:solidFill>
              </a:rPr>
              <a:t>Type – I</a:t>
            </a:r>
          </a:p>
          <a:p>
            <a:pPr lvl="4"/>
            <a:r>
              <a:rPr lang="en-US" sz="2800" dirty="0" smtClean="0"/>
              <a:t>int </a:t>
            </a:r>
            <a:r>
              <a:rPr lang="en-US" sz="2800" dirty="0" err="1" smtClean="0"/>
              <a:t>arr</a:t>
            </a:r>
            <a:r>
              <a:rPr lang="en-US" sz="2800" dirty="0" smtClean="0"/>
              <a:t>[4][2] = {</a:t>
            </a:r>
          </a:p>
          <a:p>
            <a:pPr lvl="4"/>
            <a:r>
              <a:rPr lang="en-US" sz="2800" dirty="0" smtClean="0"/>
              <a:t>{1234, 56},</a:t>
            </a:r>
          </a:p>
          <a:p>
            <a:pPr lvl="4"/>
            <a:r>
              <a:rPr lang="en-US" sz="2800" dirty="0" smtClean="0"/>
              <a:t>{1212, 33},</a:t>
            </a:r>
          </a:p>
          <a:p>
            <a:pPr lvl="4"/>
            <a:r>
              <a:rPr lang="en-US" sz="2800" dirty="0" smtClean="0"/>
              <a:t>{1434, 80},</a:t>
            </a:r>
          </a:p>
          <a:p>
            <a:pPr lvl="4"/>
            <a:r>
              <a:rPr lang="en-US" sz="2800" dirty="0" smtClean="0"/>
              <a:t>{1312, 78}</a:t>
            </a:r>
          </a:p>
          <a:p>
            <a:pPr lvl="4"/>
            <a:r>
              <a:rPr lang="en-US" sz="2800" dirty="0" smtClean="0"/>
              <a:t>} ;</a:t>
            </a:r>
          </a:p>
          <a:p>
            <a:r>
              <a:rPr lang="en-US" sz="2800" b="1" i="1" dirty="0" smtClean="0">
                <a:solidFill>
                  <a:srgbClr val="C00000"/>
                </a:solidFill>
              </a:rPr>
              <a:t>Type – II</a:t>
            </a:r>
          </a:p>
          <a:p>
            <a:pPr algn="ctr"/>
            <a:r>
              <a:rPr lang="en-US" sz="2800" dirty="0" smtClean="0"/>
              <a:t>int </a:t>
            </a:r>
            <a:r>
              <a:rPr lang="en-US" sz="2800" dirty="0" err="1" smtClean="0"/>
              <a:t>arr</a:t>
            </a:r>
            <a:r>
              <a:rPr lang="en-US" sz="2800" dirty="0" smtClean="0"/>
              <a:t>[4][2] = {1234, 56, 1212, 33, 1434, 80, 1312, 78};</a:t>
            </a:r>
          </a:p>
          <a:p>
            <a:endParaRPr lang="en-US" sz="2800" b="1" dirty="0" smtClean="0">
              <a:solidFill>
                <a:srgbClr val="C00000"/>
              </a:solidFill>
            </a:endParaRPr>
          </a:p>
        </p:txBody>
      </p:sp>
      <p:pic>
        <p:nvPicPr>
          <p:cNvPr id="3" name="Recorded Sound">
            <a:hlinkClick r:id="" action="ppaction://media"/>
          </p:cNvPr>
          <p:cNvPicPr>
            <a:picLocks noRot="1" noChangeAspect="1"/>
          </p:cNvPicPr>
          <p:nvPr>
            <a:wavAudioFile r:embed="rId1" name="Recorded Sound"/>
          </p:nvPr>
        </p:nvPicPr>
        <p:blipFill>
          <a:blip r:embed="rId3"/>
          <a:stretch>
            <a:fillRect/>
          </a:stretch>
        </p:blipFill>
        <p:spPr>
          <a:xfrm>
            <a:off x="11733212" y="6400800"/>
            <a:ext cx="304800" cy="304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243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audi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651186"/>
            <a:ext cx="12188825" cy="6186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cs typeface="Arial" pitchFamily="34" charset="0"/>
              </a:rPr>
              <a:t>#include&lt;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cs typeface="Arial" pitchFamily="34" charset="0"/>
              </a:rPr>
              <a:t>iostream.h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cs typeface="Arial" pitchFamily="34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cs typeface="Arial" pitchFamily="34" charset="0"/>
              </a:rPr>
              <a:t>void</a:t>
            </a:r>
            <a:r>
              <a:rPr kumimoji="0" lang="en-US" b="1" i="0" u="none" strike="noStrike" cap="none" normalizeH="0" dirty="0" smtClean="0">
                <a:ln>
                  <a:noFill/>
                </a:ln>
                <a:solidFill>
                  <a:srgbClr val="C00000"/>
                </a:solidFill>
                <a:effectLst/>
                <a:cs typeface="Arial" pitchFamily="34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cs typeface="Arial" pitchFamily="34" charset="0"/>
              </a:rPr>
              <a:t>main( 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cs typeface="Arial" pitchFamily="34" charset="0"/>
              </a:rPr>
              <a:t>{ 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cs typeface="Arial" pitchFamily="34" charset="0"/>
              </a:rPr>
              <a:t>    int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cs typeface="Arial" pitchFamily="34" charset="0"/>
              </a:rPr>
              <a:t>arr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cs typeface="Arial" pitchFamily="34" charset="0"/>
              </a:rPr>
              <a:t>[4][2] =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cs typeface="Arial" pitchFamily="34" charset="0"/>
              </a:rPr>
              <a:t>        { 10, 11 },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cs typeface="Arial" pitchFamily="34" charset="0"/>
              </a:rPr>
              <a:t>        { 20, 21 },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cs typeface="Arial" pitchFamily="34" charset="0"/>
              </a:rPr>
              <a:t>        { 30, 31 },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cs typeface="Arial" pitchFamily="34" charset="0"/>
              </a:rPr>
              <a:t>        { 40, 41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cs typeface="Arial" pitchFamily="34" charset="0"/>
              </a:rPr>
              <a:t>        } 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cs typeface="Arial" pitchFamily="34" charset="0"/>
              </a:rPr>
              <a:t>     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cs typeface="Arial" pitchFamily="34" charset="0"/>
              </a:rPr>
              <a:t>    int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cs typeface="Arial" pitchFamily="34" charset="0"/>
              </a:rPr>
              <a:t>i,j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cs typeface="Arial" pitchFamily="34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cs typeface="Arial" pitchFamily="34" charset="0"/>
              </a:rPr>
              <a:t> 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cs typeface="Arial" pitchFamily="34" charset="0"/>
              </a:rPr>
              <a:t>    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cs typeface="Arial" pitchFamily="34" charset="0"/>
              </a:rPr>
              <a:t>cout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cs typeface="Arial" pitchFamily="34" charset="0"/>
              </a:rPr>
              <a:t>&lt;&lt;"Printing a 2D Array:\n";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cs typeface="Arial" pitchFamily="34" charset="0"/>
              </a:rPr>
              <a:t>    for(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cs typeface="Arial" pitchFamily="34" charset="0"/>
              </a:rPr>
              <a:t>i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cs typeface="Arial" pitchFamily="34" charset="0"/>
              </a:rPr>
              <a:t>=0;i&lt;4;i++)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cs typeface="Arial" pitchFamily="34" charset="0"/>
              </a:rPr>
              <a:t>   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cs typeface="Arial" pitchFamily="34" charset="0"/>
              </a:rPr>
              <a:t>        for(j=0;j&lt;2;j++)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cs typeface="Arial" pitchFamily="34" charset="0"/>
              </a:rPr>
              <a:t>       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cs typeface="Arial" pitchFamily="34" charset="0"/>
              </a:rPr>
              <a:t>            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cs typeface="Arial" pitchFamily="34" charset="0"/>
              </a:rPr>
              <a:t>cout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cs typeface="Arial" pitchFamily="34" charset="0"/>
              </a:rPr>
              <a:t>&lt;&lt;"\t"&lt;&lt;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cs typeface="Arial" pitchFamily="34" charset="0"/>
              </a:rPr>
              <a:t>arr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cs typeface="Arial" pitchFamily="34" charset="0"/>
              </a:rPr>
              <a:t>[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cs typeface="Arial" pitchFamily="34" charset="0"/>
              </a:rPr>
              <a:t>i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cs typeface="Arial" pitchFamily="34" charset="0"/>
              </a:rPr>
              <a:t>][j];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cs typeface="Arial" pitchFamily="34" charset="0"/>
              </a:rPr>
              <a:t>    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cs typeface="Arial" pitchFamily="34" charset="0"/>
              </a:rPr>
              <a:t>        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cs typeface="Arial" pitchFamily="34" charset="0"/>
              </a:rPr>
              <a:t>cout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cs typeface="Arial" pitchFamily="34" charset="0"/>
              </a:rPr>
              <a:t>&lt;&lt;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cs typeface="Arial" pitchFamily="34" charset="0"/>
              </a:rPr>
              <a:t>endl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cs typeface="Arial" pitchFamily="34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cs typeface="Arial" pitchFamily="34" charset="0"/>
              </a:rPr>
              <a:t>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cs typeface="Arial" pitchFamily="34" charset="0"/>
              </a:rPr>
              <a:t>}</a:t>
            </a:r>
          </a:p>
        </p:txBody>
      </p:sp>
      <p:sp>
        <p:nvSpPr>
          <p:cNvPr id="3" name="Rectangle 2"/>
          <p:cNvSpPr/>
          <p:nvPr/>
        </p:nvSpPr>
        <p:spPr>
          <a:xfrm>
            <a:off x="118088" y="154770"/>
            <a:ext cx="443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800" b="1" dirty="0" smtClean="0"/>
              <a:t> Printing a 2D Array in C++ -</a:t>
            </a:r>
            <a:endParaRPr lang="en-US" sz="2800" b="1" dirty="0" smtClean="0"/>
          </a:p>
        </p:txBody>
      </p:sp>
      <p:sp>
        <p:nvSpPr>
          <p:cNvPr id="4" name="Rectangle 3"/>
          <p:cNvSpPr/>
          <p:nvPr/>
        </p:nvSpPr>
        <p:spPr>
          <a:xfrm>
            <a:off x="5310608" y="182478"/>
            <a:ext cx="649880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800" b="1" dirty="0" smtClean="0"/>
              <a:t> Taking </a:t>
            </a:r>
            <a:r>
              <a:rPr lang="en-US" sz="2800" b="1" dirty="0" smtClean="0"/>
              <a:t>2D Array Elements As User </a:t>
            </a:r>
            <a:r>
              <a:rPr lang="en-US" sz="2800" b="1" dirty="0" smtClean="0"/>
              <a:t>Input -</a:t>
            </a:r>
            <a:endParaRPr lang="en-US" sz="2800" b="1" dirty="0" smtClean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5342134" y="738620"/>
            <a:ext cx="6846692" cy="6093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 Unicode MS" pitchFamily="34" charset="-128"/>
                <a:cs typeface="Arial" pitchFamily="34" charset="0"/>
              </a:rPr>
              <a:t>#include&lt;</a:t>
            </a:r>
            <a:r>
              <a:rPr kumimoji="0" lang="en-US" sz="1500" b="1" i="0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Arial Unicode MS" pitchFamily="34" charset="-128"/>
                <a:cs typeface="Arial" pitchFamily="34" charset="0"/>
              </a:rPr>
              <a:t>iostream</a:t>
            </a: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 Unicode MS" pitchFamily="34" charset="-128"/>
                <a:cs typeface="Arial" pitchFamily="34" charset="0"/>
              </a:rPr>
              <a:t>&gt;</a:t>
            </a:r>
            <a:endParaRPr kumimoji="0" lang="en-US" sz="1500" b="1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 Unicode MS" pitchFamily="34" charset="-128"/>
                <a:cs typeface="Arial" pitchFamily="34" charset="0"/>
              </a:rPr>
              <a:t>using</a:t>
            </a: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 Unicode MS" pitchFamily="34" charset="-128"/>
                <a:cs typeface="Arial" pitchFamily="34" charset="0"/>
              </a:rPr>
              <a:t>namespace</a:t>
            </a: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 Unicode MS" pitchFamily="34" charset="-128"/>
                <a:cs typeface="Arial" pitchFamily="34" charset="0"/>
              </a:rPr>
              <a:t>std; </a:t>
            </a:r>
            <a:endParaRPr kumimoji="0" lang="en-US" sz="1500" b="1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 Unicode MS" pitchFamily="34" charset="-128"/>
                <a:cs typeface="Arial" pitchFamily="34" charset="0"/>
              </a:rPr>
              <a:t>main( ) </a:t>
            </a:r>
            <a:endParaRPr kumimoji="0" lang="en-US" sz="1500" b="1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 Unicode MS" pitchFamily="34" charset="-128"/>
                <a:cs typeface="Arial" pitchFamily="34" charset="0"/>
              </a:rPr>
              <a:t>{  </a:t>
            </a:r>
            <a:endParaRPr kumimoji="0" lang="en-US" sz="1500" b="1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 Unicode MS" pitchFamily="34" charset="-128"/>
                <a:cs typeface="Arial" pitchFamily="34" charset="0"/>
              </a:rPr>
              <a:t>      int</a:t>
            </a: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cs typeface="Arial" pitchFamily="34" charset="0"/>
              </a:rPr>
              <a:t>  </a:t>
            </a: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 Unicode MS" pitchFamily="34" charset="-128"/>
                <a:cs typeface="Arial" pitchFamily="34" charset="0"/>
              </a:rPr>
              <a:t>s[2][2];</a:t>
            </a:r>
            <a:endParaRPr kumimoji="0" lang="en-US" sz="1500" b="1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 Unicode MS" pitchFamily="34" charset="-128"/>
                <a:cs typeface="Arial" pitchFamily="34" charset="0"/>
              </a:rPr>
              <a:t>      int</a:t>
            </a: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cs typeface="Arial" pitchFamily="34" charset="0"/>
              </a:rPr>
              <a:t>  </a:t>
            </a:r>
            <a:r>
              <a:rPr kumimoji="0" lang="en-US" sz="1500" b="1" i="0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Arial Unicode MS" pitchFamily="34" charset="-128"/>
                <a:cs typeface="Arial" pitchFamily="34" charset="0"/>
              </a:rPr>
              <a:t>i</a:t>
            </a: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 Unicode MS" pitchFamily="34" charset="-128"/>
                <a:cs typeface="Arial" pitchFamily="34" charset="0"/>
              </a:rPr>
              <a:t>, j;</a:t>
            </a:r>
            <a:endParaRPr kumimoji="0" lang="en-US" sz="1500" b="1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 Unicode MS" pitchFamily="34" charset="-128"/>
                <a:cs typeface="Arial" pitchFamily="34" charset="0"/>
              </a:rPr>
              <a:t>      </a:t>
            </a:r>
            <a:r>
              <a:rPr kumimoji="0" lang="en-US" sz="1500" b="1" i="0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Arial Unicode MS" pitchFamily="34" charset="-128"/>
                <a:cs typeface="Arial" pitchFamily="34" charset="0"/>
              </a:rPr>
              <a:t>cout</a:t>
            </a: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 Unicode MS" pitchFamily="34" charset="-128"/>
                <a:cs typeface="Arial" pitchFamily="34" charset="0"/>
              </a:rPr>
              <a:t>&lt;&lt;"\n2D Array Input:\n";</a:t>
            </a:r>
            <a:endParaRPr kumimoji="0" lang="en-US" sz="1500" b="1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 Unicode MS" pitchFamily="34" charset="-128"/>
                <a:cs typeface="Arial" pitchFamily="34" charset="0"/>
              </a:rPr>
              <a:t>      for(</a:t>
            </a:r>
            <a:r>
              <a:rPr kumimoji="0" lang="en-US" sz="1500" b="1" i="0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Arial Unicode MS" pitchFamily="34" charset="-128"/>
                <a:cs typeface="Arial" pitchFamily="34" charset="0"/>
              </a:rPr>
              <a:t>i</a:t>
            </a: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 Unicode MS" pitchFamily="34" charset="-128"/>
                <a:cs typeface="Arial" pitchFamily="34" charset="0"/>
              </a:rPr>
              <a:t>=0;i&lt;2;i++)</a:t>
            </a:r>
            <a:endParaRPr kumimoji="0" lang="en-US" sz="1500" b="1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 Unicode MS" pitchFamily="34" charset="-128"/>
                <a:cs typeface="Arial" pitchFamily="34" charset="0"/>
              </a:rPr>
              <a:t>      {</a:t>
            </a:r>
            <a:endParaRPr kumimoji="0" lang="en-US" sz="1500" b="1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 Unicode MS" pitchFamily="34" charset="-128"/>
                <a:cs typeface="Arial" pitchFamily="34" charset="0"/>
              </a:rPr>
              <a:t>        for(j=0;j&lt;2;j++)</a:t>
            </a:r>
            <a:endParaRPr kumimoji="0" lang="en-US" sz="1500" b="1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 Unicode MS" pitchFamily="34" charset="-128"/>
                <a:cs typeface="Arial" pitchFamily="34" charset="0"/>
              </a:rPr>
              <a:t>        {</a:t>
            </a:r>
            <a:endParaRPr kumimoji="0" lang="en-US" sz="1500" b="1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 Unicode MS" pitchFamily="34" charset="-128"/>
                <a:cs typeface="Arial" pitchFamily="34" charset="0"/>
              </a:rPr>
              <a:t>            </a:t>
            </a:r>
            <a:r>
              <a:rPr kumimoji="0" lang="en-US" sz="1500" b="1" i="0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Arial Unicode MS" pitchFamily="34" charset="-128"/>
                <a:cs typeface="Arial" pitchFamily="34" charset="0"/>
              </a:rPr>
              <a:t>cout</a:t>
            </a: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 Unicode MS" pitchFamily="34" charset="-128"/>
                <a:cs typeface="Arial" pitchFamily="34" charset="0"/>
              </a:rPr>
              <a:t>&lt;&lt;"\ns["&lt;&lt;</a:t>
            </a:r>
            <a:r>
              <a:rPr kumimoji="0" lang="en-US" sz="1500" b="1" i="0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Arial Unicode MS" pitchFamily="34" charset="-128"/>
                <a:cs typeface="Arial" pitchFamily="34" charset="0"/>
              </a:rPr>
              <a:t>i</a:t>
            </a: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 Unicode MS" pitchFamily="34" charset="-128"/>
                <a:cs typeface="Arial" pitchFamily="34" charset="0"/>
              </a:rPr>
              <a:t>&lt;&lt;"]["&lt;&lt;j&lt;&lt;"]=  ";</a:t>
            </a:r>
            <a:endParaRPr kumimoji="0" lang="en-US" sz="1500" b="1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 Unicode MS" pitchFamily="34" charset="-128"/>
                <a:cs typeface="Arial" pitchFamily="34" charset="0"/>
              </a:rPr>
              <a:t>            </a:t>
            </a:r>
            <a:r>
              <a:rPr kumimoji="0" lang="en-US" sz="1500" b="1" i="0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Arial Unicode MS" pitchFamily="34" charset="-128"/>
                <a:cs typeface="Arial" pitchFamily="34" charset="0"/>
              </a:rPr>
              <a:t>cin</a:t>
            </a: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 Unicode MS" pitchFamily="34" charset="-128"/>
                <a:cs typeface="Arial" pitchFamily="34" charset="0"/>
              </a:rPr>
              <a:t>&gt;&gt;s[</a:t>
            </a:r>
            <a:r>
              <a:rPr kumimoji="0" lang="en-US" sz="1500" b="1" i="0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Arial Unicode MS" pitchFamily="34" charset="-128"/>
                <a:cs typeface="Arial" pitchFamily="34" charset="0"/>
              </a:rPr>
              <a:t>i</a:t>
            </a: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 Unicode MS" pitchFamily="34" charset="-128"/>
                <a:cs typeface="Arial" pitchFamily="34" charset="0"/>
              </a:rPr>
              <a:t>][j];</a:t>
            </a:r>
            <a:endParaRPr kumimoji="0" lang="en-US" sz="1500" b="1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 Unicode MS" pitchFamily="34" charset="-128"/>
                <a:cs typeface="Arial" pitchFamily="34" charset="0"/>
              </a:rPr>
              <a:t>        }</a:t>
            </a:r>
            <a:endParaRPr kumimoji="0" lang="en-US" sz="1500" b="1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 Unicode MS" pitchFamily="34" charset="-128"/>
                <a:cs typeface="Arial" pitchFamily="34" charset="0"/>
              </a:rPr>
              <a:t>      } </a:t>
            </a:r>
            <a:endParaRPr kumimoji="0" lang="en-US" sz="1500" b="1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 Unicode MS" pitchFamily="34" charset="-128"/>
                <a:cs typeface="Arial" pitchFamily="34" charset="0"/>
              </a:rPr>
              <a:t>      </a:t>
            </a: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cs typeface="Arial" pitchFamily="34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 Unicode MS" pitchFamily="34" charset="-128"/>
                <a:cs typeface="Arial" pitchFamily="34" charset="0"/>
              </a:rPr>
              <a:t>      </a:t>
            </a:r>
            <a:r>
              <a:rPr kumimoji="0" lang="en-US" sz="1500" b="1" i="0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Arial Unicode MS" pitchFamily="34" charset="-128"/>
                <a:cs typeface="Arial" pitchFamily="34" charset="0"/>
              </a:rPr>
              <a:t>cout</a:t>
            </a: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 Unicode MS" pitchFamily="34" charset="-128"/>
                <a:cs typeface="Arial" pitchFamily="34" charset="0"/>
              </a:rPr>
              <a:t>&lt;&lt;"\</a:t>
            </a:r>
            <a:r>
              <a:rPr kumimoji="0" lang="en-US" sz="1500" b="1" i="0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Arial Unicode MS" pitchFamily="34" charset="-128"/>
                <a:cs typeface="Arial" pitchFamily="34" charset="0"/>
              </a:rPr>
              <a:t>nThe</a:t>
            </a: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 Unicode MS" pitchFamily="34" charset="-128"/>
                <a:cs typeface="Arial" pitchFamily="34" charset="0"/>
              </a:rPr>
              <a:t> 2-D Array is:\n";</a:t>
            </a:r>
            <a:endParaRPr kumimoji="0" lang="en-US" sz="1500" b="1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 Unicode MS" pitchFamily="34" charset="-128"/>
                <a:cs typeface="Arial" pitchFamily="34" charset="0"/>
              </a:rPr>
              <a:t>      for(</a:t>
            </a:r>
            <a:r>
              <a:rPr kumimoji="0" lang="en-US" sz="1500" b="1" i="0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Arial Unicode MS" pitchFamily="34" charset="-128"/>
                <a:cs typeface="Arial" pitchFamily="34" charset="0"/>
              </a:rPr>
              <a:t>i</a:t>
            </a: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 Unicode MS" pitchFamily="34" charset="-128"/>
                <a:cs typeface="Arial" pitchFamily="34" charset="0"/>
              </a:rPr>
              <a:t>=0;i&lt;2;i++)</a:t>
            </a:r>
            <a:endParaRPr kumimoji="0" lang="en-US" sz="1500" b="1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 Unicode MS" pitchFamily="34" charset="-128"/>
                <a:cs typeface="Arial" pitchFamily="34" charset="0"/>
              </a:rPr>
              <a:t>      {</a:t>
            </a:r>
            <a:endParaRPr kumimoji="0" lang="en-US" sz="1500" b="1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 Unicode MS" pitchFamily="34" charset="-128"/>
                <a:cs typeface="Arial" pitchFamily="34" charset="0"/>
              </a:rPr>
              <a:t>        for(j=0;j&lt;2;j++)</a:t>
            </a:r>
            <a:endParaRPr kumimoji="0" lang="en-US" sz="1500" b="1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 Unicode MS" pitchFamily="34" charset="-128"/>
                <a:cs typeface="Arial" pitchFamily="34" charset="0"/>
              </a:rPr>
              <a:t>        {</a:t>
            </a:r>
            <a:endParaRPr kumimoji="0" lang="en-US" sz="1500" b="1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 Unicode MS" pitchFamily="34" charset="-128"/>
                <a:cs typeface="Arial" pitchFamily="34" charset="0"/>
              </a:rPr>
              <a:t>            </a:t>
            </a:r>
            <a:r>
              <a:rPr kumimoji="0" lang="en-US" sz="1500" b="1" i="0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Arial Unicode MS" pitchFamily="34" charset="-128"/>
                <a:cs typeface="Arial" pitchFamily="34" charset="0"/>
              </a:rPr>
              <a:t>cout</a:t>
            </a: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 Unicode MS" pitchFamily="34" charset="-128"/>
                <a:cs typeface="Arial" pitchFamily="34" charset="0"/>
              </a:rPr>
              <a:t>&lt;&lt;"\t"&lt;&lt;s[</a:t>
            </a:r>
            <a:r>
              <a:rPr kumimoji="0" lang="en-US" sz="1500" b="1" i="0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Arial Unicode MS" pitchFamily="34" charset="-128"/>
                <a:cs typeface="Arial" pitchFamily="34" charset="0"/>
              </a:rPr>
              <a:t>i</a:t>
            </a: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 Unicode MS" pitchFamily="34" charset="-128"/>
                <a:cs typeface="Arial" pitchFamily="34" charset="0"/>
              </a:rPr>
              <a:t>][j];</a:t>
            </a:r>
            <a:endParaRPr kumimoji="0" lang="en-US" sz="1500" b="1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 Unicode MS" pitchFamily="34" charset="-128"/>
                <a:cs typeface="Arial" pitchFamily="34" charset="0"/>
              </a:rPr>
              <a:t>        }</a:t>
            </a:r>
            <a:endParaRPr kumimoji="0" lang="en-US" sz="1500" b="1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 Unicode MS" pitchFamily="34" charset="-128"/>
                <a:cs typeface="Arial" pitchFamily="34" charset="0"/>
              </a:rPr>
              <a:t>        </a:t>
            </a:r>
            <a:r>
              <a:rPr kumimoji="0" lang="en-US" sz="1500" b="1" i="0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Arial Unicode MS" pitchFamily="34" charset="-128"/>
                <a:cs typeface="Arial" pitchFamily="34" charset="0"/>
              </a:rPr>
              <a:t>cout</a:t>
            </a: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 Unicode MS" pitchFamily="34" charset="-128"/>
                <a:cs typeface="Arial" pitchFamily="34" charset="0"/>
              </a:rPr>
              <a:t>&lt;&lt;</a:t>
            </a:r>
            <a:r>
              <a:rPr kumimoji="0" lang="en-US" sz="1500" b="1" i="0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Arial Unicode MS" pitchFamily="34" charset="-128"/>
                <a:cs typeface="Arial" pitchFamily="34" charset="0"/>
              </a:rPr>
              <a:t>endl</a:t>
            </a: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 Unicode MS" pitchFamily="34" charset="-128"/>
                <a:cs typeface="Arial" pitchFamily="34" charset="0"/>
              </a:rPr>
              <a:t>;</a:t>
            </a:r>
            <a:endParaRPr kumimoji="0" lang="en-US" sz="1500" b="1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 Unicode MS" pitchFamily="34" charset="-128"/>
                <a:cs typeface="Arial" pitchFamily="34" charset="0"/>
              </a:rPr>
              <a:t>      } </a:t>
            </a:r>
            <a:endParaRPr kumimoji="0" lang="en-US" sz="1500" b="1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 Unicode MS" pitchFamily="34" charset="-128"/>
                <a:cs typeface="Arial" pitchFamily="34" charset="0"/>
              </a:rPr>
              <a:t>} </a:t>
            </a:r>
            <a:endParaRPr kumimoji="0" lang="en-US" sz="1500" b="1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Recorded Sound">
            <a:hlinkClick r:id="" action="ppaction://media"/>
          </p:cNvPr>
          <p:cNvPicPr>
            <a:picLocks noRot="1" noChangeAspect="1"/>
          </p:cNvPicPr>
          <p:nvPr>
            <a:wavAudioFile r:embed="rId1" name="Recorded Sound"/>
          </p:nvPr>
        </p:nvPicPr>
        <p:blipFill>
          <a:blip r:embed="rId3"/>
          <a:stretch>
            <a:fillRect/>
          </a:stretch>
        </p:blipFill>
        <p:spPr>
          <a:xfrm>
            <a:off x="11733212" y="6400800"/>
            <a:ext cx="304800" cy="304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7967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audi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185</Words>
  <Application>Microsoft Office PowerPoint</Application>
  <PresentationFormat>Custom</PresentationFormat>
  <Paragraphs>76</Paragraphs>
  <Slides>4</Slides>
  <Notes>0</Notes>
  <HiddenSlides>0</HiddenSlides>
  <MMClips>4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Two Dimensional Array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Two Dimensional Array</dc:title>
  <dc:creator>CK</dc:creator>
  <cp:lastModifiedBy>CK</cp:lastModifiedBy>
  <cp:revision>2</cp:revision>
  <dcterms:created xsi:type="dcterms:W3CDTF">2021-01-07T04:29:48Z</dcterms:created>
  <dcterms:modified xsi:type="dcterms:W3CDTF">2021-01-07T04:37:23Z</dcterms:modified>
</cp:coreProperties>
</file>