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21661F-A93D-4BB9-88FC-A50A3EAB8E23}"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F86ED-44A7-4C58-9E28-9D1CAE5284FF}" type="slidenum">
              <a:rPr lang="en-US" smtClean="0"/>
              <a:t>‹#›</a:t>
            </a:fld>
            <a:endParaRPr lang="en-US"/>
          </a:p>
        </p:txBody>
      </p:sp>
    </p:spTree>
    <p:extLst>
      <p:ext uri="{BB962C8B-B14F-4D97-AF65-F5344CB8AC3E}">
        <p14:creationId xmlns:p14="http://schemas.microsoft.com/office/powerpoint/2010/main" val="932695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1661F-A93D-4BB9-88FC-A50A3EAB8E23}"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F86ED-44A7-4C58-9E28-9D1CAE5284FF}" type="slidenum">
              <a:rPr lang="en-US" smtClean="0"/>
              <a:t>‹#›</a:t>
            </a:fld>
            <a:endParaRPr lang="en-US"/>
          </a:p>
        </p:txBody>
      </p:sp>
    </p:spTree>
    <p:extLst>
      <p:ext uri="{BB962C8B-B14F-4D97-AF65-F5344CB8AC3E}">
        <p14:creationId xmlns:p14="http://schemas.microsoft.com/office/powerpoint/2010/main" val="8863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1661F-A93D-4BB9-88FC-A50A3EAB8E23}"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F86ED-44A7-4C58-9E28-9D1CAE5284FF}" type="slidenum">
              <a:rPr lang="en-US" smtClean="0"/>
              <a:t>‹#›</a:t>
            </a:fld>
            <a:endParaRPr lang="en-US"/>
          </a:p>
        </p:txBody>
      </p:sp>
    </p:spTree>
    <p:extLst>
      <p:ext uri="{BB962C8B-B14F-4D97-AF65-F5344CB8AC3E}">
        <p14:creationId xmlns:p14="http://schemas.microsoft.com/office/powerpoint/2010/main" val="4268939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21661F-A93D-4BB9-88FC-A50A3EAB8E23}"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F86ED-44A7-4C58-9E28-9D1CAE5284FF}" type="slidenum">
              <a:rPr lang="en-US" smtClean="0"/>
              <a:t>‹#›</a:t>
            </a:fld>
            <a:endParaRPr lang="en-US"/>
          </a:p>
        </p:txBody>
      </p:sp>
    </p:spTree>
    <p:extLst>
      <p:ext uri="{BB962C8B-B14F-4D97-AF65-F5344CB8AC3E}">
        <p14:creationId xmlns:p14="http://schemas.microsoft.com/office/powerpoint/2010/main" val="4091539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021661F-A93D-4BB9-88FC-A50A3EAB8E23}" type="datetimeFigureOut">
              <a:rPr lang="en-US" smtClean="0"/>
              <a:t>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DF86ED-44A7-4C58-9E28-9D1CAE5284FF}" type="slidenum">
              <a:rPr lang="en-US" smtClean="0"/>
              <a:t>‹#›</a:t>
            </a:fld>
            <a:endParaRPr lang="en-US"/>
          </a:p>
        </p:txBody>
      </p:sp>
    </p:spTree>
    <p:extLst>
      <p:ext uri="{BB962C8B-B14F-4D97-AF65-F5344CB8AC3E}">
        <p14:creationId xmlns:p14="http://schemas.microsoft.com/office/powerpoint/2010/main" val="3934169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21661F-A93D-4BB9-88FC-A50A3EAB8E23}"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F86ED-44A7-4C58-9E28-9D1CAE5284FF}" type="slidenum">
              <a:rPr lang="en-US" smtClean="0"/>
              <a:t>‹#›</a:t>
            </a:fld>
            <a:endParaRPr lang="en-US"/>
          </a:p>
        </p:txBody>
      </p:sp>
    </p:spTree>
    <p:extLst>
      <p:ext uri="{BB962C8B-B14F-4D97-AF65-F5344CB8AC3E}">
        <p14:creationId xmlns:p14="http://schemas.microsoft.com/office/powerpoint/2010/main" val="3208829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21661F-A93D-4BB9-88FC-A50A3EAB8E23}" type="datetimeFigureOut">
              <a:rPr lang="en-US" smtClean="0"/>
              <a:t>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DF86ED-44A7-4C58-9E28-9D1CAE5284FF}" type="slidenum">
              <a:rPr lang="en-US" smtClean="0"/>
              <a:t>‹#›</a:t>
            </a:fld>
            <a:endParaRPr lang="en-US"/>
          </a:p>
        </p:txBody>
      </p:sp>
    </p:spTree>
    <p:extLst>
      <p:ext uri="{BB962C8B-B14F-4D97-AF65-F5344CB8AC3E}">
        <p14:creationId xmlns:p14="http://schemas.microsoft.com/office/powerpoint/2010/main" val="3390573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21661F-A93D-4BB9-88FC-A50A3EAB8E23}" type="datetimeFigureOut">
              <a:rPr lang="en-US" smtClean="0"/>
              <a:t>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DF86ED-44A7-4C58-9E28-9D1CAE5284FF}" type="slidenum">
              <a:rPr lang="en-US" smtClean="0"/>
              <a:t>‹#›</a:t>
            </a:fld>
            <a:endParaRPr lang="en-US"/>
          </a:p>
        </p:txBody>
      </p:sp>
    </p:spTree>
    <p:extLst>
      <p:ext uri="{BB962C8B-B14F-4D97-AF65-F5344CB8AC3E}">
        <p14:creationId xmlns:p14="http://schemas.microsoft.com/office/powerpoint/2010/main" val="232991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21661F-A93D-4BB9-88FC-A50A3EAB8E23}" type="datetimeFigureOut">
              <a:rPr lang="en-US" smtClean="0"/>
              <a:t>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DF86ED-44A7-4C58-9E28-9D1CAE5284FF}" type="slidenum">
              <a:rPr lang="en-US" smtClean="0"/>
              <a:t>‹#›</a:t>
            </a:fld>
            <a:endParaRPr lang="en-US"/>
          </a:p>
        </p:txBody>
      </p:sp>
    </p:spTree>
    <p:extLst>
      <p:ext uri="{BB962C8B-B14F-4D97-AF65-F5344CB8AC3E}">
        <p14:creationId xmlns:p14="http://schemas.microsoft.com/office/powerpoint/2010/main" val="2026219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1661F-A93D-4BB9-88FC-A50A3EAB8E23}"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F86ED-44A7-4C58-9E28-9D1CAE5284FF}" type="slidenum">
              <a:rPr lang="en-US" smtClean="0"/>
              <a:t>‹#›</a:t>
            </a:fld>
            <a:endParaRPr lang="en-US"/>
          </a:p>
        </p:txBody>
      </p:sp>
    </p:spTree>
    <p:extLst>
      <p:ext uri="{BB962C8B-B14F-4D97-AF65-F5344CB8AC3E}">
        <p14:creationId xmlns:p14="http://schemas.microsoft.com/office/powerpoint/2010/main" val="1298287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021661F-A93D-4BB9-88FC-A50A3EAB8E23}" type="datetimeFigureOut">
              <a:rPr lang="en-US" smtClean="0"/>
              <a:t>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DF86ED-44A7-4C58-9E28-9D1CAE5284FF}" type="slidenum">
              <a:rPr lang="en-US" smtClean="0"/>
              <a:t>‹#›</a:t>
            </a:fld>
            <a:endParaRPr lang="en-US"/>
          </a:p>
        </p:txBody>
      </p:sp>
    </p:spTree>
    <p:extLst>
      <p:ext uri="{BB962C8B-B14F-4D97-AF65-F5344CB8AC3E}">
        <p14:creationId xmlns:p14="http://schemas.microsoft.com/office/powerpoint/2010/main" val="1672360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21661F-A93D-4BB9-88FC-A50A3EAB8E23}" type="datetimeFigureOut">
              <a:rPr lang="en-US" smtClean="0"/>
              <a:t>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DF86ED-44A7-4C58-9E28-9D1CAE5284FF}" type="slidenum">
              <a:rPr lang="en-US" smtClean="0"/>
              <a:t>‹#›</a:t>
            </a:fld>
            <a:endParaRPr lang="en-US"/>
          </a:p>
        </p:txBody>
      </p:sp>
    </p:spTree>
    <p:extLst>
      <p:ext uri="{BB962C8B-B14F-4D97-AF65-F5344CB8AC3E}">
        <p14:creationId xmlns:p14="http://schemas.microsoft.com/office/powerpoint/2010/main" val="16841373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50900" y="1465263"/>
            <a:ext cx="10312400" cy="2387600"/>
          </a:xfrm>
        </p:spPr>
        <p:txBody>
          <a:bodyPr/>
          <a:lstStyle/>
          <a:p>
            <a:r>
              <a:rPr lang="en-US" b="1" dirty="0" smtClean="0"/>
              <a:t>Memory Management in C++</a:t>
            </a:r>
            <a:endParaRPr lang="en-US" b="1" dirty="0"/>
          </a:p>
        </p:txBody>
      </p:sp>
    </p:spTree>
    <p:extLst>
      <p:ext uri="{BB962C8B-B14F-4D97-AF65-F5344CB8AC3E}">
        <p14:creationId xmlns:p14="http://schemas.microsoft.com/office/powerpoint/2010/main" val="1171696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899" y="245659"/>
            <a:ext cx="9703558" cy="523220"/>
          </a:xfrm>
          <a:prstGeom prst="rect">
            <a:avLst/>
          </a:prstGeom>
          <a:noFill/>
        </p:spPr>
        <p:txBody>
          <a:bodyPr wrap="square" rtlCol="0">
            <a:spAutoFit/>
          </a:bodyPr>
          <a:lstStyle/>
          <a:p>
            <a:r>
              <a:rPr lang="en-US" sz="2800" b="1" dirty="0"/>
              <a:t>Memory Management in C++ - </a:t>
            </a:r>
          </a:p>
        </p:txBody>
      </p:sp>
      <p:sp>
        <p:nvSpPr>
          <p:cNvPr id="3" name="TextBox 2"/>
          <p:cNvSpPr txBox="1"/>
          <p:nvPr/>
        </p:nvSpPr>
        <p:spPr>
          <a:xfrm>
            <a:off x="313899" y="777919"/>
            <a:ext cx="11586949" cy="5847755"/>
          </a:xfrm>
          <a:prstGeom prst="rect">
            <a:avLst/>
          </a:prstGeom>
          <a:noFill/>
        </p:spPr>
        <p:txBody>
          <a:bodyPr wrap="square" rtlCol="0">
            <a:spAutoFit/>
          </a:bodyPr>
          <a:lstStyle/>
          <a:p>
            <a:r>
              <a:rPr lang="en-US" sz="2400" b="1" dirty="0" smtClean="0"/>
              <a:t>What is Memory Management?</a:t>
            </a:r>
          </a:p>
          <a:p>
            <a:pPr algn="just"/>
            <a:r>
              <a:rPr lang="en-US" sz="2000" dirty="0"/>
              <a:t>Memory management is a process of managing computer memory, assigning the memory space to the programs to improve the overall system </a:t>
            </a:r>
            <a:r>
              <a:rPr lang="en-US" sz="2000" dirty="0" smtClean="0"/>
              <a:t>performance.</a:t>
            </a:r>
          </a:p>
          <a:p>
            <a:pPr algn="just"/>
            <a:endParaRPr lang="en-US" sz="2000" b="1" dirty="0"/>
          </a:p>
          <a:p>
            <a:pPr algn="just"/>
            <a:r>
              <a:rPr lang="en-US" sz="2400" b="1" dirty="0"/>
              <a:t>Why is Memory Management required</a:t>
            </a:r>
            <a:r>
              <a:rPr lang="en-US" sz="2400" b="1" dirty="0" smtClean="0"/>
              <a:t>?</a:t>
            </a:r>
          </a:p>
          <a:p>
            <a:pPr algn="just"/>
            <a:r>
              <a:rPr lang="en-US" sz="2000" dirty="0"/>
              <a:t>Arrays store the homogeneous data, so most of the time, memory is allocated to the array at the declaration time. Sometimes the situation arises when the exact memory is not determined until runtime</a:t>
            </a:r>
            <a:r>
              <a:rPr lang="en-US" sz="2000" dirty="0" smtClean="0"/>
              <a:t>. </a:t>
            </a:r>
            <a:r>
              <a:rPr lang="en-US" sz="2000" dirty="0"/>
              <a:t>To avoid the wastage of memory, we can use the new operator to allocate the memory dynamically at the run time.</a:t>
            </a:r>
          </a:p>
          <a:p>
            <a:pPr algn="just"/>
            <a:endParaRPr lang="en-US" sz="2000" dirty="0" smtClean="0"/>
          </a:p>
          <a:p>
            <a:pPr algn="just"/>
            <a:r>
              <a:rPr lang="en-US" sz="2400" b="1" dirty="0"/>
              <a:t>Memory Management Operators -</a:t>
            </a:r>
          </a:p>
          <a:p>
            <a:pPr algn="just"/>
            <a:r>
              <a:rPr lang="en-US" sz="2000" dirty="0" smtClean="0"/>
              <a:t>In C Language, we are using </a:t>
            </a:r>
            <a:r>
              <a:rPr lang="en-US" sz="2000" b="1" dirty="0" err="1" smtClean="0"/>
              <a:t>malloc</a:t>
            </a:r>
            <a:r>
              <a:rPr lang="en-US" sz="2000" b="1" dirty="0" smtClean="0"/>
              <a:t>(), </a:t>
            </a:r>
            <a:r>
              <a:rPr lang="en-US" sz="2000" b="1" dirty="0" err="1" smtClean="0"/>
              <a:t>calloc</a:t>
            </a:r>
            <a:r>
              <a:rPr lang="en-US" sz="2000" b="1" dirty="0" smtClean="0"/>
              <a:t>() </a:t>
            </a:r>
            <a:r>
              <a:rPr lang="en-US" sz="2000" dirty="0" smtClean="0"/>
              <a:t>and</a:t>
            </a:r>
            <a:r>
              <a:rPr lang="en-US" sz="2000" b="1" dirty="0" smtClean="0"/>
              <a:t> </a:t>
            </a:r>
            <a:r>
              <a:rPr lang="en-US" sz="2000" b="1" dirty="0" err="1" smtClean="0"/>
              <a:t>realloc</a:t>
            </a:r>
            <a:r>
              <a:rPr lang="en-US" sz="2000" b="1" dirty="0" smtClean="0"/>
              <a:t>() </a:t>
            </a:r>
            <a:r>
              <a:rPr lang="en-US" sz="2000" dirty="0" smtClean="0"/>
              <a:t>functions to allocate the memory dynamically at run time along with </a:t>
            </a:r>
            <a:r>
              <a:rPr lang="en-US" sz="2000" b="1" dirty="0" smtClean="0"/>
              <a:t>free()</a:t>
            </a:r>
            <a:r>
              <a:rPr lang="en-US" sz="2000" dirty="0" smtClean="0"/>
              <a:t> function is used to deallocate the allocated memory. C++ supports all these but along with there are two unary operators such as </a:t>
            </a:r>
            <a:r>
              <a:rPr lang="en-US" sz="2000" b="1" dirty="0" smtClean="0"/>
              <a:t>new </a:t>
            </a:r>
            <a:r>
              <a:rPr lang="en-US" sz="2000" dirty="0" smtClean="0"/>
              <a:t>and </a:t>
            </a:r>
            <a:r>
              <a:rPr lang="en-US" sz="2000" b="1" dirty="0" smtClean="0"/>
              <a:t>delete </a:t>
            </a:r>
            <a:r>
              <a:rPr lang="en-US" sz="2000" dirty="0" smtClean="0"/>
              <a:t>to perform the same tasks respectively.</a:t>
            </a:r>
          </a:p>
          <a:p>
            <a:pPr algn="just"/>
            <a:endParaRPr lang="en-US" sz="2000" dirty="0" smtClean="0"/>
          </a:p>
          <a:p>
            <a:pPr algn="just"/>
            <a:r>
              <a:rPr lang="en-US" sz="2400" b="1" dirty="0"/>
              <a:t>New Operator -</a:t>
            </a:r>
          </a:p>
          <a:p>
            <a:pPr algn="just"/>
            <a:r>
              <a:rPr lang="en-US" sz="2000" dirty="0"/>
              <a:t>A new operator is used to create the object while a delete operator is used to delete the object. When the object is created by using the new operator, then the object will exist until we explicitly use the delete operator to delete the object</a:t>
            </a:r>
            <a:r>
              <a:rPr lang="en-US" sz="2000" dirty="0" smtClean="0"/>
              <a:t>.</a:t>
            </a:r>
            <a:endParaRPr lang="en-US" sz="2000" dirty="0"/>
          </a:p>
        </p:txBody>
      </p:sp>
    </p:spTree>
    <p:extLst>
      <p:ext uri="{BB962C8B-B14F-4D97-AF65-F5344CB8AC3E}">
        <p14:creationId xmlns:p14="http://schemas.microsoft.com/office/powerpoint/2010/main" val="224533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899" y="395783"/>
            <a:ext cx="11586949" cy="6124754"/>
          </a:xfrm>
          <a:prstGeom prst="rect">
            <a:avLst/>
          </a:prstGeom>
          <a:noFill/>
        </p:spPr>
        <p:txBody>
          <a:bodyPr wrap="square" rtlCol="0">
            <a:spAutoFit/>
          </a:bodyPr>
          <a:lstStyle/>
          <a:p>
            <a:r>
              <a:rPr lang="en-US" sz="2400" b="1" dirty="0" smtClean="0"/>
              <a:t>Syntax </a:t>
            </a:r>
            <a:r>
              <a:rPr lang="en-US" sz="2400" b="1" dirty="0"/>
              <a:t>- </a:t>
            </a:r>
            <a:r>
              <a:rPr lang="en-US" sz="2400" b="1" dirty="0" smtClean="0"/>
              <a:t>			</a:t>
            </a:r>
            <a:r>
              <a:rPr lang="en-US" sz="2400" b="1" dirty="0" err="1" smtClean="0">
                <a:solidFill>
                  <a:srgbClr val="C00000"/>
                </a:solidFill>
              </a:rPr>
              <a:t>pointer_variable</a:t>
            </a:r>
            <a:r>
              <a:rPr lang="en-US" sz="2400" b="1" dirty="0" smtClean="0">
                <a:solidFill>
                  <a:srgbClr val="C00000"/>
                </a:solidFill>
              </a:rPr>
              <a:t> </a:t>
            </a:r>
            <a:r>
              <a:rPr lang="en-US" sz="2400" b="1" dirty="0">
                <a:solidFill>
                  <a:srgbClr val="C00000"/>
                </a:solidFill>
              </a:rPr>
              <a:t>= new data-type </a:t>
            </a:r>
          </a:p>
          <a:p>
            <a:r>
              <a:rPr lang="en-US" sz="2400" b="1" dirty="0" smtClean="0">
                <a:solidFill>
                  <a:srgbClr val="C00000"/>
                </a:solidFill>
              </a:rPr>
              <a:t>Example –</a:t>
            </a:r>
          </a:p>
          <a:p>
            <a:r>
              <a:rPr lang="en-US" sz="2400" b="1" dirty="0">
                <a:solidFill>
                  <a:srgbClr val="C00000"/>
                </a:solidFill>
              </a:rPr>
              <a:t>				</a:t>
            </a:r>
            <a:r>
              <a:rPr lang="en-US" sz="2400" b="1" dirty="0"/>
              <a:t>int *p = new int;  </a:t>
            </a:r>
          </a:p>
          <a:p>
            <a:r>
              <a:rPr lang="en-US" sz="2400" b="1" dirty="0" smtClean="0"/>
              <a:t>				float </a:t>
            </a:r>
            <a:r>
              <a:rPr lang="en-US" sz="2400" b="1" dirty="0"/>
              <a:t>*q =   new float</a:t>
            </a:r>
            <a:r>
              <a:rPr lang="en-US" sz="2400" b="1" dirty="0" smtClean="0"/>
              <a:t>;</a:t>
            </a:r>
          </a:p>
          <a:p>
            <a:endParaRPr lang="en-US" sz="2400" b="1" dirty="0"/>
          </a:p>
          <a:p>
            <a:r>
              <a:rPr lang="en-US" sz="2800" b="1" dirty="0">
                <a:solidFill>
                  <a:srgbClr val="002060"/>
                </a:solidFill>
              </a:rPr>
              <a:t>Assigning a value to the newly created object </a:t>
            </a:r>
            <a:r>
              <a:rPr lang="en-US" sz="2800" b="1" dirty="0" smtClean="0">
                <a:solidFill>
                  <a:srgbClr val="002060"/>
                </a:solidFill>
              </a:rPr>
              <a:t>–</a:t>
            </a:r>
          </a:p>
          <a:p>
            <a:r>
              <a:rPr lang="en-US" sz="2400" b="1" dirty="0" smtClean="0"/>
              <a:t>Syntax - 			</a:t>
            </a:r>
            <a:r>
              <a:rPr lang="en-US" dirty="0"/>
              <a:t> </a:t>
            </a:r>
            <a:r>
              <a:rPr lang="en-US" sz="2400" b="1" dirty="0" err="1">
                <a:solidFill>
                  <a:srgbClr val="C00000"/>
                </a:solidFill>
              </a:rPr>
              <a:t>pointer_variable</a:t>
            </a:r>
            <a:r>
              <a:rPr lang="en-US" sz="2400" b="1" dirty="0">
                <a:solidFill>
                  <a:srgbClr val="C00000"/>
                </a:solidFill>
              </a:rPr>
              <a:t> = new data-type(value);  </a:t>
            </a:r>
            <a:endParaRPr lang="en-US" sz="2400" b="1" dirty="0" smtClean="0"/>
          </a:p>
          <a:p>
            <a:r>
              <a:rPr lang="en-US" sz="2400" b="1" dirty="0">
                <a:solidFill>
                  <a:srgbClr val="C00000"/>
                </a:solidFill>
              </a:rPr>
              <a:t>Example - </a:t>
            </a:r>
          </a:p>
          <a:p>
            <a:r>
              <a:rPr lang="en-US" sz="2400" b="1" dirty="0"/>
              <a:t>				int *p = new int(45);  </a:t>
            </a:r>
          </a:p>
          <a:p>
            <a:r>
              <a:rPr lang="en-US" sz="2400" b="1" dirty="0" smtClean="0"/>
              <a:t>				float </a:t>
            </a:r>
            <a:r>
              <a:rPr lang="en-US" sz="2400" b="1" dirty="0"/>
              <a:t>*p = new float(9.8); </a:t>
            </a:r>
            <a:endParaRPr lang="en-US" sz="2400" b="1" dirty="0" smtClean="0"/>
          </a:p>
          <a:p>
            <a:endParaRPr lang="en-US" sz="2400" b="1" dirty="0"/>
          </a:p>
          <a:p>
            <a:r>
              <a:rPr lang="en-US" sz="2800" b="1" dirty="0">
                <a:solidFill>
                  <a:srgbClr val="002060"/>
                </a:solidFill>
              </a:rPr>
              <a:t>How to create a single dimensional array - </a:t>
            </a:r>
          </a:p>
          <a:p>
            <a:r>
              <a:rPr lang="en-US" sz="2400" b="1" dirty="0"/>
              <a:t>Syntax  - 			</a:t>
            </a:r>
            <a:r>
              <a:rPr lang="en-US" sz="2400" b="1" dirty="0" smtClean="0">
                <a:solidFill>
                  <a:srgbClr val="C00000"/>
                </a:solidFill>
              </a:rPr>
              <a:t>pointer-variable</a:t>
            </a:r>
            <a:r>
              <a:rPr lang="en-US" sz="2400" b="1" dirty="0">
                <a:solidFill>
                  <a:srgbClr val="C00000"/>
                </a:solidFill>
              </a:rPr>
              <a:t> = new data-type[size</a:t>
            </a:r>
            <a:r>
              <a:rPr lang="en-US" sz="2400" b="1" dirty="0" smtClean="0">
                <a:solidFill>
                  <a:srgbClr val="C00000"/>
                </a:solidFill>
              </a:rPr>
              <a:t>];</a:t>
            </a:r>
          </a:p>
          <a:p>
            <a:r>
              <a:rPr lang="en-US" sz="2400" b="1" dirty="0" smtClean="0">
                <a:solidFill>
                  <a:srgbClr val="C00000"/>
                </a:solidFill>
              </a:rPr>
              <a:t>Example –</a:t>
            </a:r>
          </a:p>
          <a:p>
            <a:r>
              <a:rPr lang="en-US" sz="2400" b="1" dirty="0">
                <a:solidFill>
                  <a:srgbClr val="C00000"/>
                </a:solidFill>
              </a:rPr>
              <a:t>				</a:t>
            </a:r>
            <a:r>
              <a:rPr lang="en-US" sz="2400" b="1" dirty="0"/>
              <a:t>int *a1 = new int[8</a:t>
            </a:r>
            <a:r>
              <a:rPr lang="en-US" sz="2400" b="1" dirty="0" smtClean="0"/>
              <a:t>];</a:t>
            </a:r>
          </a:p>
          <a:p>
            <a:r>
              <a:rPr lang="en-US" sz="2400" b="1" dirty="0"/>
              <a:t>	</a:t>
            </a:r>
            <a:r>
              <a:rPr lang="en-US" sz="2400" b="1" dirty="0" smtClean="0"/>
              <a:t>			float *a2 = new float[5]; </a:t>
            </a:r>
            <a:r>
              <a:rPr lang="en-US" sz="2400" b="1" dirty="0"/>
              <a:t> </a:t>
            </a:r>
          </a:p>
        </p:txBody>
      </p:sp>
    </p:spTree>
    <p:extLst>
      <p:ext uri="{BB962C8B-B14F-4D97-AF65-F5344CB8AC3E}">
        <p14:creationId xmlns:p14="http://schemas.microsoft.com/office/powerpoint/2010/main" val="1010050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899" y="245659"/>
            <a:ext cx="9703558" cy="523220"/>
          </a:xfrm>
          <a:prstGeom prst="rect">
            <a:avLst/>
          </a:prstGeom>
          <a:noFill/>
        </p:spPr>
        <p:txBody>
          <a:bodyPr wrap="square" rtlCol="0">
            <a:spAutoFit/>
          </a:bodyPr>
          <a:lstStyle/>
          <a:p>
            <a:r>
              <a:rPr lang="en-US" sz="2800" b="1" dirty="0"/>
              <a:t>Memory Management in C++ - </a:t>
            </a:r>
          </a:p>
        </p:txBody>
      </p:sp>
      <p:sp>
        <p:nvSpPr>
          <p:cNvPr id="3" name="TextBox 2"/>
          <p:cNvSpPr txBox="1"/>
          <p:nvPr/>
        </p:nvSpPr>
        <p:spPr>
          <a:xfrm>
            <a:off x="313899" y="805215"/>
            <a:ext cx="11586949" cy="5078313"/>
          </a:xfrm>
          <a:prstGeom prst="rect">
            <a:avLst/>
          </a:prstGeom>
          <a:noFill/>
        </p:spPr>
        <p:txBody>
          <a:bodyPr wrap="square" rtlCol="0">
            <a:spAutoFit/>
          </a:bodyPr>
          <a:lstStyle/>
          <a:p>
            <a:pPr algn="just"/>
            <a:r>
              <a:rPr lang="en-US" sz="2400" b="1" dirty="0" smtClean="0"/>
              <a:t>Delete </a:t>
            </a:r>
            <a:r>
              <a:rPr lang="en-US" sz="2400" b="1" dirty="0"/>
              <a:t>Operator -</a:t>
            </a:r>
          </a:p>
          <a:p>
            <a:pPr algn="just"/>
            <a:r>
              <a:rPr lang="en-US" sz="2000" dirty="0"/>
              <a:t>When memory is no longer required, then it needs to be deallocated so that the memory can be used for another purpose</a:t>
            </a:r>
            <a:r>
              <a:rPr lang="en-US" sz="2000" dirty="0" smtClean="0"/>
              <a:t>.</a:t>
            </a:r>
          </a:p>
          <a:p>
            <a:pPr algn="just"/>
            <a:endParaRPr lang="en-US" sz="2000" dirty="0" smtClean="0"/>
          </a:p>
          <a:p>
            <a:r>
              <a:rPr lang="en-US" sz="2400" b="1" dirty="0"/>
              <a:t>Syntax - 			</a:t>
            </a:r>
            <a:r>
              <a:rPr lang="en-US" sz="2400" b="1" dirty="0">
                <a:solidFill>
                  <a:srgbClr val="C00000"/>
                </a:solidFill>
              </a:rPr>
              <a:t>delete </a:t>
            </a:r>
            <a:r>
              <a:rPr lang="en-US" sz="2400" b="1" dirty="0" err="1">
                <a:solidFill>
                  <a:srgbClr val="C00000"/>
                </a:solidFill>
              </a:rPr>
              <a:t>pointer_variable</a:t>
            </a:r>
            <a:r>
              <a:rPr lang="en-US" sz="2400" b="1" dirty="0">
                <a:solidFill>
                  <a:srgbClr val="C00000"/>
                </a:solidFill>
              </a:rPr>
              <a:t>;  </a:t>
            </a:r>
          </a:p>
          <a:p>
            <a:r>
              <a:rPr lang="en-US" sz="2400" b="1" dirty="0">
                <a:solidFill>
                  <a:srgbClr val="C00000"/>
                </a:solidFill>
              </a:rPr>
              <a:t>Example –</a:t>
            </a:r>
          </a:p>
          <a:p>
            <a:r>
              <a:rPr lang="en-US" sz="2400" b="1" dirty="0"/>
              <a:t>				delete p;  </a:t>
            </a:r>
          </a:p>
          <a:p>
            <a:r>
              <a:rPr lang="en-US" sz="2400" b="1" dirty="0" smtClean="0"/>
              <a:t>				delete </a:t>
            </a:r>
            <a:r>
              <a:rPr lang="en-US" sz="2400" b="1" dirty="0"/>
              <a:t>q</a:t>
            </a:r>
            <a:r>
              <a:rPr lang="en-US" sz="2400" b="1" dirty="0" smtClean="0"/>
              <a:t>;</a:t>
            </a:r>
          </a:p>
          <a:p>
            <a:endParaRPr lang="en-US" sz="2400" b="1" dirty="0" smtClean="0"/>
          </a:p>
          <a:p>
            <a:r>
              <a:rPr lang="en-US" sz="2800" b="1" dirty="0">
                <a:solidFill>
                  <a:srgbClr val="002060"/>
                </a:solidFill>
              </a:rPr>
              <a:t>Delete memory space from array -</a:t>
            </a:r>
          </a:p>
          <a:p>
            <a:r>
              <a:rPr lang="en-US" sz="2400" b="1" dirty="0"/>
              <a:t>Syntax - 			</a:t>
            </a:r>
            <a:r>
              <a:rPr lang="en-US" sz="2400" b="1" dirty="0">
                <a:solidFill>
                  <a:srgbClr val="C00000"/>
                </a:solidFill>
              </a:rPr>
              <a:t>delete [size] </a:t>
            </a:r>
            <a:r>
              <a:rPr lang="en-US" sz="2400" b="1" dirty="0" err="1">
                <a:solidFill>
                  <a:srgbClr val="C00000"/>
                </a:solidFill>
              </a:rPr>
              <a:t>pointer_variable</a:t>
            </a:r>
            <a:r>
              <a:rPr lang="en-US" sz="2400" b="1" dirty="0">
                <a:solidFill>
                  <a:srgbClr val="C00000"/>
                </a:solidFill>
              </a:rPr>
              <a:t>;</a:t>
            </a:r>
          </a:p>
          <a:p>
            <a:r>
              <a:rPr lang="en-US" sz="2400" b="1" dirty="0">
                <a:solidFill>
                  <a:srgbClr val="C00000"/>
                </a:solidFill>
              </a:rPr>
              <a:t>Example –</a:t>
            </a:r>
          </a:p>
          <a:p>
            <a:r>
              <a:rPr lang="en-US" sz="2400" b="1" dirty="0"/>
              <a:t>				delete [ ] </a:t>
            </a:r>
            <a:r>
              <a:rPr lang="en-US" sz="2400" b="1" dirty="0" err="1"/>
              <a:t>pointer_variable</a:t>
            </a:r>
            <a:r>
              <a:rPr lang="en-US" sz="2400" b="1" dirty="0" smtClean="0"/>
              <a:t>;</a:t>
            </a:r>
            <a:endParaRPr lang="en-US" sz="2000" dirty="0"/>
          </a:p>
          <a:p>
            <a:pPr algn="just"/>
            <a:endParaRPr lang="en-US" sz="2000" dirty="0"/>
          </a:p>
        </p:txBody>
      </p:sp>
    </p:spTree>
    <p:extLst>
      <p:ext uri="{BB962C8B-B14F-4D97-AF65-F5344CB8AC3E}">
        <p14:creationId xmlns:p14="http://schemas.microsoft.com/office/powerpoint/2010/main" val="313600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774" y="873456"/>
            <a:ext cx="6987653" cy="4093428"/>
          </a:xfrm>
          <a:prstGeom prst="rect">
            <a:avLst/>
          </a:prstGeom>
          <a:noFill/>
        </p:spPr>
        <p:txBody>
          <a:bodyPr wrap="square" rtlCol="0">
            <a:spAutoFit/>
          </a:bodyPr>
          <a:lstStyle/>
          <a:p>
            <a:pPr algn="just"/>
            <a:r>
              <a:rPr lang="en-US" sz="2000" b="1" dirty="0">
                <a:solidFill>
                  <a:srgbClr val="C00000"/>
                </a:solidFill>
              </a:rPr>
              <a:t>#include&lt;</a:t>
            </a:r>
            <a:r>
              <a:rPr lang="en-US" sz="2000" b="1" dirty="0" err="1">
                <a:solidFill>
                  <a:srgbClr val="C00000"/>
                </a:solidFill>
              </a:rPr>
              <a:t>iostream.h</a:t>
            </a:r>
            <a:r>
              <a:rPr lang="en-US" sz="2000" b="1" dirty="0">
                <a:solidFill>
                  <a:srgbClr val="C00000"/>
                </a:solidFill>
              </a:rPr>
              <a:t>&gt;</a:t>
            </a:r>
          </a:p>
          <a:p>
            <a:pPr algn="just"/>
            <a:r>
              <a:rPr lang="en-US" sz="2000" b="1" dirty="0">
                <a:solidFill>
                  <a:srgbClr val="C00000"/>
                </a:solidFill>
              </a:rPr>
              <a:t>#include&lt;</a:t>
            </a:r>
            <a:r>
              <a:rPr lang="en-US" sz="2000" b="1" dirty="0" err="1">
                <a:solidFill>
                  <a:srgbClr val="C00000"/>
                </a:solidFill>
              </a:rPr>
              <a:t>conio.h</a:t>
            </a:r>
            <a:r>
              <a:rPr lang="en-US" sz="2000" b="1" dirty="0">
                <a:solidFill>
                  <a:srgbClr val="C00000"/>
                </a:solidFill>
              </a:rPr>
              <a:t>&gt;</a:t>
            </a:r>
          </a:p>
          <a:p>
            <a:pPr algn="just"/>
            <a:endParaRPr lang="en-US" sz="2000" b="1" dirty="0">
              <a:solidFill>
                <a:srgbClr val="C00000"/>
              </a:solidFill>
            </a:endParaRPr>
          </a:p>
          <a:p>
            <a:pPr algn="just"/>
            <a:r>
              <a:rPr lang="en-US" sz="2000" b="1" dirty="0">
                <a:solidFill>
                  <a:srgbClr val="C00000"/>
                </a:solidFill>
              </a:rPr>
              <a:t>void main()</a:t>
            </a:r>
          </a:p>
          <a:p>
            <a:pPr algn="just"/>
            <a:r>
              <a:rPr lang="en-US" sz="2000" b="1" dirty="0">
                <a:solidFill>
                  <a:srgbClr val="C00000"/>
                </a:solidFill>
              </a:rPr>
              <a:t>{</a:t>
            </a:r>
          </a:p>
          <a:p>
            <a:pPr algn="just"/>
            <a:r>
              <a:rPr lang="en-US" sz="2000" b="1" dirty="0">
                <a:solidFill>
                  <a:srgbClr val="C00000"/>
                </a:solidFill>
              </a:rPr>
              <a:t>	int *</a:t>
            </a:r>
            <a:r>
              <a:rPr lang="en-US" sz="2000" b="1" dirty="0" err="1">
                <a:solidFill>
                  <a:srgbClr val="C00000"/>
                </a:solidFill>
              </a:rPr>
              <a:t>ptr</a:t>
            </a:r>
            <a:r>
              <a:rPr lang="en-US" sz="2000" b="1" dirty="0">
                <a:solidFill>
                  <a:srgbClr val="C00000"/>
                </a:solidFill>
              </a:rPr>
              <a:t>;</a:t>
            </a:r>
          </a:p>
          <a:p>
            <a:pPr algn="just"/>
            <a:r>
              <a:rPr lang="en-US" sz="2000" b="1" dirty="0">
                <a:solidFill>
                  <a:srgbClr val="C00000"/>
                </a:solidFill>
              </a:rPr>
              <a:t>	</a:t>
            </a:r>
            <a:r>
              <a:rPr lang="en-US" sz="2000" b="1" dirty="0" err="1">
                <a:solidFill>
                  <a:srgbClr val="C00000"/>
                </a:solidFill>
              </a:rPr>
              <a:t>ptr</a:t>
            </a:r>
            <a:r>
              <a:rPr lang="en-US" sz="2000" b="1" dirty="0">
                <a:solidFill>
                  <a:srgbClr val="C00000"/>
                </a:solidFill>
              </a:rPr>
              <a:t> = new int;</a:t>
            </a:r>
          </a:p>
          <a:p>
            <a:pPr algn="just"/>
            <a:endParaRPr lang="en-US" sz="2000" b="1" dirty="0">
              <a:solidFill>
                <a:srgbClr val="C00000"/>
              </a:solidFill>
            </a:endParaRPr>
          </a:p>
          <a:p>
            <a:pPr algn="just"/>
            <a:r>
              <a:rPr lang="en-US" sz="2000" b="1" dirty="0">
                <a:solidFill>
                  <a:srgbClr val="C00000"/>
                </a:solidFill>
              </a:rPr>
              <a:t>	</a:t>
            </a:r>
            <a:r>
              <a:rPr lang="en-US" sz="2000" b="1" dirty="0" err="1">
                <a:solidFill>
                  <a:srgbClr val="C00000"/>
                </a:solidFill>
              </a:rPr>
              <a:t>cout</a:t>
            </a:r>
            <a:r>
              <a:rPr lang="en-US" sz="2000" b="1" dirty="0">
                <a:solidFill>
                  <a:srgbClr val="C00000"/>
                </a:solidFill>
              </a:rPr>
              <a:t>&lt;&lt;"Enter the number: ";</a:t>
            </a:r>
          </a:p>
          <a:p>
            <a:pPr algn="just"/>
            <a:r>
              <a:rPr lang="en-US" sz="2000" b="1" dirty="0">
                <a:solidFill>
                  <a:srgbClr val="C00000"/>
                </a:solidFill>
              </a:rPr>
              <a:t>	</a:t>
            </a:r>
            <a:r>
              <a:rPr lang="en-US" sz="2000" b="1" dirty="0" err="1">
                <a:solidFill>
                  <a:srgbClr val="C00000"/>
                </a:solidFill>
              </a:rPr>
              <a:t>cin</a:t>
            </a:r>
            <a:r>
              <a:rPr lang="en-US" sz="2000" b="1" dirty="0">
                <a:solidFill>
                  <a:srgbClr val="C00000"/>
                </a:solidFill>
              </a:rPr>
              <a:t>&gt;&gt;*</a:t>
            </a:r>
            <a:r>
              <a:rPr lang="en-US" sz="2000" b="1" dirty="0" err="1">
                <a:solidFill>
                  <a:srgbClr val="C00000"/>
                </a:solidFill>
              </a:rPr>
              <a:t>ptr</a:t>
            </a:r>
            <a:r>
              <a:rPr lang="en-US" sz="2000" b="1" dirty="0">
                <a:solidFill>
                  <a:srgbClr val="C00000"/>
                </a:solidFill>
              </a:rPr>
              <a:t>;</a:t>
            </a:r>
          </a:p>
          <a:p>
            <a:pPr algn="just"/>
            <a:endParaRPr lang="en-US" sz="2000" b="1" dirty="0">
              <a:solidFill>
                <a:srgbClr val="C00000"/>
              </a:solidFill>
            </a:endParaRPr>
          </a:p>
          <a:p>
            <a:pPr algn="just"/>
            <a:r>
              <a:rPr lang="en-US" sz="2000" b="1" dirty="0">
                <a:solidFill>
                  <a:srgbClr val="C00000"/>
                </a:solidFill>
              </a:rPr>
              <a:t>	</a:t>
            </a:r>
            <a:r>
              <a:rPr lang="en-US" sz="2000" b="1" dirty="0" err="1">
                <a:solidFill>
                  <a:srgbClr val="C00000"/>
                </a:solidFill>
              </a:rPr>
              <a:t>cout</a:t>
            </a:r>
            <a:r>
              <a:rPr lang="en-US" sz="2000" b="1" dirty="0">
                <a:solidFill>
                  <a:srgbClr val="C00000"/>
                </a:solidFill>
              </a:rPr>
              <a:t>&lt;&lt;"\</a:t>
            </a:r>
            <a:r>
              <a:rPr lang="en-US" sz="2000" b="1" dirty="0" err="1">
                <a:solidFill>
                  <a:srgbClr val="C00000"/>
                </a:solidFill>
              </a:rPr>
              <a:t>nRequired</a:t>
            </a:r>
            <a:r>
              <a:rPr lang="en-US" sz="2000" b="1" dirty="0">
                <a:solidFill>
                  <a:srgbClr val="C00000"/>
                </a:solidFill>
              </a:rPr>
              <a:t> number is: "&lt;&lt;*</a:t>
            </a:r>
            <a:r>
              <a:rPr lang="en-US" sz="2000" b="1" dirty="0" err="1">
                <a:solidFill>
                  <a:srgbClr val="C00000"/>
                </a:solidFill>
              </a:rPr>
              <a:t>ptr</a:t>
            </a:r>
            <a:r>
              <a:rPr lang="en-US" sz="2000" b="1" dirty="0">
                <a:solidFill>
                  <a:srgbClr val="C00000"/>
                </a:solidFill>
              </a:rPr>
              <a:t>;</a:t>
            </a:r>
          </a:p>
          <a:p>
            <a:pPr algn="just"/>
            <a:r>
              <a:rPr lang="en-US" sz="2000" b="1" dirty="0">
                <a:solidFill>
                  <a:srgbClr val="C00000"/>
                </a:solidFill>
              </a:rPr>
              <a:t>}</a:t>
            </a:r>
          </a:p>
        </p:txBody>
      </p:sp>
      <p:sp>
        <p:nvSpPr>
          <p:cNvPr id="5" name="Rectangle 4"/>
          <p:cNvSpPr/>
          <p:nvPr/>
        </p:nvSpPr>
        <p:spPr>
          <a:xfrm>
            <a:off x="163774" y="269122"/>
            <a:ext cx="8161360" cy="523220"/>
          </a:xfrm>
          <a:prstGeom prst="rect">
            <a:avLst/>
          </a:prstGeom>
        </p:spPr>
        <p:txBody>
          <a:bodyPr wrap="square">
            <a:spAutoFit/>
          </a:bodyPr>
          <a:lstStyle/>
          <a:p>
            <a:r>
              <a:rPr lang="en-US" sz="2800" b="1" dirty="0"/>
              <a:t>Example on </a:t>
            </a:r>
            <a:r>
              <a:rPr lang="en-US" sz="2800" b="1" dirty="0" smtClean="0"/>
              <a:t>Integer variable </a:t>
            </a:r>
            <a:r>
              <a:rPr lang="en-US" sz="2800" b="1" dirty="0"/>
              <a:t>-</a:t>
            </a:r>
          </a:p>
        </p:txBody>
      </p:sp>
    </p:spTree>
    <p:extLst>
      <p:ext uri="{BB962C8B-B14F-4D97-AF65-F5344CB8AC3E}">
        <p14:creationId xmlns:p14="http://schemas.microsoft.com/office/powerpoint/2010/main" val="13024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774" y="873455"/>
            <a:ext cx="6987653" cy="5324535"/>
          </a:xfrm>
          <a:prstGeom prst="rect">
            <a:avLst/>
          </a:prstGeom>
          <a:noFill/>
        </p:spPr>
        <p:txBody>
          <a:bodyPr wrap="square" rtlCol="0">
            <a:spAutoFit/>
          </a:bodyPr>
          <a:lstStyle/>
          <a:p>
            <a:pPr algn="just"/>
            <a:r>
              <a:rPr lang="en-US" sz="2000" b="1" dirty="0">
                <a:solidFill>
                  <a:srgbClr val="C00000"/>
                </a:solidFill>
              </a:rPr>
              <a:t>#include&lt;</a:t>
            </a:r>
            <a:r>
              <a:rPr lang="en-US" sz="2000" b="1" dirty="0" err="1">
                <a:solidFill>
                  <a:srgbClr val="C00000"/>
                </a:solidFill>
              </a:rPr>
              <a:t>iostream.h</a:t>
            </a:r>
            <a:r>
              <a:rPr lang="en-US" sz="2000" b="1" dirty="0">
                <a:solidFill>
                  <a:srgbClr val="C00000"/>
                </a:solidFill>
              </a:rPr>
              <a:t>&gt;</a:t>
            </a:r>
          </a:p>
          <a:p>
            <a:pPr algn="just"/>
            <a:r>
              <a:rPr lang="en-US" sz="2000" b="1" dirty="0">
                <a:solidFill>
                  <a:srgbClr val="C00000"/>
                </a:solidFill>
              </a:rPr>
              <a:t>#include&lt;</a:t>
            </a:r>
            <a:r>
              <a:rPr lang="en-US" sz="2000" b="1" dirty="0" err="1">
                <a:solidFill>
                  <a:srgbClr val="C00000"/>
                </a:solidFill>
              </a:rPr>
              <a:t>conio.h</a:t>
            </a:r>
            <a:r>
              <a:rPr lang="en-US" sz="2000" b="1" dirty="0">
                <a:solidFill>
                  <a:srgbClr val="C00000"/>
                </a:solidFill>
              </a:rPr>
              <a:t>&gt;</a:t>
            </a:r>
          </a:p>
          <a:p>
            <a:pPr algn="just"/>
            <a:endParaRPr lang="en-US" sz="2000" b="1" dirty="0">
              <a:solidFill>
                <a:srgbClr val="C00000"/>
              </a:solidFill>
            </a:endParaRPr>
          </a:p>
          <a:p>
            <a:pPr algn="just"/>
            <a:r>
              <a:rPr lang="en-US" sz="2000" b="1" dirty="0">
                <a:solidFill>
                  <a:srgbClr val="C00000"/>
                </a:solidFill>
              </a:rPr>
              <a:t>void main()</a:t>
            </a:r>
          </a:p>
          <a:p>
            <a:pPr algn="just"/>
            <a:r>
              <a:rPr lang="en-US" sz="2000" b="1" dirty="0">
                <a:solidFill>
                  <a:srgbClr val="C00000"/>
                </a:solidFill>
              </a:rPr>
              <a:t>{</a:t>
            </a:r>
          </a:p>
          <a:p>
            <a:pPr algn="just"/>
            <a:r>
              <a:rPr lang="en-US" sz="2000" b="1" dirty="0">
                <a:solidFill>
                  <a:srgbClr val="C00000"/>
                </a:solidFill>
              </a:rPr>
              <a:t>	int </a:t>
            </a:r>
            <a:r>
              <a:rPr lang="en-US" sz="2000" b="1" dirty="0" err="1">
                <a:solidFill>
                  <a:srgbClr val="C00000"/>
                </a:solidFill>
              </a:rPr>
              <a:t>i,size</a:t>
            </a:r>
            <a:r>
              <a:rPr lang="en-US" sz="2000" b="1" dirty="0">
                <a:solidFill>
                  <a:srgbClr val="C00000"/>
                </a:solidFill>
              </a:rPr>
              <a:t>;</a:t>
            </a:r>
          </a:p>
          <a:p>
            <a:pPr algn="just"/>
            <a:endParaRPr lang="en-US" sz="2000" b="1" dirty="0">
              <a:solidFill>
                <a:srgbClr val="C00000"/>
              </a:solidFill>
            </a:endParaRPr>
          </a:p>
          <a:p>
            <a:pPr algn="just"/>
            <a:r>
              <a:rPr lang="en-US" sz="2000" b="1" dirty="0">
                <a:solidFill>
                  <a:srgbClr val="C00000"/>
                </a:solidFill>
              </a:rPr>
              <a:t>	</a:t>
            </a:r>
            <a:r>
              <a:rPr lang="en-US" sz="2000" b="1" dirty="0" err="1">
                <a:solidFill>
                  <a:srgbClr val="C00000"/>
                </a:solidFill>
              </a:rPr>
              <a:t>cout</a:t>
            </a:r>
            <a:r>
              <a:rPr lang="en-US" sz="2000" b="1" dirty="0">
                <a:solidFill>
                  <a:srgbClr val="C00000"/>
                </a:solidFill>
              </a:rPr>
              <a:t>&lt;&lt;"Enter the size of the array : ";</a:t>
            </a:r>
          </a:p>
          <a:p>
            <a:pPr algn="just"/>
            <a:r>
              <a:rPr lang="en-US" sz="2000" b="1" dirty="0">
                <a:solidFill>
                  <a:srgbClr val="C00000"/>
                </a:solidFill>
              </a:rPr>
              <a:t>	</a:t>
            </a:r>
            <a:r>
              <a:rPr lang="en-US" sz="2000" b="1" dirty="0" err="1">
                <a:solidFill>
                  <a:srgbClr val="C00000"/>
                </a:solidFill>
              </a:rPr>
              <a:t>cin</a:t>
            </a:r>
            <a:r>
              <a:rPr lang="en-US" sz="2000" b="1" dirty="0">
                <a:solidFill>
                  <a:srgbClr val="C00000"/>
                </a:solidFill>
              </a:rPr>
              <a:t> &gt;&gt; size;</a:t>
            </a:r>
          </a:p>
          <a:p>
            <a:pPr algn="just"/>
            <a:endParaRPr lang="en-US" sz="2000" b="1" dirty="0">
              <a:solidFill>
                <a:srgbClr val="C00000"/>
              </a:solidFill>
            </a:endParaRPr>
          </a:p>
          <a:p>
            <a:pPr algn="just"/>
            <a:r>
              <a:rPr lang="en-US" sz="2000" b="1" dirty="0">
                <a:solidFill>
                  <a:srgbClr val="C00000"/>
                </a:solidFill>
              </a:rPr>
              <a:t>	int *</a:t>
            </a:r>
            <a:r>
              <a:rPr lang="en-US" sz="2000" b="1" dirty="0" err="1">
                <a:solidFill>
                  <a:srgbClr val="C00000"/>
                </a:solidFill>
              </a:rPr>
              <a:t>arr</a:t>
            </a:r>
            <a:r>
              <a:rPr lang="en-US" sz="2000" b="1" dirty="0">
                <a:solidFill>
                  <a:srgbClr val="C00000"/>
                </a:solidFill>
              </a:rPr>
              <a:t> = new int[size];</a:t>
            </a:r>
          </a:p>
          <a:p>
            <a:pPr algn="just"/>
            <a:endParaRPr lang="en-US" sz="2000" b="1" dirty="0">
              <a:solidFill>
                <a:srgbClr val="C00000"/>
              </a:solidFill>
            </a:endParaRPr>
          </a:p>
          <a:p>
            <a:pPr algn="just"/>
            <a:r>
              <a:rPr lang="en-US" sz="2000" b="1" dirty="0">
                <a:solidFill>
                  <a:srgbClr val="C00000"/>
                </a:solidFill>
              </a:rPr>
              <a:t>	</a:t>
            </a:r>
            <a:r>
              <a:rPr lang="en-US" sz="2000" b="1" dirty="0" err="1">
                <a:solidFill>
                  <a:srgbClr val="C00000"/>
                </a:solidFill>
              </a:rPr>
              <a:t>cout</a:t>
            </a:r>
            <a:r>
              <a:rPr lang="en-US" sz="2000" b="1" dirty="0">
                <a:solidFill>
                  <a:srgbClr val="C00000"/>
                </a:solidFill>
              </a:rPr>
              <a:t>&lt;&lt;"\</a:t>
            </a:r>
            <a:r>
              <a:rPr lang="en-US" sz="2000" b="1" dirty="0" err="1">
                <a:solidFill>
                  <a:srgbClr val="C00000"/>
                </a:solidFill>
              </a:rPr>
              <a:t>nEnter</a:t>
            </a:r>
            <a:r>
              <a:rPr lang="en-US" sz="2000" b="1" dirty="0">
                <a:solidFill>
                  <a:srgbClr val="C00000"/>
                </a:solidFill>
              </a:rPr>
              <a:t> the element : ";</a:t>
            </a:r>
          </a:p>
          <a:p>
            <a:pPr algn="just"/>
            <a:r>
              <a:rPr lang="en-US" sz="2000" b="1" dirty="0">
                <a:solidFill>
                  <a:srgbClr val="C00000"/>
                </a:solidFill>
              </a:rPr>
              <a:t>	for(</a:t>
            </a:r>
            <a:r>
              <a:rPr lang="en-US" sz="2000" b="1" dirty="0" err="1">
                <a:solidFill>
                  <a:srgbClr val="C00000"/>
                </a:solidFill>
              </a:rPr>
              <a:t>i</a:t>
            </a:r>
            <a:r>
              <a:rPr lang="en-US" sz="2000" b="1" dirty="0">
                <a:solidFill>
                  <a:srgbClr val="C00000"/>
                </a:solidFill>
              </a:rPr>
              <a:t>=0;i&lt;</a:t>
            </a:r>
            <a:r>
              <a:rPr lang="en-US" sz="2000" b="1" dirty="0" err="1">
                <a:solidFill>
                  <a:srgbClr val="C00000"/>
                </a:solidFill>
              </a:rPr>
              <a:t>size;i</a:t>
            </a:r>
            <a:r>
              <a:rPr lang="en-US" sz="2000" b="1" dirty="0">
                <a:solidFill>
                  <a:srgbClr val="C00000"/>
                </a:solidFill>
              </a:rPr>
              <a:t>++)</a:t>
            </a:r>
          </a:p>
          <a:p>
            <a:pPr algn="just"/>
            <a:r>
              <a:rPr lang="en-US" sz="2000" b="1" dirty="0">
                <a:solidFill>
                  <a:srgbClr val="C00000"/>
                </a:solidFill>
              </a:rPr>
              <a:t>	{</a:t>
            </a:r>
          </a:p>
          <a:p>
            <a:pPr algn="just"/>
            <a:r>
              <a:rPr lang="en-US" sz="2000" b="1" dirty="0">
                <a:solidFill>
                  <a:srgbClr val="C00000"/>
                </a:solidFill>
              </a:rPr>
              <a:t>		</a:t>
            </a:r>
            <a:r>
              <a:rPr lang="en-US" sz="2000" b="1" dirty="0" err="1">
                <a:solidFill>
                  <a:srgbClr val="C00000"/>
                </a:solidFill>
              </a:rPr>
              <a:t>cin</a:t>
            </a:r>
            <a:r>
              <a:rPr lang="en-US" sz="2000" b="1" dirty="0">
                <a:solidFill>
                  <a:srgbClr val="C00000"/>
                </a:solidFill>
              </a:rPr>
              <a:t>&gt;&gt;</a:t>
            </a:r>
            <a:r>
              <a:rPr lang="en-US" sz="2000" b="1" dirty="0" err="1">
                <a:solidFill>
                  <a:srgbClr val="C00000"/>
                </a:solidFill>
              </a:rPr>
              <a:t>arr</a:t>
            </a:r>
            <a:r>
              <a:rPr lang="en-US" sz="2000" b="1" dirty="0">
                <a:solidFill>
                  <a:srgbClr val="C00000"/>
                </a:solidFill>
              </a:rPr>
              <a:t>[</a:t>
            </a:r>
            <a:r>
              <a:rPr lang="en-US" sz="2000" b="1" dirty="0" err="1">
                <a:solidFill>
                  <a:srgbClr val="C00000"/>
                </a:solidFill>
              </a:rPr>
              <a:t>i</a:t>
            </a:r>
            <a:r>
              <a:rPr lang="en-US" sz="2000" b="1" dirty="0">
                <a:solidFill>
                  <a:srgbClr val="C00000"/>
                </a:solidFill>
              </a:rPr>
              <a:t>];</a:t>
            </a:r>
          </a:p>
          <a:p>
            <a:pPr algn="just"/>
            <a:r>
              <a:rPr lang="en-US" sz="2000" b="1" dirty="0">
                <a:solidFill>
                  <a:srgbClr val="C00000"/>
                </a:solidFill>
              </a:rPr>
              <a:t>	</a:t>
            </a:r>
            <a:r>
              <a:rPr lang="en-US" sz="2000" b="1" dirty="0" smtClean="0">
                <a:solidFill>
                  <a:srgbClr val="C00000"/>
                </a:solidFill>
              </a:rPr>
              <a:t>}</a:t>
            </a:r>
            <a:endParaRPr lang="en-US" sz="2000" b="1" dirty="0">
              <a:solidFill>
                <a:srgbClr val="C00000"/>
              </a:solidFill>
            </a:endParaRPr>
          </a:p>
        </p:txBody>
      </p:sp>
      <p:sp>
        <p:nvSpPr>
          <p:cNvPr id="4" name="Rectangle 3"/>
          <p:cNvSpPr/>
          <p:nvPr/>
        </p:nvSpPr>
        <p:spPr>
          <a:xfrm>
            <a:off x="5650173" y="4665218"/>
            <a:ext cx="6359859" cy="2031325"/>
          </a:xfrm>
          <a:prstGeom prst="rect">
            <a:avLst/>
          </a:prstGeom>
        </p:spPr>
        <p:txBody>
          <a:bodyPr wrap="square">
            <a:spAutoFit/>
          </a:bodyPr>
          <a:lstStyle/>
          <a:p>
            <a:r>
              <a:rPr lang="en-US" b="1" dirty="0" smtClean="0">
                <a:solidFill>
                  <a:srgbClr val="C00000"/>
                </a:solidFill>
              </a:rPr>
              <a:t>	</a:t>
            </a:r>
            <a:r>
              <a:rPr lang="en-US" b="1" dirty="0" err="1" smtClean="0">
                <a:solidFill>
                  <a:srgbClr val="C00000"/>
                </a:solidFill>
              </a:rPr>
              <a:t>cout</a:t>
            </a:r>
            <a:r>
              <a:rPr lang="en-US" b="1" dirty="0">
                <a:solidFill>
                  <a:srgbClr val="C00000"/>
                </a:solidFill>
              </a:rPr>
              <a:t>&lt;&lt;"\</a:t>
            </a:r>
            <a:r>
              <a:rPr lang="en-US" b="1" dirty="0" err="1">
                <a:solidFill>
                  <a:srgbClr val="C00000"/>
                </a:solidFill>
              </a:rPr>
              <a:t>nThe</a:t>
            </a:r>
            <a:r>
              <a:rPr lang="en-US" b="1" dirty="0">
                <a:solidFill>
                  <a:srgbClr val="C00000"/>
                </a:solidFill>
              </a:rPr>
              <a:t> elements that you have entered are :";</a:t>
            </a:r>
          </a:p>
          <a:p>
            <a:r>
              <a:rPr lang="en-US" b="1" dirty="0">
                <a:solidFill>
                  <a:srgbClr val="C00000"/>
                </a:solidFill>
              </a:rPr>
              <a:t>	for(</a:t>
            </a:r>
            <a:r>
              <a:rPr lang="en-US" b="1" dirty="0" err="1">
                <a:solidFill>
                  <a:srgbClr val="C00000"/>
                </a:solidFill>
              </a:rPr>
              <a:t>i</a:t>
            </a:r>
            <a:r>
              <a:rPr lang="en-US" b="1" dirty="0">
                <a:solidFill>
                  <a:srgbClr val="C00000"/>
                </a:solidFill>
              </a:rPr>
              <a:t>=0;i&lt;</a:t>
            </a:r>
            <a:r>
              <a:rPr lang="en-US" b="1" dirty="0" err="1">
                <a:solidFill>
                  <a:srgbClr val="C00000"/>
                </a:solidFill>
              </a:rPr>
              <a:t>size;i</a:t>
            </a:r>
            <a:r>
              <a:rPr lang="en-US" b="1" dirty="0">
                <a:solidFill>
                  <a:srgbClr val="C00000"/>
                </a:solidFill>
              </a:rPr>
              <a:t>++)</a:t>
            </a:r>
          </a:p>
          <a:p>
            <a:r>
              <a:rPr lang="en-US" b="1" dirty="0">
                <a:solidFill>
                  <a:srgbClr val="C00000"/>
                </a:solidFill>
              </a:rPr>
              <a:t>	{</a:t>
            </a:r>
          </a:p>
          <a:p>
            <a:r>
              <a:rPr lang="en-US" b="1" dirty="0">
                <a:solidFill>
                  <a:srgbClr val="C00000"/>
                </a:solidFill>
              </a:rPr>
              <a:t>		</a:t>
            </a:r>
            <a:r>
              <a:rPr lang="en-US" b="1" dirty="0" err="1">
                <a:solidFill>
                  <a:srgbClr val="C00000"/>
                </a:solidFill>
              </a:rPr>
              <a:t>cout</a:t>
            </a:r>
            <a:r>
              <a:rPr lang="en-US" b="1" dirty="0">
                <a:solidFill>
                  <a:srgbClr val="C00000"/>
                </a:solidFill>
              </a:rPr>
              <a:t>&lt;&lt;</a:t>
            </a:r>
            <a:r>
              <a:rPr lang="en-US" b="1" dirty="0" err="1">
                <a:solidFill>
                  <a:srgbClr val="C00000"/>
                </a:solidFill>
              </a:rPr>
              <a:t>arr</a:t>
            </a:r>
            <a:r>
              <a:rPr lang="en-US" b="1" dirty="0">
                <a:solidFill>
                  <a:srgbClr val="C00000"/>
                </a:solidFill>
              </a:rPr>
              <a:t>[</a:t>
            </a:r>
            <a:r>
              <a:rPr lang="en-US" b="1" dirty="0" err="1">
                <a:solidFill>
                  <a:srgbClr val="C00000"/>
                </a:solidFill>
              </a:rPr>
              <a:t>i</a:t>
            </a:r>
            <a:r>
              <a:rPr lang="en-US" b="1" dirty="0">
                <a:solidFill>
                  <a:srgbClr val="C00000"/>
                </a:solidFill>
              </a:rPr>
              <a:t>]&lt;&lt;" ";</a:t>
            </a:r>
          </a:p>
          <a:p>
            <a:r>
              <a:rPr lang="en-US" b="1" dirty="0">
                <a:solidFill>
                  <a:srgbClr val="C00000"/>
                </a:solidFill>
              </a:rPr>
              <a:t>	}</a:t>
            </a:r>
          </a:p>
          <a:p>
            <a:r>
              <a:rPr lang="en-US" b="1" dirty="0">
                <a:solidFill>
                  <a:srgbClr val="C00000"/>
                </a:solidFill>
              </a:rPr>
              <a:t>	delete </a:t>
            </a:r>
            <a:r>
              <a:rPr lang="en-US" b="1" dirty="0" err="1">
                <a:solidFill>
                  <a:srgbClr val="C00000"/>
                </a:solidFill>
              </a:rPr>
              <a:t>arr</a:t>
            </a:r>
            <a:r>
              <a:rPr lang="en-US" b="1" dirty="0">
                <a:solidFill>
                  <a:srgbClr val="C00000"/>
                </a:solidFill>
              </a:rPr>
              <a:t>;</a:t>
            </a:r>
          </a:p>
          <a:p>
            <a:r>
              <a:rPr lang="en-US" b="1" dirty="0">
                <a:solidFill>
                  <a:srgbClr val="C00000"/>
                </a:solidFill>
              </a:rPr>
              <a:t>}</a:t>
            </a:r>
          </a:p>
        </p:txBody>
      </p:sp>
      <p:sp>
        <p:nvSpPr>
          <p:cNvPr id="2" name="Rectangle 1"/>
          <p:cNvSpPr/>
          <p:nvPr/>
        </p:nvSpPr>
        <p:spPr>
          <a:xfrm>
            <a:off x="163774" y="190236"/>
            <a:ext cx="11846258" cy="523220"/>
          </a:xfrm>
          <a:prstGeom prst="rect">
            <a:avLst/>
          </a:prstGeom>
        </p:spPr>
        <p:txBody>
          <a:bodyPr wrap="square">
            <a:spAutoFit/>
          </a:bodyPr>
          <a:lstStyle/>
          <a:p>
            <a:r>
              <a:rPr lang="en-US" sz="2800" b="1" dirty="0" smtClean="0"/>
              <a:t>Example on Array -</a:t>
            </a:r>
            <a:endParaRPr lang="en-US" sz="2800" b="1" dirty="0"/>
          </a:p>
        </p:txBody>
      </p:sp>
    </p:spTree>
    <p:extLst>
      <p:ext uri="{BB962C8B-B14F-4D97-AF65-F5344CB8AC3E}">
        <p14:creationId xmlns:p14="http://schemas.microsoft.com/office/powerpoint/2010/main" val="2076026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242296"/>
            <a:ext cx="11731388" cy="590218"/>
          </a:xfrm>
        </p:spPr>
        <p:txBody>
          <a:bodyPr>
            <a:normAutofit/>
          </a:bodyPr>
          <a:lstStyle/>
          <a:p>
            <a:r>
              <a:rPr lang="en-US" sz="2800" b="1" dirty="0">
                <a:latin typeface="+mn-lt"/>
                <a:ea typeface="+mn-ea"/>
                <a:cs typeface="+mn-cs"/>
              </a:rPr>
              <a:t>Advantages of the new operator -</a:t>
            </a:r>
          </a:p>
        </p:txBody>
      </p:sp>
      <p:sp>
        <p:nvSpPr>
          <p:cNvPr id="3" name="Content Placeholder 2"/>
          <p:cNvSpPr>
            <a:spLocks noGrp="1"/>
          </p:cNvSpPr>
          <p:nvPr>
            <p:ph idx="1"/>
          </p:nvPr>
        </p:nvSpPr>
        <p:spPr>
          <a:xfrm>
            <a:off x="264994" y="832514"/>
            <a:ext cx="11581263" cy="1815152"/>
          </a:xfrm>
        </p:spPr>
        <p:txBody>
          <a:bodyPr/>
          <a:lstStyle/>
          <a:p>
            <a:pPr marL="0" indent="0">
              <a:buNone/>
            </a:pPr>
            <a:r>
              <a:rPr lang="en-US" sz="2400" b="1" dirty="0"/>
              <a:t>The following are the advantages of the new </a:t>
            </a:r>
            <a:r>
              <a:rPr lang="en-US" sz="2400" b="1" dirty="0" smtClean="0"/>
              <a:t>operator -</a:t>
            </a:r>
            <a:endParaRPr lang="en-US" sz="2400" b="1" dirty="0"/>
          </a:p>
          <a:p>
            <a:pPr marL="800100" lvl="1" indent="-342900" algn="just">
              <a:buFont typeface="+mj-lt"/>
              <a:buAutoNum type="arabicPeriod"/>
            </a:pPr>
            <a:r>
              <a:rPr lang="en-US" sz="2000" dirty="0"/>
              <a:t>It does not use the </a:t>
            </a:r>
            <a:r>
              <a:rPr lang="en-US" sz="2000" b="1" dirty="0" err="1"/>
              <a:t>sizeof</a:t>
            </a:r>
            <a:r>
              <a:rPr lang="en-US" sz="2000" b="1" dirty="0"/>
              <a:t>()</a:t>
            </a:r>
            <a:r>
              <a:rPr lang="en-US" sz="2000" dirty="0"/>
              <a:t> operator as it automatically computes the size of the data object.</a:t>
            </a:r>
          </a:p>
          <a:p>
            <a:pPr marL="800100" lvl="1" indent="-342900" algn="just">
              <a:buFont typeface="+mj-lt"/>
              <a:buAutoNum type="arabicPeriod"/>
            </a:pPr>
            <a:r>
              <a:rPr lang="en-US" sz="2000" dirty="0"/>
              <a:t>It automatically returns the correct data type pointer, so it does not need to use the typecasting.</a:t>
            </a:r>
          </a:p>
          <a:p>
            <a:pPr marL="800100" lvl="1" indent="-342900" algn="just">
              <a:buFont typeface="+mj-lt"/>
              <a:buAutoNum type="arabicPeriod"/>
            </a:pPr>
            <a:r>
              <a:rPr lang="en-US" sz="2000" dirty="0"/>
              <a:t>Like other operators, the </a:t>
            </a:r>
            <a:r>
              <a:rPr lang="en-US" sz="2000" b="1" dirty="0"/>
              <a:t>new</a:t>
            </a:r>
            <a:r>
              <a:rPr lang="en-US" sz="2000" dirty="0"/>
              <a:t> and </a:t>
            </a:r>
            <a:r>
              <a:rPr lang="en-US" sz="2000" b="1" dirty="0"/>
              <a:t>delete</a:t>
            </a:r>
            <a:r>
              <a:rPr lang="en-US" sz="2000" dirty="0"/>
              <a:t> operator can also be overloaded.</a:t>
            </a:r>
          </a:p>
          <a:p>
            <a:pPr marL="800100" lvl="1" indent="-342900" algn="just">
              <a:buFont typeface="+mj-lt"/>
              <a:buAutoNum type="arabicPeriod"/>
            </a:pPr>
            <a:r>
              <a:rPr lang="en-US" sz="2000" dirty="0"/>
              <a:t>It also allows you to </a:t>
            </a:r>
            <a:r>
              <a:rPr lang="en-US" sz="2000" b="1" dirty="0"/>
              <a:t>initialize the data object</a:t>
            </a:r>
            <a:r>
              <a:rPr lang="en-US" sz="2000" dirty="0"/>
              <a:t> while creating the memory space for the object</a:t>
            </a:r>
            <a:r>
              <a:rPr lang="en-US" sz="2000" dirty="0" smtClean="0"/>
              <a:t>.</a:t>
            </a:r>
            <a:endParaRPr lang="en-US" sz="2000" dirty="0"/>
          </a:p>
        </p:txBody>
      </p:sp>
      <p:sp>
        <p:nvSpPr>
          <p:cNvPr id="4" name="Title 1"/>
          <p:cNvSpPr txBox="1">
            <a:spLocks/>
          </p:cNvSpPr>
          <p:nvPr/>
        </p:nvSpPr>
        <p:spPr>
          <a:xfrm>
            <a:off x="264994" y="2647666"/>
            <a:ext cx="11731388" cy="590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latin typeface="+mn-lt"/>
                <a:ea typeface="+mn-ea"/>
                <a:cs typeface="+mn-cs"/>
              </a:rPr>
              <a:t>Difference between new and </a:t>
            </a:r>
            <a:r>
              <a:rPr lang="en-US" sz="2800" b="1" dirty="0" err="1" smtClean="0">
                <a:latin typeface="+mn-lt"/>
                <a:ea typeface="+mn-ea"/>
                <a:cs typeface="+mn-cs"/>
              </a:rPr>
              <a:t>malloc</a:t>
            </a:r>
            <a:r>
              <a:rPr lang="en-US" sz="2800" b="1" dirty="0" smtClean="0">
                <a:latin typeface="+mn-lt"/>
                <a:ea typeface="+mn-ea"/>
                <a:cs typeface="+mn-cs"/>
              </a:rPr>
              <a:t>() operator -</a:t>
            </a:r>
            <a:endParaRPr lang="en-US" sz="2800" b="1" dirty="0">
              <a:latin typeface="+mn-lt"/>
              <a:ea typeface="+mn-ea"/>
              <a:cs typeface="+mn-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102" y="3237884"/>
            <a:ext cx="6886433" cy="3573641"/>
          </a:xfrm>
          <a:prstGeom prst="rect">
            <a:avLst/>
          </a:prstGeom>
        </p:spPr>
      </p:pic>
    </p:spTree>
    <p:extLst>
      <p:ext uri="{BB962C8B-B14F-4D97-AF65-F5344CB8AC3E}">
        <p14:creationId xmlns:p14="http://schemas.microsoft.com/office/powerpoint/2010/main" val="178754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036"/>
          </a:xfrm>
        </p:spPr>
        <p:txBody>
          <a:bodyPr>
            <a:normAutofit/>
          </a:bodyPr>
          <a:lstStyle/>
          <a:p>
            <a:r>
              <a:rPr lang="en-US" sz="2800" b="1" dirty="0">
                <a:latin typeface="+mn-lt"/>
                <a:ea typeface="+mn-ea"/>
                <a:cs typeface="+mn-cs"/>
              </a:rPr>
              <a:t>Difference between </a:t>
            </a:r>
            <a:r>
              <a:rPr lang="en-US" sz="2800" b="1" dirty="0" smtClean="0">
                <a:latin typeface="+mn-lt"/>
                <a:ea typeface="+mn-ea"/>
                <a:cs typeface="+mn-cs"/>
              </a:rPr>
              <a:t>delete </a:t>
            </a:r>
            <a:r>
              <a:rPr lang="en-US" sz="2800" b="1" dirty="0">
                <a:latin typeface="+mn-lt"/>
                <a:ea typeface="+mn-ea"/>
                <a:cs typeface="+mn-cs"/>
              </a:rPr>
              <a:t>and </a:t>
            </a:r>
            <a:r>
              <a:rPr lang="en-US" sz="2800" b="1" dirty="0" smtClean="0">
                <a:latin typeface="+mn-lt"/>
                <a:ea typeface="+mn-ea"/>
                <a:cs typeface="+mn-cs"/>
              </a:rPr>
              <a:t>free() </a:t>
            </a:r>
            <a:r>
              <a:rPr lang="en-US" sz="2800" b="1" dirty="0">
                <a:latin typeface="+mn-lt"/>
                <a:ea typeface="+mn-ea"/>
                <a:cs typeface="+mn-cs"/>
              </a:rPr>
              <a:t>operator -</a:t>
            </a:r>
          </a:p>
        </p:txBody>
      </p:sp>
      <p:sp>
        <p:nvSpPr>
          <p:cNvPr id="3" name="Rectangle 2"/>
          <p:cNvSpPr/>
          <p:nvPr/>
        </p:nvSpPr>
        <p:spPr>
          <a:xfrm>
            <a:off x="425450" y="1192243"/>
            <a:ext cx="11341100" cy="3459922"/>
          </a:xfrm>
          <a:prstGeom prst="rect">
            <a:avLst/>
          </a:prstGeom>
        </p:spPr>
        <p:txBody>
          <a:bodyPr wrap="square">
            <a:spAutoFit/>
          </a:bodyPr>
          <a:lstStyle/>
          <a:p>
            <a:pPr lvl="1" algn="just">
              <a:lnSpc>
                <a:spcPct val="90000"/>
              </a:lnSpc>
              <a:spcBef>
                <a:spcPts val="500"/>
              </a:spcBef>
            </a:pPr>
            <a:r>
              <a:rPr lang="en-US" sz="2000" dirty="0"/>
              <a:t>The following are the differences between delete and free() in C++ are:</a:t>
            </a:r>
          </a:p>
          <a:p>
            <a:pPr marL="800100" lvl="1" indent="-342900" algn="just">
              <a:lnSpc>
                <a:spcPct val="90000"/>
              </a:lnSpc>
              <a:spcBef>
                <a:spcPts val="500"/>
              </a:spcBef>
              <a:buFont typeface="+mj-lt"/>
              <a:buAutoNum type="arabicPeriod"/>
            </a:pPr>
            <a:endParaRPr lang="en-US" sz="2000" dirty="0"/>
          </a:p>
          <a:p>
            <a:pPr marL="800100" lvl="1" indent="-342900" algn="just">
              <a:lnSpc>
                <a:spcPct val="90000"/>
              </a:lnSpc>
              <a:spcBef>
                <a:spcPts val="500"/>
              </a:spcBef>
              <a:buFont typeface="+mj-lt"/>
              <a:buAutoNum type="arabicPeriod"/>
            </a:pPr>
            <a:r>
              <a:rPr lang="en-US" sz="2000" dirty="0"/>
              <a:t>The delete is an operator that de-allocates the memory dynamically while the free() is a function that destroys the memory at the runtime.</a:t>
            </a:r>
          </a:p>
          <a:p>
            <a:pPr marL="800100" lvl="1" indent="-342900" algn="just">
              <a:lnSpc>
                <a:spcPct val="90000"/>
              </a:lnSpc>
              <a:spcBef>
                <a:spcPts val="500"/>
              </a:spcBef>
              <a:buFont typeface="+mj-lt"/>
              <a:buAutoNum type="arabicPeriod"/>
            </a:pPr>
            <a:r>
              <a:rPr lang="en-US" sz="2000" dirty="0"/>
              <a:t>The delete operator is used to delete the pointer, which is either allocated using new operator or a NULL pointer, whereas the free() function is used to delete the pointer that is either allocated using </a:t>
            </a:r>
            <a:r>
              <a:rPr lang="en-US" sz="2000" dirty="0" err="1"/>
              <a:t>malloc</a:t>
            </a:r>
            <a:r>
              <a:rPr lang="en-US" sz="2000" dirty="0"/>
              <a:t>(), </a:t>
            </a:r>
            <a:r>
              <a:rPr lang="en-US" sz="2000" dirty="0" err="1"/>
              <a:t>calloc</a:t>
            </a:r>
            <a:r>
              <a:rPr lang="en-US" sz="2000" dirty="0"/>
              <a:t>() or </a:t>
            </a:r>
            <a:r>
              <a:rPr lang="en-US" sz="2000" dirty="0" err="1"/>
              <a:t>realloc</a:t>
            </a:r>
            <a:r>
              <a:rPr lang="en-US" sz="2000" dirty="0"/>
              <a:t>() function or NULL pointer.</a:t>
            </a:r>
          </a:p>
          <a:p>
            <a:pPr marL="800100" lvl="1" indent="-342900" algn="just">
              <a:lnSpc>
                <a:spcPct val="90000"/>
              </a:lnSpc>
              <a:spcBef>
                <a:spcPts val="500"/>
              </a:spcBef>
              <a:buFont typeface="+mj-lt"/>
              <a:buAutoNum type="arabicPeriod"/>
            </a:pPr>
            <a:r>
              <a:rPr lang="en-US" sz="2000" dirty="0"/>
              <a:t>When the delete operator destroys the allocated memory, then it calls the destructor of the class in C++, whereas the free() function does not call the destructor; it only frees the memory from the heap.</a:t>
            </a:r>
          </a:p>
          <a:p>
            <a:pPr marL="800100" lvl="1" indent="-342900" algn="just">
              <a:lnSpc>
                <a:spcPct val="90000"/>
              </a:lnSpc>
              <a:spcBef>
                <a:spcPts val="500"/>
              </a:spcBef>
              <a:buFont typeface="+mj-lt"/>
              <a:buAutoNum type="arabicPeriod"/>
            </a:pPr>
            <a:r>
              <a:rPr lang="en-US" sz="2000" dirty="0"/>
              <a:t>The delete() operator is faster than the free() function.</a:t>
            </a:r>
          </a:p>
        </p:txBody>
      </p:sp>
    </p:spTree>
    <p:extLst>
      <p:ext uri="{BB962C8B-B14F-4D97-AF65-F5344CB8AC3E}">
        <p14:creationId xmlns:p14="http://schemas.microsoft.com/office/powerpoint/2010/main" val="42163107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485</Words>
  <Application>Microsoft Office PowerPoint</Application>
  <PresentationFormat>Widescreen</PresentationFormat>
  <Paragraphs>95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Memory Management in C++</vt:lpstr>
      <vt:lpstr>PowerPoint Presentation</vt:lpstr>
      <vt:lpstr>PowerPoint Presentation</vt:lpstr>
      <vt:lpstr>PowerPoint Presentation</vt:lpstr>
      <vt:lpstr>PowerPoint Presentation</vt:lpstr>
      <vt:lpstr>PowerPoint Presentation</vt:lpstr>
      <vt:lpstr>Advantages of the new operator -</vt:lpstr>
      <vt:lpstr>Difference between delete and free() operator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Management in C++</dc:title>
  <dc:creator>CK</dc:creator>
  <cp:lastModifiedBy>CK</cp:lastModifiedBy>
  <cp:revision>2</cp:revision>
  <dcterms:created xsi:type="dcterms:W3CDTF">2021-02-08T07:17:47Z</dcterms:created>
  <dcterms:modified xsi:type="dcterms:W3CDTF">2021-02-08T11:00:43Z</dcterms:modified>
</cp:coreProperties>
</file>