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0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6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2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7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0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5BB5-6D20-4CE0-AF0B-8E0444C99FD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A602-D8C6-4108-8817-397B14020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3" y="365125"/>
            <a:ext cx="11737075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Pointers 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2" y="1023584"/>
            <a:ext cx="11737075" cy="87345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pointer in C++ language is a variable, it is also known as locator or indicator that points to an address of a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73" y="2006223"/>
            <a:ext cx="4718146" cy="158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8361" y="3550442"/>
            <a:ext cx="46937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latin typeface="+mj-lt"/>
                <a:ea typeface="+mj-ea"/>
                <a:cs typeface="+mj-cs"/>
              </a:rPr>
              <a:t>Advantage of 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pointer -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362" y="4306123"/>
            <a:ext cx="117370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1) </a:t>
            </a:r>
            <a:r>
              <a:rPr lang="en-US" sz="2400" dirty="0"/>
              <a:t>Pointer reduces the code and improves the performance, it is used to retrieving strings, trees etc. and used with arrays, structures and functions.</a:t>
            </a:r>
          </a:p>
          <a:p>
            <a:endParaRPr lang="en-US" sz="2400" dirty="0"/>
          </a:p>
          <a:p>
            <a:r>
              <a:rPr lang="en-US" sz="2400" smtClean="0"/>
              <a:t>2) </a:t>
            </a:r>
            <a:r>
              <a:rPr lang="en-US" sz="2400" dirty="0"/>
              <a:t>We can return multiple values from function using pointer.</a:t>
            </a:r>
          </a:p>
          <a:p>
            <a:endParaRPr lang="en-US" sz="2400" dirty="0"/>
          </a:p>
          <a:p>
            <a:r>
              <a:rPr lang="en-US" sz="2400" smtClean="0"/>
              <a:t>3) </a:t>
            </a:r>
            <a:r>
              <a:rPr lang="en-US" sz="2400" dirty="0"/>
              <a:t>It makes you able to access any memory location in the computer's memory.</a:t>
            </a:r>
          </a:p>
        </p:txBody>
      </p:sp>
    </p:spTree>
    <p:extLst>
      <p:ext uri="{BB962C8B-B14F-4D97-AF65-F5344CB8AC3E}">
        <p14:creationId xmlns:p14="http://schemas.microsoft.com/office/powerpoint/2010/main" val="7381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283239"/>
            <a:ext cx="11108141" cy="60386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Constant Pointer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87105"/>
            <a:ext cx="5554640" cy="57047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iostream.h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conio.h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int </a:t>
            </a:r>
            <a:r>
              <a:rPr lang="en-US" sz="2200" b="1" dirty="0" err="1">
                <a:solidFill>
                  <a:srgbClr val="002060"/>
                </a:solidFill>
              </a:rPr>
              <a:t>arr</a:t>
            </a:r>
            <a:r>
              <a:rPr lang="en-US" sz="2200" b="1" dirty="0">
                <a:solidFill>
                  <a:srgbClr val="002060"/>
                </a:solidFill>
              </a:rPr>
              <a:t>[2] = {10,20};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int *</a:t>
            </a:r>
            <a:r>
              <a:rPr lang="en-US" sz="2200" b="1" dirty="0" err="1">
                <a:solidFill>
                  <a:srgbClr val="002060"/>
                </a:solidFill>
              </a:rPr>
              <a:t>const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b="1" dirty="0" err="1">
                <a:solidFill>
                  <a:srgbClr val="002060"/>
                </a:solidFill>
              </a:rPr>
              <a:t>ptr</a:t>
            </a:r>
            <a:r>
              <a:rPr lang="en-US" sz="2200" b="1" dirty="0">
                <a:solidFill>
                  <a:srgbClr val="002060"/>
                </a:solidFill>
              </a:rPr>
              <a:t> = &amp;</a:t>
            </a:r>
            <a:r>
              <a:rPr lang="en-US" sz="2200" b="1" dirty="0" err="1">
                <a:solidFill>
                  <a:srgbClr val="002060"/>
                </a:solidFill>
              </a:rPr>
              <a:t>arr</a:t>
            </a:r>
            <a:r>
              <a:rPr lang="en-US" sz="2200" b="1" dirty="0">
                <a:solidFill>
                  <a:srgbClr val="002060"/>
                </a:solidFill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&lt;&lt;"Value is: "&lt;&lt;*</a:t>
            </a:r>
            <a:r>
              <a:rPr lang="en-US" sz="2200" b="1" dirty="0" err="1">
                <a:solidFill>
                  <a:srgbClr val="002060"/>
                </a:solidFill>
              </a:rPr>
              <a:t>ptr</a:t>
            </a:r>
            <a:r>
              <a:rPr lang="en-US" sz="22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41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3" y="365125"/>
            <a:ext cx="11737075" cy="5492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Usage of </a:t>
            </a:r>
            <a:r>
              <a:rPr lang="en-US" b="1" dirty="0" smtClean="0"/>
              <a:t>pointer 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2" y="1023584"/>
            <a:ext cx="11737075" cy="2606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There are many usage of pointers in C++ language.</a:t>
            </a:r>
          </a:p>
          <a:p>
            <a:pPr marL="457200" indent="-457200" algn="just">
              <a:buAutoNum type="arabicParenR"/>
            </a:pPr>
            <a:r>
              <a:rPr lang="en-US" sz="2400" b="1" dirty="0" smtClean="0"/>
              <a:t>Dynamic </a:t>
            </a:r>
            <a:r>
              <a:rPr lang="en-US" sz="2400" b="1" dirty="0"/>
              <a:t>memory </a:t>
            </a:r>
            <a:r>
              <a:rPr lang="en-US" sz="2400" b="1" dirty="0" smtClean="0"/>
              <a:t>allocation -</a:t>
            </a:r>
            <a:r>
              <a:rPr lang="en-US" sz="2400" dirty="0" smtClean="0"/>
              <a:t> In </a:t>
            </a:r>
            <a:r>
              <a:rPr lang="en-US" sz="2400" dirty="0"/>
              <a:t>c language, we can dynamically allocate memory using </a:t>
            </a:r>
            <a:r>
              <a:rPr lang="en-US" sz="2400" err="1"/>
              <a:t>malloc</a:t>
            </a:r>
            <a:r>
              <a:rPr lang="en-US" sz="2400" smtClean="0"/>
              <a:t>() </a:t>
            </a:r>
            <a:r>
              <a:rPr lang="en-US" sz="2400" dirty="0"/>
              <a:t>and </a:t>
            </a:r>
            <a:r>
              <a:rPr lang="en-US" sz="2400" err="1"/>
              <a:t>calloc</a:t>
            </a:r>
            <a:r>
              <a:rPr lang="en-US" sz="2400" smtClean="0"/>
              <a:t>() </a:t>
            </a:r>
            <a:r>
              <a:rPr lang="en-US" sz="2400" dirty="0"/>
              <a:t>functions where pointer is used</a:t>
            </a:r>
            <a:r>
              <a:rPr lang="en-US" sz="2400" dirty="0" smtClean="0"/>
              <a:t>.</a:t>
            </a:r>
          </a:p>
          <a:p>
            <a:pPr marL="457200" indent="-457200" algn="just">
              <a:buAutoNum type="arabicParenR"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smtClean="0"/>
              <a:t>2) </a:t>
            </a:r>
            <a:r>
              <a:rPr lang="en-US" sz="2400" b="1" dirty="0"/>
              <a:t>Arrays, Functions and </a:t>
            </a:r>
            <a:r>
              <a:rPr lang="en-US" sz="2400" b="1" dirty="0" smtClean="0"/>
              <a:t>Structures -</a:t>
            </a:r>
            <a:r>
              <a:rPr lang="en-US" sz="2400" dirty="0" smtClean="0"/>
              <a:t> Pointers </a:t>
            </a:r>
            <a:r>
              <a:rPr lang="en-US" sz="2400" dirty="0"/>
              <a:t>in c language are widely used in arrays, functions and structures. It reduces the code and improves the performance.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8486" y="5157942"/>
          <a:ext cx="11436825" cy="137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38737">
                  <a:extLst>
                    <a:ext uri="{9D8B030D-6E8A-4147-A177-3AD203B41FA5}">
                      <a16:colId xmlns:a16="http://schemas.microsoft.com/office/drawing/2014/main" val="313275920"/>
                    </a:ext>
                  </a:extLst>
                </a:gridCol>
                <a:gridCol w="2906973">
                  <a:extLst>
                    <a:ext uri="{9D8B030D-6E8A-4147-A177-3AD203B41FA5}">
                      <a16:colId xmlns:a16="http://schemas.microsoft.com/office/drawing/2014/main" val="1124475113"/>
                    </a:ext>
                  </a:extLst>
                </a:gridCol>
                <a:gridCol w="5691115">
                  <a:extLst>
                    <a:ext uri="{9D8B030D-6E8A-4147-A177-3AD203B41FA5}">
                      <a16:colId xmlns:a16="http://schemas.microsoft.com/office/drawing/2014/main" val="1999781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8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&amp; (</a:t>
                      </a:r>
                      <a:r>
                        <a:rPr lang="en-US" sz="2400" b="1"/>
                        <a:t>ampersand </a:t>
                      </a:r>
                      <a:r>
                        <a:rPr lang="en-US" sz="2400" b="1" smtClean="0"/>
                        <a:t>sign)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Address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Determine the address of a variable.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959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∗ (</a:t>
                      </a:r>
                      <a:r>
                        <a:rPr lang="en-US" sz="2400" b="1"/>
                        <a:t>asterisk </a:t>
                      </a:r>
                      <a:r>
                        <a:rPr lang="en-US" sz="2400" b="1" smtClean="0"/>
                        <a:t>sign)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Indirection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Access the value of an address.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04046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18362" y="4380055"/>
            <a:ext cx="5275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latin typeface="+mj-lt"/>
                <a:ea typeface="+mj-ea"/>
                <a:cs typeface="+mj-cs"/>
              </a:rPr>
              <a:t>Symbols used in </a:t>
            </a:r>
            <a:r>
              <a:rPr lang="en-US" sz="4000" b="1" dirty="0" smtClean="0">
                <a:latin typeface="+mj-lt"/>
                <a:ea typeface="+mj-ea"/>
                <a:cs typeface="+mj-cs"/>
              </a:rPr>
              <a:t>pointer -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339156"/>
            <a:ext cx="4512718" cy="648269"/>
          </a:xfrm>
        </p:spPr>
        <p:txBody>
          <a:bodyPr/>
          <a:lstStyle/>
          <a:p>
            <a:r>
              <a:rPr lang="en-US" b="1" dirty="0" smtClean="0"/>
              <a:t>Declaring a Pointer </a:t>
            </a:r>
            <a:endParaRPr lang="en-US" b="1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59307" y="1091738"/>
            <a:ext cx="41729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Pointer to int –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int *a;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Pointer to char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– char *c;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307" y="2198512"/>
            <a:ext cx="487225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#include&lt;</a:t>
            </a:r>
            <a:r>
              <a:rPr lang="en-US" sz="2200" b="1" dirty="0" err="1" smtClean="0">
                <a:solidFill>
                  <a:srgbClr val="002060"/>
                </a:solidFill>
              </a:rPr>
              <a:t>iostream.h</a:t>
            </a:r>
            <a:r>
              <a:rPr lang="en-US" sz="22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#include&lt;</a:t>
            </a:r>
            <a:r>
              <a:rPr lang="en-US" sz="2200" b="1" dirty="0" err="1" smtClean="0">
                <a:solidFill>
                  <a:srgbClr val="002060"/>
                </a:solidFill>
              </a:rPr>
              <a:t>conio.h</a:t>
            </a:r>
            <a:r>
              <a:rPr lang="en-US" sz="22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</a:t>
            </a:r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 smtClean="0">
                <a:solidFill>
                  <a:srgbClr val="002060"/>
                </a:solidFill>
              </a:rPr>
              <a:t>void </a:t>
            </a:r>
            <a:r>
              <a:rPr lang="en-US" sz="2200" b="1" smtClean="0">
                <a:solidFill>
                  <a:srgbClr val="002060"/>
                </a:solidFill>
              </a:rPr>
              <a:t>main()</a:t>
            </a:r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 smtClean="0">
                <a:solidFill>
                  <a:srgbClr val="002060"/>
                </a:solidFill>
              </a:rPr>
              <a:t>{  </a:t>
            </a:r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    int </a:t>
            </a:r>
            <a:r>
              <a:rPr lang="en-US" sz="2200" b="1" dirty="0" smtClean="0">
                <a:solidFill>
                  <a:srgbClr val="002060"/>
                </a:solidFill>
              </a:rPr>
              <a:t>number  = 30</a:t>
            </a:r>
            <a:r>
              <a:rPr lang="en-US" sz="2200" b="1" dirty="0">
                <a:solidFill>
                  <a:srgbClr val="002060"/>
                </a:solidFill>
              </a:rPr>
              <a:t>;    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    int </a:t>
            </a:r>
            <a:r>
              <a:rPr lang="en-US" sz="2200" b="1" dirty="0" smtClean="0">
                <a:solidFill>
                  <a:srgbClr val="002060"/>
                </a:solidFill>
              </a:rPr>
              <a:t>∗p</a:t>
            </a:r>
            <a:r>
              <a:rPr lang="en-US" sz="2200" b="1" dirty="0">
                <a:solidFill>
                  <a:srgbClr val="002060"/>
                </a:solidFill>
              </a:rPr>
              <a:t>;      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    </a:t>
            </a:r>
            <a:r>
              <a:rPr lang="en-US" sz="2200" b="1" dirty="0" smtClean="0">
                <a:solidFill>
                  <a:srgbClr val="002060"/>
                </a:solidFill>
              </a:rPr>
              <a:t>p = &amp;</a:t>
            </a:r>
            <a:r>
              <a:rPr lang="en-US" sz="2200" b="1" dirty="0">
                <a:solidFill>
                  <a:srgbClr val="002060"/>
                </a:solidFill>
              </a:rPr>
              <a:t>number</a:t>
            </a:r>
            <a:r>
              <a:rPr lang="en-US" sz="2200" b="1" dirty="0" smtClean="0">
                <a:solidFill>
                  <a:srgbClr val="002060"/>
                </a:solidFill>
              </a:rPr>
              <a:t>;</a:t>
            </a:r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 smtClean="0">
              <a:solidFill>
                <a:srgbClr val="002060"/>
              </a:solidFill>
            </a:endParaRPr>
          </a:p>
          <a:p>
            <a:r>
              <a:rPr lang="en-US" sz="2200" b="1" dirty="0" smtClean="0">
                <a:solidFill>
                  <a:srgbClr val="002060"/>
                </a:solidFill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&lt;&lt;“Value of number: ”&lt;&lt;number;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&lt;&lt;“Value of p: ”&lt;&lt;p;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&lt;&lt;“Value of *p: ”&lt;&lt;*p;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} 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4388" y="237602"/>
            <a:ext cx="6660109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C00000"/>
                </a:solidFill>
              </a:rPr>
              <a:t>/* WAP to swap two numbers without using 3</a:t>
            </a:r>
            <a:r>
              <a:rPr lang="en-US" sz="2100" b="1" baseline="30000" dirty="0" smtClean="0">
                <a:solidFill>
                  <a:srgbClr val="C00000"/>
                </a:solidFill>
              </a:rPr>
              <a:t>rd</a:t>
            </a:r>
            <a:r>
              <a:rPr lang="en-US" sz="2100" b="1" dirty="0" smtClean="0">
                <a:solidFill>
                  <a:srgbClr val="C00000"/>
                </a:solidFill>
              </a:rPr>
              <a:t> variable*/</a:t>
            </a:r>
          </a:p>
          <a:p>
            <a:endParaRPr lang="en-US" sz="21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#</a:t>
            </a:r>
            <a:r>
              <a:rPr lang="en-US" sz="2000" b="1" dirty="0">
                <a:solidFill>
                  <a:srgbClr val="002060"/>
                </a:solidFill>
              </a:rPr>
              <a:t>include&lt;</a:t>
            </a:r>
            <a:r>
              <a:rPr lang="en-US" sz="2000" b="1" dirty="0" err="1">
                <a:solidFill>
                  <a:srgbClr val="002060"/>
                </a:solidFill>
              </a:rPr>
              <a:t>iostream.h</a:t>
            </a:r>
            <a:r>
              <a:rPr lang="en-US" sz="20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#include&lt;</a:t>
            </a:r>
            <a:r>
              <a:rPr lang="en-US" sz="2000" b="1" dirty="0" err="1">
                <a:solidFill>
                  <a:srgbClr val="002060"/>
                </a:solidFill>
              </a:rPr>
              <a:t>conio.h</a:t>
            </a:r>
            <a:r>
              <a:rPr lang="en-US" sz="20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void </a:t>
            </a:r>
            <a:r>
              <a:rPr lang="en-US" sz="2000" b="1">
                <a:solidFill>
                  <a:srgbClr val="002060"/>
                </a:solidFill>
              </a:rPr>
              <a:t>main</a:t>
            </a:r>
            <a:r>
              <a:rPr lang="en-US" sz="2000" b="1" smtClean="0">
                <a:solidFill>
                  <a:srgbClr val="002060"/>
                </a:solidFill>
              </a:rPr>
              <a:t>()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int </a:t>
            </a:r>
            <a:r>
              <a:rPr lang="en-US" sz="2000" b="1" dirty="0" smtClean="0">
                <a:solidFill>
                  <a:srgbClr val="002060"/>
                </a:solidFill>
              </a:rPr>
              <a:t>a = 20,b = 10;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*</a:t>
            </a:r>
            <a:r>
              <a:rPr lang="en-US" sz="2000" b="1" dirty="0" smtClean="0">
                <a:solidFill>
                  <a:srgbClr val="002060"/>
                </a:solidFill>
              </a:rPr>
              <a:t>p1 = &amp;a;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*</a:t>
            </a:r>
            <a:r>
              <a:rPr lang="en-US" sz="2000" b="1" dirty="0" smtClean="0">
                <a:solidFill>
                  <a:srgbClr val="002060"/>
                </a:solidFill>
              </a:rPr>
              <a:t>p2 = &amp;</a:t>
            </a:r>
            <a:r>
              <a:rPr lang="en-US" sz="2000" b="1" dirty="0">
                <a:solidFill>
                  <a:srgbClr val="002060"/>
                </a:solidFill>
              </a:rPr>
              <a:t>b</a:t>
            </a:r>
            <a:r>
              <a:rPr lang="en-US" sz="20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&lt;&lt;“Before </a:t>
            </a:r>
            <a:r>
              <a:rPr lang="en-US" sz="2000" b="1" dirty="0">
                <a:solidFill>
                  <a:srgbClr val="002060"/>
                </a:solidFill>
              </a:rPr>
              <a:t>swap: </a:t>
            </a:r>
            <a:r>
              <a:rPr lang="en-US" sz="2000" b="1" dirty="0" smtClean="0">
                <a:solidFill>
                  <a:srgbClr val="002060"/>
                </a:solidFill>
              </a:rPr>
              <a:t>*p1= “&lt;&lt;*p1;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</a:t>
            </a:r>
            <a:r>
              <a:rPr lang="en-US" sz="2000" b="1" dirty="0">
                <a:solidFill>
                  <a:srgbClr val="002060"/>
                </a:solidFill>
              </a:rPr>
              <a:t>“Before swap: </a:t>
            </a:r>
            <a:r>
              <a:rPr lang="en-US" sz="2000" b="1" dirty="0" smtClean="0">
                <a:solidFill>
                  <a:srgbClr val="002060"/>
                </a:solidFill>
              </a:rPr>
              <a:t>*p2= “&lt;&lt;*p2;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	*</a:t>
            </a:r>
            <a:r>
              <a:rPr lang="en-US" sz="2000" b="1" dirty="0" smtClean="0">
                <a:solidFill>
                  <a:srgbClr val="002060"/>
                </a:solidFill>
              </a:rPr>
              <a:t>p1 = *p1 + *p2</a:t>
            </a:r>
            <a:r>
              <a:rPr lang="en-US" sz="2000" b="1" dirty="0">
                <a:solidFill>
                  <a:srgbClr val="002060"/>
                </a:solidFill>
              </a:rPr>
              <a:t>;    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*p2 = *p1 - *p2</a:t>
            </a:r>
            <a:r>
              <a:rPr lang="en-US" sz="2000" b="1" dirty="0">
                <a:solidFill>
                  <a:srgbClr val="002060"/>
                </a:solidFill>
              </a:rPr>
              <a:t>;    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*p1 = *p1 - *p2;</a:t>
            </a:r>
            <a:endParaRPr lang="en-US" sz="2000" b="1" dirty="0">
              <a:solidFill>
                <a:srgbClr val="002060"/>
              </a:solidFill>
            </a:endParaRP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	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&lt;&lt;“After </a:t>
            </a:r>
            <a:r>
              <a:rPr lang="en-US" sz="2000" b="1" dirty="0">
                <a:solidFill>
                  <a:srgbClr val="002060"/>
                </a:solidFill>
              </a:rPr>
              <a:t>swap: </a:t>
            </a:r>
            <a:r>
              <a:rPr lang="en-US" sz="2000" b="1" dirty="0" smtClean="0">
                <a:solidFill>
                  <a:srgbClr val="002060"/>
                </a:solidFill>
              </a:rPr>
              <a:t>*p1= “&lt;&lt;*p1; 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002060"/>
                </a:solidFill>
              </a:rPr>
              <a:t>cout</a:t>
            </a:r>
            <a:r>
              <a:rPr lang="en-US" sz="2000" b="1" dirty="0">
                <a:solidFill>
                  <a:srgbClr val="002060"/>
                </a:solidFill>
              </a:rPr>
              <a:t>&lt;&lt;“After swap: </a:t>
            </a:r>
            <a:r>
              <a:rPr lang="en-US" sz="2000" b="1" dirty="0" smtClean="0">
                <a:solidFill>
                  <a:srgbClr val="002060"/>
                </a:solidFill>
              </a:rPr>
              <a:t>*p2= “&lt;&lt;*p2;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}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88" y="296884"/>
            <a:ext cx="11690445" cy="576571"/>
          </a:xfrm>
        </p:spPr>
        <p:txBody>
          <a:bodyPr>
            <a:noAutofit/>
          </a:bodyPr>
          <a:lstStyle/>
          <a:p>
            <a:r>
              <a:rPr lang="en-US" sz="3200" b="1" dirty="0"/>
              <a:t>Pointer to Variable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88" y="873454"/>
            <a:ext cx="11553970" cy="57320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iostream.h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conio.h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void main</a:t>
            </a:r>
            <a:r>
              <a:rPr lang="en-US" sz="2200" b="1" dirty="0" smtClean="0">
                <a:solidFill>
                  <a:srgbClr val="002060"/>
                </a:solidFill>
              </a:rPr>
              <a:t>()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smtClean="0">
                <a:solidFill>
                  <a:srgbClr val="002060"/>
                </a:solidFill>
              </a:rPr>
              <a:t>int n,*p;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 smtClean="0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&lt;&lt;“Enter the number: 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 smtClean="0">
                <a:solidFill>
                  <a:srgbClr val="002060"/>
                </a:solidFill>
              </a:rPr>
              <a:t>cin</a:t>
            </a:r>
            <a:r>
              <a:rPr lang="en-US" sz="2200" b="1" dirty="0" smtClean="0">
                <a:solidFill>
                  <a:srgbClr val="002060"/>
                </a:solidFill>
              </a:rPr>
              <a:t>&gt;&gt;n;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smtClean="0">
                <a:solidFill>
                  <a:srgbClr val="002060"/>
                </a:solidFill>
              </a:rPr>
              <a:t>p = &amp;n;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	</a:t>
            </a:r>
            <a:r>
              <a:rPr lang="en-US" sz="2200" b="1" dirty="0" err="1" smtClean="0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&lt;&lt;“\</a:t>
            </a:r>
            <a:r>
              <a:rPr lang="en-US" sz="2200" b="1" dirty="0" err="1" smtClean="0">
                <a:solidFill>
                  <a:srgbClr val="002060"/>
                </a:solidFill>
              </a:rPr>
              <a:t>nValue</a:t>
            </a:r>
            <a:r>
              <a:rPr lang="en-US" sz="2200" b="1" dirty="0" smtClean="0">
                <a:solidFill>
                  <a:srgbClr val="002060"/>
                </a:solidFill>
              </a:rPr>
              <a:t> of n: ”&lt;&lt;n;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&lt;&lt;“\</a:t>
            </a:r>
            <a:r>
              <a:rPr lang="en-US" sz="2200" b="1" dirty="0" err="1" smtClean="0">
                <a:solidFill>
                  <a:srgbClr val="002060"/>
                </a:solidFill>
              </a:rPr>
              <a:t>nAddress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of n: </a:t>
            </a:r>
            <a:r>
              <a:rPr lang="en-US" sz="2200" b="1" dirty="0" smtClean="0">
                <a:solidFill>
                  <a:srgbClr val="002060"/>
                </a:solidFill>
              </a:rPr>
              <a:t>”&lt;&lt;&amp;n;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&lt;&lt;“\</a:t>
            </a:r>
            <a:r>
              <a:rPr lang="en-US" sz="2200" b="1" dirty="0" err="1">
                <a:solidFill>
                  <a:srgbClr val="002060"/>
                </a:solidFill>
              </a:rPr>
              <a:t>nValue</a:t>
            </a:r>
            <a:r>
              <a:rPr lang="en-US" sz="2200" b="1" dirty="0">
                <a:solidFill>
                  <a:srgbClr val="002060"/>
                </a:solidFill>
              </a:rPr>
              <a:t> of </a:t>
            </a:r>
            <a:r>
              <a:rPr lang="en-US" sz="2200" b="1" dirty="0" smtClean="0">
                <a:solidFill>
                  <a:srgbClr val="002060"/>
                </a:solidFill>
              </a:rPr>
              <a:t>p: ”&lt;&lt;p;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&lt;&lt;“\</a:t>
            </a:r>
            <a:r>
              <a:rPr lang="en-US" sz="2200" b="1" dirty="0" err="1">
                <a:solidFill>
                  <a:srgbClr val="002060"/>
                </a:solidFill>
              </a:rPr>
              <a:t>nAddress</a:t>
            </a:r>
            <a:r>
              <a:rPr lang="en-US" sz="2200" b="1" dirty="0">
                <a:solidFill>
                  <a:srgbClr val="002060"/>
                </a:solidFill>
              </a:rPr>
              <a:t> of </a:t>
            </a:r>
            <a:r>
              <a:rPr lang="en-US" sz="2200" b="1" dirty="0" smtClean="0">
                <a:solidFill>
                  <a:srgbClr val="002060"/>
                </a:solidFill>
              </a:rPr>
              <a:t>p: ”&lt;&lt;&amp;p;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&lt;&lt;“\</a:t>
            </a:r>
            <a:r>
              <a:rPr lang="en-US" sz="2200" b="1" dirty="0" err="1" smtClean="0">
                <a:solidFill>
                  <a:srgbClr val="002060"/>
                </a:solidFill>
              </a:rPr>
              <a:t>nContent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>
                <a:solidFill>
                  <a:srgbClr val="002060"/>
                </a:solidFill>
              </a:rPr>
              <a:t>of </a:t>
            </a:r>
            <a:r>
              <a:rPr lang="en-US" sz="2200" b="1" dirty="0" smtClean="0">
                <a:solidFill>
                  <a:srgbClr val="002060"/>
                </a:solidFill>
              </a:rPr>
              <a:t>p: ”&lt;&lt;*p;</a:t>
            </a:r>
            <a:r>
              <a:rPr lang="en-US" sz="2200" b="1" dirty="0">
                <a:solidFill>
                  <a:srgbClr val="002060"/>
                </a:solidFill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35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88" y="296884"/>
            <a:ext cx="11690445" cy="576571"/>
          </a:xfrm>
        </p:spPr>
        <p:txBody>
          <a:bodyPr>
            <a:noAutofit/>
          </a:bodyPr>
          <a:lstStyle/>
          <a:p>
            <a:r>
              <a:rPr lang="en-US" sz="3200" b="1" dirty="0"/>
              <a:t>Pointer to </a:t>
            </a:r>
            <a:r>
              <a:rPr lang="en-US" sz="3200" b="1" dirty="0" smtClean="0"/>
              <a:t>Array </a:t>
            </a:r>
            <a:r>
              <a:rPr lang="en-US" sz="3200" b="1" dirty="0"/>
              <a:t>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87" y="873454"/>
            <a:ext cx="11690445" cy="57320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iostream.h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conio.h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int </a:t>
            </a:r>
            <a:r>
              <a:rPr lang="en-US" sz="2200" b="1" dirty="0" err="1">
                <a:solidFill>
                  <a:srgbClr val="002060"/>
                </a:solidFill>
              </a:rPr>
              <a:t>arr</a:t>
            </a:r>
            <a:r>
              <a:rPr lang="en-US" sz="2200" b="1" dirty="0">
                <a:solidFill>
                  <a:srgbClr val="002060"/>
                </a:solidFill>
              </a:rPr>
              <a:t>[5],</a:t>
            </a:r>
            <a:r>
              <a:rPr lang="en-US" sz="2200" b="1" dirty="0" err="1">
                <a:solidFill>
                  <a:srgbClr val="002060"/>
                </a:solidFill>
              </a:rPr>
              <a:t>i</a:t>
            </a:r>
            <a:r>
              <a:rPr lang="en-US" sz="2200" b="1" dirty="0">
                <a:solidFill>
                  <a:srgbClr val="002060"/>
                </a:solidFill>
              </a:rPr>
              <a:t>,*p;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&lt;&lt;"Enter the array elements: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for(</a:t>
            </a:r>
            <a:r>
              <a:rPr lang="en-US" sz="2200" b="1" dirty="0" err="1">
                <a:solidFill>
                  <a:srgbClr val="002060"/>
                </a:solidFill>
              </a:rPr>
              <a:t>i</a:t>
            </a:r>
            <a:r>
              <a:rPr lang="en-US" sz="2200" b="1" dirty="0">
                <a:solidFill>
                  <a:srgbClr val="002060"/>
                </a:solidFill>
              </a:rPr>
              <a:t>=0;i&lt;5;i++)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	</a:t>
            </a:r>
            <a:r>
              <a:rPr lang="en-US" sz="2200" b="1" dirty="0" err="1">
                <a:solidFill>
                  <a:srgbClr val="002060"/>
                </a:solidFill>
              </a:rPr>
              <a:t>cin</a:t>
            </a:r>
            <a:r>
              <a:rPr lang="en-US" sz="2200" b="1" dirty="0">
                <a:solidFill>
                  <a:srgbClr val="002060"/>
                </a:solidFill>
              </a:rPr>
              <a:t>&gt;&gt;</a:t>
            </a:r>
            <a:r>
              <a:rPr lang="en-US" sz="2200" b="1" dirty="0" err="1">
                <a:solidFill>
                  <a:srgbClr val="002060"/>
                </a:solidFill>
              </a:rPr>
              <a:t>arr</a:t>
            </a:r>
            <a:r>
              <a:rPr lang="en-US" sz="2200" b="1" dirty="0">
                <a:solidFill>
                  <a:srgbClr val="002060"/>
                </a:solidFill>
              </a:rPr>
              <a:t>[</a:t>
            </a:r>
            <a:r>
              <a:rPr lang="en-US" sz="2200" b="1" dirty="0" err="1">
                <a:solidFill>
                  <a:srgbClr val="002060"/>
                </a:solidFill>
              </a:rPr>
              <a:t>i</a:t>
            </a:r>
            <a:r>
              <a:rPr lang="en-US" sz="2200" b="1" dirty="0">
                <a:solidFill>
                  <a:srgbClr val="002060"/>
                </a:solidFill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p=&amp;</a:t>
            </a:r>
            <a:r>
              <a:rPr lang="en-US" sz="2200" b="1" dirty="0" err="1">
                <a:solidFill>
                  <a:srgbClr val="002060"/>
                </a:solidFill>
              </a:rPr>
              <a:t>arr</a:t>
            </a:r>
            <a:r>
              <a:rPr lang="en-US" sz="2200" b="1" dirty="0">
                <a:solidFill>
                  <a:srgbClr val="002060"/>
                </a:solidFill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&lt;&lt;"Value is: "&lt;&lt;*p</a:t>
            </a:r>
            <a:r>
              <a:rPr lang="en-US" sz="2200" b="1" dirty="0" smtClean="0">
                <a:solidFill>
                  <a:srgbClr val="002060"/>
                </a:solidFill>
              </a:rPr>
              <a:t>;				//it prints the first element of array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41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88" y="296884"/>
            <a:ext cx="11690445" cy="57657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Traversing an array using Pointer -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88" y="873454"/>
            <a:ext cx="5821910" cy="57320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iostream.h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conio.h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int </a:t>
            </a:r>
            <a:r>
              <a:rPr lang="en-US" sz="2200" b="1" dirty="0" err="1">
                <a:solidFill>
                  <a:srgbClr val="002060"/>
                </a:solidFill>
              </a:rPr>
              <a:t>arr</a:t>
            </a:r>
            <a:r>
              <a:rPr lang="en-US" sz="2200" b="1" dirty="0">
                <a:solidFill>
                  <a:srgbClr val="002060"/>
                </a:solidFill>
              </a:rPr>
              <a:t>[5],</a:t>
            </a:r>
            <a:r>
              <a:rPr lang="en-US" sz="2200" b="1" dirty="0" err="1">
                <a:solidFill>
                  <a:srgbClr val="002060"/>
                </a:solidFill>
              </a:rPr>
              <a:t>i</a:t>
            </a:r>
            <a:r>
              <a:rPr lang="en-US" sz="2200" b="1" dirty="0">
                <a:solidFill>
                  <a:srgbClr val="002060"/>
                </a:solidFill>
              </a:rPr>
              <a:t>,*p;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&lt;&lt;"Enter the array elements: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for(</a:t>
            </a:r>
            <a:r>
              <a:rPr lang="en-US" sz="2200" b="1" dirty="0" err="1">
                <a:solidFill>
                  <a:srgbClr val="002060"/>
                </a:solidFill>
              </a:rPr>
              <a:t>i</a:t>
            </a:r>
            <a:r>
              <a:rPr lang="en-US" sz="2200" b="1" dirty="0">
                <a:solidFill>
                  <a:srgbClr val="002060"/>
                </a:solidFill>
              </a:rPr>
              <a:t>=0;i&lt;5;i++)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	</a:t>
            </a:r>
            <a:r>
              <a:rPr lang="en-US" sz="2200" b="1" dirty="0" err="1">
                <a:solidFill>
                  <a:srgbClr val="002060"/>
                </a:solidFill>
              </a:rPr>
              <a:t>cin</a:t>
            </a:r>
            <a:r>
              <a:rPr lang="en-US" sz="2200" b="1" dirty="0">
                <a:solidFill>
                  <a:srgbClr val="002060"/>
                </a:solidFill>
              </a:rPr>
              <a:t>&gt;&gt;</a:t>
            </a:r>
            <a:r>
              <a:rPr lang="en-US" sz="2200" b="1" dirty="0" err="1">
                <a:solidFill>
                  <a:srgbClr val="002060"/>
                </a:solidFill>
              </a:rPr>
              <a:t>arr</a:t>
            </a:r>
            <a:r>
              <a:rPr lang="en-US" sz="2200" b="1" dirty="0">
                <a:solidFill>
                  <a:srgbClr val="002060"/>
                </a:solidFill>
              </a:rPr>
              <a:t>[</a:t>
            </a:r>
            <a:r>
              <a:rPr lang="en-US" sz="2200" b="1" dirty="0" err="1">
                <a:solidFill>
                  <a:srgbClr val="002060"/>
                </a:solidFill>
              </a:rPr>
              <a:t>i</a:t>
            </a:r>
            <a:r>
              <a:rPr lang="en-US" sz="2200" b="1" dirty="0">
                <a:solidFill>
                  <a:srgbClr val="002060"/>
                </a:solidFill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p=&amp;</a:t>
            </a:r>
            <a:r>
              <a:rPr lang="en-US" sz="2200" b="1" dirty="0" err="1">
                <a:solidFill>
                  <a:srgbClr val="002060"/>
                </a:solidFill>
              </a:rPr>
              <a:t>arr</a:t>
            </a:r>
            <a:r>
              <a:rPr lang="en-US" sz="2200" b="1" dirty="0">
                <a:solidFill>
                  <a:srgbClr val="002060"/>
                </a:solidFill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7510" y="873454"/>
            <a:ext cx="584522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	</a:t>
            </a:r>
            <a:r>
              <a:rPr lang="en-US" sz="2200" b="1" dirty="0" err="1" smtClean="0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&lt;&lt;"\</a:t>
            </a:r>
            <a:r>
              <a:rPr lang="en-US" sz="2200" b="1" dirty="0" err="1">
                <a:solidFill>
                  <a:srgbClr val="002060"/>
                </a:solidFill>
              </a:rPr>
              <a:t>nArray</a:t>
            </a:r>
            <a:r>
              <a:rPr lang="en-US" sz="2200" b="1" dirty="0">
                <a:solidFill>
                  <a:srgbClr val="002060"/>
                </a:solidFill>
              </a:rPr>
              <a:t> Elements are:\n";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	for(</a:t>
            </a:r>
            <a:r>
              <a:rPr lang="en-US" sz="2200" b="1" dirty="0" err="1">
                <a:solidFill>
                  <a:srgbClr val="002060"/>
                </a:solidFill>
              </a:rPr>
              <a:t>i</a:t>
            </a:r>
            <a:r>
              <a:rPr lang="en-US" sz="2200" b="1" dirty="0">
                <a:solidFill>
                  <a:srgbClr val="002060"/>
                </a:solidFill>
              </a:rPr>
              <a:t>=0;i&lt;5;i++)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	{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	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 "&lt;&lt;*(</a:t>
            </a:r>
            <a:r>
              <a:rPr lang="en-US" sz="2200" b="1" dirty="0" err="1">
                <a:solidFill>
                  <a:srgbClr val="002060"/>
                </a:solidFill>
              </a:rPr>
              <a:t>p+i</a:t>
            </a:r>
            <a:r>
              <a:rPr lang="en-US" sz="2200" b="1" dirty="0">
                <a:solidFill>
                  <a:srgbClr val="002060"/>
                </a:solidFill>
              </a:rPr>
              <a:t>);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	}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38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283239"/>
            <a:ext cx="11108141" cy="60386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 to Function – Type - 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87105"/>
            <a:ext cx="5554640" cy="57047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#</a:t>
            </a:r>
            <a:r>
              <a:rPr lang="en-US" sz="2200" b="1" dirty="0">
                <a:solidFill>
                  <a:srgbClr val="002060"/>
                </a:solidFill>
              </a:rPr>
              <a:t>include&lt;</a:t>
            </a:r>
            <a:r>
              <a:rPr lang="en-US" sz="2200" b="1" dirty="0" err="1">
                <a:solidFill>
                  <a:srgbClr val="002060"/>
                </a:solidFill>
              </a:rPr>
              <a:t>iostream.h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conio.h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void sum(int x, int 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int c = (</a:t>
            </a:r>
            <a:r>
              <a:rPr lang="en-US" sz="2200" b="1" dirty="0" err="1">
                <a:solidFill>
                  <a:srgbClr val="002060"/>
                </a:solidFill>
              </a:rPr>
              <a:t>x+y</a:t>
            </a:r>
            <a:r>
              <a:rPr lang="en-US" sz="2200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&lt;&lt;"Sum is: "&lt;&lt;c;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void (*</a:t>
            </a:r>
            <a:r>
              <a:rPr lang="en-US" sz="2200" b="1" dirty="0" err="1">
                <a:solidFill>
                  <a:srgbClr val="002060"/>
                </a:solidFill>
              </a:rPr>
              <a:t>fp</a:t>
            </a:r>
            <a:r>
              <a:rPr lang="en-US" sz="2200" b="1" dirty="0">
                <a:solidFill>
                  <a:srgbClr val="002060"/>
                </a:solidFill>
              </a:rPr>
              <a:t>)(int p, int q);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fp</a:t>
            </a:r>
            <a:r>
              <a:rPr lang="en-US" sz="2200" b="1" dirty="0">
                <a:solidFill>
                  <a:srgbClr val="002060"/>
                </a:solidFill>
              </a:rPr>
              <a:t> = 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fp</a:t>
            </a:r>
            <a:r>
              <a:rPr lang="en-US" sz="2200" b="1" dirty="0">
                <a:solidFill>
                  <a:srgbClr val="002060"/>
                </a:solidFill>
              </a:rPr>
              <a:t>(10,20);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7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283239"/>
            <a:ext cx="11108141" cy="60386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 to Function – Type - II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87105"/>
            <a:ext cx="5554640" cy="57047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#</a:t>
            </a:r>
            <a:r>
              <a:rPr lang="en-US" sz="2200" b="1" dirty="0">
                <a:solidFill>
                  <a:srgbClr val="002060"/>
                </a:solidFill>
              </a:rPr>
              <a:t>include&lt;</a:t>
            </a:r>
            <a:r>
              <a:rPr lang="en-US" sz="2200" b="1" dirty="0" err="1">
                <a:solidFill>
                  <a:srgbClr val="002060"/>
                </a:solidFill>
              </a:rPr>
              <a:t>iostream.h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conio.h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int sum(int x, int 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int c = (</a:t>
            </a:r>
            <a:r>
              <a:rPr lang="en-US" sz="2200" b="1" dirty="0" err="1">
                <a:solidFill>
                  <a:srgbClr val="002060"/>
                </a:solidFill>
              </a:rPr>
              <a:t>x+y</a:t>
            </a:r>
            <a:r>
              <a:rPr lang="en-US" sz="2200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return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int (*</a:t>
            </a:r>
            <a:r>
              <a:rPr lang="en-US" sz="2200" b="1" dirty="0" err="1">
                <a:solidFill>
                  <a:srgbClr val="002060"/>
                </a:solidFill>
              </a:rPr>
              <a:t>fp</a:t>
            </a:r>
            <a:r>
              <a:rPr lang="en-US" sz="2200" b="1" dirty="0">
                <a:solidFill>
                  <a:srgbClr val="002060"/>
                </a:solidFill>
              </a:rPr>
              <a:t>)(int a, int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fp</a:t>
            </a:r>
            <a:r>
              <a:rPr lang="en-US" sz="2200" b="1" dirty="0">
                <a:solidFill>
                  <a:srgbClr val="002060"/>
                </a:solidFill>
              </a:rPr>
              <a:t> = sum;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int s = </a:t>
            </a:r>
            <a:r>
              <a:rPr lang="en-US" sz="2200" b="1" dirty="0" err="1">
                <a:solidFill>
                  <a:srgbClr val="002060"/>
                </a:solidFill>
              </a:rPr>
              <a:t>fp</a:t>
            </a:r>
            <a:r>
              <a:rPr lang="en-US" sz="2200" b="1" dirty="0">
                <a:solidFill>
                  <a:srgbClr val="002060"/>
                </a:solidFill>
              </a:rPr>
              <a:t>(10,20);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&lt;&lt;"Value of s: "&lt;&lt;s;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79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283239"/>
            <a:ext cx="11108141" cy="60386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Pointer to Structure -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887105"/>
            <a:ext cx="5554640" cy="57047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#</a:t>
            </a:r>
            <a:r>
              <a:rPr lang="en-US" sz="2200" b="1" dirty="0">
                <a:solidFill>
                  <a:srgbClr val="002060"/>
                </a:solidFill>
              </a:rPr>
              <a:t>include&lt;</a:t>
            </a:r>
            <a:r>
              <a:rPr lang="en-US" sz="2200" b="1" dirty="0" err="1">
                <a:solidFill>
                  <a:srgbClr val="002060"/>
                </a:solidFill>
              </a:rPr>
              <a:t>iostream.h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#include&lt;</a:t>
            </a:r>
            <a:r>
              <a:rPr lang="en-US" sz="2200" b="1" dirty="0" err="1">
                <a:solidFill>
                  <a:srgbClr val="002060"/>
                </a:solidFill>
              </a:rPr>
              <a:t>conio.h</a:t>
            </a:r>
            <a:r>
              <a:rPr lang="en-US" sz="2200" b="1" dirty="0">
                <a:solidFill>
                  <a:srgbClr val="00206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struct student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int 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char name[10];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float </a:t>
            </a:r>
            <a:r>
              <a:rPr lang="en-US" sz="2200" b="1" dirty="0" err="1">
                <a:solidFill>
                  <a:srgbClr val="002060"/>
                </a:solidFill>
              </a:rPr>
              <a:t>perc</a:t>
            </a:r>
            <a:r>
              <a:rPr lang="en-US" sz="22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void </a:t>
            </a:r>
            <a:r>
              <a:rPr lang="en-US" sz="2200" b="1" dirty="0">
                <a:solidFill>
                  <a:srgbClr val="002060"/>
                </a:solidFill>
              </a:rPr>
              <a:t>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struct student record = {1,"GGI",90.5};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struct student *</a:t>
            </a:r>
            <a:r>
              <a:rPr lang="en-US" sz="2200" b="1" dirty="0" err="1">
                <a:solidFill>
                  <a:srgbClr val="002060"/>
                </a:solidFill>
              </a:rPr>
              <a:t>ptr</a:t>
            </a:r>
            <a:r>
              <a:rPr lang="en-US" sz="22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ptr</a:t>
            </a:r>
            <a:r>
              <a:rPr lang="en-US" sz="2200" b="1" dirty="0">
                <a:solidFill>
                  <a:srgbClr val="002060"/>
                </a:solidFill>
              </a:rPr>
              <a:t> = &amp;record</a:t>
            </a:r>
            <a:r>
              <a:rPr lang="en-US" sz="2200" b="1" dirty="0" smtClean="0">
                <a:solidFill>
                  <a:srgbClr val="002060"/>
                </a:solidFill>
              </a:rPr>
              <a:t>;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8788" y="887105"/>
            <a:ext cx="57730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&lt;&lt;"\</a:t>
            </a:r>
            <a:r>
              <a:rPr lang="en-US" sz="2200" b="1" dirty="0" err="1">
                <a:solidFill>
                  <a:srgbClr val="002060"/>
                </a:solidFill>
              </a:rPr>
              <a:t>nRecords</a:t>
            </a:r>
            <a:r>
              <a:rPr lang="en-US" sz="2200" b="1" dirty="0">
                <a:solidFill>
                  <a:srgbClr val="002060"/>
                </a:solidFill>
              </a:rPr>
              <a:t> of Students\n";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&lt;&lt;"Id is: "&lt;&lt;</a:t>
            </a:r>
            <a:r>
              <a:rPr lang="en-US" sz="2200" b="1" dirty="0" err="1">
                <a:solidFill>
                  <a:srgbClr val="002060"/>
                </a:solidFill>
              </a:rPr>
              <a:t>ptr</a:t>
            </a:r>
            <a:r>
              <a:rPr lang="en-US" sz="2200" b="1" dirty="0">
                <a:solidFill>
                  <a:srgbClr val="002060"/>
                </a:solidFill>
              </a:rPr>
              <a:t>-&gt;id;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&lt;&lt;"\</a:t>
            </a:r>
            <a:r>
              <a:rPr lang="en-US" sz="2200" b="1" dirty="0" err="1">
                <a:solidFill>
                  <a:srgbClr val="002060"/>
                </a:solidFill>
              </a:rPr>
              <a:t>nName</a:t>
            </a:r>
            <a:r>
              <a:rPr lang="en-US" sz="2200" b="1" dirty="0">
                <a:solidFill>
                  <a:srgbClr val="002060"/>
                </a:solidFill>
              </a:rPr>
              <a:t> is: "&lt;&lt;</a:t>
            </a:r>
            <a:r>
              <a:rPr lang="en-US" sz="2200" b="1" dirty="0" err="1">
                <a:solidFill>
                  <a:srgbClr val="002060"/>
                </a:solidFill>
              </a:rPr>
              <a:t>ptr</a:t>
            </a:r>
            <a:r>
              <a:rPr lang="en-US" sz="2200" b="1" dirty="0">
                <a:solidFill>
                  <a:srgbClr val="002060"/>
                </a:solidFill>
              </a:rPr>
              <a:t>-&gt;name;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US" sz="2200" b="1" dirty="0" err="1">
                <a:solidFill>
                  <a:srgbClr val="002060"/>
                </a:solidFill>
              </a:rPr>
              <a:t>cout</a:t>
            </a:r>
            <a:r>
              <a:rPr lang="en-US" sz="2200" b="1" dirty="0">
                <a:solidFill>
                  <a:srgbClr val="002060"/>
                </a:solidFill>
              </a:rPr>
              <a:t>&lt;&lt;"\</a:t>
            </a:r>
            <a:r>
              <a:rPr lang="en-US" sz="2200" b="1" dirty="0" err="1">
                <a:solidFill>
                  <a:srgbClr val="002060"/>
                </a:solidFill>
              </a:rPr>
              <a:t>nPercentage</a:t>
            </a:r>
            <a:r>
              <a:rPr lang="en-US" sz="2200" b="1" dirty="0">
                <a:solidFill>
                  <a:srgbClr val="002060"/>
                </a:solidFill>
              </a:rPr>
              <a:t> is: "&lt;&lt;</a:t>
            </a:r>
            <a:r>
              <a:rPr lang="en-US" sz="2200" b="1" dirty="0" err="1">
                <a:solidFill>
                  <a:srgbClr val="002060"/>
                </a:solidFill>
              </a:rPr>
              <a:t>ptr</a:t>
            </a:r>
            <a:r>
              <a:rPr lang="en-US" sz="2200" b="1" dirty="0">
                <a:solidFill>
                  <a:srgbClr val="002060"/>
                </a:solidFill>
              </a:rPr>
              <a:t>-&gt;</a:t>
            </a:r>
            <a:r>
              <a:rPr lang="en-US" sz="2200" b="1" dirty="0" err="1">
                <a:solidFill>
                  <a:srgbClr val="002060"/>
                </a:solidFill>
              </a:rPr>
              <a:t>perc</a:t>
            </a:r>
            <a:r>
              <a:rPr lang="en-US" sz="2200" b="1" dirty="0">
                <a:solidFill>
                  <a:srgbClr val="002060"/>
                </a:solidFill>
              </a:rPr>
              <a:t>;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45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Pointers -</vt:lpstr>
      <vt:lpstr>Usage of pointer -</vt:lpstr>
      <vt:lpstr>Declaring a Pointer </vt:lpstr>
      <vt:lpstr>Pointer to Variable -</vt:lpstr>
      <vt:lpstr>Pointer to Array -</vt:lpstr>
      <vt:lpstr>Traversing an array using Pointer -</vt:lpstr>
      <vt:lpstr>Pointer to Function – Type - I</vt:lpstr>
      <vt:lpstr>Pointer to Function – Type - II</vt:lpstr>
      <vt:lpstr>Pointer to Structure -</vt:lpstr>
      <vt:lpstr>Constant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-</dc:title>
  <dc:creator>CK</dc:creator>
  <cp:lastModifiedBy>CK</cp:lastModifiedBy>
  <cp:revision>1</cp:revision>
  <dcterms:created xsi:type="dcterms:W3CDTF">2021-01-25T04:58:59Z</dcterms:created>
  <dcterms:modified xsi:type="dcterms:W3CDTF">2021-01-25T04:59:41Z</dcterms:modified>
</cp:coreProperties>
</file>