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9" d="100"/>
          <a:sy n="69" d="100"/>
        </p:scale>
        <p:origin x="-756" y="-108"/>
      </p:cViewPr>
      <p:guideLst>
        <p:guide orient="horz" pos="2160"/>
        <p:guide pos="3839"/>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6"/>
            <a:ext cx="10360501"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FA221EC-DD9D-43E1-8D07-D3B21AEADA96}" type="datetimeFigureOut">
              <a:rPr lang="en-US" smtClean="0"/>
              <a:t>12/20/2020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A2D9AA-C576-4C59-9320-01EFD4C9FD4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A221EC-DD9D-43E1-8D07-D3B21AEADA96}" type="datetimeFigureOut">
              <a:rPr lang="en-US" smtClean="0"/>
              <a:t>12/20/2020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A2D9AA-C576-4C59-9320-01EFD4C9FD4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0415" y="274639"/>
            <a:ext cx="3654531"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589" y="274639"/>
            <a:ext cx="1076468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A221EC-DD9D-43E1-8D07-D3B21AEADA96}" type="datetimeFigureOut">
              <a:rPr lang="en-US" smtClean="0"/>
              <a:t>12/20/2020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A2D9AA-C576-4C59-9320-01EFD4C9FD4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A221EC-DD9D-43E1-8D07-D3B21AEADA96}" type="datetimeFigureOut">
              <a:rPr lang="en-US" smtClean="0"/>
              <a:t>12/20/2020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A2D9AA-C576-4C59-9320-01EFD4C9FD4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A221EC-DD9D-43E1-8D07-D3B21AEADA96}" type="datetimeFigureOut">
              <a:rPr lang="en-US" smtClean="0"/>
              <a:t>12/20/2020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A2D9AA-C576-4C59-9320-01EFD4C9FD4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589" y="1600201"/>
            <a:ext cx="720960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5341" y="1600201"/>
            <a:ext cx="720960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FA221EC-DD9D-43E1-8D07-D3B21AEADA96}" type="datetimeFigureOut">
              <a:rPr lang="en-US" smtClean="0"/>
              <a:t>12/20/2020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A2D9AA-C576-4C59-9320-01EFD4C9FD4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8"/>
            <a:ext cx="10969943"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441" y="1535113"/>
            <a:ext cx="538551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1754" y="1535113"/>
            <a:ext cx="538763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1754" y="2174875"/>
            <a:ext cx="53876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FA221EC-DD9D-43E1-8D07-D3B21AEADA96}" type="datetimeFigureOut">
              <a:rPr lang="en-US" smtClean="0"/>
              <a:t>12/20/2020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A2D9AA-C576-4C59-9320-01EFD4C9FD4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FA221EC-DD9D-43E1-8D07-D3B21AEADA96}" type="datetimeFigureOut">
              <a:rPr lang="en-US" smtClean="0"/>
              <a:t>12/20/2020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A2D9AA-C576-4C59-9320-01EFD4C9FD4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A221EC-DD9D-43E1-8D07-D3B21AEADA96}" type="datetimeFigureOut">
              <a:rPr lang="en-US" smtClean="0"/>
              <a:t>12/20/2020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A2D9AA-C576-4C59-9320-01EFD4C9FD4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2" y="273050"/>
            <a:ext cx="4010039"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5492" y="273051"/>
            <a:ext cx="681389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442" y="1435101"/>
            <a:ext cx="401003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A221EC-DD9D-43E1-8D07-D3B21AEADA96}" type="datetimeFigureOut">
              <a:rPr lang="en-US" smtClean="0"/>
              <a:t>12/20/2020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A2D9AA-C576-4C59-9320-01EFD4C9FD4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095" y="612775"/>
            <a:ext cx="731329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095" y="5367338"/>
            <a:ext cx="731329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A221EC-DD9D-43E1-8D07-D3B21AEADA96}" type="datetimeFigureOut">
              <a:rPr lang="en-US" smtClean="0"/>
              <a:t>12/20/2020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A2D9AA-C576-4C59-9320-01EFD4C9FD4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8"/>
            <a:ext cx="10969943"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441" y="1600201"/>
            <a:ext cx="10969943"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A221EC-DD9D-43E1-8D07-D3B21AEADA96}" type="datetimeFigureOut">
              <a:rPr lang="en-US" smtClean="0"/>
              <a:t>12/20/2020</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A2D9AA-C576-4C59-9320-01EFD4C9FD4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C++ Notes – BCA – 3</a:t>
            </a:r>
            <a:r>
              <a:rPr lang="en-US" b="1" baseline="30000" dirty="0" smtClean="0"/>
              <a:t>rd</a:t>
            </a:r>
            <a:r>
              <a:rPr lang="en-US" b="1" dirty="0" smtClean="0"/>
              <a:t> Semester</a:t>
            </a:r>
            <a:endParaRPr lang="en-US" b="1" dirty="0"/>
          </a:p>
        </p:txBody>
      </p:sp>
      <p:sp>
        <p:nvSpPr>
          <p:cNvPr id="3" name="Subtitle 2"/>
          <p:cNvSpPr>
            <a:spLocks noGrp="1"/>
          </p:cNvSpPr>
          <p:nvPr>
            <p:ph type="subTitle" idx="1"/>
          </p:nvPr>
        </p:nvSpPr>
        <p:spPr/>
        <p:txBody>
          <a:bodyPr anchor="ctr">
            <a:normAutofit/>
          </a:bodyPr>
          <a:lstStyle/>
          <a:p>
            <a:r>
              <a:rPr lang="en-US" sz="5400" b="1" dirty="0" smtClean="0"/>
              <a:t>Static Keyword</a:t>
            </a:r>
            <a:endParaRPr lang="en-US" sz="54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6393" y="263235"/>
            <a:ext cx="11724669" cy="6432530"/>
          </a:xfrm>
          <a:prstGeom prst="rect">
            <a:avLst/>
          </a:prstGeom>
        </p:spPr>
        <p:txBody>
          <a:bodyPr wrap="square">
            <a:spAutoFit/>
          </a:bodyPr>
          <a:lstStyle/>
          <a:p>
            <a:r>
              <a:rPr lang="en-US" sz="2800" b="1" dirty="0" smtClean="0"/>
              <a:t>Static Keyword –</a:t>
            </a:r>
          </a:p>
          <a:p>
            <a:endParaRPr lang="en-US" sz="1600" b="1" dirty="0" smtClean="0"/>
          </a:p>
          <a:p>
            <a:pPr algn="just">
              <a:buFont typeface="Wingdings" pitchFamily="2" charset="2"/>
              <a:buChar char="§"/>
            </a:pPr>
            <a:r>
              <a:rPr lang="en-US" sz="2800" b="1" dirty="0" smtClean="0"/>
              <a:t> </a:t>
            </a:r>
            <a:r>
              <a:rPr lang="en-US" sz="2800" b="1" dirty="0" smtClean="0"/>
              <a:t>What is static keyword?</a:t>
            </a:r>
          </a:p>
          <a:p>
            <a:pPr marL="914400" lvl="1" indent="-457200" algn="just">
              <a:buFont typeface="+mj-lt"/>
              <a:buAutoNum type="arabicParenR"/>
            </a:pPr>
            <a:r>
              <a:rPr lang="en-US" sz="2400" dirty="0" smtClean="0"/>
              <a:t>Static is a keyword in C++ used to give special characteristics to an element. </a:t>
            </a:r>
            <a:endParaRPr lang="en-US" sz="2400" dirty="0" smtClean="0"/>
          </a:p>
          <a:p>
            <a:pPr marL="914400" lvl="1" indent="-457200" algn="just">
              <a:buFont typeface="+mj-lt"/>
              <a:buAutoNum type="arabicParenR"/>
            </a:pPr>
            <a:r>
              <a:rPr lang="en-US" sz="2400" dirty="0" smtClean="0"/>
              <a:t>Static </a:t>
            </a:r>
            <a:r>
              <a:rPr lang="en-US" sz="2400" dirty="0" smtClean="0"/>
              <a:t>elements are allocated storage only once in a program lifetime in static storage area. </a:t>
            </a:r>
            <a:endParaRPr lang="en-US" sz="2400" dirty="0" smtClean="0"/>
          </a:p>
          <a:p>
            <a:pPr marL="914400" lvl="1" indent="-457200" algn="just">
              <a:buFont typeface="+mj-lt"/>
              <a:buAutoNum type="arabicParenR"/>
            </a:pPr>
            <a:r>
              <a:rPr lang="en-US" sz="2400" dirty="0" smtClean="0"/>
              <a:t>They </a:t>
            </a:r>
            <a:r>
              <a:rPr lang="en-US" sz="2400" dirty="0" smtClean="0"/>
              <a:t>have a scope till the program lifetime. </a:t>
            </a:r>
            <a:endParaRPr lang="en-US" sz="2400" dirty="0" smtClean="0"/>
          </a:p>
          <a:p>
            <a:pPr marL="914400" lvl="1" indent="-457200" algn="just">
              <a:buFont typeface="+mj-lt"/>
              <a:buAutoNum type="arabicParenR"/>
            </a:pPr>
            <a:r>
              <a:rPr lang="en-US" sz="2400" dirty="0" smtClean="0"/>
              <a:t>In </a:t>
            </a:r>
            <a:r>
              <a:rPr lang="en-US" sz="2400" dirty="0" smtClean="0"/>
              <a:t>C++, static can be </a:t>
            </a:r>
            <a:r>
              <a:rPr lang="en-US" sz="2400" dirty="0" smtClean="0"/>
              <a:t>–</a:t>
            </a:r>
            <a:r>
              <a:rPr lang="en-US" sz="2400" dirty="0" smtClean="0"/>
              <a:t>	</a:t>
            </a:r>
            <a:endParaRPr lang="en-US" sz="2400" dirty="0" smtClean="0"/>
          </a:p>
          <a:p>
            <a:pPr lvl="2">
              <a:buFont typeface="Wingdings" pitchFamily="2" charset="2"/>
              <a:buChar char="ü"/>
            </a:pPr>
            <a:r>
              <a:rPr lang="en-US" sz="2400" dirty="0" smtClean="0"/>
              <a:t> </a:t>
            </a:r>
            <a:r>
              <a:rPr lang="en-US" sz="2400" i="1" dirty="0" smtClean="0">
                <a:solidFill>
                  <a:srgbClr val="C00000"/>
                </a:solidFill>
              </a:rPr>
              <a:t>Static </a:t>
            </a:r>
            <a:r>
              <a:rPr lang="en-US" sz="2400" i="1" dirty="0" smtClean="0">
                <a:solidFill>
                  <a:srgbClr val="C00000"/>
                </a:solidFill>
              </a:rPr>
              <a:t>variable in functions</a:t>
            </a:r>
          </a:p>
          <a:p>
            <a:pPr lvl="2">
              <a:buFont typeface="Wingdings" pitchFamily="2" charset="2"/>
              <a:buChar char="ü"/>
            </a:pPr>
            <a:r>
              <a:rPr lang="en-US" sz="2400" dirty="0" smtClean="0"/>
              <a:t> </a:t>
            </a:r>
            <a:r>
              <a:rPr lang="en-US" sz="2400" i="1" dirty="0" smtClean="0">
                <a:solidFill>
                  <a:srgbClr val="C00000"/>
                </a:solidFill>
              </a:rPr>
              <a:t>Static </a:t>
            </a:r>
            <a:r>
              <a:rPr lang="en-US" sz="2400" i="1" dirty="0" smtClean="0">
                <a:solidFill>
                  <a:srgbClr val="C00000"/>
                </a:solidFill>
              </a:rPr>
              <a:t>Class Objects</a:t>
            </a:r>
          </a:p>
          <a:p>
            <a:pPr lvl="2">
              <a:buFont typeface="Wingdings" pitchFamily="2" charset="2"/>
              <a:buChar char="ü"/>
            </a:pPr>
            <a:r>
              <a:rPr lang="en-US" sz="2400" dirty="0" smtClean="0"/>
              <a:t> </a:t>
            </a:r>
            <a:r>
              <a:rPr lang="en-US" sz="2400" i="1" dirty="0" smtClean="0">
                <a:solidFill>
                  <a:srgbClr val="C00000"/>
                </a:solidFill>
              </a:rPr>
              <a:t>Static </a:t>
            </a:r>
            <a:r>
              <a:rPr lang="en-US" sz="2400" i="1" dirty="0" smtClean="0">
                <a:solidFill>
                  <a:srgbClr val="C00000"/>
                </a:solidFill>
              </a:rPr>
              <a:t>member Variable in class</a:t>
            </a:r>
          </a:p>
          <a:p>
            <a:pPr lvl="2">
              <a:buFont typeface="Wingdings" pitchFamily="2" charset="2"/>
              <a:buChar char="ü"/>
            </a:pPr>
            <a:r>
              <a:rPr lang="en-US" sz="2400" dirty="0" smtClean="0"/>
              <a:t> </a:t>
            </a:r>
            <a:r>
              <a:rPr lang="en-US" sz="2400" i="1" dirty="0" smtClean="0">
                <a:solidFill>
                  <a:srgbClr val="C00000"/>
                </a:solidFill>
              </a:rPr>
              <a:t>Static </a:t>
            </a:r>
            <a:r>
              <a:rPr lang="en-US" sz="2400" i="1" dirty="0" smtClean="0">
                <a:solidFill>
                  <a:srgbClr val="C00000"/>
                </a:solidFill>
              </a:rPr>
              <a:t>Methods in </a:t>
            </a:r>
            <a:r>
              <a:rPr lang="en-US" sz="2400" i="1" dirty="0" smtClean="0">
                <a:solidFill>
                  <a:srgbClr val="C00000"/>
                </a:solidFill>
              </a:rPr>
              <a:t>class</a:t>
            </a:r>
          </a:p>
          <a:p>
            <a:pPr lvl="2">
              <a:buFont typeface="Wingdings" pitchFamily="2" charset="2"/>
              <a:buChar char="ü"/>
            </a:pPr>
            <a:endParaRPr lang="en-US" sz="2400" b="1" i="1" dirty="0">
              <a:solidFill>
                <a:srgbClr val="C00000"/>
              </a:solidFill>
            </a:endParaRPr>
          </a:p>
          <a:p>
            <a:pPr algn="just">
              <a:buFont typeface="Wingdings" pitchFamily="2" charset="2"/>
              <a:buChar char="§"/>
            </a:pPr>
            <a:r>
              <a:rPr lang="en-US" sz="2800" b="1" dirty="0" smtClean="0"/>
              <a:t> Advantages of Static Keyword -</a:t>
            </a:r>
          </a:p>
          <a:p>
            <a:pPr marL="457200" indent="-457200" algn="just"/>
            <a:r>
              <a:rPr lang="en-US" sz="2400" b="1" i="1" dirty="0" smtClean="0"/>
              <a:t>	Memory efficient:</a:t>
            </a:r>
            <a:r>
              <a:rPr lang="en-US" sz="2400" dirty="0" smtClean="0"/>
              <a:t> Now we don't need to create instance for accessing the static members, so it saves memory. Moreover, it belongs to the type, so it will not get memory each time when instance is created</a:t>
            </a:r>
            <a:r>
              <a:rPr lang="en-US" sz="2400" dirty="0" smtClean="0"/>
              <a:t>.</a:t>
            </a:r>
            <a:endParaRPr lang="en-US" sz="24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eek2-11.png"/>
          <p:cNvPicPr>
            <a:picLocks noChangeAspect="1"/>
          </p:cNvPicPr>
          <p:nvPr/>
        </p:nvPicPr>
        <p:blipFill>
          <a:blip r:embed="rId2"/>
          <a:srcRect t="17564" r="2581" b="9418"/>
          <a:stretch>
            <a:fillRect/>
          </a:stretch>
        </p:blipFill>
        <p:spPr>
          <a:xfrm>
            <a:off x="2174598" y="0"/>
            <a:ext cx="7687271" cy="685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6393" y="265608"/>
            <a:ext cx="11724669" cy="6340197"/>
          </a:xfrm>
          <a:prstGeom prst="rect">
            <a:avLst/>
          </a:prstGeom>
        </p:spPr>
        <p:txBody>
          <a:bodyPr wrap="square">
            <a:spAutoFit/>
          </a:bodyPr>
          <a:lstStyle/>
          <a:p>
            <a:r>
              <a:rPr lang="en-US" sz="2800" b="1" dirty="0" smtClean="0"/>
              <a:t>Static Keyword –</a:t>
            </a:r>
          </a:p>
          <a:p>
            <a:endParaRPr lang="en-US" sz="2000" b="1" dirty="0" smtClean="0"/>
          </a:p>
          <a:p>
            <a:pPr algn="just">
              <a:buFont typeface="Wingdings" pitchFamily="2" charset="2"/>
              <a:buChar char="§"/>
            </a:pPr>
            <a:r>
              <a:rPr lang="en-US" sz="2800" b="1" dirty="0" smtClean="0"/>
              <a:t> </a:t>
            </a:r>
            <a:r>
              <a:rPr lang="en-US" sz="2800" b="1" dirty="0" smtClean="0"/>
              <a:t>Static Field –</a:t>
            </a:r>
          </a:p>
          <a:p>
            <a:pPr marL="971550" lvl="1" indent="-514350" algn="just">
              <a:buFont typeface="+mj-lt"/>
              <a:buAutoNum type="arabicPeriod"/>
            </a:pPr>
            <a:r>
              <a:rPr lang="en-US" sz="2800" dirty="0" smtClean="0"/>
              <a:t>A field which is declared as static is called static field. </a:t>
            </a:r>
            <a:endParaRPr lang="en-US" sz="2800" dirty="0" smtClean="0"/>
          </a:p>
          <a:p>
            <a:pPr marL="971550" lvl="1" indent="-514350" algn="just">
              <a:buFont typeface="+mj-lt"/>
              <a:buAutoNum type="arabicPeriod"/>
            </a:pPr>
            <a:r>
              <a:rPr lang="en-US" sz="2800" dirty="0" smtClean="0"/>
              <a:t>Unlike </a:t>
            </a:r>
            <a:r>
              <a:rPr lang="en-US" sz="2800" dirty="0" smtClean="0"/>
              <a:t>instance field which gets memory each time whenever </a:t>
            </a:r>
            <a:r>
              <a:rPr lang="en-US" sz="2800" dirty="0" smtClean="0"/>
              <a:t>we create </a:t>
            </a:r>
            <a:r>
              <a:rPr lang="en-US" sz="2800" dirty="0" smtClean="0"/>
              <a:t>object, there is only one copy of static field created in the memory. It is shared to all the objects</a:t>
            </a:r>
            <a:r>
              <a:rPr lang="en-US" sz="2800" dirty="0" smtClean="0"/>
              <a:t>.</a:t>
            </a:r>
          </a:p>
          <a:p>
            <a:pPr marL="514350" indent="-514350" algn="just"/>
            <a:r>
              <a:rPr lang="en-US" sz="2800" dirty="0" smtClean="0"/>
              <a:t>e.g.,</a:t>
            </a:r>
          </a:p>
          <a:p>
            <a:pPr marL="1428750" lvl="2" indent="-514350" algn="just"/>
            <a:r>
              <a:rPr lang="en-US" sz="2600" b="1" dirty="0" smtClean="0">
                <a:solidFill>
                  <a:srgbClr val="C00000"/>
                </a:solidFill>
              </a:rPr>
              <a:t>#include&lt;</a:t>
            </a:r>
            <a:r>
              <a:rPr lang="en-US" sz="2600" b="1" dirty="0" err="1" smtClean="0">
                <a:solidFill>
                  <a:srgbClr val="C00000"/>
                </a:solidFill>
              </a:rPr>
              <a:t>iostream.h</a:t>
            </a:r>
            <a:r>
              <a:rPr lang="en-US" sz="2600" b="1" dirty="0" smtClean="0">
                <a:solidFill>
                  <a:srgbClr val="C00000"/>
                </a:solidFill>
              </a:rPr>
              <a:t>&gt;</a:t>
            </a:r>
          </a:p>
          <a:p>
            <a:pPr marL="1428750" lvl="2" indent="-514350" algn="just"/>
            <a:r>
              <a:rPr lang="en-US" sz="2600" b="1" dirty="0" smtClean="0">
                <a:solidFill>
                  <a:srgbClr val="C00000"/>
                </a:solidFill>
              </a:rPr>
              <a:t>#include&lt;</a:t>
            </a:r>
            <a:r>
              <a:rPr lang="en-US" sz="2600" b="1" dirty="0" err="1" smtClean="0">
                <a:solidFill>
                  <a:srgbClr val="C00000"/>
                </a:solidFill>
              </a:rPr>
              <a:t>conio.h</a:t>
            </a:r>
            <a:r>
              <a:rPr lang="en-US" sz="2600" b="1" dirty="0" smtClean="0">
                <a:solidFill>
                  <a:srgbClr val="C00000"/>
                </a:solidFill>
              </a:rPr>
              <a:t>&gt;</a:t>
            </a:r>
          </a:p>
          <a:p>
            <a:pPr marL="1428750" lvl="2" indent="-514350" algn="just"/>
            <a:endParaRPr lang="en-US" sz="2600" b="1" dirty="0" smtClean="0">
              <a:solidFill>
                <a:srgbClr val="C00000"/>
              </a:solidFill>
            </a:endParaRPr>
          </a:p>
          <a:p>
            <a:pPr marL="1428750" lvl="2" indent="-514350" algn="just"/>
            <a:r>
              <a:rPr lang="en-US" sz="2600" b="1" dirty="0" smtClean="0">
                <a:solidFill>
                  <a:srgbClr val="C00000"/>
                </a:solidFill>
              </a:rPr>
              <a:t>void main()</a:t>
            </a:r>
          </a:p>
          <a:p>
            <a:pPr marL="1428750" lvl="2" indent="-514350" algn="just"/>
            <a:r>
              <a:rPr lang="en-US" sz="2600" b="1" dirty="0" smtClean="0">
                <a:solidFill>
                  <a:srgbClr val="C00000"/>
                </a:solidFill>
              </a:rPr>
              <a:t>{</a:t>
            </a:r>
          </a:p>
          <a:p>
            <a:pPr marL="1428750" lvl="2" indent="-514350" algn="just"/>
            <a:r>
              <a:rPr lang="en-US" sz="2600" b="1" dirty="0" smtClean="0">
                <a:solidFill>
                  <a:srgbClr val="C00000"/>
                </a:solidFill>
              </a:rPr>
              <a:t>	static int a;</a:t>
            </a:r>
            <a:endParaRPr lang="en-US" sz="2600" b="1" dirty="0" smtClean="0">
              <a:solidFill>
                <a:srgbClr val="C00000"/>
              </a:solidFill>
            </a:endParaRPr>
          </a:p>
          <a:p>
            <a:pPr marL="1428750" lvl="2" indent="-514350" algn="just"/>
            <a:r>
              <a:rPr lang="en-US" sz="2600" b="1" dirty="0" smtClean="0">
                <a:solidFill>
                  <a:srgbClr val="C00000"/>
                </a:solidFill>
              </a:rPr>
              <a:t>}</a:t>
            </a:r>
            <a:endParaRPr lang="en-US" sz="2600" b="1" dirty="0" smtClean="0">
              <a:solidFill>
                <a:srgbClr val="C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6393" y="277090"/>
            <a:ext cx="11724669" cy="4339650"/>
          </a:xfrm>
          <a:prstGeom prst="rect">
            <a:avLst/>
          </a:prstGeom>
        </p:spPr>
        <p:txBody>
          <a:bodyPr wrap="square">
            <a:spAutoFit/>
          </a:bodyPr>
          <a:lstStyle/>
          <a:p>
            <a:r>
              <a:rPr lang="en-US" sz="2800" b="1" dirty="0" smtClean="0"/>
              <a:t>Static Keyword –</a:t>
            </a:r>
          </a:p>
          <a:p>
            <a:endParaRPr lang="en-US" sz="2800" b="1" dirty="0" smtClean="0"/>
          </a:p>
          <a:p>
            <a:pPr algn="just">
              <a:buFont typeface="Wingdings" pitchFamily="2" charset="2"/>
              <a:buChar char="§"/>
            </a:pPr>
            <a:r>
              <a:rPr lang="en-US" sz="2800" b="1" dirty="0" smtClean="0"/>
              <a:t> </a:t>
            </a:r>
            <a:r>
              <a:rPr lang="en-US" sz="2800" b="1" dirty="0" smtClean="0"/>
              <a:t>What are </a:t>
            </a:r>
            <a:r>
              <a:rPr lang="en-US" sz="2800" b="1" dirty="0" smtClean="0"/>
              <a:t>the difference between Field and Variable</a:t>
            </a:r>
            <a:r>
              <a:rPr lang="en-US" sz="2800" b="1" dirty="0" smtClean="0"/>
              <a:t>?</a:t>
            </a:r>
            <a:endParaRPr lang="en-US" sz="2400" dirty="0" smtClean="0"/>
          </a:p>
          <a:p>
            <a:pPr marL="914400" lvl="1" indent="-457200" algn="just" fontAlgn="base">
              <a:buFont typeface="+mj-lt"/>
              <a:buAutoNum type="alphaLcPeriod"/>
            </a:pPr>
            <a:r>
              <a:rPr lang="en-US" sz="2400" dirty="0" smtClean="0"/>
              <a:t>Not all variables are fields. </a:t>
            </a:r>
            <a:endParaRPr lang="en-US" sz="2400" dirty="0" smtClean="0"/>
          </a:p>
          <a:p>
            <a:pPr marL="914400" lvl="1" indent="-457200" algn="just" fontAlgn="base">
              <a:buFont typeface="+mj-lt"/>
              <a:buAutoNum type="alphaLcPeriod"/>
            </a:pPr>
            <a:r>
              <a:rPr lang="en-US" sz="2400" dirty="0" smtClean="0"/>
              <a:t>Local </a:t>
            </a:r>
            <a:r>
              <a:rPr lang="en-US" sz="2400" dirty="0" smtClean="0"/>
              <a:t>variables of a method are variables, but not fields. </a:t>
            </a:r>
            <a:endParaRPr lang="en-US" sz="2400" dirty="0" smtClean="0"/>
          </a:p>
          <a:p>
            <a:pPr marL="914400" lvl="1" indent="-457200" algn="just" fontAlgn="base">
              <a:buFont typeface="+mj-lt"/>
              <a:buAutoNum type="alphaLcPeriod"/>
            </a:pPr>
            <a:r>
              <a:rPr lang="en-US" sz="2400" dirty="0" smtClean="0"/>
              <a:t>Parameters </a:t>
            </a:r>
            <a:r>
              <a:rPr lang="en-US" sz="2400" dirty="0" smtClean="0"/>
              <a:t>to a method, property, constructor, or anonymous method are variables, but are not fields.</a:t>
            </a:r>
          </a:p>
          <a:p>
            <a:pPr marL="914400" lvl="1" indent="-457200" algn="just" fontAlgn="base">
              <a:buFont typeface="+mj-lt"/>
              <a:buAutoNum type="alphaLcPeriod"/>
            </a:pPr>
            <a:r>
              <a:rPr lang="en-US" sz="2400" dirty="0" smtClean="0"/>
              <a:t>Not all fields are variables. </a:t>
            </a:r>
            <a:endParaRPr lang="en-US" sz="2400" dirty="0" smtClean="0"/>
          </a:p>
          <a:p>
            <a:pPr marL="914400" lvl="1" indent="-457200" algn="just" fontAlgn="base"/>
            <a:r>
              <a:rPr lang="en-US" sz="2400" dirty="0" smtClean="0"/>
              <a:t>	e.g., A</a:t>
            </a:r>
            <a:r>
              <a:rPr lang="en-US" sz="2400" dirty="0" smtClean="0"/>
              <a:t> </a:t>
            </a:r>
            <a:r>
              <a:rPr lang="en-US" sz="2400" b="1" i="1" dirty="0" smtClean="0">
                <a:solidFill>
                  <a:srgbClr val="C00000"/>
                </a:solidFill>
              </a:rPr>
              <a:t>const</a:t>
            </a:r>
            <a:r>
              <a:rPr lang="en-US" sz="2400" dirty="0" smtClean="0"/>
              <a:t> member is technically a field, but it is not a variable.</a:t>
            </a:r>
          </a:p>
          <a:p>
            <a:pPr algn="just"/>
            <a:endParaRPr lang="en-US" sz="2400" b="1" dirty="0" smtClean="0"/>
          </a:p>
          <a:p>
            <a:pPr algn="just"/>
            <a:endParaRPr lang="en-US" sz="2400" b="1"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6393" y="265608"/>
            <a:ext cx="11724669" cy="6217087"/>
          </a:xfrm>
          <a:prstGeom prst="rect">
            <a:avLst/>
          </a:prstGeom>
        </p:spPr>
        <p:txBody>
          <a:bodyPr wrap="square">
            <a:spAutoFit/>
          </a:bodyPr>
          <a:lstStyle/>
          <a:p>
            <a:r>
              <a:rPr lang="en-US" sz="2800" b="1" dirty="0" smtClean="0"/>
              <a:t>Static Keyword –</a:t>
            </a:r>
          </a:p>
          <a:p>
            <a:endParaRPr lang="en-US" sz="2000" b="1" dirty="0" smtClean="0"/>
          </a:p>
          <a:p>
            <a:pPr algn="just">
              <a:buFont typeface="Wingdings" pitchFamily="2" charset="2"/>
              <a:buChar char="§"/>
            </a:pPr>
            <a:r>
              <a:rPr lang="en-US" sz="2800" b="1" dirty="0" smtClean="0"/>
              <a:t> </a:t>
            </a:r>
            <a:r>
              <a:rPr lang="en-US" sz="2800" b="1" dirty="0" smtClean="0"/>
              <a:t>Static Method –</a:t>
            </a:r>
          </a:p>
          <a:p>
            <a:pPr marL="971550" lvl="1" indent="-514350" algn="just">
              <a:buFont typeface="+mj-lt"/>
              <a:buAutoNum type="arabicPeriod"/>
            </a:pPr>
            <a:r>
              <a:rPr lang="en-US" sz="2800" dirty="0" smtClean="0"/>
              <a:t>A field which is declared as static is called static field. </a:t>
            </a:r>
            <a:endParaRPr lang="en-US" sz="2800" dirty="0" smtClean="0"/>
          </a:p>
          <a:p>
            <a:pPr marL="971550" lvl="1" indent="-514350" algn="just">
              <a:buFont typeface="+mj-lt"/>
              <a:buAutoNum type="arabicPeriod"/>
            </a:pPr>
            <a:r>
              <a:rPr lang="en-US" sz="2800" dirty="0" smtClean="0"/>
              <a:t>Unlike </a:t>
            </a:r>
            <a:r>
              <a:rPr lang="en-US" sz="2800" dirty="0" smtClean="0"/>
              <a:t>instance field which gets memory each time whenever </a:t>
            </a:r>
            <a:r>
              <a:rPr lang="en-US" sz="2800" dirty="0" smtClean="0"/>
              <a:t>we create </a:t>
            </a:r>
            <a:r>
              <a:rPr lang="en-US" sz="2800" dirty="0" smtClean="0"/>
              <a:t>object, there is only one copy of static field created in the memory. It is shared to all the objects</a:t>
            </a:r>
            <a:r>
              <a:rPr lang="en-US" sz="2800" dirty="0" smtClean="0"/>
              <a:t>.</a:t>
            </a:r>
          </a:p>
          <a:p>
            <a:pPr marL="514350" indent="-514350" algn="just"/>
            <a:r>
              <a:rPr lang="en-US" sz="2800" dirty="0" smtClean="0"/>
              <a:t>e.g.,</a:t>
            </a:r>
          </a:p>
          <a:p>
            <a:pPr marL="1428750" lvl="2" indent="-514350" algn="just"/>
            <a:r>
              <a:rPr lang="en-US" sz="2600" b="1" dirty="0" smtClean="0">
                <a:solidFill>
                  <a:srgbClr val="C00000"/>
                </a:solidFill>
              </a:rPr>
              <a:t>#include&lt;</a:t>
            </a:r>
            <a:r>
              <a:rPr lang="en-US" sz="2600" b="1" dirty="0" err="1" smtClean="0">
                <a:solidFill>
                  <a:srgbClr val="C00000"/>
                </a:solidFill>
              </a:rPr>
              <a:t>iostream.h</a:t>
            </a:r>
            <a:r>
              <a:rPr lang="en-US" sz="2600" b="1" dirty="0" smtClean="0">
                <a:solidFill>
                  <a:srgbClr val="C00000"/>
                </a:solidFill>
              </a:rPr>
              <a:t>&gt;</a:t>
            </a:r>
          </a:p>
          <a:p>
            <a:pPr marL="1428750" lvl="2" indent="-514350" algn="just"/>
            <a:r>
              <a:rPr lang="en-US" sz="2600" b="1" dirty="0" smtClean="0">
                <a:solidFill>
                  <a:srgbClr val="C00000"/>
                </a:solidFill>
              </a:rPr>
              <a:t>#include&lt;</a:t>
            </a:r>
            <a:r>
              <a:rPr lang="en-US" sz="2600" b="1" dirty="0" err="1" smtClean="0">
                <a:solidFill>
                  <a:srgbClr val="C00000"/>
                </a:solidFill>
              </a:rPr>
              <a:t>conio.h</a:t>
            </a:r>
            <a:r>
              <a:rPr lang="en-US" sz="2600" b="1" dirty="0" smtClean="0">
                <a:solidFill>
                  <a:srgbClr val="C00000"/>
                </a:solidFill>
              </a:rPr>
              <a:t>&gt;</a:t>
            </a:r>
          </a:p>
          <a:p>
            <a:pPr marL="1428750" lvl="2" indent="-514350" algn="just"/>
            <a:endParaRPr lang="en-US" sz="2600" b="1" dirty="0" smtClean="0">
              <a:solidFill>
                <a:srgbClr val="C00000"/>
              </a:solidFill>
            </a:endParaRPr>
          </a:p>
          <a:p>
            <a:pPr marL="1428750" lvl="2" indent="-514350" algn="just"/>
            <a:r>
              <a:rPr lang="en-US" sz="2600" b="1" dirty="0" smtClean="0">
                <a:solidFill>
                  <a:srgbClr val="C00000"/>
                </a:solidFill>
              </a:rPr>
              <a:t>static void display()</a:t>
            </a:r>
          </a:p>
          <a:p>
            <a:pPr marL="1428750" lvl="2" indent="-514350" algn="just"/>
            <a:r>
              <a:rPr lang="en-US" sz="2600" b="1" dirty="0" smtClean="0">
                <a:solidFill>
                  <a:srgbClr val="C00000"/>
                </a:solidFill>
              </a:rPr>
              <a:t>{</a:t>
            </a:r>
          </a:p>
          <a:p>
            <a:pPr marL="1428750" lvl="2" indent="-514350" algn="just"/>
            <a:r>
              <a:rPr lang="en-US" sz="2600" b="1" dirty="0" smtClean="0">
                <a:solidFill>
                  <a:srgbClr val="C00000"/>
                </a:solidFill>
              </a:rPr>
              <a:t>	</a:t>
            </a:r>
            <a:r>
              <a:rPr lang="en-US" sz="2600" b="1" dirty="0" err="1" smtClean="0">
                <a:solidFill>
                  <a:srgbClr val="C00000"/>
                </a:solidFill>
              </a:rPr>
              <a:t>cout</a:t>
            </a:r>
            <a:r>
              <a:rPr lang="en-US" sz="2600" b="1" dirty="0" smtClean="0">
                <a:solidFill>
                  <a:srgbClr val="C00000"/>
                </a:solidFill>
              </a:rPr>
              <a:t>&lt;&lt;"hello world...!";</a:t>
            </a:r>
          </a:p>
          <a:p>
            <a:pPr marL="1428750" lvl="2" indent="-514350" algn="just"/>
            <a:r>
              <a:rPr lang="en-US" sz="2600" b="1" dirty="0" smtClean="0">
                <a:solidFill>
                  <a:srgbClr val="C00000"/>
                </a:solidFill>
              </a:rPr>
              <a:t>}</a:t>
            </a:r>
            <a:endParaRPr lang="en-US" sz="2600" b="1" dirty="0" smtClean="0">
              <a:solidFill>
                <a:srgbClr val="C00000"/>
              </a:solidFill>
            </a:endParaRPr>
          </a:p>
        </p:txBody>
      </p:sp>
      <p:sp>
        <p:nvSpPr>
          <p:cNvPr id="3" name="Rectangle 2"/>
          <p:cNvSpPr/>
          <p:nvPr/>
        </p:nvSpPr>
        <p:spPr>
          <a:xfrm>
            <a:off x="6496089" y="4771636"/>
            <a:ext cx="5263356" cy="1692771"/>
          </a:xfrm>
          <a:prstGeom prst="rect">
            <a:avLst/>
          </a:prstGeom>
        </p:spPr>
        <p:txBody>
          <a:bodyPr wrap="square">
            <a:spAutoFit/>
          </a:bodyPr>
          <a:lstStyle/>
          <a:p>
            <a:pPr marL="514350" indent="-514350" algn="just"/>
            <a:r>
              <a:rPr lang="en-US" sz="2600" b="1" dirty="0" smtClean="0">
                <a:solidFill>
                  <a:srgbClr val="C00000"/>
                </a:solidFill>
              </a:rPr>
              <a:t>void main()</a:t>
            </a:r>
          </a:p>
          <a:p>
            <a:pPr marL="514350" indent="-514350" algn="just"/>
            <a:r>
              <a:rPr lang="en-US" sz="2600" b="1" dirty="0" smtClean="0">
                <a:solidFill>
                  <a:srgbClr val="C00000"/>
                </a:solidFill>
              </a:rPr>
              <a:t>{</a:t>
            </a:r>
          </a:p>
          <a:p>
            <a:pPr marL="514350" indent="-514350" algn="just"/>
            <a:r>
              <a:rPr lang="en-US" sz="2600" b="1" dirty="0" smtClean="0">
                <a:solidFill>
                  <a:srgbClr val="C00000"/>
                </a:solidFill>
              </a:rPr>
              <a:t>	display();</a:t>
            </a:r>
          </a:p>
          <a:p>
            <a:pPr marL="514350" indent="-514350" algn="just"/>
            <a:r>
              <a:rPr lang="en-US" sz="2600" b="1" dirty="0" smtClean="0">
                <a:solidFill>
                  <a:srgbClr val="C00000"/>
                </a:solidFill>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262</Words>
  <Application>Microsoft Office PowerPoint</Application>
  <PresentationFormat>Custom</PresentationFormat>
  <Paragraphs>55</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C++ Notes – BCA – 3rd Semester</vt:lpstr>
      <vt:lpstr>Slide 2</vt:lpstr>
      <vt:lpstr>Slide 3</vt:lpstr>
      <vt:lpstr>Slide 4</vt:lpstr>
      <vt:lpstr>Slide 5</vt:lpstr>
      <vt:lpstr>Slide 6</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Notes – BCA – 3rd Semester</dc:title>
  <dc:creator>CK</dc:creator>
  <cp:lastModifiedBy>CK</cp:lastModifiedBy>
  <cp:revision>2</cp:revision>
  <dcterms:created xsi:type="dcterms:W3CDTF">2020-12-20T16:20:27Z</dcterms:created>
  <dcterms:modified xsi:type="dcterms:W3CDTF">2020-12-20T16:22:10Z</dcterms:modified>
</cp:coreProperties>
</file>