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756" y="-108"/>
      </p:cViewPr>
      <p:guideLst>
        <p:guide orient="horz" pos="2160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01B-96B9-4F25-8A81-04AC81745F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DB0-179A-486A-966F-C04C13AB4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01B-96B9-4F25-8A81-04AC81745F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DB0-179A-486A-966F-C04C13AB4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780415" y="274639"/>
            <a:ext cx="365453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589" y="274639"/>
            <a:ext cx="1076468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01B-96B9-4F25-8A81-04AC81745F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DB0-179A-486A-966F-C04C13AB4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01B-96B9-4F25-8A81-04AC81745F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DB0-179A-486A-966F-C04C13AB4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01B-96B9-4F25-8A81-04AC81745F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DB0-179A-486A-966F-C04C13AB4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589" y="1600201"/>
            <a:ext cx="7209606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5341" y="1600201"/>
            <a:ext cx="720960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01B-96B9-4F25-8A81-04AC81745F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DB0-179A-486A-966F-C04C13AB4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4" y="1535113"/>
            <a:ext cx="538763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4" y="2174875"/>
            <a:ext cx="538763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01B-96B9-4F25-8A81-04AC81745F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DB0-179A-486A-966F-C04C13AB4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01B-96B9-4F25-8A81-04AC81745F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DB0-179A-486A-966F-C04C13AB4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01B-96B9-4F25-8A81-04AC81745F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DB0-179A-486A-966F-C04C13AB4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2" y="273050"/>
            <a:ext cx="4010039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1"/>
            <a:ext cx="681389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2" y="1435101"/>
            <a:ext cx="4010039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01B-96B9-4F25-8A81-04AC81745F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DB0-179A-486A-966F-C04C13AB4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6C01B-96B9-4F25-8A81-04AC81745F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CBDB0-179A-486A-966F-C04C13AB483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8"/>
            <a:ext cx="1096994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600201"/>
            <a:ext cx="1096994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56C01B-96B9-4F25-8A81-04AC81745F49}" type="datetimeFigureOut">
              <a:rPr lang="en-US" smtClean="0"/>
              <a:t>12/21/2020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CBDB0-179A-486A-966F-C04C13AB483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C++ Notes – BCA – 3</a:t>
            </a:r>
            <a:r>
              <a:rPr lang="en-US" baseline="30000" dirty="0" smtClean="0"/>
              <a:t>rd</a:t>
            </a:r>
            <a:r>
              <a:rPr lang="en-US" dirty="0" smtClean="0"/>
              <a:t> Semester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Static Keyword (Part – II)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393" y="265608"/>
            <a:ext cx="11724669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Static Keyword –</a:t>
            </a:r>
          </a:p>
          <a:p>
            <a:endParaRPr lang="en-US" sz="2000" b="1" dirty="0" smtClean="0"/>
          </a:p>
          <a:p>
            <a:pPr algn="just">
              <a:buFont typeface="Wingdings" pitchFamily="2" charset="2"/>
              <a:buChar char="§"/>
            </a:pPr>
            <a:r>
              <a:rPr lang="en-US" sz="2800" b="1" dirty="0" smtClean="0"/>
              <a:t> Static </a:t>
            </a:r>
            <a:r>
              <a:rPr lang="en-US" sz="2800" b="1" dirty="0" smtClean="0"/>
              <a:t>Variables in Functions –</a:t>
            </a:r>
            <a:endParaRPr lang="en-US" sz="2800" b="1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 smtClean="0"/>
              <a:t>Static variables when used inside function are initialized only once, and then they hold there value even through function calls.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 smtClean="0"/>
              <a:t>These static variables are stored on static storage area , not in stack.</a:t>
            </a:r>
          </a:p>
          <a:p>
            <a:pPr marL="514350" indent="-514350" algn="just"/>
            <a:r>
              <a:rPr lang="en-US" sz="2800" dirty="0" smtClean="0"/>
              <a:t>e.g</a:t>
            </a:r>
            <a:r>
              <a:rPr lang="en-US" sz="2800" dirty="0" smtClean="0"/>
              <a:t>.,</a:t>
            </a:r>
          </a:p>
          <a:p>
            <a:pPr marL="1428750" lvl="2" indent="-514350" algn="just"/>
            <a:r>
              <a:rPr lang="en-US" sz="2600" b="1" dirty="0" smtClean="0">
                <a:solidFill>
                  <a:srgbClr val="C00000"/>
                </a:solidFill>
              </a:rPr>
              <a:t>#</a:t>
            </a:r>
            <a:r>
              <a:rPr lang="en-US" sz="2600" b="1" dirty="0" smtClean="0">
                <a:solidFill>
                  <a:srgbClr val="C00000"/>
                </a:solidFill>
              </a:rPr>
              <a:t>include&lt;</a:t>
            </a:r>
            <a:r>
              <a:rPr lang="en-US" sz="2600" b="1" dirty="0" err="1" smtClean="0">
                <a:solidFill>
                  <a:srgbClr val="C00000"/>
                </a:solidFill>
              </a:rPr>
              <a:t>iostream.h</a:t>
            </a:r>
            <a:r>
              <a:rPr lang="en-US" sz="2600" b="1" dirty="0" smtClean="0">
                <a:solidFill>
                  <a:srgbClr val="C00000"/>
                </a:solidFill>
              </a:rPr>
              <a:t>&gt;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 marL="1428750" lvl="2" indent="-514350" algn="just"/>
            <a:r>
              <a:rPr lang="en-US" sz="2600" b="1" dirty="0" smtClean="0">
                <a:solidFill>
                  <a:srgbClr val="C00000"/>
                </a:solidFill>
              </a:rPr>
              <a:t>#include&lt;</a:t>
            </a:r>
            <a:r>
              <a:rPr lang="en-US" sz="2600" b="1" dirty="0" err="1" smtClean="0">
                <a:solidFill>
                  <a:srgbClr val="C00000"/>
                </a:solidFill>
              </a:rPr>
              <a:t>conio.h</a:t>
            </a:r>
            <a:r>
              <a:rPr lang="en-US" sz="2600" b="1" dirty="0" smtClean="0">
                <a:solidFill>
                  <a:srgbClr val="C00000"/>
                </a:solidFill>
              </a:rPr>
              <a:t>&gt;</a:t>
            </a:r>
          </a:p>
          <a:p>
            <a:pPr marL="1428750" lvl="2" indent="-514350" algn="just"/>
            <a:endParaRPr lang="en-US" sz="2600" b="1" dirty="0" smtClean="0">
              <a:solidFill>
                <a:srgbClr val="C00000"/>
              </a:solidFill>
            </a:endParaRPr>
          </a:p>
          <a:p>
            <a:pPr marL="1428750" lvl="2" indent="-514350" algn="just"/>
            <a:r>
              <a:rPr lang="en-US" sz="2600" b="1" dirty="0" smtClean="0">
                <a:solidFill>
                  <a:srgbClr val="C00000"/>
                </a:solidFill>
              </a:rPr>
              <a:t>void display()</a:t>
            </a:r>
          </a:p>
          <a:p>
            <a:pPr marL="1428750" lvl="2" indent="-514350" algn="just"/>
            <a:r>
              <a:rPr lang="en-US" sz="2600" b="1" dirty="0" smtClean="0">
                <a:solidFill>
                  <a:srgbClr val="C00000"/>
                </a:solidFill>
              </a:rPr>
              <a:t>{</a:t>
            </a:r>
          </a:p>
          <a:p>
            <a:pPr marL="1428750" lvl="2" indent="-514350" algn="just"/>
            <a:r>
              <a:rPr lang="en-US" sz="2600" b="1" dirty="0" smtClean="0">
                <a:solidFill>
                  <a:srgbClr val="C00000"/>
                </a:solidFill>
              </a:rPr>
              <a:t>	static int p = 99;</a:t>
            </a:r>
          </a:p>
          <a:p>
            <a:pPr marL="1428750" lvl="2" indent="-514350" algn="just"/>
            <a:r>
              <a:rPr lang="en-US" sz="2600" b="1" dirty="0" smtClean="0">
                <a:solidFill>
                  <a:srgbClr val="C00000"/>
                </a:solidFill>
              </a:rPr>
              <a:t>	</a:t>
            </a:r>
            <a:r>
              <a:rPr lang="en-US" sz="2600" b="1" dirty="0" err="1" smtClean="0">
                <a:solidFill>
                  <a:srgbClr val="C00000"/>
                </a:solidFill>
              </a:rPr>
              <a:t>cout</a:t>
            </a:r>
            <a:r>
              <a:rPr lang="en-US" sz="2600" b="1" dirty="0" smtClean="0">
                <a:solidFill>
                  <a:srgbClr val="C00000"/>
                </a:solidFill>
              </a:rPr>
              <a:t>&lt;&lt;“Value is: ”&lt;&lt;p;</a:t>
            </a:r>
            <a:endParaRPr lang="en-US" sz="2600" b="1" dirty="0" smtClean="0">
              <a:solidFill>
                <a:srgbClr val="C00000"/>
              </a:solidFill>
            </a:endParaRPr>
          </a:p>
          <a:p>
            <a:pPr marL="1428750" lvl="2" indent="-514350" algn="just"/>
            <a:r>
              <a:rPr lang="en-US" sz="2600" b="1" dirty="0" smtClean="0">
                <a:solidFill>
                  <a:srgbClr val="C00000"/>
                </a:solidFill>
              </a:rPr>
              <a:t>}</a:t>
            </a:r>
            <a:endParaRPr lang="en-US" sz="2600" b="1" dirty="0" smtClean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496089" y="4771636"/>
            <a:ext cx="5263356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/>
            <a:r>
              <a:rPr lang="en-US" sz="2600" b="1" dirty="0" smtClean="0">
                <a:solidFill>
                  <a:srgbClr val="C00000"/>
                </a:solidFill>
              </a:rPr>
              <a:t>void main()</a:t>
            </a:r>
          </a:p>
          <a:p>
            <a:pPr marL="514350" indent="-514350" algn="just"/>
            <a:r>
              <a:rPr lang="en-US" sz="2600" b="1" dirty="0" smtClean="0">
                <a:solidFill>
                  <a:srgbClr val="C00000"/>
                </a:solidFill>
              </a:rPr>
              <a:t>{</a:t>
            </a:r>
          </a:p>
          <a:p>
            <a:pPr marL="514350" indent="-514350" algn="just"/>
            <a:r>
              <a:rPr lang="en-US" sz="2600" b="1" dirty="0" smtClean="0">
                <a:solidFill>
                  <a:srgbClr val="C00000"/>
                </a:solidFill>
              </a:rPr>
              <a:t>	display();</a:t>
            </a:r>
          </a:p>
          <a:p>
            <a:pPr marL="514350" indent="-514350" algn="just"/>
            <a:r>
              <a:rPr lang="en-US" sz="2600" b="1" dirty="0" smtClean="0">
                <a:solidFill>
                  <a:srgbClr val="C00000"/>
                </a:solidFill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393" y="473433"/>
            <a:ext cx="117246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Static Keyword –</a:t>
            </a:r>
          </a:p>
          <a:p>
            <a:endParaRPr lang="en-US" sz="2000" b="1" dirty="0" smtClean="0"/>
          </a:p>
          <a:p>
            <a:pPr marL="0" lvl="2" algn="just">
              <a:buFont typeface="Wingdings" pitchFamily="2" charset="2"/>
              <a:buChar char="§"/>
            </a:pPr>
            <a:r>
              <a:rPr lang="en-US" sz="2800" b="1" dirty="0" smtClean="0"/>
              <a:t> </a:t>
            </a:r>
            <a:r>
              <a:rPr lang="en-US" sz="2800" b="1" dirty="0" smtClean="0"/>
              <a:t>Static </a:t>
            </a:r>
            <a:r>
              <a:rPr lang="en-US" sz="2800" b="1" dirty="0" smtClean="0"/>
              <a:t>Member Variable </a:t>
            </a:r>
            <a:r>
              <a:rPr lang="en-US" sz="2800" b="1" dirty="0" smtClean="0"/>
              <a:t>in C</a:t>
            </a:r>
            <a:r>
              <a:rPr lang="en-US" sz="2800" b="1" dirty="0" smtClean="0"/>
              <a:t>lass </a:t>
            </a:r>
            <a:r>
              <a:rPr lang="en-US" sz="2800" b="1" dirty="0" smtClean="0"/>
              <a:t>–</a:t>
            </a:r>
            <a:endParaRPr lang="en-US" sz="2800" b="1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 smtClean="0"/>
              <a:t>Static data members of class are those members which are shared by all the objects. </a:t>
            </a:r>
            <a:endParaRPr lang="en-US" sz="2800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 smtClean="0"/>
              <a:t>Static </a:t>
            </a:r>
            <a:r>
              <a:rPr lang="en-US" sz="2800" dirty="0" smtClean="0"/>
              <a:t>data member has a single piece of storage, and is not available as separate copy with each object, like other non-static data members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 smtClean="0"/>
              <a:t>Static member variables (data members) are not </a:t>
            </a:r>
            <a:r>
              <a:rPr lang="en-US" sz="2800" dirty="0" smtClean="0"/>
              <a:t>initialized </a:t>
            </a:r>
            <a:r>
              <a:rPr lang="en-US" sz="2800" dirty="0" smtClean="0"/>
              <a:t>using constructor, because these are not dependent on object initialization</a:t>
            </a:r>
            <a:r>
              <a:rPr lang="en-US" sz="2800" dirty="0" smtClean="0"/>
              <a:t>.</a:t>
            </a:r>
            <a:endParaRPr lang="en-US" sz="2800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 smtClean="0"/>
              <a:t>I</a:t>
            </a:r>
            <a:r>
              <a:rPr lang="en-US" sz="2800" dirty="0" smtClean="0"/>
              <a:t>t </a:t>
            </a:r>
            <a:r>
              <a:rPr lang="en-US" sz="2800" dirty="0" smtClean="0"/>
              <a:t>must be initialized explicitly, always outside the class. If not initialized, Linker will give </a:t>
            </a:r>
            <a:r>
              <a:rPr lang="en-US" sz="2800" dirty="0" smtClean="0"/>
              <a:t>error.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3168" y="294190"/>
            <a:ext cx="6094413" cy="612475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#include&lt;</a:t>
            </a:r>
            <a:r>
              <a:rPr lang="en-US" sz="2800" b="1" dirty="0" err="1" smtClean="0">
                <a:solidFill>
                  <a:srgbClr val="C00000"/>
                </a:solidFill>
              </a:rPr>
              <a:t>iostream.h</a:t>
            </a:r>
            <a:r>
              <a:rPr lang="en-US" sz="2800" b="1" dirty="0" smtClean="0">
                <a:solidFill>
                  <a:srgbClr val="C00000"/>
                </a:solidFill>
              </a:rPr>
              <a:t>&gt;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#include&lt;</a:t>
            </a:r>
            <a:r>
              <a:rPr lang="en-US" sz="2800" b="1" dirty="0" err="1" smtClean="0">
                <a:solidFill>
                  <a:srgbClr val="C00000"/>
                </a:solidFill>
              </a:rPr>
              <a:t>conio.h</a:t>
            </a:r>
            <a:r>
              <a:rPr lang="en-US" sz="2800" b="1" dirty="0" smtClean="0">
                <a:solidFill>
                  <a:srgbClr val="C00000"/>
                </a:solidFill>
              </a:rPr>
              <a:t>&gt;</a:t>
            </a: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class X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 public: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 static int </a:t>
            </a:r>
            <a:r>
              <a:rPr lang="en-US" sz="2800" b="1" dirty="0" err="1" smtClean="0">
                <a:solidFill>
                  <a:srgbClr val="C00000"/>
                </a:solidFill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 X</a:t>
            </a:r>
            <a:r>
              <a:rPr lang="en-US" sz="2800" b="1" dirty="0" smtClean="0">
                <a:solidFill>
                  <a:srgbClr val="C00000"/>
                </a:solidFill>
              </a:rPr>
              <a:t>()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 }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};</a:t>
            </a: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int </a:t>
            </a:r>
            <a:r>
              <a:rPr lang="en-US" sz="2800" b="1" dirty="0" smtClean="0">
                <a:solidFill>
                  <a:srgbClr val="C00000"/>
                </a:solidFill>
              </a:rPr>
              <a:t>X :: </a:t>
            </a:r>
            <a:r>
              <a:rPr lang="en-US" sz="2800" b="1" dirty="0" err="1" smtClean="0">
                <a:solidFill>
                  <a:srgbClr val="C00000"/>
                </a:solidFill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</a:rPr>
              <a:t>=1;</a:t>
            </a:r>
            <a:endParaRPr lang="en-US" sz="2800" b="1" dirty="0" smtClean="0">
              <a:solidFill>
                <a:srgbClr val="C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9319" y="2565645"/>
            <a:ext cx="44323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void main()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 X </a:t>
            </a:r>
            <a:r>
              <a:rPr lang="en-US" sz="2800" b="1" dirty="0" err="1" smtClean="0">
                <a:solidFill>
                  <a:srgbClr val="C00000"/>
                </a:solidFill>
              </a:rPr>
              <a:t>obj</a:t>
            </a:r>
            <a:r>
              <a:rPr lang="en-US" sz="28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 </a:t>
            </a:r>
            <a:r>
              <a:rPr lang="en-US" sz="2800" b="1" dirty="0" err="1" smtClean="0">
                <a:solidFill>
                  <a:srgbClr val="C00000"/>
                </a:solidFill>
              </a:rPr>
              <a:t>cout</a:t>
            </a:r>
            <a:r>
              <a:rPr lang="en-US" sz="2800" b="1" dirty="0" smtClean="0">
                <a:solidFill>
                  <a:srgbClr val="C00000"/>
                </a:solidFill>
              </a:rPr>
              <a:t> &lt;&lt; </a:t>
            </a:r>
            <a:r>
              <a:rPr lang="en-US" sz="2800" b="1" dirty="0" err="1" smtClean="0">
                <a:solidFill>
                  <a:srgbClr val="C00000"/>
                </a:solidFill>
              </a:rPr>
              <a:t>obj.i</a:t>
            </a:r>
            <a:r>
              <a:rPr lang="en-US" sz="2800" b="1" dirty="0" smtClean="0">
                <a:solidFill>
                  <a:srgbClr val="C00000"/>
                </a:solidFill>
              </a:rPr>
              <a:t>;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}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393" y="473433"/>
            <a:ext cx="117246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Static Keyword –</a:t>
            </a:r>
          </a:p>
          <a:p>
            <a:endParaRPr lang="en-US" sz="2000" b="1" dirty="0" smtClean="0"/>
          </a:p>
          <a:p>
            <a:pPr marL="0" lvl="2" algn="just">
              <a:buFont typeface="Wingdings" pitchFamily="2" charset="2"/>
              <a:buChar char="§"/>
            </a:pPr>
            <a:r>
              <a:rPr lang="en-US" sz="2800" b="1" dirty="0" smtClean="0"/>
              <a:t> </a:t>
            </a:r>
            <a:r>
              <a:rPr lang="en-US" sz="2800" b="1" dirty="0" smtClean="0"/>
              <a:t>Static Methods in Class </a:t>
            </a:r>
            <a:r>
              <a:rPr lang="en-US" sz="2800" b="1" dirty="0" smtClean="0"/>
              <a:t>–</a:t>
            </a:r>
            <a:endParaRPr lang="en-US" sz="2800" b="1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 smtClean="0"/>
              <a:t>Just like the static data members or static variables inside the class, static member functions also does not depend on object of class. </a:t>
            </a:r>
            <a:endParaRPr lang="en-US" sz="2800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 smtClean="0"/>
              <a:t>We </a:t>
            </a:r>
            <a:r>
              <a:rPr lang="en-US" sz="2800" dirty="0" smtClean="0"/>
              <a:t>are allowed to invoke a static member function using the object and the ‘.’ operator but it is recommended to invoke the static members using the class name and the scope resolution </a:t>
            </a:r>
            <a:r>
              <a:rPr lang="en-US" sz="2800" dirty="0" smtClean="0"/>
              <a:t>operator.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 smtClean="0"/>
              <a:t>Static </a:t>
            </a:r>
            <a:r>
              <a:rPr lang="en-US" sz="2800" dirty="0" smtClean="0"/>
              <a:t>member functions are allowed to access only the static data members or other static member functions, they can not access the non-static data members or member functions of the class.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9317" y="945354"/>
            <a:ext cx="7174785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#include&lt;</a:t>
            </a:r>
            <a:r>
              <a:rPr lang="en-US" sz="2800" b="1" dirty="0" err="1" smtClean="0">
                <a:solidFill>
                  <a:srgbClr val="C00000"/>
                </a:solidFill>
              </a:rPr>
              <a:t>iostream.h</a:t>
            </a:r>
            <a:r>
              <a:rPr lang="en-US" sz="2800" b="1" dirty="0" smtClean="0">
                <a:solidFill>
                  <a:srgbClr val="C00000"/>
                </a:solidFill>
              </a:rPr>
              <a:t>&gt;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#include&lt;</a:t>
            </a:r>
            <a:r>
              <a:rPr lang="en-US" sz="2800" b="1" dirty="0" err="1" smtClean="0">
                <a:solidFill>
                  <a:srgbClr val="C00000"/>
                </a:solidFill>
              </a:rPr>
              <a:t>conio.h</a:t>
            </a:r>
            <a:r>
              <a:rPr lang="en-US" sz="2800" b="1" dirty="0" smtClean="0">
                <a:solidFill>
                  <a:srgbClr val="C00000"/>
                </a:solidFill>
              </a:rPr>
              <a:t>&gt;</a:t>
            </a: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class </a:t>
            </a:r>
            <a:r>
              <a:rPr lang="en-US" sz="2800" b="1" dirty="0" smtClean="0">
                <a:solidFill>
                  <a:srgbClr val="C00000"/>
                </a:solidFill>
              </a:rPr>
              <a:t>Sample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{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public</a:t>
            </a:r>
            <a:r>
              <a:rPr lang="en-US" sz="2800" b="1" dirty="0" smtClean="0">
                <a:solidFill>
                  <a:srgbClr val="C00000"/>
                </a:solidFill>
              </a:rPr>
              <a:t>: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static </a:t>
            </a:r>
            <a:r>
              <a:rPr lang="en-US" sz="2800" b="1" dirty="0" smtClean="0">
                <a:solidFill>
                  <a:srgbClr val="C00000"/>
                </a:solidFill>
              </a:rPr>
              <a:t>void </a:t>
            </a:r>
            <a:r>
              <a:rPr lang="en-US" sz="2800" b="1" dirty="0" err="1" smtClean="0">
                <a:solidFill>
                  <a:srgbClr val="C00000"/>
                </a:solidFill>
              </a:rPr>
              <a:t>printMsg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{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	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cout</a:t>
            </a:r>
            <a:r>
              <a:rPr lang="en-US" sz="2800" b="1" dirty="0" smtClean="0">
                <a:solidFill>
                  <a:srgbClr val="C00000"/>
                </a:solidFill>
              </a:rPr>
              <a:t>&lt;&lt;"Welcome to </a:t>
            </a:r>
            <a:r>
              <a:rPr lang="en-US" sz="2800" b="1" dirty="0" smtClean="0">
                <a:solidFill>
                  <a:srgbClr val="C00000"/>
                </a:solidFill>
              </a:rPr>
              <a:t>GGI";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}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}; </a:t>
            </a:r>
          </a:p>
        </p:txBody>
      </p:sp>
      <p:sp>
        <p:nvSpPr>
          <p:cNvPr id="3" name="Rectangle 2"/>
          <p:cNvSpPr/>
          <p:nvPr/>
        </p:nvSpPr>
        <p:spPr>
          <a:xfrm>
            <a:off x="7534911" y="2579499"/>
            <a:ext cx="44323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void main()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{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 </a:t>
            </a:r>
            <a:r>
              <a:rPr lang="en-US" sz="2800" b="1" dirty="0" smtClean="0">
                <a:solidFill>
                  <a:srgbClr val="C00000"/>
                </a:solidFill>
              </a:rPr>
              <a:t>Sample :: </a:t>
            </a:r>
            <a:r>
              <a:rPr lang="en-US" sz="2800" b="1" dirty="0" err="1" smtClean="0">
                <a:solidFill>
                  <a:srgbClr val="C00000"/>
                </a:solidFill>
              </a:rPr>
              <a:t>printMsg</a:t>
            </a:r>
            <a:r>
              <a:rPr lang="en-US" sz="2800" b="1" dirty="0" smtClean="0">
                <a:solidFill>
                  <a:srgbClr val="C00000"/>
                </a:solidFill>
              </a:rPr>
              <a:t>();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}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6393" y="321028"/>
            <a:ext cx="11669265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/>
              <a:t>Static Keyword –</a:t>
            </a:r>
          </a:p>
          <a:p>
            <a:endParaRPr lang="en-US" sz="2000" b="1" dirty="0" smtClean="0"/>
          </a:p>
          <a:p>
            <a:pPr marL="0" lvl="2" algn="just">
              <a:buFont typeface="Wingdings" pitchFamily="2" charset="2"/>
              <a:buChar char="§"/>
            </a:pPr>
            <a:r>
              <a:rPr lang="en-US" sz="2800" b="1" dirty="0" smtClean="0"/>
              <a:t> </a:t>
            </a:r>
            <a:r>
              <a:rPr lang="en-US" sz="2800" b="1" dirty="0" smtClean="0"/>
              <a:t>Static Class </a:t>
            </a:r>
            <a:r>
              <a:rPr lang="en-US" sz="2800" b="1" dirty="0" smtClean="0"/>
              <a:t>Objects </a:t>
            </a:r>
            <a:r>
              <a:rPr lang="en-US" sz="2800" b="1" dirty="0" smtClean="0"/>
              <a:t>–</a:t>
            </a:r>
            <a:endParaRPr lang="en-US" sz="2800" b="1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 smtClean="0"/>
              <a:t>Static keyword works in the same way for class objects too. </a:t>
            </a:r>
            <a:endParaRPr lang="en-US" sz="2800" dirty="0" smtClean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 smtClean="0"/>
              <a:t>Objects </a:t>
            </a:r>
            <a:r>
              <a:rPr lang="en-US" sz="2800" dirty="0" smtClean="0"/>
              <a:t>declared static are allocated storage in static storage area, and have scope till the end of program.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 smtClean="0"/>
              <a:t>Static objects are also initialized using constructors like other normal objects. Assignment to zero, on using static keyword is only for primitive </a:t>
            </a:r>
            <a:r>
              <a:rPr lang="en-US" sz="2800" dirty="0" smtClean="0"/>
              <a:t>data types, </a:t>
            </a:r>
            <a:r>
              <a:rPr lang="en-US" sz="2800" dirty="0" smtClean="0"/>
              <a:t>not for user defined </a:t>
            </a:r>
            <a:r>
              <a:rPr lang="en-US" sz="2800" dirty="0" smtClean="0"/>
              <a:t>data type.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77021" y="405024"/>
            <a:ext cx="5623481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class </a:t>
            </a:r>
            <a:r>
              <a:rPr lang="en-US" sz="2800" b="1" dirty="0" err="1" smtClean="0">
                <a:solidFill>
                  <a:srgbClr val="C00000"/>
                </a:solidFill>
              </a:rPr>
              <a:t>Abc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{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int </a:t>
            </a:r>
            <a:r>
              <a:rPr lang="en-US" sz="2800" b="1" dirty="0" err="1" smtClean="0">
                <a:solidFill>
                  <a:srgbClr val="C00000"/>
                </a:solidFill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</a:rPr>
              <a:t>;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public</a:t>
            </a:r>
            <a:r>
              <a:rPr lang="en-US" sz="2800" b="1" dirty="0" smtClean="0">
                <a:solidFill>
                  <a:srgbClr val="C00000"/>
                </a:solidFill>
              </a:rPr>
              <a:t>: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Abc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{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i</a:t>
            </a:r>
            <a:r>
              <a:rPr lang="en-US" sz="2800" b="1" dirty="0" smtClean="0">
                <a:solidFill>
                  <a:srgbClr val="C00000"/>
                </a:solidFill>
              </a:rPr>
              <a:t>=0</a:t>
            </a:r>
            <a:r>
              <a:rPr lang="en-US" sz="2800" b="1" dirty="0" smtClean="0">
                <a:solidFill>
                  <a:srgbClr val="C00000"/>
                </a:solidFill>
              </a:rPr>
              <a:t>;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cout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&lt;&lt; "constructor";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}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~</a:t>
            </a:r>
            <a:r>
              <a:rPr lang="en-US" sz="2800" b="1" dirty="0" err="1" smtClean="0">
                <a:solidFill>
                  <a:srgbClr val="C00000"/>
                </a:solidFill>
              </a:rPr>
              <a:t>Abc</a:t>
            </a:r>
            <a:r>
              <a:rPr lang="en-US" sz="2800" b="1" dirty="0" smtClean="0">
                <a:solidFill>
                  <a:srgbClr val="C00000"/>
                </a:solidFill>
              </a:rPr>
              <a:t>()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{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err="1" smtClean="0">
                <a:solidFill>
                  <a:srgbClr val="C00000"/>
                </a:solidFill>
              </a:rPr>
              <a:t>cout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smtClean="0">
                <a:solidFill>
                  <a:srgbClr val="C00000"/>
                </a:solidFill>
              </a:rPr>
              <a:t>&lt;&lt; "destructor";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}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}; </a:t>
            </a:r>
          </a:p>
        </p:txBody>
      </p:sp>
      <p:sp>
        <p:nvSpPr>
          <p:cNvPr id="3" name="Rectangle 2"/>
          <p:cNvSpPr/>
          <p:nvPr/>
        </p:nvSpPr>
        <p:spPr>
          <a:xfrm>
            <a:off x="6122114" y="335060"/>
            <a:ext cx="5678885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rgbClr val="C00000"/>
                </a:solidFill>
              </a:rPr>
              <a:t>void f()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{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static </a:t>
            </a:r>
            <a:r>
              <a:rPr lang="en-US" sz="2800" b="1" dirty="0" err="1" smtClean="0">
                <a:solidFill>
                  <a:srgbClr val="C00000"/>
                </a:solidFill>
              </a:rPr>
              <a:t>Abc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 err="1" smtClean="0">
                <a:solidFill>
                  <a:srgbClr val="C00000"/>
                </a:solidFill>
              </a:rPr>
              <a:t>obj</a:t>
            </a:r>
            <a:r>
              <a:rPr lang="en-US" sz="2800" b="1" dirty="0" smtClean="0">
                <a:solidFill>
                  <a:srgbClr val="C00000"/>
                </a:solidFill>
              </a:rPr>
              <a:t>;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} </a:t>
            </a:r>
          </a:p>
          <a:p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void </a:t>
            </a:r>
            <a:r>
              <a:rPr lang="en-US" sz="2800" b="1" dirty="0" smtClean="0">
                <a:solidFill>
                  <a:srgbClr val="C00000"/>
                </a:solidFill>
              </a:rPr>
              <a:t>main()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{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int </a:t>
            </a:r>
            <a:r>
              <a:rPr lang="en-US" sz="2800" b="1" dirty="0" smtClean="0">
                <a:solidFill>
                  <a:srgbClr val="C00000"/>
                </a:solidFill>
              </a:rPr>
              <a:t>x=0;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if(x</a:t>
            </a:r>
            <a:r>
              <a:rPr lang="en-US" sz="2800" b="1" dirty="0" smtClean="0">
                <a:solidFill>
                  <a:srgbClr val="C00000"/>
                </a:solidFill>
              </a:rPr>
              <a:t>==0)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{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	f</a:t>
            </a:r>
            <a:r>
              <a:rPr lang="en-US" sz="2800" b="1" dirty="0" smtClean="0">
                <a:solidFill>
                  <a:srgbClr val="C00000"/>
                </a:solidFill>
              </a:rPr>
              <a:t>(); </a:t>
            </a:r>
            <a:endParaRPr lang="en-US" sz="2800" b="1" dirty="0" smtClean="0">
              <a:solidFill>
                <a:srgbClr val="C00000"/>
              </a:solidFill>
            </a:endParaRPr>
          </a:p>
          <a:p>
            <a:r>
              <a:rPr lang="en-US" sz="2800" b="1" dirty="0" smtClean="0">
                <a:solidFill>
                  <a:srgbClr val="C00000"/>
                </a:solidFill>
              </a:rPr>
              <a:t>	</a:t>
            </a:r>
            <a:r>
              <a:rPr lang="en-US" sz="2800" b="1" dirty="0" smtClean="0">
                <a:solidFill>
                  <a:srgbClr val="C00000"/>
                </a:solidFill>
              </a:rPr>
              <a:t>} </a:t>
            </a:r>
          </a:p>
          <a:p>
            <a:r>
              <a:rPr lang="en-US" sz="2800" b="1" dirty="0" smtClean="0">
                <a:solidFill>
                  <a:srgbClr val="C00000"/>
                </a:solidFill>
              </a:rPr>
              <a:t>}</a:t>
            </a:r>
            <a:endParaRPr lang="en-US" sz="28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you…!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383</Words>
  <Application>Microsoft Office PowerPoint</Application>
  <PresentationFormat>Custom</PresentationFormat>
  <Paragraphs>101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C++ Notes – BCA – 3rd Semester</vt:lpstr>
      <vt:lpstr>Slide 2</vt:lpstr>
      <vt:lpstr>Slide 3</vt:lpstr>
      <vt:lpstr>Slide 4</vt:lpstr>
      <vt:lpstr>Slide 5</vt:lpstr>
      <vt:lpstr>Slide 6</vt:lpstr>
      <vt:lpstr>Slide 7</vt:lpstr>
      <vt:lpstr>Slide 8</vt:lpstr>
      <vt:lpstr>Thank you…!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Notes – BCA – 3rd Semester</dc:title>
  <dc:creator>CK</dc:creator>
  <cp:lastModifiedBy>CK</cp:lastModifiedBy>
  <cp:revision>3</cp:revision>
  <dcterms:created xsi:type="dcterms:W3CDTF">2020-12-21T15:59:45Z</dcterms:created>
  <dcterms:modified xsi:type="dcterms:W3CDTF">2020-12-21T16:01:38Z</dcterms:modified>
</cp:coreProperties>
</file>