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480C-E403-4986-AE82-F4A02B21A94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60B4-D2F5-4046-AE32-40756A660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480C-E403-4986-AE82-F4A02B21A94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60B4-D2F5-4046-AE32-40756A660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480C-E403-4986-AE82-F4A02B21A94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60B4-D2F5-4046-AE32-40756A660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480C-E403-4986-AE82-F4A02B21A94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60B4-D2F5-4046-AE32-40756A660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480C-E403-4986-AE82-F4A02B21A94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60B4-D2F5-4046-AE32-40756A660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480C-E403-4986-AE82-F4A02B21A94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60B4-D2F5-4046-AE32-40756A660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480C-E403-4986-AE82-F4A02B21A94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60B4-D2F5-4046-AE32-40756A660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480C-E403-4986-AE82-F4A02B21A94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60B4-D2F5-4046-AE32-40756A660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480C-E403-4986-AE82-F4A02B21A94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60B4-D2F5-4046-AE32-40756A660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480C-E403-4986-AE82-F4A02B21A94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60B4-D2F5-4046-AE32-40756A660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480C-E403-4986-AE82-F4A02B21A94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60B4-D2F5-4046-AE32-40756A660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480C-E403-4986-AE82-F4A02B21A94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60B4-D2F5-4046-AE32-40756A660D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50" y="297891"/>
            <a:ext cx="8572500" cy="58961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+mn-lt"/>
              </a:rPr>
              <a:t>Switch Case Statement -</a:t>
            </a:r>
            <a:endParaRPr lang="en-US" sz="36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50" y="991918"/>
            <a:ext cx="84582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dirty="0"/>
              <a:t>The C++ switch statement executes one statement from multiple conditions. It is like if-else-if ladder statement in C</a:t>
            </a:r>
            <a:r>
              <a:rPr lang="en-US" sz="2100" dirty="0" smtClean="0"/>
              <a:t>++.</a:t>
            </a:r>
          </a:p>
          <a:p>
            <a:pPr algn="just"/>
            <a:endParaRPr lang="en-US" sz="2100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100" b="1" i="1" dirty="0" smtClean="0"/>
              <a:t>Syntax –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100" b="1" i="1" dirty="0" smtClean="0"/>
          </a:p>
          <a:p>
            <a:pPr lvl="2"/>
            <a:r>
              <a:rPr lang="en-US" sz="2400" b="1" dirty="0">
                <a:solidFill>
                  <a:srgbClr val="FF0000"/>
                </a:solidFill>
              </a:rPr>
              <a:t>switch</a:t>
            </a:r>
            <a:r>
              <a:rPr lang="en-US" sz="2400" dirty="0">
                <a:solidFill>
                  <a:srgbClr val="FF0000"/>
                </a:solidFill>
              </a:rPr>
              <a:t>(expression</a:t>
            </a:r>
            <a:r>
              <a:rPr lang="en-US" sz="2400" dirty="0" smtClean="0">
                <a:solidFill>
                  <a:srgbClr val="FF0000"/>
                </a:solidFill>
              </a:rPr>
              <a:t>) 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</a:rPr>
              <a:t>{</a:t>
            </a:r>
            <a:r>
              <a:rPr lang="en-US" sz="2400" dirty="0">
                <a:solidFill>
                  <a:srgbClr val="FF0000"/>
                </a:solidFill>
              </a:rPr>
              <a:t>      </a:t>
            </a:r>
          </a:p>
          <a:p>
            <a:pPr lvl="2"/>
            <a:r>
              <a:rPr lang="en-US" sz="2400" b="1" dirty="0" smtClean="0">
                <a:solidFill>
                  <a:srgbClr val="FF0000"/>
                </a:solidFill>
              </a:rPr>
              <a:t>	case</a:t>
            </a:r>
            <a:r>
              <a:rPr lang="en-US" sz="2400" dirty="0">
                <a:solidFill>
                  <a:srgbClr val="FF0000"/>
                </a:solidFill>
              </a:rPr>
              <a:t> value1:     	</a:t>
            </a:r>
            <a:r>
              <a:rPr lang="en-US" sz="2400" dirty="0" smtClean="0">
                <a:solidFill>
                  <a:srgbClr val="FF0000"/>
                </a:solidFill>
              </a:rPr>
              <a:t>//</a:t>
            </a:r>
            <a:r>
              <a:rPr lang="en-US" sz="2400" dirty="0">
                <a:solidFill>
                  <a:srgbClr val="FF0000"/>
                </a:solidFill>
              </a:rPr>
              <a:t>code to be executed;     	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break</a:t>
            </a:r>
            <a:r>
              <a:rPr lang="en-US" sz="2400" dirty="0">
                <a:solidFill>
                  <a:srgbClr val="FF0000"/>
                </a:solidFill>
              </a:rPr>
              <a:t>;    </a:t>
            </a:r>
          </a:p>
          <a:p>
            <a:pPr lvl="2"/>
            <a:r>
              <a:rPr lang="en-US" sz="2400" b="1" dirty="0" smtClean="0">
                <a:solidFill>
                  <a:srgbClr val="FF0000"/>
                </a:solidFill>
              </a:rPr>
              <a:t>	case</a:t>
            </a:r>
            <a:r>
              <a:rPr lang="en-US" sz="2400" dirty="0">
                <a:solidFill>
                  <a:srgbClr val="FF0000"/>
                </a:solidFill>
              </a:rPr>
              <a:t> value2:      </a:t>
            </a:r>
            <a:r>
              <a:rPr lang="en-US" sz="2400" dirty="0" smtClean="0">
                <a:solidFill>
                  <a:srgbClr val="FF0000"/>
                </a:solidFill>
              </a:rPr>
              <a:t>	//</a:t>
            </a:r>
            <a:r>
              <a:rPr lang="en-US" sz="2400" dirty="0">
                <a:solidFill>
                  <a:srgbClr val="FF0000"/>
                </a:solidFill>
              </a:rPr>
              <a:t>code to be executed;      </a:t>
            </a: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break</a:t>
            </a:r>
            <a:r>
              <a:rPr lang="en-US" sz="2400" dirty="0">
                <a:solidFill>
                  <a:srgbClr val="FF0000"/>
                </a:solidFill>
              </a:rPr>
              <a:t>;    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</a:rPr>
              <a:t>	......</a:t>
            </a:r>
            <a:r>
              <a:rPr lang="en-US" sz="2400" dirty="0">
                <a:solidFill>
                  <a:srgbClr val="FF0000"/>
                </a:solidFill>
              </a:rPr>
              <a:t>     </a:t>
            </a:r>
          </a:p>
          <a:p>
            <a:pPr lvl="2"/>
            <a:r>
              <a:rPr lang="en-US" sz="2400" b="1" dirty="0" smtClean="0">
                <a:solidFill>
                  <a:srgbClr val="FF0000"/>
                </a:solidFill>
              </a:rPr>
              <a:t>	default</a:t>
            </a:r>
            <a:r>
              <a:rPr lang="en-US" sz="2400" dirty="0">
                <a:solidFill>
                  <a:srgbClr val="FF0000"/>
                </a:solidFill>
              </a:rPr>
              <a:t>:       </a:t>
            </a:r>
            <a:r>
              <a:rPr lang="en-US" sz="2400" dirty="0" smtClean="0">
                <a:solidFill>
                  <a:srgbClr val="FF0000"/>
                </a:solidFill>
              </a:rPr>
              <a:t>		//if</a:t>
            </a:r>
            <a:r>
              <a:rPr lang="en-US" sz="2400" dirty="0">
                <a:solidFill>
                  <a:srgbClr val="FF0000"/>
                </a:solidFill>
              </a:rPr>
              <a:t> all cases are not matched;     	</a:t>
            </a:r>
            <a:r>
              <a:rPr lang="en-US" sz="2400" b="1" dirty="0" smtClean="0">
                <a:solidFill>
                  <a:srgbClr val="FF0000"/>
                </a:solidFill>
              </a:rPr>
              <a:t>break</a:t>
            </a:r>
            <a:r>
              <a:rPr lang="en-US" sz="2400" dirty="0">
                <a:solidFill>
                  <a:srgbClr val="FF0000"/>
                </a:solidFill>
              </a:rPr>
              <a:t>;    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}</a:t>
            </a:r>
            <a:r>
              <a:rPr lang="en-US" sz="24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xmlns="" val="36182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78" y="188259"/>
            <a:ext cx="6026384" cy="649492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600450" y="524436"/>
            <a:ext cx="2299447" cy="591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568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0450" y="524436"/>
            <a:ext cx="2299447" cy="591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228600"/>
            <a:ext cx="8762999" cy="638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b="1" i="1" dirty="0" smtClean="0"/>
              <a:t>Example –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100" b="1" i="1" dirty="0" smtClean="0"/>
          </a:p>
          <a:p>
            <a:r>
              <a:rPr lang="en-US" sz="2400" b="1" dirty="0" smtClean="0"/>
              <a:t>#include&lt;iostream.h&gt;</a:t>
            </a:r>
            <a:r>
              <a:rPr lang="en-US" sz="2400" b="1" dirty="0"/>
              <a:t>  </a:t>
            </a:r>
          </a:p>
          <a:p>
            <a:r>
              <a:rPr lang="en-US" sz="2400" b="1" dirty="0" smtClean="0"/>
              <a:t>#include&lt;conio.h&gt;</a:t>
            </a:r>
          </a:p>
          <a:p>
            <a:r>
              <a:rPr lang="en-US" sz="2400" b="1" dirty="0" smtClean="0"/>
              <a:t>void</a:t>
            </a:r>
            <a:r>
              <a:rPr lang="en-US" sz="2400" b="1" dirty="0"/>
              <a:t> main () </a:t>
            </a:r>
            <a:endParaRPr lang="en-US" sz="2400" b="1" dirty="0" smtClean="0"/>
          </a:p>
          <a:p>
            <a:r>
              <a:rPr lang="en-US" sz="2400" b="1" dirty="0" smtClean="0"/>
              <a:t>{</a:t>
            </a:r>
            <a:r>
              <a:rPr lang="en-US" sz="2400" b="1" dirty="0"/>
              <a:t>  </a:t>
            </a:r>
          </a:p>
          <a:p>
            <a:r>
              <a:rPr lang="en-US" sz="2400" b="1" dirty="0"/>
              <a:t>       </a:t>
            </a:r>
            <a:r>
              <a:rPr lang="en-US" sz="2400" b="1" dirty="0" smtClean="0"/>
              <a:t>    int</a:t>
            </a:r>
            <a:r>
              <a:rPr lang="en-US" sz="2400" b="1" dirty="0"/>
              <a:t> num;  </a:t>
            </a:r>
          </a:p>
          <a:p>
            <a:r>
              <a:rPr lang="en-US" sz="2400" b="1" dirty="0"/>
              <a:t>       </a:t>
            </a:r>
            <a:r>
              <a:rPr lang="en-US" sz="2400" b="1" dirty="0" smtClean="0"/>
              <a:t>    cout</a:t>
            </a:r>
            <a:r>
              <a:rPr lang="en-US" sz="2400" b="1" dirty="0"/>
              <a:t>&lt;&lt;"Enter a number to check grade:";    </a:t>
            </a:r>
          </a:p>
          <a:p>
            <a:r>
              <a:rPr lang="en-US" sz="2400" b="1" dirty="0"/>
              <a:t>        </a:t>
            </a:r>
            <a:r>
              <a:rPr lang="en-US" sz="2400" b="1" dirty="0" smtClean="0"/>
              <a:t>   cin</a:t>
            </a:r>
            <a:r>
              <a:rPr lang="en-US" sz="2400" b="1" dirty="0"/>
              <a:t>&gt;&gt;num;  </a:t>
            </a:r>
          </a:p>
          <a:p>
            <a:r>
              <a:rPr lang="en-US" sz="2400" b="1" dirty="0"/>
              <a:t>           switch (num)    </a:t>
            </a:r>
          </a:p>
          <a:p>
            <a:r>
              <a:rPr lang="en-US" sz="2400" b="1" dirty="0"/>
              <a:t>          </a:t>
            </a:r>
            <a:r>
              <a:rPr lang="en-US" sz="2400" b="1" dirty="0" smtClean="0"/>
              <a:t> {</a:t>
            </a:r>
            <a:r>
              <a:rPr lang="en-US" sz="2400" b="1" dirty="0"/>
              <a:t>    </a:t>
            </a:r>
          </a:p>
          <a:p>
            <a:r>
              <a:rPr lang="en-US" sz="2400" b="1" dirty="0"/>
              <a:t>              case 10: cout&lt;&lt;"It is 10"; </a:t>
            </a:r>
            <a:r>
              <a:rPr lang="en-US" sz="2400" b="1" dirty="0" smtClean="0"/>
              <a:t>			break</a:t>
            </a:r>
            <a:r>
              <a:rPr lang="en-US" sz="2400" b="1" dirty="0"/>
              <a:t>;    </a:t>
            </a:r>
          </a:p>
          <a:p>
            <a:r>
              <a:rPr lang="en-US" sz="2400" b="1" dirty="0"/>
              <a:t>              case 20: cout&lt;&lt;"It is 20"; </a:t>
            </a:r>
            <a:r>
              <a:rPr lang="en-US" sz="2400" b="1" dirty="0" smtClean="0"/>
              <a:t>			break</a:t>
            </a:r>
            <a:r>
              <a:rPr lang="en-US" sz="2400" b="1" dirty="0"/>
              <a:t>;    </a:t>
            </a:r>
          </a:p>
          <a:p>
            <a:r>
              <a:rPr lang="en-US" sz="2400" b="1" dirty="0"/>
              <a:t>              case 30: cout&lt;&lt;"It is 30"; </a:t>
            </a:r>
            <a:r>
              <a:rPr lang="en-US" sz="2400" b="1" dirty="0" smtClean="0"/>
              <a:t>			break</a:t>
            </a:r>
            <a:r>
              <a:rPr lang="en-US" sz="2400" b="1" dirty="0"/>
              <a:t>;    </a:t>
            </a:r>
          </a:p>
          <a:p>
            <a:r>
              <a:rPr lang="en-US" sz="2400" b="1" dirty="0"/>
              <a:t>              default: cout&lt;&lt;"Not 10, 20 or 30"; </a:t>
            </a:r>
            <a:r>
              <a:rPr lang="en-US" sz="2400" b="1" dirty="0" smtClean="0"/>
              <a:t>		break</a:t>
            </a:r>
            <a:r>
              <a:rPr lang="en-US" sz="2400" b="1" dirty="0"/>
              <a:t>;    </a:t>
            </a:r>
          </a:p>
          <a:p>
            <a:r>
              <a:rPr lang="en-US" sz="2400" b="1" dirty="0"/>
              <a:t>          </a:t>
            </a:r>
            <a:r>
              <a:rPr lang="en-US" sz="2400" b="1" dirty="0" smtClean="0"/>
              <a:t> }</a:t>
            </a:r>
            <a:r>
              <a:rPr lang="en-US" sz="2400" b="1" dirty="0"/>
              <a:t>    </a:t>
            </a:r>
            <a:endParaRPr lang="en-US" sz="2400" b="1" dirty="0" smtClean="0"/>
          </a:p>
          <a:p>
            <a:r>
              <a:rPr lang="en-US" sz="2400" b="1" dirty="0" smtClean="0"/>
              <a:t>}</a:t>
            </a:r>
            <a:r>
              <a:rPr lang="en-US" sz="2400" b="1" dirty="0"/>
              <a:t>    </a:t>
            </a:r>
            <a:endParaRPr lang="en-US" sz="24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08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Switch Case Statement -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Case Statement -</dc:title>
  <dc:creator>CK</dc:creator>
  <cp:lastModifiedBy>CK</cp:lastModifiedBy>
  <cp:revision>3</cp:revision>
  <dcterms:created xsi:type="dcterms:W3CDTF">2020-10-31T17:00:44Z</dcterms:created>
  <dcterms:modified xsi:type="dcterms:W3CDTF">2020-10-31T17:01:37Z</dcterms:modified>
</cp:coreProperties>
</file>