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5" d="100"/>
          <a:sy n="75" d="100"/>
        </p:scale>
        <p:origin x="54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7DD050C-C414-4636-AE1D-2AD064ECB53D}" type="datetimeFigureOut">
              <a:rPr lang="en-US" smtClean="0"/>
              <a:t>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52DCBD-63E3-46E2-8D60-AC5CBAC04C7A}" type="slidenum">
              <a:rPr lang="en-US" smtClean="0"/>
              <a:t>‹#›</a:t>
            </a:fld>
            <a:endParaRPr lang="en-US"/>
          </a:p>
        </p:txBody>
      </p:sp>
    </p:spTree>
    <p:extLst>
      <p:ext uri="{BB962C8B-B14F-4D97-AF65-F5344CB8AC3E}">
        <p14:creationId xmlns:p14="http://schemas.microsoft.com/office/powerpoint/2010/main" val="3293931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DD050C-C414-4636-AE1D-2AD064ECB53D}" type="datetimeFigureOut">
              <a:rPr lang="en-US" smtClean="0"/>
              <a:t>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52DCBD-63E3-46E2-8D60-AC5CBAC04C7A}" type="slidenum">
              <a:rPr lang="en-US" smtClean="0"/>
              <a:t>‹#›</a:t>
            </a:fld>
            <a:endParaRPr lang="en-US"/>
          </a:p>
        </p:txBody>
      </p:sp>
    </p:spTree>
    <p:extLst>
      <p:ext uri="{BB962C8B-B14F-4D97-AF65-F5344CB8AC3E}">
        <p14:creationId xmlns:p14="http://schemas.microsoft.com/office/powerpoint/2010/main" val="4234134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DD050C-C414-4636-AE1D-2AD064ECB53D}" type="datetimeFigureOut">
              <a:rPr lang="en-US" smtClean="0"/>
              <a:t>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52DCBD-63E3-46E2-8D60-AC5CBAC04C7A}" type="slidenum">
              <a:rPr lang="en-US" smtClean="0"/>
              <a:t>‹#›</a:t>
            </a:fld>
            <a:endParaRPr lang="en-US"/>
          </a:p>
        </p:txBody>
      </p:sp>
    </p:spTree>
    <p:extLst>
      <p:ext uri="{BB962C8B-B14F-4D97-AF65-F5344CB8AC3E}">
        <p14:creationId xmlns:p14="http://schemas.microsoft.com/office/powerpoint/2010/main" val="1614213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DD050C-C414-4636-AE1D-2AD064ECB53D}" type="datetimeFigureOut">
              <a:rPr lang="en-US" smtClean="0"/>
              <a:t>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52DCBD-63E3-46E2-8D60-AC5CBAC04C7A}" type="slidenum">
              <a:rPr lang="en-US" smtClean="0"/>
              <a:t>‹#›</a:t>
            </a:fld>
            <a:endParaRPr lang="en-US"/>
          </a:p>
        </p:txBody>
      </p:sp>
    </p:spTree>
    <p:extLst>
      <p:ext uri="{BB962C8B-B14F-4D97-AF65-F5344CB8AC3E}">
        <p14:creationId xmlns:p14="http://schemas.microsoft.com/office/powerpoint/2010/main" val="13687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DD050C-C414-4636-AE1D-2AD064ECB53D}" type="datetimeFigureOut">
              <a:rPr lang="en-US" smtClean="0"/>
              <a:t>2/15/2021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52DCBD-63E3-46E2-8D60-AC5CBAC04C7A}" type="slidenum">
              <a:rPr lang="en-US" smtClean="0"/>
              <a:t>‹#›</a:t>
            </a:fld>
            <a:endParaRPr lang="en-US"/>
          </a:p>
        </p:txBody>
      </p:sp>
    </p:spTree>
    <p:extLst>
      <p:ext uri="{BB962C8B-B14F-4D97-AF65-F5344CB8AC3E}">
        <p14:creationId xmlns:p14="http://schemas.microsoft.com/office/powerpoint/2010/main" val="2931431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7DD050C-C414-4636-AE1D-2AD064ECB53D}" type="datetimeFigureOut">
              <a:rPr lang="en-US" smtClean="0"/>
              <a:t>2/15/2021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52DCBD-63E3-46E2-8D60-AC5CBAC04C7A}" type="slidenum">
              <a:rPr lang="en-US" smtClean="0"/>
              <a:t>‹#›</a:t>
            </a:fld>
            <a:endParaRPr lang="en-US"/>
          </a:p>
        </p:txBody>
      </p:sp>
    </p:spTree>
    <p:extLst>
      <p:ext uri="{BB962C8B-B14F-4D97-AF65-F5344CB8AC3E}">
        <p14:creationId xmlns:p14="http://schemas.microsoft.com/office/powerpoint/2010/main" val="1793339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7DD050C-C414-4636-AE1D-2AD064ECB53D}" type="datetimeFigureOut">
              <a:rPr lang="en-US" smtClean="0"/>
              <a:t>2/15/2021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52DCBD-63E3-46E2-8D60-AC5CBAC04C7A}" type="slidenum">
              <a:rPr lang="en-US" smtClean="0"/>
              <a:t>‹#›</a:t>
            </a:fld>
            <a:endParaRPr lang="en-US"/>
          </a:p>
        </p:txBody>
      </p:sp>
    </p:spTree>
    <p:extLst>
      <p:ext uri="{BB962C8B-B14F-4D97-AF65-F5344CB8AC3E}">
        <p14:creationId xmlns:p14="http://schemas.microsoft.com/office/powerpoint/2010/main" val="964778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7DD050C-C414-4636-AE1D-2AD064ECB53D}" type="datetimeFigureOut">
              <a:rPr lang="en-US" smtClean="0"/>
              <a:t>2/15/2021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52DCBD-63E3-46E2-8D60-AC5CBAC04C7A}" type="slidenum">
              <a:rPr lang="en-US" smtClean="0"/>
              <a:t>‹#›</a:t>
            </a:fld>
            <a:endParaRPr lang="en-US"/>
          </a:p>
        </p:txBody>
      </p:sp>
    </p:spTree>
    <p:extLst>
      <p:ext uri="{BB962C8B-B14F-4D97-AF65-F5344CB8AC3E}">
        <p14:creationId xmlns:p14="http://schemas.microsoft.com/office/powerpoint/2010/main" val="4154136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D050C-C414-4636-AE1D-2AD064ECB53D}" type="datetimeFigureOut">
              <a:rPr lang="en-US" smtClean="0"/>
              <a:t>2/15/2021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52DCBD-63E3-46E2-8D60-AC5CBAC04C7A}" type="slidenum">
              <a:rPr lang="en-US" smtClean="0"/>
              <a:t>‹#›</a:t>
            </a:fld>
            <a:endParaRPr lang="en-US"/>
          </a:p>
        </p:txBody>
      </p:sp>
    </p:spTree>
    <p:extLst>
      <p:ext uri="{BB962C8B-B14F-4D97-AF65-F5344CB8AC3E}">
        <p14:creationId xmlns:p14="http://schemas.microsoft.com/office/powerpoint/2010/main" val="1713248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7DD050C-C414-4636-AE1D-2AD064ECB53D}" type="datetimeFigureOut">
              <a:rPr lang="en-US" smtClean="0"/>
              <a:t>2/15/2021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52DCBD-63E3-46E2-8D60-AC5CBAC04C7A}" type="slidenum">
              <a:rPr lang="en-US" smtClean="0"/>
              <a:t>‹#›</a:t>
            </a:fld>
            <a:endParaRPr lang="en-US"/>
          </a:p>
        </p:txBody>
      </p:sp>
    </p:spTree>
    <p:extLst>
      <p:ext uri="{BB962C8B-B14F-4D97-AF65-F5344CB8AC3E}">
        <p14:creationId xmlns:p14="http://schemas.microsoft.com/office/powerpoint/2010/main" val="3412424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7DD050C-C414-4636-AE1D-2AD064ECB53D}" type="datetimeFigureOut">
              <a:rPr lang="en-US" smtClean="0"/>
              <a:t>2/15/2021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52DCBD-63E3-46E2-8D60-AC5CBAC04C7A}" type="slidenum">
              <a:rPr lang="en-US" smtClean="0"/>
              <a:t>‹#›</a:t>
            </a:fld>
            <a:endParaRPr lang="en-US"/>
          </a:p>
        </p:txBody>
      </p:sp>
    </p:spTree>
    <p:extLst>
      <p:ext uri="{BB962C8B-B14F-4D97-AF65-F5344CB8AC3E}">
        <p14:creationId xmlns:p14="http://schemas.microsoft.com/office/powerpoint/2010/main" val="660384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DD050C-C414-4636-AE1D-2AD064ECB53D}" type="datetimeFigureOut">
              <a:rPr lang="en-US" smtClean="0"/>
              <a:t>2/15/2021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52DCBD-63E3-46E2-8D60-AC5CBAC04C7A}" type="slidenum">
              <a:rPr lang="en-US" smtClean="0"/>
              <a:t>‹#›</a:t>
            </a:fld>
            <a:endParaRPr lang="en-US"/>
          </a:p>
        </p:txBody>
      </p:sp>
    </p:spTree>
    <p:extLst>
      <p:ext uri="{BB962C8B-B14F-4D97-AF65-F5344CB8AC3E}">
        <p14:creationId xmlns:p14="http://schemas.microsoft.com/office/powerpoint/2010/main" val="19714659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8247" y="165011"/>
            <a:ext cx="11636188" cy="6555641"/>
          </a:xfrm>
          <a:prstGeom prst="rect">
            <a:avLst/>
          </a:prstGeom>
        </p:spPr>
        <p:txBody>
          <a:bodyPr wrap="square">
            <a:spAutoFit/>
          </a:bodyPr>
          <a:lstStyle/>
          <a:p>
            <a:r>
              <a:rPr lang="en-US" sz="2800" b="1" dirty="0"/>
              <a:t>Friend </a:t>
            </a:r>
            <a:r>
              <a:rPr lang="en-US" sz="2800" b="1" dirty="0" smtClean="0"/>
              <a:t>Function -</a:t>
            </a:r>
            <a:endParaRPr lang="en-US" dirty="0"/>
          </a:p>
          <a:p>
            <a:pPr marL="342900" indent="-342900" algn="just">
              <a:buFont typeface="Wingdings" panose="05000000000000000000" pitchFamily="2" charset="2"/>
              <a:buChar char="§"/>
            </a:pPr>
            <a:r>
              <a:rPr lang="en-US" sz="2400" dirty="0" smtClean="0"/>
              <a:t>If </a:t>
            </a:r>
            <a:r>
              <a:rPr lang="en-US" sz="2400" dirty="0"/>
              <a:t>a function is defined as a friend function in C++, then the protected and private data of a class can be accessed using the function.</a:t>
            </a:r>
          </a:p>
          <a:p>
            <a:pPr algn="just"/>
            <a:endParaRPr lang="en-US" sz="2400" dirty="0"/>
          </a:p>
          <a:p>
            <a:pPr marL="342900" indent="-342900" algn="just">
              <a:buFont typeface="Wingdings" panose="05000000000000000000" pitchFamily="2" charset="2"/>
              <a:buChar char="§"/>
            </a:pPr>
            <a:r>
              <a:rPr lang="en-US" sz="2400" dirty="0"/>
              <a:t>By using the keyword </a:t>
            </a:r>
            <a:r>
              <a:rPr lang="en-US" sz="2400" dirty="0" smtClean="0"/>
              <a:t>friend, </a:t>
            </a:r>
            <a:r>
              <a:rPr lang="en-US" sz="2400" dirty="0"/>
              <a:t>compiler knows the given function is a friend function.</a:t>
            </a:r>
          </a:p>
          <a:p>
            <a:pPr algn="just"/>
            <a:endParaRPr lang="en-US" sz="2400" dirty="0"/>
          </a:p>
          <a:p>
            <a:pPr marL="342900" indent="-342900" algn="just">
              <a:buFont typeface="Wingdings" panose="05000000000000000000" pitchFamily="2" charset="2"/>
              <a:buChar char="§"/>
            </a:pPr>
            <a:r>
              <a:rPr lang="en-US" sz="2400" dirty="0"/>
              <a:t>For accessing the data, the declaration of a friend function should be done inside the body of a class starting with the keyword friend</a:t>
            </a:r>
            <a:r>
              <a:rPr lang="en-US" sz="2400" dirty="0" smtClean="0"/>
              <a:t>.</a:t>
            </a:r>
          </a:p>
          <a:p>
            <a:pPr marL="342900" indent="-342900" algn="just">
              <a:buFont typeface="Wingdings" panose="05000000000000000000" pitchFamily="2" charset="2"/>
              <a:buChar char="§"/>
            </a:pPr>
            <a:endParaRPr lang="en-US" sz="2400" dirty="0" smtClean="0"/>
          </a:p>
          <a:p>
            <a:r>
              <a:rPr lang="en-US" sz="2400" b="1" dirty="0"/>
              <a:t>Declaration of friend function in C</a:t>
            </a:r>
            <a:r>
              <a:rPr lang="en-US" sz="2400" b="1" dirty="0" smtClean="0"/>
              <a:t>++ -</a:t>
            </a:r>
            <a:endParaRPr lang="en-US" sz="2400" b="1" dirty="0"/>
          </a:p>
          <a:p>
            <a:pPr lvl="1"/>
            <a:r>
              <a:rPr lang="en-US" sz="2000" b="1" dirty="0">
                <a:solidFill>
                  <a:srgbClr val="FF0000"/>
                </a:solidFill>
                <a:latin typeface="Courier New" panose="02070309020205020404" pitchFamily="49" charset="0"/>
                <a:cs typeface="Courier New" panose="02070309020205020404" pitchFamily="49" charset="0"/>
              </a:rPr>
              <a:t>class </a:t>
            </a:r>
            <a:r>
              <a:rPr lang="en-US" sz="2000" b="1" dirty="0" err="1">
                <a:solidFill>
                  <a:srgbClr val="FF0000"/>
                </a:solidFill>
                <a:latin typeface="Courier New" panose="02070309020205020404" pitchFamily="49" charset="0"/>
                <a:cs typeface="Courier New" panose="02070309020205020404" pitchFamily="49" charset="0"/>
              </a:rPr>
              <a:t>class_name</a:t>
            </a:r>
            <a:r>
              <a:rPr lang="en-US" sz="2000" b="1" dirty="0">
                <a:solidFill>
                  <a:srgbClr val="FF0000"/>
                </a:solidFill>
                <a:latin typeface="Courier New" panose="02070309020205020404" pitchFamily="49" charset="0"/>
                <a:cs typeface="Courier New" panose="02070309020205020404" pitchFamily="49" charset="0"/>
              </a:rPr>
              <a:t>    </a:t>
            </a:r>
          </a:p>
          <a:p>
            <a:pPr lvl="1"/>
            <a:r>
              <a:rPr lang="en-US" sz="2000" b="1" dirty="0">
                <a:solidFill>
                  <a:srgbClr val="FF0000"/>
                </a:solidFill>
                <a:latin typeface="Courier New" panose="02070309020205020404" pitchFamily="49" charset="0"/>
                <a:cs typeface="Courier New" panose="02070309020205020404" pitchFamily="49" charset="0"/>
              </a:rPr>
              <a:t>{    </a:t>
            </a:r>
          </a:p>
          <a:p>
            <a:pPr lvl="1"/>
            <a:r>
              <a:rPr lang="en-US" sz="2000" b="1" dirty="0">
                <a:solidFill>
                  <a:srgbClr val="FF0000"/>
                </a:solidFill>
                <a:latin typeface="Courier New" panose="02070309020205020404" pitchFamily="49" charset="0"/>
                <a:cs typeface="Courier New" panose="02070309020205020404" pitchFamily="49" charset="0"/>
              </a:rPr>
              <a:t>    friend </a:t>
            </a:r>
            <a:r>
              <a:rPr lang="en-US" sz="2000" b="1" dirty="0" err="1">
                <a:solidFill>
                  <a:srgbClr val="FF0000"/>
                </a:solidFill>
                <a:latin typeface="Courier New" panose="02070309020205020404" pitchFamily="49" charset="0"/>
                <a:cs typeface="Courier New" panose="02070309020205020404" pitchFamily="49" charset="0"/>
              </a:rPr>
              <a:t>data_type</a:t>
            </a:r>
            <a:r>
              <a:rPr lang="en-US" sz="2000" b="1" dirty="0">
                <a:solidFill>
                  <a:srgbClr val="FF0000"/>
                </a:solidFill>
                <a:latin typeface="Courier New" panose="02070309020205020404" pitchFamily="49" charset="0"/>
                <a:cs typeface="Courier New" panose="02070309020205020404" pitchFamily="49" charset="0"/>
              </a:rPr>
              <a:t> </a:t>
            </a:r>
            <a:r>
              <a:rPr lang="en-US" sz="2000" dirty="0" err="1" smtClean="0">
                <a:solidFill>
                  <a:srgbClr val="FF0000"/>
                </a:solidFill>
                <a:latin typeface="Courier New" panose="02070309020205020404" pitchFamily="49" charset="0"/>
                <a:cs typeface="Courier New" panose="02070309020205020404" pitchFamily="49" charset="0"/>
              </a:rPr>
              <a:t>function_name</a:t>
            </a:r>
            <a:r>
              <a:rPr lang="en-US" sz="2000" dirty="0" smtClean="0">
                <a:solidFill>
                  <a:srgbClr val="FF0000"/>
                </a:solidFill>
                <a:latin typeface="Courier New" panose="02070309020205020404" pitchFamily="49" charset="0"/>
                <a:cs typeface="Courier New" panose="02070309020205020404" pitchFamily="49" charset="0"/>
              </a:rPr>
              <a:t>(argument/s</a:t>
            </a:r>
            <a:r>
              <a:rPr lang="en-US" sz="2000" b="1" dirty="0" smtClean="0">
                <a:solidFill>
                  <a:srgbClr val="FF0000"/>
                </a:solidFill>
                <a:latin typeface="Courier New" panose="02070309020205020404" pitchFamily="49" charset="0"/>
                <a:cs typeface="Courier New" panose="02070309020205020404" pitchFamily="49" charset="0"/>
              </a:rPr>
              <a:t>);</a:t>
            </a:r>
            <a:r>
              <a:rPr lang="en-US" sz="2000" b="1" dirty="0">
                <a:solidFill>
                  <a:srgbClr val="FF0000"/>
                </a:solidFill>
                <a:latin typeface="Courier New" panose="02070309020205020404" pitchFamily="49" charset="0"/>
                <a:cs typeface="Courier New" panose="02070309020205020404" pitchFamily="49" charset="0"/>
              </a:rPr>
              <a:t>            </a:t>
            </a:r>
            <a:endParaRPr lang="en-US" sz="2000" b="1" dirty="0" smtClean="0">
              <a:solidFill>
                <a:srgbClr val="FF0000"/>
              </a:solidFill>
              <a:latin typeface="Courier New" panose="02070309020205020404" pitchFamily="49" charset="0"/>
              <a:cs typeface="Courier New" panose="02070309020205020404" pitchFamily="49" charset="0"/>
            </a:endParaRPr>
          </a:p>
          <a:p>
            <a:pPr lvl="1" algn="just"/>
            <a:r>
              <a:rPr lang="en-US" sz="2000" b="1" dirty="0" smtClean="0">
                <a:solidFill>
                  <a:srgbClr val="FF0000"/>
                </a:solidFill>
                <a:latin typeface="Courier New" panose="02070309020205020404" pitchFamily="49" charset="0"/>
                <a:cs typeface="Courier New" panose="02070309020205020404" pitchFamily="49" charset="0"/>
              </a:rPr>
              <a:t>};</a:t>
            </a:r>
          </a:p>
          <a:p>
            <a:pPr lvl="1" algn="just"/>
            <a:r>
              <a:rPr lang="en-US" sz="2400" b="1" dirty="0">
                <a:solidFill>
                  <a:srgbClr val="FF0000"/>
                </a:solidFill>
              </a:rPr>
              <a:t>    </a:t>
            </a:r>
          </a:p>
          <a:p>
            <a:pPr algn="just"/>
            <a:r>
              <a:rPr lang="en-US" sz="2400" b="1" dirty="0" smtClean="0"/>
              <a:t>NOTE -</a:t>
            </a:r>
            <a:r>
              <a:rPr lang="en-US" sz="2400" dirty="0" smtClean="0"/>
              <a:t> In </a:t>
            </a:r>
            <a:r>
              <a:rPr lang="en-US" sz="2400" dirty="0"/>
              <a:t>the above declaration, the friend function is preceded by the keyword friend. The function can be defined anywhere in the program like a normal C++ function. The function definition does not use either the keyword </a:t>
            </a:r>
            <a:r>
              <a:rPr lang="en-US" sz="2400" b="1" dirty="0"/>
              <a:t>friend or scope resolution operator</a:t>
            </a:r>
            <a:r>
              <a:rPr lang="en-US" sz="2400" dirty="0" smtClean="0"/>
              <a:t>.</a:t>
            </a:r>
            <a:endParaRPr lang="en-US" sz="2400" dirty="0"/>
          </a:p>
        </p:txBody>
      </p:sp>
    </p:spTree>
    <p:extLst>
      <p:ext uri="{BB962C8B-B14F-4D97-AF65-F5344CB8AC3E}">
        <p14:creationId xmlns:p14="http://schemas.microsoft.com/office/powerpoint/2010/main" val="2020099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597522" y="1258419"/>
            <a:ext cx="6856007" cy="4241428"/>
          </a:xfrm>
          <a:prstGeom prst="rect">
            <a:avLst/>
          </a:prstGeom>
        </p:spPr>
      </p:pic>
    </p:spTree>
    <p:extLst>
      <p:ext uri="{BB962C8B-B14F-4D97-AF65-F5344CB8AC3E}">
        <p14:creationId xmlns:p14="http://schemas.microsoft.com/office/powerpoint/2010/main" val="788827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0329" y="202630"/>
            <a:ext cx="11810999" cy="6401753"/>
          </a:xfrm>
          <a:prstGeom prst="rect">
            <a:avLst/>
          </a:prstGeom>
        </p:spPr>
        <p:txBody>
          <a:bodyPr wrap="square">
            <a:spAutoFit/>
          </a:bodyPr>
          <a:lstStyle/>
          <a:p>
            <a:r>
              <a:rPr lang="en-US" sz="2800" b="1" dirty="0"/>
              <a:t>Derived </a:t>
            </a:r>
            <a:r>
              <a:rPr lang="en-US" sz="2800" b="1" dirty="0" smtClean="0"/>
              <a:t>Classes - </a:t>
            </a:r>
            <a:r>
              <a:rPr lang="en-US" sz="2000" dirty="0" smtClean="0"/>
              <a:t>A </a:t>
            </a:r>
            <a:r>
              <a:rPr lang="en-US" sz="2000" dirty="0"/>
              <a:t>Derived class is defined as the class derived from the base class.</a:t>
            </a:r>
          </a:p>
          <a:p>
            <a:endParaRPr lang="en-US" dirty="0" smtClean="0"/>
          </a:p>
          <a:p>
            <a:r>
              <a:rPr lang="en-US" sz="2400" b="1" dirty="0" smtClean="0"/>
              <a:t>Syntax -	</a:t>
            </a:r>
            <a:r>
              <a:rPr lang="en-US" sz="2000" b="1" dirty="0">
                <a:solidFill>
                  <a:srgbClr val="FF0000"/>
                </a:solidFill>
                <a:latin typeface="Courier New" panose="02070309020205020404" pitchFamily="49" charset="0"/>
                <a:cs typeface="Courier New" panose="02070309020205020404" pitchFamily="49" charset="0"/>
              </a:rPr>
              <a:t>class </a:t>
            </a:r>
            <a:r>
              <a:rPr lang="en-US" sz="2000" b="1" dirty="0" err="1">
                <a:solidFill>
                  <a:srgbClr val="FF0000"/>
                </a:solidFill>
                <a:latin typeface="Courier New" panose="02070309020205020404" pitchFamily="49" charset="0"/>
                <a:cs typeface="Courier New" panose="02070309020205020404" pitchFamily="49" charset="0"/>
              </a:rPr>
              <a:t>derived_class_name</a:t>
            </a:r>
            <a:r>
              <a:rPr lang="en-US" sz="2000" b="1" dirty="0">
                <a:solidFill>
                  <a:srgbClr val="FF0000"/>
                </a:solidFill>
                <a:latin typeface="Courier New" panose="02070309020205020404" pitchFamily="49" charset="0"/>
                <a:cs typeface="Courier New" panose="02070309020205020404" pitchFamily="49" charset="0"/>
              </a:rPr>
              <a:t> :: visibility-mode </a:t>
            </a:r>
            <a:r>
              <a:rPr lang="en-US" sz="2000" b="1" dirty="0" err="1">
                <a:solidFill>
                  <a:srgbClr val="FF0000"/>
                </a:solidFill>
                <a:latin typeface="Courier New" panose="02070309020205020404" pitchFamily="49" charset="0"/>
                <a:cs typeface="Courier New" panose="02070309020205020404" pitchFamily="49" charset="0"/>
              </a:rPr>
              <a:t>base_class_name</a:t>
            </a:r>
            <a:r>
              <a:rPr lang="en-US" sz="2000" b="1" dirty="0">
                <a:solidFill>
                  <a:srgbClr val="FF0000"/>
                </a:solidFill>
                <a:latin typeface="Courier New" panose="02070309020205020404" pitchFamily="49" charset="0"/>
                <a:cs typeface="Courier New" panose="02070309020205020404" pitchFamily="49" charset="0"/>
              </a:rPr>
              <a:t>  </a:t>
            </a:r>
          </a:p>
          <a:p>
            <a:r>
              <a:rPr lang="en-US" sz="2000" b="1" dirty="0" smtClean="0">
                <a:solidFill>
                  <a:srgbClr val="FF0000"/>
                </a:solidFill>
                <a:latin typeface="Courier New" panose="02070309020205020404" pitchFamily="49" charset="0"/>
                <a:cs typeface="Courier New" panose="02070309020205020404" pitchFamily="49" charset="0"/>
              </a:rPr>
              <a:t>		{</a:t>
            </a:r>
            <a:r>
              <a:rPr lang="en-US" sz="2000" b="1" dirty="0">
                <a:solidFill>
                  <a:srgbClr val="FF0000"/>
                </a:solidFill>
                <a:latin typeface="Courier New" panose="02070309020205020404" pitchFamily="49" charset="0"/>
                <a:cs typeface="Courier New" panose="02070309020205020404" pitchFamily="49" charset="0"/>
              </a:rPr>
              <a:t>  </a:t>
            </a:r>
          </a:p>
          <a:p>
            <a:r>
              <a:rPr lang="en-US" sz="2000" b="1" dirty="0">
                <a:solidFill>
                  <a:srgbClr val="FF0000"/>
                </a:solidFill>
                <a:latin typeface="Courier New" panose="02070309020205020404" pitchFamily="49" charset="0"/>
                <a:cs typeface="Courier New" panose="02070309020205020404" pitchFamily="49" charset="0"/>
              </a:rPr>
              <a:t>    </a:t>
            </a:r>
            <a:r>
              <a:rPr lang="en-US" sz="2000" b="1" dirty="0" smtClean="0">
                <a:solidFill>
                  <a:srgbClr val="FF0000"/>
                </a:solidFill>
                <a:latin typeface="Courier New" panose="02070309020205020404" pitchFamily="49" charset="0"/>
                <a:cs typeface="Courier New" panose="02070309020205020404" pitchFamily="49" charset="0"/>
              </a:rPr>
              <a:t>			//</a:t>
            </a:r>
            <a:r>
              <a:rPr lang="en-US" sz="2000" b="1" dirty="0">
                <a:solidFill>
                  <a:srgbClr val="FF0000"/>
                </a:solidFill>
                <a:latin typeface="Courier New" panose="02070309020205020404" pitchFamily="49" charset="0"/>
                <a:cs typeface="Courier New" panose="02070309020205020404" pitchFamily="49" charset="0"/>
              </a:rPr>
              <a:t> body of the derived class.  </a:t>
            </a:r>
          </a:p>
          <a:p>
            <a:r>
              <a:rPr lang="en-US" sz="2000" b="1" dirty="0" smtClean="0">
                <a:solidFill>
                  <a:srgbClr val="FF0000"/>
                </a:solidFill>
                <a:latin typeface="Courier New" panose="02070309020205020404" pitchFamily="49" charset="0"/>
                <a:cs typeface="Courier New" panose="02070309020205020404" pitchFamily="49" charset="0"/>
              </a:rPr>
              <a:t>		}</a:t>
            </a:r>
            <a:r>
              <a:rPr lang="en-US" sz="2000" b="1" dirty="0">
                <a:solidFill>
                  <a:srgbClr val="FF0000"/>
                </a:solidFill>
                <a:latin typeface="Courier New" panose="02070309020205020404" pitchFamily="49" charset="0"/>
                <a:cs typeface="Courier New" panose="02070309020205020404" pitchFamily="49" charset="0"/>
              </a:rPr>
              <a:t> </a:t>
            </a:r>
            <a:endParaRPr lang="en-US" sz="2400" b="1" dirty="0">
              <a:solidFill>
                <a:srgbClr val="FF0000"/>
              </a:solidFill>
              <a:latin typeface="Courier New" panose="02070309020205020404" pitchFamily="49" charset="0"/>
              <a:cs typeface="Courier New" panose="02070309020205020404" pitchFamily="49" charset="0"/>
            </a:endParaRPr>
          </a:p>
          <a:p>
            <a:r>
              <a:rPr lang="en-US" sz="2000" dirty="0" smtClean="0"/>
              <a:t>where -</a:t>
            </a:r>
            <a:endParaRPr lang="en-US" sz="2000" dirty="0"/>
          </a:p>
          <a:p>
            <a:pPr marL="342900" indent="-342900" algn="just">
              <a:buFont typeface="Wingdings" panose="05000000000000000000" pitchFamily="2" charset="2"/>
              <a:buChar char="§"/>
            </a:pPr>
            <a:r>
              <a:rPr lang="en-US" sz="2000" b="1" dirty="0" err="1" smtClean="0"/>
              <a:t>derived_class_name</a:t>
            </a:r>
            <a:r>
              <a:rPr lang="en-US" sz="2000" b="1" dirty="0" smtClean="0"/>
              <a:t> -</a:t>
            </a:r>
            <a:r>
              <a:rPr lang="en-US" sz="2000" dirty="0" smtClean="0"/>
              <a:t> </a:t>
            </a:r>
            <a:r>
              <a:rPr lang="en-US" sz="2000" dirty="0"/>
              <a:t>It is the name of the derived </a:t>
            </a:r>
            <a:r>
              <a:rPr lang="en-US" sz="2000" dirty="0" smtClean="0"/>
              <a:t>class.</a:t>
            </a:r>
          </a:p>
          <a:p>
            <a:pPr marL="342900" indent="-342900" algn="just">
              <a:buFont typeface="Wingdings" panose="05000000000000000000" pitchFamily="2" charset="2"/>
              <a:buChar char="§"/>
            </a:pPr>
            <a:endParaRPr lang="en-US" sz="2000" dirty="0"/>
          </a:p>
          <a:p>
            <a:pPr marL="342900" indent="-342900" algn="just">
              <a:buFont typeface="Wingdings" panose="05000000000000000000" pitchFamily="2" charset="2"/>
              <a:buChar char="§"/>
            </a:pPr>
            <a:r>
              <a:rPr lang="en-US" sz="2000" b="1" dirty="0" smtClean="0"/>
              <a:t>visibility mode -</a:t>
            </a:r>
            <a:r>
              <a:rPr lang="en-US" sz="2000" dirty="0" smtClean="0"/>
              <a:t> </a:t>
            </a:r>
            <a:r>
              <a:rPr lang="en-US" sz="2000" dirty="0"/>
              <a:t>The visibility mode specifies whether the features of the base class are publicly inherited or privately inherited. It can be public or private</a:t>
            </a:r>
            <a:r>
              <a:rPr lang="en-US" sz="2000" dirty="0" smtClean="0"/>
              <a:t>.</a:t>
            </a:r>
          </a:p>
          <a:p>
            <a:pPr marL="342900" indent="-342900" algn="just">
              <a:buFont typeface="Wingdings" panose="05000000000000000000" pitchFamily="2" charset="2"/>
              <a:buChar char="§"/>
            </a:pPr>
            <a:endParaRPr lang="en-US" sz="2000" dirty="0"/>
          </a:p>
          <a:p>
            <a:pPr marL="342900" indent="-342900" algn="just">
              <a:buFont typeface="Wingdings" panose="05000000000000000000" pitchFamily="2" charset="2"/>
              <a:buChar char="§"/>
            </a:pPr>
            <a:r>
              <a:rPr lang="en-US" sz="2000" b="1" dirty="0" err="1" smtClean="0"/>
              <a:t>base_class_name</a:t>
            </a:r>
            <a:r>
              <a:rPr lang="en-US" sz="2000" b="1" dirty="0" smtClean="0"/>
              <a:t> -</a:t>
            </a:r>
            <a:r>
              <a:rPr lang="en-US" sz="2000" dirty="0" smtClean="0"/>
              <a:t> </a:t>
            </a:r>
            <a:r>
              <a:rPr lang="en-US" sz="2000" dirty="0"/>
              <a:t>It is the name of the base class.</a:t>
            </a:r>
          </a:p>
          <a:p>
            <a:pPr marL="800100" lvl="1" indent="-342900" algn="just">
              <a:buFont typeface="Wingdings" panose="05000000000000000000" pitchFamily="2" charset="2"/>
              <a:buChar char="§"/>
            </a:pPr>
            <a:r>
              <a:rPr lang="en-US" sz="2000" dirty="0" smtClean="0"/>
              <a:t>When </a:t>
            </a:r>
            <a:r>
              <a:rPr lang="en-US" sz="2000" dirty="0"/>
              <a:t>the base class is privately inherited by the derived class, public members of the base class becomes the private members of the derived class. Therefore, the public members of the base class are not accessible by the objects of the derived class only by the member functions of the derived class</a:t>
            </a:r>
            <a:r>
              <a:rPr lang="en-US" sz="2000" dirty="0" smtClean="0"/>
              <a:t>.</a:t>
            </a:r>
          </a:p>
          <a:p>
            <a:pPr marL="800100" lvl="1" indent="-342900" algn="just">
              <a:buFont typeface="Wingdings" panose="05000000000000000000" pitchFamily="2" charset="2"/>
              <a:buChar char="§"/>
            </a:pPr>
            <a:endParaRPr lang="en-US" sz="2000" dirty="0"/>
          </a:p>
          <a:p>
            <a:pPr marL="800100" lvl="1" indent="-342900" algn="just">
              <a:buFont typeface="Wingdings" panose="05000000000000000000" pitchFamily="2" charset="2"/>
              <a:buChar char="§"/>
            </a:pPr>
            <a:r>
              <a:rPr lang="en-US" sz="2000" dirty="0"/>
              <a:t>When the base class is publicly inherited by the derived class, public members of the base class also become the public members of the derived class. Therefore, the public members of the base class are accessible by the objects of the derived class as well as by the member functions of the base class.</a:t>
            </a:r>
          </a:p>
        </p:txBody>
      </p:sp>
    </p:spTree>
    <p:extLst>
      <p:ext uri="{BB962C8B-B14F-4D97-AF65-F5344CB8AC3E}">
        <p14:creationId xmlns:p14="http://schemas.microsoft.com/office/powerpoint/2010/main" val="675221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799" y="224135"/>
            <a:ext cx="11622741" cy="2923877"/>
          </a:xfrm>
          <a:prstGeom prst="rect">
            <a:avLst/>
          </a:prstGeom>
        </p:spPr>
        <p:txBody>
          <a:bodyPr wrap="square">
            <a:spAutoFit/>
          </a:bodyPr>
          <a:lstStyle/>
          <a:p>
            <a:r>
              <a:rPr lang="en-US" sz="2000" b="1" dirty="0" smtClean="0"/>
              <a:t>Note -</a:t>
            </a:r>
            <a:endParaRPr lang="en-US" sz="2000" b="1" dirty="0"/>
          </a:p>
          <a:p>
            <a:pPr marL="914400" lvl="1" indent="-457200">
              <a:buFont typeface="+mj-lt"/>
              <a:buAutoNum type="arabicPeriod"/>
            </a:pPr>
            <a:r>
              <a:rPr lang="en-US" sz="2000" dirty="0"/>
              <a:t>In C++, the default mode of visibility is private.</a:t>
            </a:r>
          </a:p>
          <a:p>
            <a:pPr marL="914400" lvl="1" indent="-457200">
              <a:buFont typeface="+mj-lt"/>
              <a:buAutoNum type="arabicPeriod"/>
            </a:pPr>
            <a:r>
              <a:rPr lang="en-US" sz="2000" dirty="0"/>
              <a:t>The private members of the base class are never inherited</a:t>
            </a:r>
            <a:r>
              <a:rPr lang="en-US" sz="2000" dirty="0" smtClean="0"/>
              <a:t>.</a:t>
            </a:r>
          </a:p>
          <a:p>
            <a:endParaRPr lang="en-US" sz="2000" dirty="0"/>
          </a:p>
          <a:p>
            <a:r>
              <a:rPr lang="en-US" sz="2400" b="1" dirty="0"/>
              <a:t>Single </a:t>
            </a:r>
            <a:r>
              <a:rPr lang="en-US" sz="2400" b="1" dirty="0" smtClean="0"/>
              <a:t>Inheritance -</a:t>
            </a:r>
            <a:endParaRPr lang="en-US" sz="2400" b="1" dirty="0"/>
          </a:p>
          <a:p>
            <a:pPr algn="just"/>
            <a:r>
              <a:rPr lang="en-US" sz="2000" dirty="0"/>
              <a:t>Single inheritance is defined as the inheritance in which a derived class is inherited from the only one base class</a:t>
            </a:r>
            <a:r>
              <a:rPr lang="en-US" sz="2000" dirty="0" smtClean="0"/>
              <a:t>.</a:t>
            </a:r>
          </a:p>
          <a:p>
            <a:pPr algn="just"/>
            <a:endParaRPr lang="en-US" sz="2000" dirty="0"/>
          </a:p>
          <a:p>
            <a:pPr algn="just"/>
            <a:endParaRPr lang="en-US" sz="2000" dirty="0"/>
          </a:p>
        </p:txBody>
      </p:sp>
      <p:pic>
        <p:nvPicPr>
          <p:cNvPr id="5" name="Picture 4"/>
          <p:cNvPicPr>
            <a:picLocks noChangeAspect="1"/>
          </p:cNvPicPr>
          <p:nvPr/>
        </p:nvPicPr>
        <p:blipFill>
          <a:blip r:embed="rId2"/>
          <a:stretch>
            <a:fillRect/>
          </a:stretch>
        </p:blipFill>
        <p:spPr>
          <a:xfrm>
            <a:off x="4988856" y="2803272"/>
            <a:ext cx="1223683" cy="3096415"/>
          </a:xfrm>
          <a:prstGeom prst="rect">
            <a:avLst/>
          </a:prstGeom>
        </p:spPr>
      </p:pic>
    </p:spTree>
    <p:extLst>
      <p:ext uri="{BB962C8B-B14F-4D97-AF65-F5344CB8AC3E}">
        <p14:creationId xmlns:p14="http://schemas.microsoft.com/office/powerpoint/2010/main" val="1064794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98929" y="225549"/>
            <a:ext cx="6754906" cy="5047536"/>
          </a:xfrm>
          <a:prstGeom prst="rect">
            <a:avLst/>
          </a:prstGeom>
        </p:spPr>
        <p:txBody>
          <a:bodyPr wrap="square">
            <a:spAutoFit/>
          </a:bodyPr>
          <a:lstStyle/>
          <a:p>
            <a:r>
              <a:rPr lang="en-US" sz="2400" b="1" dirty="0"/>
              <a:t>Single Level Inheritance Example: Inheriting </a:t>
            </a:r>
            <a:r>
              <a:rPr lang="en-US" sz="2400" b="1" dirty="0" smtClean="0"/>
              <a:t>Fields -</a:t>
            </a:r>
          </a:p>
          <a:p>
            <a:endParaRPr lang="en-US" b="1" dirty="0" smtClean="0"/>
          </a:p>
          <a:p>
            <a:r>
              <a:rPr lang="en-US" sz="2000" b="1" dirty="0" smtClean="0">
                <a:solidFill>
                  <a:srgbClr val="FF0000"/>
                </a:solidFill>
                <a:latin typeface="Courier New" panose="02070309020205020404" pitchFamily="49" charset="0"/>
                <a:cs typeface="Courier New" panose="02070309020205020404" pitchFamily="49" charset="0"/>
              </a:rPr>
              <a:t>#include&lt;iostream.h&gt;</a:t>
            </a:r>
          </a:p>
          <a:p>
            <a:r>
              <a:rPr lang="en-US" sz="2000" b="1" dirty="0" smtClean="0">
                <a:solidFill>
                  <a:srgbClr val="FF0000"/>
                </a:solidFill>
                <a:latin typeface="Courier New" panose="02070309020205020404" pitchFamily="49" charset="0"/>
                <a:cs typeface="Courier New" panose="02070309020205020404" pitchFamily="49" charset="0"/>
              </a:rPr>
              <a:t>#include&lt;</a:t>
            </a:r>
            <a:r>
              <a:rPr lang="en-US" sz="2000" b="1" dirty="0" err="1" smtClean="0">
                <a:solidFill>
                  <a:srgbClr val="FF0000"/>
                </a:solidFill>
                <a:latin typeface="Courier New" panose="02070309020205020404" pitchFamily="49" charset="0"/>
                <a:cs typeface="Courier New" panose="02070309020205020404" pitchFamily="49" charset="0"/>
              </a:rPr>
              <a:t>conio.h</a:t>
            </a:r>
            <a:r>
              <a:rPr lang="en-US" sz="2000" b="1" dirty="0" smtClean="0">
                <a:solidFill>
                  <a:srgbClr val="FF0000"/>
                </a:solidFill>
                <a:latin typeface="Courier New" panose="02070309020205020404" pitchFamily="49" charset="0"/>
                <a:cs typeface="Courier New" panose="02070309020205020404" pitchFamily="49" charset="0"/>
              </a:rPr>
              <a:t>&gt;  </a:t>
            </a:r>
            <a:endParaRPr lang="en-US" sz="2000" b="1" dirty="0">
              <a:solidFill>
                <a:srgbClr val="FF0000"/>
              </a:solidFill>
              <a:latin typeface="Courier New" panose="02070309020205020404" pitchFamily="49" charset="0"/>
              <a:cs typeface="Courier New" panose="02070309020205020404" pitchFamily="49" charset="0"/>
            </a:endParaRPr>
          </a:p>
          <a:p>
            <a:endParaRPr lang="en-US" sz="2000" b="1" dirty="0" smtClean="0">
              <a:solidFill>
                <a:srgbClr val="FF0000"/>
              </a:solidFill>
              <a:latin typeface="Courier New" panose="02070309020205020404" pitchFamily="49" charset="0"/>
              <a:cs typeface="Courier New" panose="02070309020205020404" pitchFamily="49" charset="0"/>
            </a:endParaRPr>
          </a:p>
          <a:p>
            <a:r>
              <a:rPr lang="en-US" sz="2000" b="1" dirty="0" smtClean="0">
                <a:solidFill>
                  <a:srgbClr val="FF0000"/>
                </a:solidFill>
                <a:latin typeface="Courier New" panose="02070309020205020404" pitchFamily="49" charset="0"/>
                <a:cs typeface="Courier New" panose="02070309020205020404" pitchFamily="49" charset="0"/>
              </a:rPr>
              <a:t>class Account</a:t>
            </a:r>
          </a:p>
          <a:p>
            <a:r>
              <a:rPr lang="en-US" sz="2000" b="1" dirty="0" smtClean="0">
                <a:solidFill>
                  <a:srgbClr val="FF0000"/>
                </a:solidFill>
                <a:latin typeface="Courier New" panose="02070309020205020404" pitchFamily="49" charset="0"/>
                <a:cs typeface="Courier New" panose="02070309020205020404" pitchFamily="49" charset="0"/>
              </a:rPr>
              <a:t>{  </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a:solidFill>
                  <a:srgbClr val="FF0000"/>
                </a:solidFill>
                <a:latin typeface="Courier New" panose="02070309020205020404" pitchFamily="49" charset="0"/>
                <a:cs typeface="Courier New" panose="02070309020205020404" pitchFamily="49" charset="0"/>
              </a:rPr>
              <a:t>   public:  </a:t>
            </a:r>
          </a:p>
          <a:p>
            <a:r>
              <a:rPr lang="en-US" sz="2000" b="1" dirty="0">
                <a:solidFill>
                  <a:srgbClr val="FF0000"/>
                </a:solidFill>
                <a:latin typeface="Courier New" panose="02070309020205020404" pitchFamily="49" charset="0"/>
                <a:cs typeface="Courier New" panose="02070309020205020404" pitchFamily="49" charset="0"/>
              </a:rPr>
              <a:t>   float salary = 60000;   </a:t>
            </a:r>
          </a:p>
          <a:p>
            <a:r>
              <a:rPr lang="en-US" sz="2000" b="1" dirty="0" smtClean="0">
                <a:solidFill>
                  <a:srgbClr val="FF0000"/>
                </a:solidFill>
                <a:latin typeface="Courier New" panose="02070309020205020404" pitchFamily="49" charset="0"/>
                <a:cs typeface="Courier New" panose="02070309020205020404" pitchFamily="49" charset="0"/>
              </a:rPr>
              <a:t>};  </a:t>
            </a:r>
            <a:endParaRPr lang="en-US" sz="2000" b="1" dirty="0">
              <a:solidFill>
                <a:srgbClr val="FF0000"/>
              </a:solidFill>
              <a:latin typeface="Courier New" panose="02070309020205020404" pitchFamily="49" charset="0"/>
              <a:cs typeface="Courier New" panose="02070309020205020404" pitchFamily="49" charset="0"/>
            </a:endParaRPr>
          </a:p>
          <a:p>
            <a:endParaRPr lang="en-US" sz="2000" b="1" dirty="0" smtClean="0">
              <a:solidFill>
                <a:srgbClr val="FF0000"/>
              </a:solidFill>
              <a:latin typeface="Courier New" panose="02070309020205020404" pitchFamily="49" charset="0"/>
              <a:cs typeface="Courier New" panose="02070309020205020404" pitchFamily="49" charset="0"/>
            </a:endParaRPr>
          </a:p>
          <a:p>
            <a:r>
              <a:rPr lang="en-US" sz="2000" b="1" dirty="0" smtClean="0">
                <a:solidFill>
                  <a:srgbClr val="FF0000"/>
                </a:solidFill>
                <a:latin typeface="Courier New" panose="02070309020205020404" pitchFamily="49" charset="0"/>
                <a:cs typeface="Courier New" panose="02070309020205020404" pitchFamily="49" charset="0"/>
              </a:rPr>
              <a:t>class </a:t>
            </a:r>
            <a:r>
              <a:rPr lang="en-US" sz="2000" b="1" dirty="0">
                <a:solidFill>
                  <a:srgbClr val="FF0000"/>
                </a:solidFill>
                <a:latin typeface="Courier New" panose="02070309020205020404" pitchFamily="49" charset="0"/>
                <a:cs typeface="Courier New" panose="02070309020205020404" pitchFamily="49" charset="0"/>
              </a:rPr>
              <a:t>Programmer: public Account </a:t>
            </a:r>
            <a:endParaRPr lang="en-US" sz="2000" b="1" dirty="0" smtClean="0">
              <a:solidFill>
                <a:srgbClr val="FF0000"/>
              </a:solidFill>
              <a:latin typeface="Courier New" panose="02070309020205020404" pitchFamily="49" charset="0"/>
              <a:cs typeface="Courier New" panose="02070309020205020404" pitchFamily="49" charset="0"/>
            </a:endParaRPr>
          </a:p>
          <a:p>
            <a:r>
              <a:rPr lang="en-US" sz="2000" b="1" dirty="0" smtClean="0">
                <a:solidFill>
                  <a:srgbClr val="FF0000"/>
                </a:solidFill>
                <a:latin typeface="Courier New" panose="02070309020205020404" pitchFamily="49" charset="0"/>
                <a:cs typeface="Courier New" panose="02070309020205020404" pitchFamily="49" charset="0"/>
              </a:rPr>
              <a:t>{  </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a:solidFill>
                  <a:srgbClr val="FF0000"/>
                </a:solidFill>
                <a:latin typeface="Courier New" panose="02070309020205020404" pitchFamily="49" charset="0"/>
                <a:cs typeface="Courier New" panose="02070309020205020404" pitchFamily="49" charset="0"/>
              </a:rPr>
              <a:t>   public:  </a:t>
            </a:r>
          </a:p>
          <a:p>
            <a:r>
              <a:rPr lang="en-US" sz="2000" b="1" dirty="0">
                <a:solidFill>
                  <a:srgbClr val="FF0000"/>
                </a:solidFill>
                <a:latin typeface="Courier New" panose="02070309020205020404" pitchFamily="49" charset="0"/>
                <a:cs typeface="Courier New" panose="02070309020205020404" pitchFamily="49" charset="0"/>
              </a:rPr>
              <a:t>   float bonus = 5000;    </a:t>
            </a:r>
          </a:p>
          <a:p>
            <a:r>
              <a:rPr lang="en-US" sz="2000" b="1" dirty="0" smtClean="0">
                <a:solidFill>
                  <a:srgbClr val="FF0000"/>
                </a:solidFill>
                <a:latin typeface="Courier New" panose="02070309020205020404" pitchFamily="49" charset="0"/>
                <a:cs typeface="Courier New" panose="02070309020205020404" pitchFamily="49" charset="0"/>
              </a:rPr>
              <a:t>};       </a:t>
            </a:r>
            <a:endParaRPr lang="en-US" sz="2000" b="1" dirty="0">
              <a:solidFill>
                <a:srgbClr val="FF0000"/>
              </a:solidFill>
              <a:latin typeface="Courier New" panose="02070309020205020404" pitchFamily="49" charset="0"/>
              <a:cs typeface="Courier New" panose="02070309020205020404" pitchFamily="49" charset="0"/>
            </a:endParaRPr>
          </a:p>
        </p:txBody>
      </p:sp>
      <p:sp>
        <p:nvSpPr>
          <p:cNvPr id="4" name="Rectangle 3"/>
          <p:cNvSpPr/>
          <p:nvPr/>
        </p:nvSpPr>
        <p:spPr>
          <a:xfrm>
            <a:off x="5939117" y="1872154"/>
            <a:ext cx="6096000" cy="1754326"/>
          </a:xfrm>
          <a:prstGeom prst="rect">
            <a:avLst/>
          </a:prstGeom>
        </p:spPr>
        <p:txBody>
          <a:bodyPr>
            <a:spAutoFit/>
          </a:bodyPr>
          <a:lstStyle/>
          <a:p>
            <a:r>
              <a:rPr lang="en-US" b="1" dirty="0" smtClean="0">
                <a:solidFill>
                  <a:srgbClr val="FF0000"/>
                </a:solidFill>
                <a:latin typeface="Courier New" panose="02070309020205020404" pitchFamily="49" charset="0"/>
                <a:cs typeface="Courier New" panose="02070309020205020404" pitchFamily="49" charset="0"/>
              </a:rPr>
              <a:t>void main() </a:t>
            </a:r>
          </a:p>
          <a:p>
            <a:r>
              <a:rPr lang="en-US" b="1" dirty="0" smtClean="0">
                <a:solidFill>
                  <a:srgbClr val="FF0000"/>
                </a:solidFill>
                <a:latin typeface="Courier New" panose="02070309020205020404" pitchFamily="49" charset="0"/>
                <a:cs typeface="Courier New" panose="02070309020205020404" pitchFamily="49" charset="0"/>
              </a:rPr>
              <a:t>{  </a:t>
            </a:r>
            <a:endParaRPr lang="en-US" b="1" dirty="0">
              <a:solidFill>
                <a:srgbClr val="FF0000"/>
              </a:solidFill>
              <a:latin typeface="Courier New" panose="02070309020205020404" pitchFamily="49" charset="0"/>
              <a:cs typeface="Courier New" panose="02070309020205020404" pitchFamily="49" charset="0"/>
            </a:endParaRPr>
          </a:p>
          <a:p>
            <a:r>
              <a:rPr lang="en-US" b="1" dirty="0">
                <a:solidFill>
                  <a:srgbClr val="FF0000"/>
                </a:solidFill>
                <a:latin typeface="Courier New" panose="02070309020205020404" pitchFamily="49" charset="0"/>
                <a:cs typeface="Courier New" panose="02070309020205020404" pitchFamily="49" charset="0"/>
              </a:rPr>
              <a:t>     Programmer p1;  </a:t>
            </a:r>
          </a:p>
          <a:p>
            <a:r>
              <a:rPr lang="en-US" b="1" dirty="0">
                <a:solidFill>
                  <a:srgbClr val="FF0000"/>
                </a:solidFill>
                <a:latin typeface="Courier New" panose="02070309020205020404" pitchFamily="49" charset="0"/>
                <a:cs typeface="Courier New" panose="02070309020205020404" pitchFamily="49" charset="0"/>
              </a:rPr>
              <a:t>     cout&lt;&lt;"Salary: "&lt;&lt;p1.salary&lt;&lt;endl;    </a:t>
            </a:r>
          </a:p>
          <a:p>
            <a:r>
              <a:rPr lang="en-US" b="1" dirty="0">
                <a:solidFill>
                  <a:srgbClr val="FF0000"/>
                </a:solidFill>
                <a:latin typeface="Courier New" panose="02070309020205020404" pitchFamily="49" charset="0"/>
                <a:cs typeface="Courier New" panose="02070309020205020404" pitchFamily="49" charset="0"/>
              </a:rPr>
              <a:t>     cout&lt;&lt;"Bonus: "&lt;&lt;p1.bonus&lt;&lt;endl;    </a:t>
            </a:r>
          </a:p>
          <a:p>
            <a:r>
              <a:rPr lang="en-US" b="1" dirty="0" smtClean="0">
                <a:solidFill>
                  <a:srgbClr val="FF0000"/>
                </a:solidFill>
                <a:latin typeface="Courier New" panose="02070309020205020404" pitchFamily="49" charset="0"/>
                <a:cs typeface="Courier New" panose="02070309020205020404" pitchFamily="49" charset="0"/>
              </a:rPr>
              <a:t>} </a:t>
            </a:r>
            <a:endParaRPr lang="en-US" b="1"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91373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7906" y="660808"/>
            <a:ext cx="6096000" cy="6247864"/>
          </a:xfrm>
          <a:prstGeom prst="rect">
            <a:avLst/>
          </a:prstGeom>
        </p:spPr>
        <p:txBody>
          <a:bodyPr>
            <a:spAutoFit/>
          </a:bodyPr>
          <a:lstStyle/>
          <a:p>
            <a:r>
              <a:rPr lang="en-US" sz="2000" b="1" dirty="0">
                <a:solidFill>
                  <a:srgbClr val="FF0000"/>
                </a:solidFill>
                <a:latin typeface="Courier New" panose="02070309020205020404" pitchFamily="49" charset="0"/>
                <a:cs typeface="Courier New" panose="02070309020205020404" pitchFamily="49" charset="0"/>
              </a:rPr>
              <a:t>#</a:t>
            </a:r>
            <a:r>
              <a:rPr lang="en-US" sz="2000" b="1" dirty="0" smtClean="0">
                <a:solidFill>
                  <a:srgbClr val="FF0000"/>
                </a:solidFill>
                <a:latin typeface="Courier New" panose="02070309020205020404" pitchFamily="49" charset="0"/>
                <a:cs typeface="Courier New" panose="02070309020205020404" pitchFamily="49" charset="0"/>
              </a:rPr>
              <a:t>include&lt;iostream.h&gt;</a:t>
            </a:r>
          </a:p>
          <a:p>
            <a:r>
              <a:rPr lang="en-US" sz="2000" b="1" dirty="0" smtClean="0">
                <a:solidFill>
                  <a:srgbClr val="FF0000"/>
                </a:solidFill>
                <a:latin typeface="Courier New" panose="02070309020205020404" pitchFamily="49" charset="0"/>
                <a:cs typeface="Courier New" panose="02070309020205020404" pitchFamily="49" charset="0"/>
              </a:rPr>
              <a:t>#include&lt;</a:t>
            </a:r>
            <a:r>
              <a:rPr lang="en-US" sz="2000" b="1" dirty="0" err="1" smtClean="0">
                <a:solidFill>
                  <a:srgbClr val="FF0000"/>
                </a:solidFill>
                <a:latin typeface="Courier New" panose="02070309020205020404" pitchFamily="49" charset="0"/>
                <a:cs typeface="Courier New" panose="02070309020205020404" pitchFamily="49" charset="0"/>
              </a:rPr>
              <a:t>conio.h</a:t>
            </a:r>
            <a:r>
              <a:rPr lang="en-US" sz="2000" b="1" dirty="0" smtClean="0">
                <a:solidFill>
                  <a:srgbClr val="FF0000"/>
                </a:solidFill>
                <a:latin typeface="Courier New" panose="02070309020205020404" pitchFamily="49" charset="0"/>
                <a:cs typeface="Courier New" panose="02070309020205020404" pitchFamily="49" charset="0"/>
              </a:rPr>
              <a:t>&gt;  </a:t>
            </a:r>
            <a:endParaRPr lang="en-US" sz="2000" b="1" dirty="0">
              <a:solidFill>
                <a:srgbClr val="FF0000"/>
              </a:solidFill>
              <a:latin typeface="Courier New" panose="02070309020205020404" pitchFamily="49" charset="0"/>
              <a:cs typeface="Courier New" panose="02070309020205020404" pitchFamily="49" charset="0"/>
            </a:endParaRPr>
          </a:p>
          <a:p>
            <a:endParaRPr lang="en-US" sz="2000" b="1" dirty="0" smtClean="0">
              <a:solidFill>
                <a:srgbClr val="FF0000"/>
              </a:solidFill>
              <a:latin typeface="Courier New" panose="02070309020205020404" pitchFamily="49" charset="0"/>
              <a:cs typeface="Courier New" panose="02070309020205020404" pitchFamily="49" charset="0"/>
            </a:endParaRPr>
          </a:p>
          <a:p>
            <a:r>
              <a:rPr lang="en-US" sz="2000" b="1" dirty="0" smtClean="0">
                <a:solidFill>
                  <a:srgbClr val="FF0000"/>
                </a:solidFill>
                <a:latin typeface="Courier New" panose="02070309020205020404" pitchFamily="49" charset="0"/>
                <a:cs typeface="Courier New" panose="02070309020205020404" pitchFamily="49" charset="0"/>
              </a:rPr>
              <a:t>class </a:t>
            </a:r>
            <a:r>
              <a:rPr lang="en-US" sz="2000" b="1" dirty="0">
                <a:solidFill>
                  <a:srgbClr val="FF0000"/>
                </a:solidFill>
                <a:latin typeface="Courier New" panose="02070309020205020404" pitchFamily="49" charset="0"/>
                <a:cs typeface="Courier New" panose="02070309020205020404" pitchFamily="49" charset="0"/>
              </a:rPr>
              <a:t>Animal </a:t>
            </a:r>
            <a:endParaRPr lang="en-US" sz="2000" b="1" dirty="0" smtClean="0">
              <a:solidFill>
                <a:srgbClr val="FF0000"/>
              </a:solidFill>
              <a:latin typeface="Courier New" panose="02070309020205020404" pitchFamily="49" charset="0"/>
              <a:cs typeface="Courier New" panose="02070309020205020404" pitchFamily="49" charset="0"/>
            </a:endParaRPr>
          </a:p>
          <a:p>
            <a:r>
              <a:rPr lang="en-US" sz="2000" b="1" dirty="0" smtClean="0">
                <a:solidFill>
                  <a:srgbClr val="FF0000"/>
                </a:solidFill>
                <a:latin typeface="Courier New" panose="02070309020205020404" pitchFamily="49" charset="0"/>
                <a:cs typeface="Courier New" panose="02070309020205020404" pitchFamily="49" charset="0"/>
              </a:rPr>
              <a:t>{  </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a:solidFill>
                  <a:srgbClr val="FF0000"/>
                </a:solidFill>
                <a:latin typeface="Courier New" panose="02070309020205020404" pitchFamily="49" charset="0"/>
                <a:cs typeface="Courier New" panose="02070309020205020404" pitchFamily="49" charset="0"/>
              </a:rPr>
              <a:t>   public:  </a:t>
            </a:r>
          </a:p>
          <a:p>
            <a:r>
              <a:rPr lang="en-US" sz="2000" b="1" dirty="0">
                <a:solidFill>
                  <a:srgbClr val="FF0000"/>
                </a:solidFill>
                <a:latin typeface="Courier New" panose="02070309020205020404" pitchFamily="49" charset="0"/>
                <a:cs typeface="Courier New" panose="02070309020205020404" pitchFamily="49" charset="0"/>
              </a:rPr>
              <a:t> </a:t>
            </a:r>
            <a:r>
              <a:rPr lang="en-US" sz="2000" b="1" dirty="0" smtClean="0">
                <a:solidFill>
                  <a:srgbClr val="FF0000"/>
                </a:solidFill>
                <a:latin typeface="Courier New" panose="02070309020205020404" pitchFamily="49" charset="0"/>
                <a:cs typeface="Courier New" panose="02070309020205020404" pitchFamily="49" charset="0"/>
              </a:rPr>
              <a:t>	void </a:t>
            </a:r>
            <a:r>
              <a:rPr lang="en-US" sz="2000" b="1" dirty="0">
                <a:solidFill>
                  <a:srgbClr val="FF0000"/>
                </a:solidFill>
                <a:latin typeface="Courier New" panose="02070309020205020404" pitchFamily="49" charset="0"/>
                <a:cs typeface="Courier New" panose="02070309020205020404" pitchFamily="49" charset="0"/>
              </a:rPr>
              <a:t>eat</a:t>
            </a:r>
            <a:r>
              <a:rPr lang="en-US" sz="2000" b="1" dirty="0" smtClean="0">
                <a:solidFill>
                  <a:srgbClr val="FF0000"/>
                </a:solidFill>
                <a:latin typeface="Courier New" panose="02070309020205020404" pitchFamily="49" charset="0"/>
                <a:cs typeface="Courier New" panose="02070309020205020404" pitchFamily="49" charset="0"/>
              </a:rPr>
              <a:t>() </a:t>
            </a:r>
          </a:p>
          <a:p>
            <a:r>
              <a:rPr lang="en-US" sz="2000" b="1" dirty="0">
                <a:solidFill>
                  <a:srgbClr val="FF0000"/>
                </a:solidFill>
                <a:latin typeface="Courier New" panose="02070309020205020404" pitchFamily="49" charset="0"/>
                <a:cs typeface="Courier New" panose="02070309020205020404" pitchFamily="49" charset="0"/>
              </a:rPr>
              <a:t>	</a:t>
            </a:r>
            <a:r>
              <a:rPr lang="en-US" sz="2000" b="1" dirty="0" smtClean="0">
                <a:solidFill>
                  <a:srgbClr val="FF0000"/>
                </a:solidFill>
                <a:latin typeface="Courier New" panose="02070309020205020404" pitchFamily="49" charset="0"/>
                <a:cs typeface="Courier New" panose="02070309020205020404" pitchFamily="49" charset="0"/>
              </a:rPr>
              <a:t>{   </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a:solidFill>
                  <a:srgbClr val="FF0000"/>
                </a:solidFill>
                <a:latin typeface="Courier New" panose="02070309020205020404" pitchFamily="49" charset="0"/>
                <a:cs typeface="Courier New" panose="02070309020205020404" pitchFamily="49" charset="0"/>
              </a:rPr>
              <a:t>    </a:t>
            </a:r>
            <a:r>
              <a:rPr lang="en-US" sz="2000" b="1" dirty="0" smtClean="0">
                <a:solidFill>
                  <a:srgbClr val="FF0000"/>
                </a:solidFill>
                <a:latin typeface="Courier New" panose="02070309020205020404" pitchFamily="49" charset="0"/>
                <a:cs typeface="Courier New" panose="02070309020205020404" pitchFamily="49" charset="0"/>
              </a:rPr>
              <a:t>		cout</a:t>
            </a:r>
            <a:r>
              <a:rPr lang="en-US" sz="2000" b="1" dirty="0">
                <a:solidFill>
                  <a:srgbClr val="FF0000"/>
                </a:solidFill>
                <a:latin typeface="Courier New" panose="02070309020205020404" pitchFamily="49" charset="0"/>
                <a:cs typeface="Courier New" panose="02070309020205020404" pitchFamily="49" charset="0"/>
              </a:rPr>
              <a:t>&lt;&lt;"Eating..."&lt;&lt;endl;   </a:t>
            </a:r>
          </a:p>
          <a:p>
            <a:r>
              <a:rPr lang="en-US" sz="2000" b="1" dirty="0">
                <a:solidFill>
                  <a:srgbClr val="FF0000"/>
                </a:solidFill>
                <a:latin typeface="Courier New" panose="02070309020205020404" pitchFamily="49" charset="0"/>
                <a:cs typeface="Courier New" panose="02070309020205020404" pitchFamily="49" charset="0"/>
              </a:rPr>
              <a:t> </a:t>
            </a:r>
            <a:r>
              <a:rPr lang="en-US" sz="2000" b="1" dirty="0" smtClean="0">
                <a:solidFill>
                  <a:srgbClr val="FF0000"/>
                </a:solidFill>
                <a:latin typeface="Courier New" panose="02070309020205020404" pitchFamily="49" charset="0"/>
                <a:cs typeface="Courier New" panose="02070309020205020404" pitchFamily="49" charset="0"/>
              </a:rPr>
              <a:t>	}    </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smtClean="0">
                <a:solidFill>
                  <a:srgbClr val="FF0000"/>
                </a:solidFill>
                <a:latin typeface="Courier New" panose="02070309020205020404" pitchFamily="49" charset="0"/>
                <a:cs typeface="Courier New" panose="02070309020205020404" pitchFamily="49" charset="0"/>
              </a:rPr>
              <a:t>};  </a:t>
            </a:r>
            <a:endParaRPr lang="en-US" sz="2000" b="1" dirty="0">
              <a:solidFill>
                <a:srgbClr val="FF0000"/>
              </a:solidFill>
              <a:latin typeface="Courier New" panose="02070309020205020404" pitchFamily="49" charset="0"/>
              <a:cs typeface="Courier New" panose="02070309020205020404" pitchFamily="49" charset="0"/>
            </a:endParaRPr>
          </a:p>
          <a:p>
            <a:endParaRPr lang="en-US" sz="2000" b="1" dirty="0" smtClean="0">
              <a:solidFill>
                <a:srgbClr val="FF0000"/>
              </a:solidFill>
              <a:latin typeface="Courier New" panose="02070309020205020404" pitchFamily="49" charset="0"/>
              <a:cs typeface="Courier New" panose="02070309020205020404" pitchFamily="49" charset="0"/>
            </a:endParaRPr>
          </a:p>
          <a:p>
            <a:r>
              <a:rPr lang="en-US" sz="2000" b="1" dirty="0" smtClean="0">
                <a:solidFill>
                  <a:srgbClr val="FF0000"/>
                </a:solidFill>
                <a:latin typeface="Courier New" panose="02070309020205020404" pitchFamily="49" charset="0"/>
                <a:cs typeface="Courier New" panose="02070309020205020404" pitchFamily="49" charset="0"/>
              </a:rPr>
              <a:t>class </a:t>
            </a:r>
            <a:r>
              <a:rPr lang="en-US" sz="2000" b="1" dirty="0">
                <a:solidFill>
                  <a:srgbClr val="FF0000"/>
                </a:solidFill>
                <a:latin typeface="Courier New" panose="02070309020205020404" pitchFamily="49" charset="0"/>
                <a:cs typeface="Courier New" panose="02070309020205020404" pitchFamily="49" charset="0"/>
              </a:rPr>
              <a:t>Dog: public Animal    </a:t>
            </a:r>
          </a:p>
          <a:p>
            <a:r>
              <a:rPr lang="en-US" sz="2000" b="1" dirty="0" smtClean="0">
                <a:solidFill>
                  <a:srgbClr val="FF0000"/>
                </a:solidFill>
                <a:latin typeface="Courier New" panose="02070309020205020404" pitchFamily="49" charset="0"/>
                <a:cs typeface="Courier New" panose="02070309020205020404" pitchFamily="49" charset="0"/>
              </a:rPr>
              <a:t>{    </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smtClean="0">
                <a:solidFill>
                  <a:srgbClr val="FF0000"/>
                </a:solidFill>
                <a:latin typeface="Courier New" panose="02070309020205020404" pitchFamily="49" charset="0"/>
                <a:cs typeface="Courier New" panose="02070309020205020404" pitchFamily="49" charset="0"/>
              </a:rPr>
              <a:t>   public</a:t>
            </a:r>
            <a:r>
              <a:rPr lang="en-US" sz="2000" b="1" dirty="0">
                <a:solidFill>
                  <a:srgbClr val="FF0000"/>
                </a:solidFill>
                <a:latin typeface="Courier New" panose="02070309020205020404" pitchFamily="49" charset="0"/>
                <a:cs typeface="Courier New" panose="02070309020205020404" pitchFamily="49" charset="0"/>
              </a:rPr>
              <a:t>:  </a:t>
            </a:r>
          </a:p>
          <a:p>
            <a:r>
              <a:rPr lang="en-US" sz="2000" b="1" dirty="0">
                <a:solidFill>
                  <a:srgbClr val="FF0000"/>
                </a:solidFill>
                <a:latin typeface="Courier New" panose="02070309020205020404" pitchFamily="49" charset="0"/>
                <a:cs typeface="Courier New" panose="02070309020205020404" pitchFamily="49" charset="0"/>
              </a:rPr>
              <a:t>     void bark</a:t>
            </a:r>
            <a:r>
              <a:rPr lang="en-US" sz="2000" b="1" dirty="0" smtClean="0">
                <a:solidFill>
                  <a:srgbClr val="FF0000"/>
                </a:solidFill>
                <a:latin typeface="Courier New" panose="02070309020205020404" pitchFamily="49" charset="0"/>
                <a:cs typeface="Courier New" panose="02070309020205020404" pitchFamily="49" charset="0"/>
              </a:rPr>
              <a:t>()</a:t>
            </a:r>
          </a:p>
          <a:p>
            <a:r>
              <a:rPr lang="en-US" sz="2000" b="1" dirty="0" smtClean="0">
                <a:solidFill>
                  <a:srgbClr val="FF0000"/>
                </a:solidFill>
                <a:latin typeface="Courier New" panose="02070309020205020404" pitchFamily="49" charset="0"/>
                <a:cs typeface="Courier New" panose="02070309020205020404" pitchFamily="49" charset="0"/>
              </a:rPr>
              <a:t>     {  </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a:solidFill>
                  <a:srgbClr val="FF0000"/>
                </a:solidFill>
                <a:latin typeface="Courier New" panose="02070309020205020404" pitchFamily="49" charset="0"/>
                <a:cs typeface="Courier New" panose="02070309020205020404" pitchFamily="49" charset="0"/>
              </a:rPr>
              <a:t>    </a:t>
            </a:r>
            <a:r>
              <a:rPr lang="en-US" sz="2000" b="1" dirty="0" smtClean="0">
                <a:solidFill>
                  <a:srgbClr val="FF0000"/>
                </a:solidFill>
                <a:latin typeface="Courier New" panose="02070309020205020404" pitchFamily="49" charset="0"/>
                <a:cs typeface="Courier New" panose="02070309020205020404" pitchFamily="49" charset="0"/>
              </a:rPr>
              <a:t>		cout</a:t>
            </a:r>
            <a:r>
              <a:rPr lang="en-US" sz="2000" b="1" dirty="0">
                <a:solidFill>
                  <a:srgbClr val="FF0000"/>
                </a:solidFill>
                <a:latin typeface="Courier New" panose="02070309020205020404" pitchFamily="49" charset="0"/>
                <a:cs typeface="Courier New" panose="02070309020205020404" pitchFamily="49" charset="0"/>
              </a:rPr>
              <a:t>&lt;&lt;"Barking...";   </a:t>
            </a:r>
          </a:p>
          <a:p>
            <a:r>
              <a:rPr lang="en-US" sz="2000" b="1" dirty="0">
                <a:solidFill>
                  <a:srgbClr val="FF0000"/>
                </a:solidFill>
                <a:latin typeface="Courier New" panose="02070309020205020404" pitchFamily="49" charset="0"/>
                <a:cs typeface="Courier New" panose="02070309020205020404" pitchFamily="49" charset="0"/>
              </a:rPr>
              <a:t>     }    </a:t>
            </a:r>
          </a:p>
          <a:p>
            <a:r>
              <a:rPr lang="en-US" sz="2000" b="1" dirty="0" smtClean="0">
                <a:solidFill>
                  <a:srgbClr val="FF0000"/>
                </a:solidFill>
                <a:latin typeface="Courier New" panose="02070309020205020404" pitchFamily="49" charset="0"/>
                <a:cs typeface="Courier New" panose="02070309020205020404" pitchFamily="49" charset="0"/>
              </a:rPr>
              <a:t>};   </a:t>
            </a:r>
            <a:endParaRPr lang="en-US" sz="2000" b="1" dirty="0">
              <a:solidFill>
                <a:srgbClr val="FF0000"/>
              </a:solidFill>
              <a:latin typeface="Courier New" panose="02070309020205020404" pitchFamily="49" charset="0"/>
              <a:cs typeface="Courier New" panose="02070309020205020404" pitchFamily="49" charset="0"/>
            </a:endParaRPr>
          </a:p>
        </p:txBody>
      </p:sp>
      <p:sp>
        <p:nvSpPr>
          <p:cNvPr id="5" name="Rectangle 4"/>
          <p:cNvSpPr/>
          <p:nvPr/>
        </p:nvSpPr>
        <p:spPr>
          <a:xfrm>
            <a:off x="277906" y="172249"/>
            <a:ext cx="7135415" cy="461665"/>
          </a:xfrm>
          <a:prstGeom prst="rect">
            <a:avLst/>
          </a:prstGeom>
        </p:spPr>
        <p:txBody>
          <a:bodyPr wrap="none">
            <a:spAutoFit/>
          </a:bodyPr>
          <a:lstStyle/>
          <a:p>
            <a:r>
              <a:rPr lang="en-US" sz="2400" b="1" dirty="0"/>
              <a:t>Single Level Inheritance Example: Inheriting </a:t>
            </a:r>
            <a:r>
              <a:rPr lang="en-US" sz="2400" b="1" dirty="0" smtClean="0"/>
              <a:t>Methods -</a:t>
            </a:r>
            <a:endParaRPr lang="en-US" sz="2400" b="1" dirty="0"/>
          </a:p>
        </p:txBody>
      </p:sp>
      <p:sp>
        <p:nvSpPr>
          <p:cNvPr id="6" name="Rectangle 5"/>
          <p:cNvSpPr/>
          <p:nvPr/>
        </p:nvSpPr>
        <p:spPr>
          <a:xfrm>
            <a:off x="6373906" y="2377025"/>
            <a:ext cx="5593976" cy="1754326"/>
          </a:xfrm>
          <a:prstGeom prst="rect">
            <a:avLst/>
          </a:prstGeom>
        </p:spPr>
        <p:txBody>
          <a:bodyPr wrap="square">
            <a:spAutoFit/>
          </a:bodyPr>
          <a:lstStyle/>
          <a:p>
            <a:r>
              <a:rPr lang="en-US" b="1" dirty="0" smtClean="0">
                <a:solidFill>
                  <a:srgbClr val="FF0000"/>
                </a:solidFill>
                <a:latin typeface="Courier New" panose="02070309020205020404" pitchFamily="49" charset="0"/>
                <a:cs typeface="Courier New" panose="02070309020205020404" pitchFamily="49" charset="0"/>
              </a:rPr>
              <a:t>void </a:t>
            </a:r>
            <a:r>
              <a:rPr lang="en-US" b="1" smtClean="0">
                <a:solidFill>
                  <a:srgbClr val="FF0000"/>
                </a:solidFill>
                <a:latin typeface="Courier New" panose="02070309020205020404" pitchFamily="49" charset="0"/>
                <a:cs typeface="Courier New" panose="02070309020205020404" pitchFamily="49" charset="0"/>
              </a:rPr>
              <a:t>main() </a:t>
            </a:r>
            <a:endParaRPr lang="en-US" b="1" dirty="0" smtClean="0">
              <a:solidFill>
                <a:srgbClr val="FF0000"/>
              </a:solidFill>
              <a:latin typeface="Courier New" panose="02070309020205020404" pitchFamily="49" charset="0"/>
              <a:cs typeface="Courier New" panose="02070309020205020404" pitchFamily="49" charset="0"/>
            </a:endParaRPr>
          </a:p>
          <a:p>
            <a:r>
              <a:rPr lang="en-US" b="1" dirty="0" smtClean="0">
                <a:solidFill>
                  <a:srgbClr val="FF0000"/>
                </a:solidFill>
                <a:latin typeface="Courier New" panose="02070309020205020404" pitchFamily="49" charset="0"/>
                <a:cs typeface="Courier New" panose="02070309020205020404" pitchFamily="49" charset="0"/>
              </a:rPr>
              <a:t>{  </a:t>
            </a:r>
            <a:endParaRPr lang="en-US" b="1" dirty="0">
              <a:solidFill>
                <a:srgbClr val="FF0000"/>
              </a:solidFill>
              <a:latin typeface="Courier New" panose="02070309020205020404" pitchFamily="49" charset="0"/>
              <a:cs typeface="Courier New" panose="02070309020205020404" pitchFamily="49" charset="0"/>
            </a:endParaRPr>
          </a:p>
          <a:p>
            <a:r>
              <a:rPr lang="en-US" b="1" dirty="0">
                <a:solidFill>
                  <a:srgbClr val="FF0000"/>
                </a:solidFill>
                <a:latin typeface="Courier New" panose="02070309020205020404" pitchFamily="49" charset="0"/>
                <a:cs typeface="Courier New" panose="02070309020205020404" pitchFamily="49" charset="0"/>
              </a:rPr>
              <a:t>    Dog d1;  </a:t>
            </a:r>
          </a:p>
          <a:p>
            <a:r>
              <a:rPr lang="en-US" b="1" dirty="0">
                <a:solidFill>
                  <a:srgbClr val="FF0000"/>
                </a:solidFill>
                <a:latin typeface="Courier New" panose="02070309020205020404" pitchFamily="49" charset="0"/>
                <a:cs typeface="Courier New" panose="02070309020205020404" pitchFamily="49" charset="0"/>
              </a:rPr>
              <a:t>    </a:t>
            </a:r>
            <a:r>
              <a:rPr lang="en-US" b="1">
                <a:solidFill>
                  <a:srgbClr val="FF0000"/>
                </a:solidFill>
                <a:latin typeface="Courier New" panose="02070309020205020404" pitchFamily="49" charset="0"/>
                <a:cs typeface="Courier New" panose="02070309020205020404" pitchFamily="49" charset="0"/>
              </a:rPr>
              <a:t>d1.eat</a:t>
            </a:r>
            <a:r>
              <a:rPr lang="en-US" b="1" smtClean="0">
                <a:solidFill>
                  <a:srgbClr val="FF0000"/>
                </a:solidFill>
                <a:latin typeface="Courier New" panose="02070309020205020404" pitchFamily="49" charset="0"/>
                <a:cs typeface="Courier New" panose="02070309020205020404" pitchFamily="49" charset="0"/>
              </a:rPr>
              <a:t>();  </a:t>
            </a:r>
            <a:endParaRPr lang="en-US" b="1" dirty="0">
              <a:solidFill>
                <a:srgbClr val="FF0000"/>
              </a:solidFill>
              <a:latin typeface="Courier New" panose="02070309020205020404" pitchFamily="49" charset="0"/>
              <a:cs typeface="Courier New" panose="02070309020205020404" pitchFamily="49" charset="0"/>
            </a:endParaRPr>
          </a:p>
          <a:p>
            <a:r>
              <a:rPr lang="en-US" b="1" dirty="0">
                <a:solidFill>
                  <a:srgbClr val="FF0000"/>
                </a:solidFill>
                <a:latin typeface="Courier New" panose="02070309020205020404" pitchFamily="49" charset="0"/>
                <a:cs typeface="Courier New" panose="02070309020205020404" pitchFamily="49" charset="0"/>
              </a:rPr>
              <a:t>    </a:t>
            </a:r>
            <a:r>
              <a:rPr lang="en-US" b="1">
                <a:solidFill>
                  <a:srgbClr val="FF0000"/>
                </a:solidFill>
                <a:latin typeface="Courier New" panose="02070309020205020404" pitchFamily="49" charset="0"/>
                <a:cs typeface="Courier New" panose="02070309020205020404" pitchFamily="49" charset="0"/>
              </a:rPr>
              <a:t>d1.bark</a:t>
            </a:r>
            <a:r>
              <a:rPr lang="en-US" b="1" smtClean="0">
                <a:solidFill>
                  <a:srgbClr val="FF0000"/>
                </a:solidFill>
                <a:latin typeface="Courier New" panose="02070309020205020404" pitchFamily="49" charset="0"/>
                <a:cs typeface="Courier New" panose="02070309020205020404" pitchFamily="49" charset="0"/>
              </a:rPr>
              <a:t>();  </a:t>
            </a:r>
            <a:endParaRPr lang="en-US" b="1" dirty="0">
              <a:solidFill>
                <a:srgbClr val="FF0000"/>
              </a:solidFill>
              <a:latin typeface="Courier New" panose="02070309020205020404" pitchFamily="49" charset="0"/>
              <a:cs typeface="Courier New" panose="02070309020205020404" pitchFamily="49" charset="0"/>
            </a:endParaRPr>
          </a:p>
          <a:p>
            <a:r>
              <a:rPr lang="en-US" b="1" dirty="0" smtClean="0">
                <a:solidFill>
                  <a:srgbClr val="FF0000"/>
                </a:solidFill>
                <a:latin typeface="Courier New" panose="02070309020205020404" pitchFamily="49" charset="0"/>
                <a:cs typeface="Courier New" panose="02070309020205020404" pitchFamily="49" charset="0"/>
              </a:rPr>
              <a:t>} </a:t>
            </a:r>
            <a:endParaRPr lang="en-US" b="1"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90642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55575" y="271581"/>
            <a:ext cx="11957538" cy="64325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sz="2800" b="1" dirty="0">
                <a:latin typeface="+mn-lt"/>
              </a:rPr>
              <a:t>How to make a Private Member </a:t>
            </a:r>
            <a:r>
              <a:rPr lang="en-US" sz="2800" b="1" dirty="0" smtClean="0">
                <a:latin typeface="+mn-lt"/>
              </a:rPr>
              <a:t>Inheritable –</a:t>
            </a:r>
          </a:p>
          <a:p>
            <a:pPr marL="342900" lvl="0" indent="-342900" algn="just">
              <a:buFont typeface="Wingdings" panose="05000000000000000000" pitchFamily="2" charset="2"/>
              <a:buChar char="§"/>
            </a:pPr>
            <a:r>
              <a:rPr lang="en-US" sz="2000" dirty="0" smtClean="0">
                <a:latin typeface="+mn-lt"/>
              </a:rPr>
              <a:t>The </a:t>
            </a:r>
            <a:r>
              <a:rPr lang="en-US" sz="2000" dirty="0">
                <a:latin typeface="+mn-lt"/>
              </a:rPr>
              <a:t>private member is not inheritable. If we modify the visibility mode by making it public, but this takes away the advantage of data hiding</a:t>
            </a:r>
            <a:r>
              <a:rPr lang="en-US" sz="2000" dirty="0" smtClean="0">
                <a:latin typeface="+mn-lt"/>
              </a:rPr>
              <a:t>.</a:t>
            </a:r>
          </a:p>
          <a:p>
            <a:pPr marL="342900" lvl="0" indent="-342900" algn="just">
              <a:buFont typeface="Wingdings" panose="05000000000000000000" pitchFamily="2" charset="2"/>
              <a:buChar char="§"/>
            </a:pPr>
            <a:endParaRPr lang="en-US" sz="2000" dirty="0">
              <a:latin typeface="+mn-lt"/>
            </a:endParaRPr>
          </a:p>
          <a:p>
            <a:pPr marL="342900" lvl="0" indent="-342900" algn="just">
              <a:buFont typeface="Wingdings" panose="05000000000000000000" pitchFamily="2" charset="2"/>
              <a:buChar char="§"/>
            </a:pPr>
            <a:r>
              <a:rPr lang="en-US" sz="2000" dirty="0">
                <a:latin typeface="+mn-lt"/>
              </a:rPr>
              <a:t>C++ introduces a third visibility modifier, i.e., </a:t>
            </a:r>
            <a:r>
              <a:rPr lang="en-US" sz="2000" b="1" dirty="0">
                <a:latin typeface="+mn-lt"/>
              </a:rPr>
              <a:t>protected</a:t>
            </a:r>
            <a:r>
              <a:rPr lang="en-US" sz="2000" dirty="0">
                <a:latin typeface="+mn-lt"/>
              </a:rPr>
              <a:t>. The member which is declared as protected will be accessible to all the member functions within the class as well as the class immediately derived from it.</a:t>
            </a:r>
          </a:p>
          <a:p>
            <a:pPr lvl="0" algn="just"/>
            <a:endParaRPr lang="en-US" sz="2000" dirty="0" smtClean="0">
              <a:latin typeface="+mn-lt"/>
            </a:endParaRPr>
          </a:p>
          <a:p>
            <a:pPr lvl="0" algn="just"/>
            <a:r>
              <a:rPr lang="en-US" sz="2400" b="1" dirty="0" smtClean="0">
                <a:latin typeface="+mn-lt"/>
              </a:rPr>
              <a:t>Visibility </a:t>
            </a:r>
            <a:r>
              <a:rPr lang="en-US" sz="2400" b="1" dirty="0">
                <a:latin typeface="+mn-lt"/>
              </a:rPr>
              <a:t>modes can be classified into three </a:t>
            </a:r>
            <a:r>
              <a:rPr lang="en-US" sz="2400" b="1" dirty="0" smtClean="0">
                <a:latin typeface="+mn-lt"/>
              </a:rPr>
              <a:t>categories -</a:t>
            </a:r>
            <a:endParaRPr lang="en-US" sz="2400" b="1" dirty="0">
              <a:latin typeface="+mn-lt"/>
            </a:endParaRPr>
          </a:p>
          <a:p>
            <a:pPr lvl="0" algn="just"/>
            <a:r>
              <a:rPr lang="en-US" sz="2000" dirty="0">
                <a:latin typeface="+mn-lt"/>
              </a:rPr>
              <a:t>  </a:t>
            </a:r>
            <a:endParaRPr lang="en-US" sz="2000" dirty="0" smtClean="0">
              <a:latin typeface="+mn-lt"/>
            </a:endParaRPr>
          </a:p>
          <a:p>
            <a:pPr lvl="0" algn="just"/>
            <a:endParaRPr lang="en-US" sz="2000" dirty="0">
              <a:latin typeface="+mn-lt"/>
            </a:endParaRPr>
          </a:p>
          <a:p>
            <a:pPr lvl="0" algn="just"/>
            <a:endParaRPr lang="en-US" sz="2000" dirty="0" smtClean="0">
              <a:latin typeface="+mn-lt"/>
            </a:endParaRPr>
          </a:p>
          <a:p>
            <a:pPr lvl="0" algn="just"/>
            <a:endParaRPr lang="en-US" sz="2000" dirty="0">
              <a:latin typeface="+mn-lt"/>
            </a:endParaRPr>
          </a:p>
          <a:p>
            <a:pPr lvl="0" algn="just"/>
            <a:endParaRPr lang="en-US" sz="2000" dirty="0" smtClean="0">
              <a:latin typeface="+mn-lt"/>
            </a:endParaRPr>
          </a:p>
          <a:p>
            <a:pPr lvl="0" algn="just"/>
            <a:endParaRPr lang="en-US" sz="2000" dirty="0" smtClean="0">
              <a:latin typeface="+mn-lt"/>
            </a:endParaRPr>
          </a:p>
          <a:p>
            <a:pPr marL="342900" lvl="0" indent="-342900" algn="just">
              <a:buFont typeface="Wingdings" panose="05000000000000000000" pitchFamily="2" charset="2"/>
              <a:buChar char="§"/>
            </a:pPr>
            <a:r>
              <a:rPr lang="en-US" sz="2000" b="1" dirty="0" smtClean="0">
                <a:latin typeface="+mn-lt"/>
              </a:rPr>
              <a:t>Public -</a:t>
            </a:r>
            <a:r>
              <a:rPr lang="en-US" sz="2000" dirty="0" smtClean="0">
                <a:latin typeface="+mn-lt"/>
              </a:rPr>
              <a:t> </a:t>
            </a:r>
            <a:r>
              <a:rPr lang="en-US" sz="2000" dirty="0">
                <a:latin typeface="+mn-lt"/>
              </a:rPr>
              <a:t>When the member is declared as public, it is accessible to all the functions of the program</a:t>
            </a:r>
            <a:r>
              <a:rPr lang="en-US" sz="2000" dirty="0" smtClean="0">
                <a:latin typeface="+mn-lt"/>
              </a:rPr>
              <a:t>.</a:t>
            </a:r>
          </a:p>
          <a:p>
            <a:pPr marL="342900" lvl="0" indent="-342900" algn="just">
              <a:buFont typeface="Wingdings" panose="05000000000000000000" pitchFamily="2" charset="2"/>
              <a:buChar char="§"/>
            </a:pPr>
            <a:endParaRPr lang="en-US" sz="2000" dirty="0">
              <a:latin typeface="+mn-lt"/>
            </a:endParaRPr>
          </a:p>
          <a:p>
            <a:pPr marL="342900" lvl="0" indent="-342900" algn="just">
              <a:buFont typeface="Wingdings" panose="05000000000000000000" pitchFamily="2" charset="2"/>
              <a:buChar char="§"/>
            </a:pPr>
            <a:r>
              <a:rPr lang="en-US" sz="2000" b="1" dirty="0" smtClean="0">
                <a:latin typeface="+mn-lt"/>
              </a:rPr>
              <a:t>Private -</a:t>
            </a:r>
            <a:r>
              <a:rPr lang="en-US" sz="2000" dirty="0" smtClean="0">
                <a:latin typeface="+mn-lt"/>
              </a:rPr>
              <a:t> </a:t>
            </a:r>
            <a:r>
              <a:rPr lang="en-US" sz="2000" dirty="0">
                <a:latin typeface="+mn-lt"/>
              </a:rPr>
              <a:t>When the member is declared as private, it is accessible within the class only.</a:t>
            </a:r>
          </a:p>
          <a:p>
            <a:pPr marL="342900" lvl="0" indent="-342900" algn="just">
              <a:buFont typeface="Wingdings" panose="05000000000000000000" pitchFamily="2" charset="2"/>
              <a:buChar char="§"/>
            </a:pPr>
            <a:endParaRPr lang="en-US" sz="2000" dirty="0" smtClean="0">
              <a:latin typeface="+mn-lt"/>
            </a:endParaRPr>
          </a:p>
          <a:p>
            <a:pPr marL="342900" lvl="0" indent="-342900" algn="just">
              <a:buFont typeface="Wingdings" panose="05000000000000000000" pitchFamily="2" charset="2"/>
              <a:buChar char="§"/>
            </a:pPr>
            <a:r>
              <a:rPr lang="en-US" sz="2000" b="1" dirty="0" smtClean="0">
                <a:latin typeface="+mn-lt"/>
              </a:rPr>
              <a:t>Protected -</a:t>
            </a:r>
            <a:r>
              <a:rPr lang="en-US" sz="2000" dirty="0" smtClean="0">
                <a:latin typeface="+mn-lt"/>
              </a:rPr>
              <a:t> </a:t>
            </a:r>
            <a:r>
              <a:rPr lang="en-US" sz="2000" dirty="0">
                <a:latin typeface="+mn-lt"/>
              </a:rPr>
              <a:t>When the member is declared as protected, it is accessible within its own class as well as the class immediately derived from it</a:t>
            </a:r>
            <a:r>
              <a:rPr lang="en-US" sz="2000" dirty="0" smtClean="0">
                <a:latin typeface="+mn-lt"/>
              </a:rPr>
              <a:t>.</a:t>
            </a:r>
            <a:endParaRPr lang="en-US" sz="2000" dirty="0">
              <a:latin typeface="+mn-lt"/>
            </a:endParaRPr>
          </a:p>
        </p:txBody>
      </p:sp>
      <p:sp>
        <p:nvSpPr>
          <p:cNvPr id="3" name="AutoShape 2" descr="C++ Inheritance"/>
          <p:cNvSpPr>
            <a:spLocks noChangeAspect="1" noChangeArrowheads="1"/>
          </p:cNvSpPr>
          <p:nvPr/>
        </p:nvSpPr>
        <p:spPr bwMode="auto">
          <a:xfrm>
            <a:off x="155575" y="629957"/>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
          <a:stretch>
            <a:fillRect/>
          </a:stretch>
        </p:blipFill>
        <p:spPr>
          <a:xfrm>
            <a:off x="3939149" y="3052266"/>
            <a:ext cx="3447148" cy="1654204"/>
          </a:xfrm>
          <a:prstGeom prst="rect">
            <a:avLst/>
          </a:prstGeom>
        </p:spPr>
      </p:pic>
    </p:spTree>
    <p:extLst>
      <p:ext uri="{BB962C8B-B14F-4D97-AF65-F5344CB8AC3E}">
        <p14:creationId xmlns:p14="http://schemas.microsoft.com/office/powerpoint/2010/main" val="3849758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847164" y="787446"/>
          <a:ext cx="10636624" cy="2438400"/>
        </p:xfrm>
        <a:graphic>
          <a:graphicData uri="http://schemas.openxmlformats.org/drawingml/2006/table">
            <a:tbl>
              <a:tblPr>
                <a:tableStyleId>{5940675A-B579-460E-94D1-54222C63F5DA}</a:tableStyleId>
              </a:tblPr>
              <a:tblGrid>
                <a:gridCol w="2659156">
                  <a:extLst>
                    <a:ext uri="{9D8B030D-6E8A-4147-A177-3AD203B41FA5}">
                      <a16:colId xmlns:a16="http://schemas.microsoft.com/office/drawing/2014/main" val="20000"/>
                    </a:ext>
                  </a:extLst>
                </a:gridCol>
                <a:gridCol w="2659156">
                  <a:extLst>
                    <a:ext uri="{9D8B030D-6E8A-4147-A177-3AD203B41FA5}">
                      <a16:colId xmlns:a16="http://schemas.microsoft.com/office/drawing/2014/main" val="20001"/>
                    </a:ext>
                  </a:extLst>
                </a:gridCol>
                <a:gridCol w="2659156">
                  <a:extLst>
                    <a:ext uri="{9D8B030D-6E8A-4147-A177-3AD203B41FA5}">
                      <a16:colId xmlns:a16="http://schemas.microsoft.com/office/drawing/2014/main" val="20002"/>
                    </a:ext>
                  </a:extLst>
                </a:gridCol>
                <a:gridCol w="2659156">
                  <a:extLst>
                    <a:ext uri="{9D8B030D-6E8A-4147-A177-3AD203B41FA5}">
                      <a16:colId xmlns:a16="http://schemas.microsoft.com/office/drawing/2014/main" val="20003"/>
                    </a:ext>
                  </a:extLst>
                </a:gridCol>
              </a:tblGrid>
              <a:tr h="520065">
                <a:tc rowSpan="2">
                  <a:txBody>
                    <a:bodyPr/>
                    <a:lstStyle/>
                    <a:p>
                      <a:pPr algn="ctr" fontAlgn="t"/>
                      <a:r>
                        <a:rPr lang="en-US" sz="2000" b="1" dirty="0">
                          <a:effectLst/>
                        </a:rPr>
                        <a:t>Base class visibility</a:t>
                      </a:r>
                      <a:endParaRPr lang="en-US" sz="2000" b="1" dirty="0">
                        <a:solidFill>
                          <a:srgbClr val="000000"/>
                        </a:solidFill>
                        <a:effectLst/>
                        <a:latin typeface="times new roman" panose="02020603050405020304" pitchFamily="18" charset="0"/>
                      </a:endParaRPr>
                    </a:p>
                  </a:txBody>
                  <a:tcPr marL="114300" marR="114300" marT="114300" marB="114300" anchor="ctr"/>
                </a:tc>
                <a:tc gridSpan="3">
                  <a:txBody>
                    <a:bodyPr/>
                    <a:lstStyle/>
                    <a:p>
                      <a:pPr algn="ctr" fontAlgn="t"/>
                      <a:r>
                        <a:rPr lang="en-US" sz="2000" b="1">
                          <a:effectLst/>
                        </a:rPr>
                        <a:t>Derived class visibility</a:t>
                      </a:r>
                      <a:endParaRPr lang="en-US" sz="2000" b="1">
                        <a:solidFill>
                          <a:srgbClr val="000000"/>
                        </a:solidFill>
                        <a:effectLst/>
                        <a:latin typeface="times new roman" panose="02020603050405020304" pitchFamily="18" charset="0"/>
                      </a:endParaRPr>
                    </a:p>
                  </a:txBody>
                  <a:tcPr marL="114300" marR="114300" marT="114300" marB="11430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20065">
                <a:tc vMerge="1">
                  <a:txBody>
                    <a:bodyPr/>
                    <a:lstStyle/>
                    <a:p>
                      <a:endParaRPr lang="en-US"/>
                    </a:p>
                  </a:txBody>
                  <a:tcPr/>
                </a:tc>
                <a:tc>
                  <a:txBody>
                    <a:bodyPr/>
                    <a:lstStyle/>
                    <a:p>
                      <a:pPr algn="ctr" fontAlgn="t"/>
                      <a:r>
                        <a:rPr lang="en-US" sz="2000" b="1" dirty="0">
                          <a:solidFill>
                            <a:srgbClr val="FF0000"/>
                          </a:solidFill>
                          <a:effectLst/>
                        </a:rPr>
                        <a:t>Public</a:t>
                      </a:r>
                      <a:endParaRPr lang="en-US" sz="2000" b="1" dirty="0">
                        <a:solidFill>
                          <a:srgbClr val="FF0000"/>
                        </a:solidFill>
                        <a:effectLst/>
                        <a:latin typeface="times new roman" panose="02020603050405020304" pitchFamily="18" charset="0"/>
                      </a:endParaRPr>
                    </a:p>
                  </a:txBody>
                  <a:tcPr marL="114300" marR="114300" marT="114300" marB="114300" anchor="ctr"/>
                </a:tc>
                <a:tc>
                  <a:txBody>
                    <a:bodyPr/>
                    <a:lstStyle/>
                    <a:p>
                      <a:pPr algn="ctr" fontAlgn="t"/>
                      <a:r>
                        <a:rPr lang="en-US" sz="2000" b="1" dirty="0">
                          <a:solidFill>
                            <a:srgbClr val="FF0000"/>
                          </a:solidFill>
                          <a:effectLst/>
                        </a:rPr>
                        <a:t>Private</a:t>
                      </a:r>
                      <a:endParaRPr lang="en-US" sz="2000" b="1" dirty="0">
                        <a:solidFill>
                          <a:srgbClr val="FF0000"/>
                        </a:solidFill>
                        <a:effectLst/>
                        <a:latin typeface="times new roman" panose="02020603050405020304" pitchFamily="18" charset="0"/>
                      </a:endParaRPr>
                    </a:p>
                  </a:txBody>
                  <a:tcPr marL="114300" marR="114300" marT="114300" marB="114300" anchor="ctr"/>
                </a:tc>
                <a:tc>
                  <a:txBody>
                    <a:bodyPr/>
                    <a:lstStyle/>
                    <a:p>
                      <a:pPr algn="ctr" fontAlgn="t"/>
                      <a:r>
                        <a:rPr lang="en-US" sz="2000" b="1" dirty="0">
                          <a:solidFill>
                            <a:srgbClr val="FF0000"/>
                          </a:solidFill>
                          <a:effectLst/>
                        </a:rPr>
                        <a:t>Protected</a:t>
                      </a:r>
                      <a:endParaRPr lang="en-US" sz="2000" b="1" dirty="0">
                        <a:solidFill>
                          <a:srgbClr val="FF0000"/>
                        </a:solidFill>
                        <a:effectLst/>
                        <a:latin typeface="times new roman" panose="02020603050405020304" pitchFamily="18" charset="0"/>
                      </a:endParaRPr>
                    </a:p>
                  </a:txBody>
                  <a:tcPr marL="114300" marR="114300" marT="114300" marB="114300" anchor="ctr"/>
                </a:tc>
                <a:extLst>
                  <a:ext uri="{0D108BD9-81ED-4DB2-BD59-A6C34878D82A}">
                    <a16:rowId xmlns:a16="http://schemas.microsoft.com/office/drawing/2014/main" val="10001"/>
                  </a:ext>
                </a:extLst>
              </a:tr>
              <a:tr h="445770">
                <a:tc>
                  <a:txBody>
                    <a:bodyPr/>
                    <a:lstStyle/>
                    <a:p>
                      <a:pPr algn="ctr" fontAlgn="t"/>
                      <a:r>
                        <a:rPr lang="en-US" sz="2000" b="1" dirty="0">
                          <a:solidFill>
                            <a:srgbClr val="FF0000"/>
                          </a:solidFill>
                          <a:effectLst/>
                        </a:rPr>
                        <a:t>Private</a:t>
                      </a:r>
                      <a:endParaRPr lang="en-US" sz="2000" b="1" dirty="0">
                        <a:solidFill>
                          <a:srgbClr val="FF0000"/>
                        </a:solidFill>
                        <a:effectLst/>
                        <a:latin typeface="verdana" panose="020B0604030504040204" pitchFamily="34" charset="0"/>
                      </a:endParaRPr>
                    </a:p>
                  </a:txBody>
                  <a:tcPr marL="76200" marR="76200" marT="76200" marB="76200" anchor="ctr"/>
                </a:tc>
                <a:tc>
                  <a:txBody>
                    <a:bodyPr/>
                    <a:lstStyle/>
                    <a:p>
                      <a:pPr algn="ctr" fontAlgn="t"/>
                      <a:r>
                        <a:rPr lang="en-US" sz="2000" b="0">
                          <a:effectLst/>
                        </a:rPr>
                        <a:t>Not Inherited</a:t>
                      </a:r>
                      <a:endParaRPr lang="en-US" sz="2000" b="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b="0" dirty="0">
                          <a:effectLst/>
                        </a:rPr>
                        <a:t>Not Inherited</a:t>
                      </a:r>
                      <a:endParaRPr lang="en-US" sz="2000" b="0"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b="0">
                          <a:effectLst/>
                        </a:rPr>
                        <a:t>Not Inherited</a:t>
                      </a:r>
                      <a:endParaRPr lang="en-US" sz="2000" b="0">
                        <a:solidFill>
                          <a:srgbClr val="000000"/>
                        </a:solidFill>
                        <a:effectLst/>
                        <a:latin typeface="verdana" panose="020B0604030504040204" pitchFamily="34" charset="0"/>
                      </a:endParaRPr>
                    </a:p>
                  </a:txBody>
                  <a:tcPr marL="76200" marR="76200" marT="76200" marB="76200" anchor="ctr"/>
                </a:tc>
                <a:extLst>
                  <a:ext uri="{0D108BD9-81ED-4DB2-BD59-A6C34878D82A}">
                    <a16:rowId xmlns:a16="http://schemas.microsoft.com/office/drawing/2014/main" val="10002"/>
                  </a:ext>
                </a:extLst>
              </a:tr>
              <a:tr h="445770">
                <a:tc>
                  <a:txBody>
                    <a:bodyPr/>
                    <a:lstStyle/>
                    <a:p>
                      <a:pPr algn="ctr" fontAlgn="t"/>
                      <a:r>
                        <a:rPr lang="en-US" sz="2000" b="1" dirty="0">
                          <a:solidFill>
                            <a:srgbClr val="FF0000"/>
                          </a:solidFill>
                          <a:effectLst/>
                        </a:rPr>
                        <a:t>Protected</a:t>
                      </a:r>
                      <a:endParaRPr lang="en-US" sz="2000" b="1" dirty="0">
                        <a:solidFill>
                          <a:srgbClr val="FF0000"/>
                        </a:solidFill>
                        <a:effectLst/>
                        <a:latin typeface="verdana" panose="020B0604030504040204" pitchFamily="34" charset="0"/>
                      </a:endParaRPr>
                    </a:p>
                  </a:txBody>
                  <a:tcPr marL="76200" marR="76200" marT="76200" marB="76200" anchor="ctr"/>
                </a:tc>
                <a:tc>
                  <a:txBody>
                    <a:bodyPr/>
                    <a:lstStyle/>
                    <a:p>
                      <a:pPr algn="ctr" fontAlgn="t"/>
                      <a:r>
                        <a:rPr lang="en-US" sz="2000" b="0" dirty="0">
                          <a:effectLst/>
                        </a:rPr>
                        <a:t>Protected</a:t>
                      </a:r>
                      <a:endParaRPr lang="en-US" sz="2000" b="0"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b="0">
                          <a:effectLst/>
                        </a:rPr>
                        <a:t>Private</a:t>
                      </a:r>
                      <a:endParaRPr lang="en-US" sz="2000" b="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b="0" dirty="0">
                          <a:effectLst/>
                        </a:rPr>
                        <a:t>Protected</a:t>
                      </a:r>
                      <a:endParaRPr lang="en-US" sz="2000" b="0" dirty="0">
                        <a:solidFill>
                          <a:srgbClr val="000000"/>
                        </a:solidFill>
                        <a:effectLst/>
                        <a:latin typeface="verdana" panose="020B0604030504040204" pitchFamily="34" charset="0"/>
                      </a:endParaRPr>
                    </a:p>
                  </a:txBody>
                  <a:tcPr marL="76200" marR="76200" marT="76200" marB="76200" anchor="ctr"/>
                </a:tc>
                <a:extLst>
                  <a:ext uri="{0D108BD9-81ED-4DB2-BD59-A6C34878D82A}">
                    <a16:rowId xmlns:a16="http://schemas.microsoft.com/office/drawing/2014/main" val="10003"/>
                  </a:ext>
                </a:extLst>
              </a:tr>
              <a:tr h="445770">
                <a:tc>
                  <a:txBody>
                    <a:bodyPr/>
                    <a:lstStyle/>
                    <a:p>
                      <a:pPr algn="ctr" fontAlgn="t"/>
                      <a:r>
                        <a:rPr lang="en-US" sz="2000" b="1" dirty="0">
                          <a:solidFill>
                            <a:srgbClr val="FF0000"/>
                          </a:solidFill>
                          <a:effectLst/>
                        </a:rPr>
                        <a:t>Public</a:t>
                      </a:r>
                      <a:endParaRPr lang="en-US" sz="2000" b="1" dirty="0">
                        <a:solidFill>
                          <a:srgbClr val="FF0000"/>
                        </a:solidFill>
                        <a:effectLst/>
                        <a:latin typeface="verdana" panose="020B0604030504040204" pitchFamily="34" charset="0"/>
                      </a:endParaRPr>
                    </a:p>
                  </a:txBody>
                  <a:tcPr marL="76200" marR="76200" marT="76200" marB="76200" anchor="ctr"/>
                </a:tc>
                <a:tc>
                  <a:txBody>
                    <a:bodyPr/>
                    <a:lstStyle/>
                    <a:p>
                      <a:pPr algn="ctr" fontAlgn="t"/>
                      <a:r>
                        <a:rPr lang="en-US" sz="2000" b="0" dirty="0">
                          <a:effectLst/>
                        </a:rPr>
                        <a:t>Public</a:t>
                      </a:r>
                      <a:endParaRPr lang="en-US" sz="2000" b="0"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b="0" dirty="0">
                          <a:effectLst/>
                        </a:rPr>
                        <a:t>Private</a:t>
                      </a:r>
                      <a:endParaRPr lang="en-US" sz="2000" b="0"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b="0" dirty="0">
                          <a:effectLst/>
                        </a:rPr>
                        <a:t>Protected</a:t>
                      </a:r>
                      <a:endParaRPr lang="en-US" sz="2000" b="0" dirty="0">
                        <a:solidFill>
                          <a:srgbClr val="000000"/>
                        </a:solidFill>
                        <a:effectLst/>
                        <a:latin typeface="verdana" panose="020B0604030504040204" pitchFamily="34" charset="0"/>
                      </a:endParaRPr>
                    </a:p>
                  </a:txBody>
                  <a:tcPr marL="76200" marR="76200" marT="76200" marB="76200" anchor="ctr"/>
                </a:tc>
                <a:extLst>
                  <a:ext uri="{0D108BD9-81ED-4DB2-BD59-A6C34878D82A}">
                    <a16:rowId xmlns:a16="http://schemas.microsoft.com/office/drawing/2014/main" val="10004"/>
                  </a:ext>
                </a:extLst>
              </a:tr>
            </a:tbl>
          </a:graphicData>
        </a:graphic>
      </p:graphicFrame>
      <p:sp>
        <p:nvSpPr>
          <p:cNvPr id="6" name="Rectangle 5"/>
          <p:cNvSpPr/>
          <p:nvPr/>
        </p:nvSpPr>
        <p:spPr>
          <a:xfrm>
            <a:off x="249921" y="164958"/>
            <a:ext cx="5010602" cy="523220"/>
          </a:xfrm>
          <a:prstGeom prst="rect">
            <a:avLst/>
          </a:prstGeom>
        </p:spPr>
        <p:txBody>
          <a:bodyPr wrap="none">
            <a:spAutoFit/>
          </a:bodyPr>
          <a:lstStyle/>
          <a:p>
            <a:r>
              <a:rPr lang="en-US" sz="2800" b="1" dirty="0"/>
              <a:t>Visibility of Inherited </a:t>
            </a:r>
            <a:r>
              <a:rPr lang="en-US" sz="2800" b="1" dirty="0" smtClean="0"/>
              <a:t>Members -</a:t>
            </a:r>
            <a:endParaRPr lang="en-US" sz="2800" b="1" dirty="0"/>
          </a:p>
        </p:txBody>
      </p:sp>
    </p:spTree>
    <p:extLst>
      <p:ext uri="{BB962C8B-B14F-4D97-AF65-F5344CB8AC3E}">
        <p14:creationId xmlns:p14="http://schemas.microsoft.com/office/powerpoint/2010/main" val="29182778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4458" y="224135"/>
            <a:ext cx="11689977" cy="6370975"/>
          </a:xfrm>
          <a:prstGeom prst="rect">
            <a:avLst/>
          </a:prstGeom>
        </p:spPr>
        <p:txBody>
          <a:bodyPr wrap="square">
            <a:spAutoFit/>
          </a:bodyPr>
          <a:lstStyle/>
          <a:p>
            <a:pPr algn="just"/>
            <a:r>
              <a:rPr lang="en-US" sz="2800" b="1" dirty="0"/>
              <a:t>Multilevel </a:t>
            </a:r>
            <a:r>
              <a:rPr lang="en-US" sz="2800" b="1" dirty="0" smtClean="0"/>
              <a:t>Inheritance - </a:t>
            </a:r>
            <a:r>
              <a:rPr lang="en-US" sz="2000" dirty="0" smtClean="0"/>
              <a:t>Multilevel </a:t>
            </a:r>
            <a:r>
              <a:rPr lang="en-US" sz="2000" dirty="0"/>
              <a:t>inheritance is a process of deriving a class from another derived class</a:t>
            </a:r>
            <a:r>
              <a:rPr lang="en-US" sz="2000" dirty="0" smtClean="0"/>
              <a:t>.</a:t>
            </a:r>
            <a:endParaRPr lang="en-US" b="1" dirty="0" smtClean="0">
              <a:solidFill>
                <a:srgbClr val="FF0000"/>
              </a:solidFill>
              <a:latin typeface="Courier New" panose="02070309020205020404" pitchFamily="49" charset="0"/>
              <a:cs typeface="Courier New" panose="02070309020205020404" pitchFamily="49" charset="0"/>
            </a:endParaRPr>
          </a:p>
          <a:p>
            <a:pPr algn="just"/>
            <a:r>
              <a:rPr lang="en-US" b="1" dirty="0" smtClean="0">
                <a:solidFill>
                  <a:srgbClr val="FF0000"/>
                </a:solidFill>
                <a:latin typeface="Courier New" panose="02070309020205020404" pitchFamily="49" charset="0"/>
                <a:cs typeface="Courier New" panose="02070309020205020404" pitchFamily="49" charset="0"/>
              </a:rPr>
              <a:t>#include&lt;iostream.h&gt;</a:t>
            </a:r>
          </a:p>
          <a:p>
            <a:pPr algn="just"/>
            <a:r>
              <a:rPr lang="en-US" b="1" dirty="0" smtClean="0">
                <a:solidFill>
                  <a:srgbClr val="FF0000"/>
                </a:solidFill>
                <a:latin typeface="Courier New" panose="02070309020205020404" pitchFamily="49" charset="0"/>
                <a:cs typeface="Courier New" panose="02070309020205020404" pitchFamily="49" charset="0"/>
              </a:rPr>
              <a:t>#include&lt;</a:t>
            </a:r>
            <a:r>
              <a:rPr lang="en-US" b="1" dirty="0" err="1" smtClean="0">
                <a:solidFill>
                  <a:srgbClr val="FF0000"/>
                </a:solidFill>
                <a:latin typeface="Courier New" panose="02070309020205020404" pitchFamily="49" charset="0"/>
                <a:cs typeface="Courier New" panose="02070309020205020404" pitchFamily="49" charset="0"/>
              </a:rPr>
              <a:t>conio.h</a:t>
            </a:r>
            <a:r>
              <a:rPr lang="en-US" b="1" dirty="0" smtClean="0">
                <a:solidFill>
                  <a:srgbClr val="FF0000"/>
                </a:solidFill>
                <a:latin typeface="Courier New" panose="02070309020205020404" pitchFamily="49" charset="0"/>
                <a:cs typeface="Courier New" panose="02070309020205020404" pitchFamily="49" charset="0"/>
              </a:rPr>
              <a:t>&gt;  </a:t>
            </a:r>
            <a:endParaRPr lang="en-US" b="1" dirty="0">
              <a:solidFill>
                <a:srgbClr val="FF0000"/>
              </a:solidFill>
              <a:latin typeface="Courier New" panose="02070309020205020404" pitchFamily="49" charset="0"/>
              <a:cs typeface="Courier New" panose="02070309020205020404" pitchFamily="49" charset="0"/>
            </a:endParaRPr>
          </a:p>
          <a:p>
            <a:pPr algn="just"/>
            <a:endParaRPr lang="en-US" b="1" dirty="0" smtClean="0">
              <a:solidFill>
                <a:srgbClr val="FF0000"/>
              </a:solidFill>
              <a:latin typeface="Courier New" panose="02070309020205020404" pitchFamily="49" charset="0"/>
              <a:cs typeface="Courier New" panose="02070309020205020404" pitchFamily="49" charset="0"/>
            </a:endParaRPr>
          </a:p>
          <a:p>
            <a:pPr algn="just"/>
            <a:r>
              <a:rPr lang="en-US" b="1" dirty="0" smtClean="0">
                <a:solidFill>
                  <a:srgbClr val="FF0000"/>
                </a:solidFill>
                <a:latin typeface="Courier New" panose="02070309020205020404" pitchFamily="49" charset="0"/>
                <a:cs typeface="Courier New" panose="02070309020205020404" pitchFamily="49" charset="0"/>
              </a:rPr>
              <a:t>class </a:t>
            </a:r>
            <a:r>
              <a:rPr lang="en-US" b="1" dirty="0">
                <a:solidFill>
                  <a:srgbClr val="FF0000"/>
                </a:solidFill>
                <a:latin typeface="Courier New" panose="02070309020205020404" pitchFamily="49" charset="0"/>
                <a:cs typeface="Courier New" panose="02070309020205020404" pitchFamily="49" charset="0"/>
              </a:rPr>
              <a:t>Animal </a:t>
            </a:r>
            <a:endParaRPr lang="en-US" b="1" dirty="0" smtClean="0">
              <a:solidFill>
                <a:srgbClr val="FF0000"/>
              </a:solidFill>
              <a:latin typeface="Courier New" panose="02070309020205020404" pitchFamily="49" charset="0"/>
              <a:cs typeface="Courier New" panose="02070309020205020404" pitchFamily="49" charset="0"/>
            </a:endParaRPr>
          </a:p>
          <a:p>
            <a:pPr algn="just"/>
            <a:r>
              <a:rPr lang="en-US" b="1" dirty="0" smtClean="0">
                <a:solidFill>
                  <a:srgbClr val="FF0000"/>
                </a:solidFill>
                <a:latin typeface="Courier New" panose="02070309020205020404" pitchFamily="49" charset="0"/>
                <a:cs typeface="Courier New" panose="02070309020205020404" pitchFamily="49" charset="0"/>
              </a:rPr>
              <a:t>{  </a:t>
            </a:r>
            <a:endParaRPr lang="en-US" b="1" dirty="0">
              <a:solidFill>
                <a:srgbClr val="FF0000"/>
              </a:solidFill>
              <a:latin typeface="Courier New" panose="02070309020205020404" pitchFamily="49" charset="0"/>
              <a:cs typeface="Courier New" panose="02070309020205020404" pitchFamily="49" charset="0"/>
            </a:endParaRPr>
          </a:p>
          <a:p>
            <a:pPr algn="just"/>
            <a:r>
              <a:rPr lang="en-US" b="1" dirty="0">
                <a:solidFill>
                  <a:srgbClr val="FF0000"/>
                </a:solidFill>
                <a:latin typeface="Courier New" panose="02070309020205020404" pitchFamily="49" charset="0"/>
                <a:cs typeface="Courier New" panose="02070309020205020404" pitchFamily="49" charset="0"/>
              </a:rPr>
              <a:t>   public:  </a:t>
            </a:r>
          </a:p>
          <a:p>
            <a:pPr algn="just"/>
            <a:r>
              <a:rPr lang="en-US" b="1" dirty="0">
                <a:solidFill>
                  <a:srgbClr val="FF0000"/>
                </a:solidFill>
                <a:latin typeface="Courier New" panose="02070309020205020404" pitchFamily="49" charset="0"/>
                <a:cs typeface="Courier New" panose="02070309020205020404" pitchFamily="49" charset="0"/>
              </a:rPr>
              <a:t> </a:t>
            </a:r>
            <a:r>
              <a:rPr lang="en-US" b="1" dirty="0" smtClean="0">
                <a:solidFill>
                  <a:srgbClr val="FF0000"/>
                </a:solidFill>
                <a:latin typeface="Courier New" panose="02070309020205020404" pitchFamily="49" charset="0"/>
                <a:cs typeface="Courier New" panose="02070309020205020404" pitchFamily="49" charset="0"/>
              </a:rPr>
              <a:t>	void </a:t>
            </a:r>
            <a:r>
              <a:rPr lang="en-US" b="1" dirty="0">
                <a:solidFill>
                  <a:srgbClr val="FF0000"/>
                </a:solidFill>
                <a:latin typeface="Courier New" panose="02070309020205020404" pitchFamily="49" charset="0"/>
                <a:cs typeface="Courier New" panose="02070309020205020404" pitchFamily="49" charset="0"/>
              </a:rPr>
              <a:t>eat</a:t>
            </a:r>
            <a:r>
              <a:rPr lang="en-US" b="1" dirty="0" smtClean="0">
                <a:solidFill>
                  <a:srgbClr val="FF0000"/>
                </a:solidFill>
                <a:latin typeface="Courier New" panose="02070309020205020404" pitchFamily="49" charset="0"/>
                <a:cs typeface="Courier New" panose="02070309020205020404" pitchFamily="49" charset="0"/>
              </a:rPr>
              <a:t>() </a:t>
            </a:r>
          </a:p>
          <a:p>
            <a:pPr algn="just"/>
            <a:r>
              <a:rPr lang="en-US" b="1" dirty="0">
                <a:solidFill>
                  <a:srgbClr val="FF0000"/>
                </a:solidFill>
                <a:latin typeface="Courier New" panose="02070309020205020404" pitchFamily="49" charset="0"/>
                <a:cs typeface="Courier New" panose="02070309020205020404" pitchFamily="49" charset="0"/>
              </a:rPr>
              <a:t>	</a:t>
            </a:r>
            <a:r>
              <a:rPr lang="en-US" b="1" dirty="0" smtClean="0">
                <a:solidFill>
                  <a:srgbClr val="FF0000"/>
                </a:solidFill>
                <a:latin typeface="Courier New" panose="02070309020205020404" pitchFamily="49" charset="0"/>
                <a:cs typeface="Courier New" panose="02070309020205020404" pitchFamily="49" charset="0"/>
              </a:rPr>
              <a:t>{   </a:t>
            </a:r>
            <a:endParaRPr lang="en-US" b="1" dirty="0">
              <a:solidFill>
                <a:srgbClr val="FF0000"/>
              </a:solidFill>
              <a:latin typeface="Courier New" panose="02070309020205020404" pitchFamily="49" charset="0"/>
              <a:cs typeface="Courier New" panose="02070309020205020404" pitchFamily="49" charset="0"/>
            </a:endParaRPr>
          </a:p>
          <a:p>
            <a:pPr algn="just"/>
            <a:r>
              <a:rPr lang="en-US" b="1" dirty="0">
                <a:solidFill>
                  <a:srgbClr val="FF0000"/>
                </a:solidFill>
                <a:latin typeface="Courier New" panose="02070309020205020404" pitchFamily="49" charset="0"/>
                <a:cs typeface="Courier New" panose="02070309020205020404" pitchFamily="49" charset="0"/>
              </a:rPr>
              <a:t>    </a:t>
            </a:r>
            <a:r>
              <a:rPr lang="en-US" b="1" dirty="0" smtClean="0">
                <a:solidFill>
                  <a:srgbClr val="FF0000"/>
                </a:solidFill>
                <a:latin typeface="Courier New" panose="02070309020205020404" pitchFamily="49" charset="0"/>
                <a:cs typeface="Courier New" panose="02070309020205020404" pitchFamily="49" charset="0"/>
              </a:rPr>
              <a:t>		cout</a:t>
            </a:r>
            <a:r>
              <a:rPr lang="en-US" b="1" dirty="0">
                <a:solidFill>
                  <a:srgbClr val="FF0000"/>
                </a:solidFill>
                <a:latin typeface="Courier New" panose="02070309020205020404" pitchFamily="49" charset="0"/>
                <a:cs typeface="Courier New" panose="02070309020205020404" pitchFamily="49" charset="0"/>
              </a:rPr>
              <a:t>&lt;&lt;"Eating..."&lt;&lt;endl;   </a:t>
            </a:r>
          </a:p>
          <a:p>
            <a:pPr algn="just"/>
            <a:r>
              <a:rPr lang="en-US" b="1" dirty="0">
                <a:solidFill>
                  <a:srgbClr val="FF0000"/>
                </a:solidFill>
                <a:latin typeface="Courier New" panose="02070309020205020404" pitchFamily="49" charset="0"/>
                <a:cs typeface="Courier New" panose="02070309020205020404" pitchFamily="49" charset="0"/>
              </a:rPr>
              <a:t> </a:t>
            </a:r>
            <a:r>
              <a:rPr lang="en-US" b="1" dirty="0" smtClean="0">
                <a:solidFill>
                  <a:srgbClr val="FF0000"/>
                </a:solidFill>
                <a:latin typeface="Courier New" panose="02070309020205020404" pitchFamily="49" charset="0"/>
                <a:cs typeface="Courier New" panose="02070309020205020404" pitchFamily="49" charset="0"/>
              </a:rPr>
              <a:t>	}    </a:t>
            </a:r>
            <a:endParaRPr lang="en-US" b="1" dirty="0">
              <a:solidFill>
                <a:srgbClr val="FF0000"/>
              </a:solidFill>
              <a:latin typeface="Courier New" panose="02070309020205020404" pitchFamily="49" charset="0"/>
              <a:cs typeface="Courier New" panose="02070309020205020404" pitchFamily="49" charset="0"/>
            </a:endParaRPr>
          </a:p>
          <a:p>
            <a:pPr algn="just"/>
            <a:r>
              <a:rPr lang="en-US" b="1" dirty="0" smtClean="0">
                <a:solidFill>
                  <a:srgbClr val="FF0000"/>
                </a:solidFill>
                <a:latin typeface="Courier New" panose="02070309020205020404" pitchFamily="49" charset="0"/>
                <a:cs typeface="Courier New" panose="02070309020205020404" pitchFamily="49" charset="0"/>
              </a:rPr>
              <a:t>};  </a:t>
            </a:r>
            <a:endParaRPr lang="en-US" b="1" dirty="0">
              <a:solidFill>
                <a:srgbClr val="FF0000"/>
              </a:solidFill>
              <a:latin typeface="Courier New" panose="02070309020205020404" pitchFamily="49" charset="0"/>
              <a:cs typeface="Courier New" panose="02070309020205020404" pitchFamily="49" charset="0"/>
            </a:endParaRPr>
          </a:p>
          <a:p>
            <a:pPr algn="just"/>
            <a:endParaRPr lang="en-US" b="1" dirty="0" smtClean="0">
              <a:solidFill>
                <a:srgbClr val="FF0000"/>
              </a:solidFill>
              <a:latin typeface="Courier New" panose="02070309020205020404" pitchFamily="49" charset="0"/>
              <a:cs typeface="Courier New" panose="02070309020205020404" pitchFamily="49" charset="0"/>
            </a:endParaRPr>
          </a:p>
          <a:p>
            <a:pPr algn="just"/>
            <a:r>
              <a:rPr lang="en-US" b="1" dirty="0" smtClean="0">
                <a:solidFill>
                  <a:srgbClr val="FF0000"/>
                </a:solidFill>
                <a:latin typeface="Courier New" panose="02070309020205020404" pitchFamily="49" charset="0"/>
                <a:cs typeface="Courier New" panose="02070309020205020404" pitchFamily="49" charset="0"/>
              </a:rPr>
              <a:t>class </a:t>
            </a:r>
            <a:r>
              <a:rPr lang="en-US" b="1" dirty="0">
                <a:solidFill>
                  <a:srgbClr val="FF0000"/>
                </a:solidFill>
                <a:latin typeface="Courier New" panose="02070309020205020404" pitchFamily="49" charset="0"/>
                <a:cs typeface="Courier New" panose="02070309020205020404" pitchFamily="49" charset="0"/>
              </a:rPr>
              <a:t>Dog: public Animal   </a:t>
            </a:r>
          </a:p>
          <a:p>
            <a:pPr algn="just"/>
            <a:r>
              <a:rPr lang="en-US" b="1" dirty="0">
                <a:solidFill>
                  <a:srgbClr val="FF0000"/>
                </a:solidFill>
                <a:latin typeface="Courier New" panose="02070309020205020404" pitchFamily="49" charset="0"/>
                <a:cs typeface="Courier New" panose="02070309020205020404" pitchFamily="49" charset="0"/>
              </a:rPr>
              <a:t>{</a:t>
            </a:r>
            <a:r>
              <a:rPr lang="en-US" b="1" dirty="0" smtClean="0">
                <a:solidFill>
                  <a:srgbClr val="FF0000"/>
                </a:solidFill>
                <a:latin typeface="Courier New" panose="02070309020205020404" pitchFamily="49" charset="0"/>
                <a:cs typeface="Courier New" panose="02070309020205020404" pitchFamily="49" charset="0"/>
              </a:rPr>
              <a:t>    </a:t>
            </a:r>
            <a:endParaRPr lang="en-US" b="1" dirty="0">
              <a:solidFill>
                <a:srgbClr val="FF0000"/>
              </a:solidFill>
              <a:latin typeface="Courier New" panose="02070309020205020404" pitchFamily="49" charset="0"/>
              <a:cs typeface="Courier New" panose="02070309020205020404" pitchFamily="49" charset="0"/>
            </a:endParaRPr>
          </a:p>
          <a:p>
            <a:pPr algn="just"/>
            <a:r>
              <a:rPr lang="en-US" b="1" dirty="0">
                <a:solidFill>
                  <a:srgbClr val="FF0000"/>
                </a:solidFill>
                <a:latin typeface="Courier New" panose="02070309020205020404" pitchFamily="49" charset="0"/>
                <a:cs typeface="Courier New" panose="02070309020205020404" pitchFamily="49" charset="0"/>
              </a:rPr>
              <a:t>   </a:t>
            </a:r>
            <a:r>
              <a:rPr lang="en-US" b="1" dirty="0" smtClean="0">
                <a:solidFill>
                  <a:srgbClr val="FF0000"/>
                </a:solidFill>
                <a:latin typeface="Courier New" panose="02070309020205020404" pitchFamily="49" charset="0"/>
                <a:cs typeface="Courier New" panose="02070309020205020404" pitchFamily="49" charset="0"/>
              </a:rPr>
              <a:t>public</a:t>
            </a:r>
            <a:r>
              <a:rPr lang="en-US" b="1" dirty="0">
                <a:solidFill>
                  <a:srgbClr val="FF0000"/>
                </a:solidFill>
                <a:latin typeface="Courier New" panose="02070309020205020404" pitchFamily="49" charset="0"/>
                <a:cs typeface="Courier New" panose="02070309020205020404" pitchFamily="49" charset="0"/>
              </a:rPr>
              <a:t>:  </a:t>
            </a:r>
          </a:p>
          <a:p>
            <a:pPr algn="just"/>
            <a:r>
              <a:rPr lang="en-US" b="1" dirty="0">
                <a:solidFill>
                  <a:srgbClr val="FF0000"/>
                </a:solidFill>
                <a:latin typeface="Courier New" panose="02070309020205020404" pitchFamily="49" charset="0"/>
                <a:cs typeface="Courier New" panose="02070309020205020404" pitchFamily="49" charset="0"/>
              </a:rPr>
              <a:t>     void bark</a:t>
            </a:r>
            <a:r>
              <a:rPr lang="en-US" b="1" dirty="0" smtClean="0">
                <a:solidFill>
                  <a:srgbClr val="FF0000"/>
                </a:solidFill>
                <a:latin typeface="Courier New" panose="02070309020205020404" pitchFamily="49" charset="0"/>
                <a:cs typeface="Courier New" panose="02070309020205020404" pitchFamily="49" charset="0"/>
              </a:rPr>
              <a:t>()</a:t>
            </a:r>
          </a:p>
          <a:p>
            <a:pPr algn="just"/>
            <a:r>
              <a:rPr lang="en-US" b="1" dirty="0" smtClean="0">
                <a:solidFill>
                  <a:srgbClr val="FF0000"/>
                </a:solidFill>
                <a:latin typeface="Courier New" panose="02070309020205020404" pitchFamily="49" charset="0"/>
                <a:cs typeface="Courier New" panose="02070309020205020404" pitchFamily="49" charset="0"/>
              </a:rPr>
              <a:t>     {  </a:t>
            </a:r>
            <a:endParaRPr lang="en-US" b="1" dirty="0">
              <a:solidFill>
                <a:srgbClr val="FF0000"/>
              </a:solidFill>
              <a:latin typeface="Courier New" panose="02070309020205020404" pitchFamily="49" charset="0"/>
              <a:cs typeface="Courier New" panose="02070309020205020404" pitchFamily="49" charset="0"/>
            </a:endParaRPr>
          </a:p>
          <a:p>
            <a:pPr algn="just"/>
            <a:r>
              <a:rPr lang="en-US" b="1" dirty="0">
                <a:solidFill>
                  <a:srgbClr val="FF0000"/>
                </a:solidFill>
                <a:latin typeface="Courier New" panose="02070309020205020404" pitchFamily="49" charset="0"/>
                <a:cs typeface="Courier New" panose="02070309020205020404" pitchFamily="49" charset="0"/>
              </a:rPr>
              <a:t>    </a:t>
            </a:r>
            <a:r>
              <a:rPr lang="en-US" b="1" dirty="0" smtClean="0">
                <a:solidFill>
                  <a:srgbClr val="FF0000"/>
                </a:solidFill>
                <a:latin typeface="Courier New" panose="02070309020205020404" pitchFamily="49" charset="0"/>
                <a:cs typeface="Courier New" panose="02070309020205020404" pitchFamily="49" charset="0"/>
              </a:rPr>
              <a:t>		cout</a:t>
            </a:r>
            <a:r>
              <a:rPr lang="en-US" b="1" dirty="0">
                <a:solidFill>
                  <a:srgbClr val="FF0000"/>
                </a:solidFill>
                <a:latin typeface="Courier New" panose="02070309020205020404" pitchFamily="49" charset="0"/>
                <a:cs typeface="Courier New" panose="02070309020205020404" pitchFamily="49" charset="0"/>
              </a:rPr>
              <a:t>&lt;&lt;"Barking..."&lt;&lt;endl;   </a:t>
            </a:r>
          </a:p>
          <a:p>
            <a:pPr algn="just"/>
            <a:r>
              <a:rPr lang="en-US" b="1" dirty="0">
                <a:solidFill>
                  <a:srgbClr val="FF0000"/>
                </a:solidFill>
                <a:latin typeface="Courier New" panose="02070309020205020404" pitchFamily="49" charset="0"/>
                <a:cs typeface="Courier New" panose="02070309020205020404" pitchFamily="49" charset="0"/>
              </a:rPr>
              <a:t>     }    </a:t>
            </a:r>
            <a:endParaRPr lang="en-US" b="1" dirty="0" smtClean="0">
              <a:solidFill>
                <a:srgbClr val="FF0000"/>
              </a:solidFill>
              <a:latin typeface="Courier New" panose="02070309020205020404" pitchFamily="49" charset="0"/>
              <a:cs typeface="Courier New" panose="02070309020205020404" pitchFamily="49" charset="0"/>
            </a:endParaRPr>
          </a:p>
          <a:p>
            <a:pPr algn="just"/>
            <a:r>
              <a:rPr lang="en-US" b="1" dirty="0" smtClean="0">
                <a:solidFill>
                  <a:srgbClr val="FF0000"/>
                </a:solidFill>
                <a:latin typeface="Courier New" panose="02070309020205020404" pitchFamily="49" charset="0"/>
                <a:cs typeface="Courier New" panose="02070309020205020404" pitchFamily="49" charset="0"/>
              </a:rPr>
              <a:t>};   </a:t>
            </a:r>
            <a:endParaRPr lang="en-US" b="1" dirty="0">
              <a:solidFill>
                <a:srgbClr val="FF0000"/>
              </a:solidFill>
              <a:latin typeface="Courier New" panose="02070309020205020404" pitchFamily="49" charset="0"/>
              <a:cs typeface="Courier New" panose="02070309020205020404" pitchFamily="49" charset="0"/>
            </a:endParaRPr>
          </a:p>
        </p:txBody>
      </p:sp>
      <p:pic>
        <p:nvPicPr>
          <p:cNvPr id="4" name="Picture 3"/>
          <p:cNvPicPr>
            <a:picLocks noChangeAspect="1"/>
          </p:cNvPicPr>
          <p:nvPr/>
        </p:nvPicPr>
        <p:blipFill>
          <a:blip r:embed="rId2"/>
          <a:stretch>
            <a:fillRect/>
          </a:stretch>
        </p:blipFill>
        <p:spPr>
          <a:xfrm>
            <a:off x="10905564" y="793521"/>
            <a:ext cx="1048871" cy="3536432"/>
          </a:xfrm>
          <a:prstGeom prst="rect">
            <a:avLst/>
          </a:prstGeom>
        </p:spPr>
      </p:pic>
      <p:pic>
        <p:nvPicPr>
          <p:cNvPr id="7" name="Picture 6"/>
          <p:cNvPicPr>
            <a:picLocks noChangeAspect="1"/>
          </p:cNvPicPr>
          <p:nvPr/>
        </p:nvPicPr>
        <p:blipFill>
          <a:blip r:embed="rId3"/>
          <a:stretch>
            <a:fillRect/>
          </a:stretch>
        </p:blipFill>
        <p:spPr>
          <a:xfrm>
            <a:off x="5551396" y="1508379"/>
            <a:ext cx="6145301" cy="4621169"/>
          </a:xfrm>
          <a:prstGeom prst="rect">
            <a:avLst/>
          </a:prstGeom>
        </p:spPr>
      </p:pic>
    </p:spTree>
    <p:extLst>
      <p:ext uri="{BB962C8B-B14F-4D97-AF65-F5344CB8AC3E}">
        <p14:creationId xmlns:p14="http://schemas.microsoft.com/office/powerpoint/2010/main" val="8065164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C++ Inheritance"/>
          <p:cNvSpPr>
            <a:spLocks noChangeAspect="1" noChangeArrowheads="1"/>
          </p:cNvSpPr>
          <p:nvPr/>
        </p:nvSpPr>
        <p:spPr bwMode="auto">
          <a:xfrm>
            <a:off x="155575" y="68047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Rectangle 4"/>
          <p:cNvSpPr/>
          <p:nvPr/>
        </p:nvSpPr>
        <p:spPr>
          <a:xfrm>
            <a:off x="155574" y="171158"/>
            <a:ext cx="11852649" cy="830997"/>
          </a:xfrm>
          <a:prstGeom prst="rect">
            <a:avLst/>
          </a:prstGeom>
        </p:spPr>
        <p:txBody>
          <a:bodyPr wrap="square">
            <a:spAutoFit/>
          </a:bodyPr>
          <a:lstStyle/>
          <a:p>
            <a:r>
              <a:rPr lang="en-US" sz="2800" b="1" dirty="0"/>
              <a:t>Multiple </a:t>
            </a:r>
            <a:r>
              <a:rPr lang="en-US" sz="2800" b="1" dirty="0" smtClean="0"/>
              <a:t>Inheritance -</a:t>
            </a:r>
            <a:endParaRPr lang="en-US" sz="2800" b="1" dirty="0"/>
          </a:p>
          <a:p>
            <a:pPr algn="just"/>
            <a:r>
              <a:rPr lang="en-US" sz="2000" dirty="0"/>
              <a:t>Multiple inheritance is the process of deriving a new class that inherits the attributes from two or more classes</a:t>
            </a:r>
            <a:r>
              <a:rPr lang="en-US" sz="2000" dirty="0" smtClean="0"/>
              <a:t>.</a:t>
            </a:r>
          </a:p>
        </p:txBody>
      </p:sp>
      <p:pic>
        <p:nvPicPr>
          <p:cNvPr id="7" name="Picture 6"/>
          <p:cNvPicPr>
            <a:picLocks noChangeAspect="1"/>
          </p:cNvPicPr>
          <p:nvPr/>
        </p:nvPicPr>
        <p:blipFill>
          <a:blip r:embed="rId2"/>
          <a:stretch>
            <a:fillRect/>
          </a:stretch>
        </p:blipFill>
        <p:spPr>
          <a:xfrm>
            <a:off x="3558707" y="1175460"/>
            <a:ext cx="4385839" cy="2199751"/>
          </a:xfrm>
          <a:prstGeom prst="rect">
            <a:avLst/>
          </a:prstGeom>
        </p:spPr>
      </p:pic>
      <p:sp>
        <p:nvSpPr>
          <p:cNvPr id="10" name="Rectangle 9"/>
          <p:cNvSpPr/>
          <p:nvPr/>
        </p:nvSpPr>
        <p:spPr>
          <a:xfrm>
            <a:off x="155574" y="3548516"/>
            <a:ext cx="11852649" cy="1692771"/>
          </a:xfrm>
          <a:prstGeom prst="rect">
            <a:avLst/>
          </a:prstGeom>
        </p:spPr>
        <p:txBody>
          <a:bodyPr wrap="square">
            <a:spAutoFit/>
          </a:bodyPr>
          <a:lstStyle/>
          <a:p>
            <a:r>
              <a:rPr lang="en-US" sz="2400" b="1" dirty="0" smtClean="0"/>
              <a:t>Ambiguity </a:t>
            </a:r>
            <a:r>
              <a:rPr lang="en-US" sz="2400" b="1" dirty="0"/>
              <a:t>Resolution in </a:t>
            </a:r>
            <a:r>
              <a:rPr lang="en-US" sz="2400" b="1" dirty="0" smtClean="0"/>
              <a:t>Inheritance –</a:t>
            </a:r>
          </a:p>
          <a:p>
            <a:pPr algn="just"/>
            <a:r>
              <a:rPr lang="en-US" sz="2000" dirty="0"/>
              <a:t>Ambiguity can be occurred in using the multiple inheritance when a function with the same name occurs in more than one base class.</a:t>
            </a:r>
            <a:r>
              <a:rPr lang="en-US" sz="2000" b="1" dirty="0" smtClean="0"/>
              <a:t> </a:t>
            </a:r>
          </a:p>
          <a:p>
            <a:pPr algn="just"/>
            <a:endParaRPr lang="en-US" sz="2000" b="1" dirty="0"/>
          </a:p>
          <a:p>
            <a:pPr algn="just"/>
            <a:r>
              <a:rPr lang="en-US" sz="2000" b="1" dirty="0" smtClean="0"/>
              <a:t>Note: </a:t>
            </a:r>
            <a:r>
              <a:rPr lang="en-US" sz="2000" dirty="0" smtClean="0"/>
              <a:t>Example of Multiple Inheritance and Ambiguity Resolution discussed later. </a:t>
            </a:r>
            <a:endParaRPr lang="en-US" sz="2000" dirty="0"/>
          </a:p>
        </p:txBody>
      </p:sp>
    </p:spTree>
    <p:extLst>
      <p:ext uri="{BB962C8B-B14F-4D97-AF65-F5344CB8AC3E}">
        <p14:creationId xmlns:p14="http://schemas.microsoft.com/office/powerpoint/2010/main" val="2852793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6883" y="212259"/>
            <a:ext cx="4132729" cy="6463308"/>
          </a:xfrm>
          <a:prstGeom prst="rect">
            <a:avLst/>
          </a:prstGeom>
        </p:spPr>
        <p:txBody>
          <a:bodyPr wrap="square">
            <a:spAutoFit/>
          </a:bodyPr>
          <a:lstStyle/>
          <a:p>
            <a:r>
              <a:rPr lang="en-US" b="1" dirty="0">
                <a:solidFill>
                  <a:srgbClr val="FF0000"/>
                </a:solidFill>
                <a:latin typeface="Courier New" panose="02070309020205020404" pitchFamily="49" charset="0"/>
                <a:cs typeface="Courier New" panose="02070309020205020404" pitchFamily="49" charset="0"/>
              </a:rPr>
              <a:t>#include&lt;iostream.h&gt;</a:t>
            </a:r>
          </a:p>
          <a:p>
            <a:r>
              <a:rPr lang="en-US" b="1" dirty="0">
                <a:solidFill>
                  <a:srgbClr val="FF0000"/>
                </a:solidFill>
                <a:latin typeface="Courier New" panose="02070309020205020404" pitchFamily="49" charset="0"/>
                <a:cs typeface="Courier New" panose="02070309020205020404" pitchFamily="49" charset="0"/>
              </a:rPr>
              <a:t>#include&lt;</a:t>
            </a:r>
            <a:r>
              <a:rPr lang="en-US" b="1" dirty="0" err="1">
                <a:solidFill>
                  <a:srgbClr val="FF0000"/>
                </a:solidFill>
                <a:latin typeface="Courier New" panose="02070309020205020404" pitchFamily="49" charset="0"/>
                <a:cs typeface="Courier New" panose="02070309020205020404" pitchFamily="49" charset="0"/>
              </a:rPr>
              <a:t>conio.h</a:t>
            </a:r>
            <a:r>
              <a:rPr lang="en-US" b="1" dirty="0" smtClean="0">
                <a:solidFill>
                  <a:srgbClr val="FF0000"/>
                </a:solidFill>
                <a:latin typeface="Courier New" panose="02070309020205020404" pitchFamily="49" charset="0"/>
                <a:cs typeface="Courier New" panose="02070309020205020404" pitchFamily="49" charset="0"/>
              </a:rPr>
              <a:t>&gt;</a:t>
            </a:r>
            <a:r>
              <a:rPr lang="en-US" b="1" dirty="0">
                <a:solidFill>
                  <a:srgbClr val="FF0000"/>
                </a:solidFill>
                <a:latin typeface="Courier New" panose="02070309020205020404" pitchFamily="49" charset="0"/>
                <a:cs typeface="Courier New" panose="02070309020205020404" pitchFamily="49" charset="0"/>
              </a:rPr>
              <a:t> </a:t>
            </a:r>
          </a:p>
          <a:p>
            <a:r>
              <a:rPr lang="en-US" b="1" dirty="0">
                <a:solidFill>
                  <a:srgbClr val="FF0000"/>
                </a:solidFill>
                <a:latin typeface="Courier New" panose="02070309020205020404" pitchFamily="49" charset="0"/>
                <a:cs typeface="Courier New" panose="02070309020205020404" pitchFamily="49" charset="0"/>
              </a:rPr>
              <a:t>class A  </a:t>
            </a:r>
          </a:p>
          <a:p>
            <a:r>
              <a:rPr lang="en-US" b="1" dirty="0">
                <a:solidFill>
                  <a:srgbClr val="FF0000"/>
                </a:solidFill>
                <a:latin typeface="Courier New" panose="02070309020205020404" pitchFamily="49" charset="0"/>
                <a:cs typeface="Courier New" panose="02070309020205020404" pitchFamily="49" charset="0"/>
              </a:rPr>
              <a:t>{  </a:t>
            </a:r>
          </a:p>
          <a:p>
            <a:r>
              <a:rPr lang="en-US" b="1" dirty="0">
                <a:solidFill>
                  <a:srgbClr val="FF0000"/>
                </a:solidFill>
                <a:latin typeface="Courier New" panose="02070309020205020404" pitchFamily="49" charset="0"/>
                <a:cs typeface="Courier New" panose="02070309020205020404" pitchFamily="49" charset="0"/>
              </a:rPr>
              <a:t>    protected:  </a:t>
            </a:r>
          </a:p>
          <a:p>
            <a:r>
              <a:rPr lang="en-US" b="1" dirty="0">
                <a:solidFill>
                  <a:srgbClr val="FF0000"/>
                </a:solidFill>
                <a:latin typeface="Courier New" panose="02070309020205020404" pitchFamily="49" charset="0"/>
                <a:cs typeface="Courier New" panose="02070309020205020404" pitchFamily="49" charset="0"/>
              </a:rPr>
              <a:t>     	int a;  </a:t>
            </a:r>
          </a:p>
          <a:p>
            <a:r>
              <a:rPr lang="en-US" b="1" dirty="0">
                <a:solidFill>
                  <a:srgbClr val="FF0000"/>
                </a:solidFill>
                <a:latin typeface="Courier New" panose="02070309020205020404" pitchFamily="49" charset="0"/>
                <a:cs typeface="Courier New" panose="02070309020205020404" pitchFamily="49" charset="0"/>
              </a:rPr>
              <a:t>    public:  </a:t>
            </a:r>
          </a:p>
          <a:p>
            <a:r>
              <a:rPr lang="en-US" b="1" dirty="0">
                <a:solidFill>
                  <a:srgbClr val="FF0000"/>
                </a:solidFill>
                <a:latin typeface="Courier New" panose="02070309020205020404" pitchFamily="49" charset="0"/>
                <a:cs typeface="Courier New" panose="02070309020205020404" pitchFamily="49" charset="0"/>
              </a:rPr>
              <a:t>    	void </a:t>
            </a:r>
            <a:r>
              <a:rPr lang="en-US" b="1" dirty="0" err="1">
                <a:solidFill>
                  <a:srgbClr val="FF0000"/>
                </a:solidFill>
                <a:latin typeface="Courier New" panose="02070309020205020404" pitchFamily="49" charset="0"/>
                <a:cs typeface="Courier New" panose="02070309020205020404" pitchFamily="49" charset="0"/>
              </a:rPr>
              <a:t>get_a</a:t>
            </a:r>
            <a:r>
              <a:rPr lang="en-US" b="1" dirty="0">
                <a:solidFill>
                  <a:srgbClr val="FF0000"/>
                </a:solidFill>
                <a:latin typeface="Courier New" panose="02070309020205020404" pitchFamily="49" charset="0"/>
                <a:cs typeface="Courier New" panose="02070309020205020404" pitchFamily="49" charset="0"/>
              </a:rPr>
              <a:t>(int</a:t>
            </a:r>
            <a:r>
              <a:rPr lang="en-US" b="1">
                <a:solidFill>
                  <a:srgbClr val="FF0000"/>
                </a:solidFill>
                <a:latin typeface="Courier New" panose="02070309020205020404" pitchFamily="49" charset="0"/>
                <a:cs typeface="Courier New" panose="02070309020205020404" pitchFamily="49" charset="0"/>
              </a:rPr>
              <a:t> </a:t>
            </a:r>
            <a:r>
              <a:rPr lang="en-US" b="1" smtClean="0">
                <a:solidFill>
                  <a:srgbClr val="FF0000"/>
                </a:solidFill>
                <a:latin typeface="Courier New" panose="02070309020205020404" pitchFamily="49" charset="0"/>
                <a:cs typeface="Courier New" panose="02070309020205020404" pitchFamily="49" charset="0"/>
              </a:rPr>
              <a:t>n)</a:t>
            </a:r>
            <a:r>
              <a:rPr lang="en-US" b="1" dirty="0">
                <a:solidFill>
                  <a:srgbClr val="FF0000"/>
                </a:solidFill>
                <a:latin typeface="Courier New" panose="02070309020205020404" pitchFamily="49" charset="0"/>
                <a:cs typeface="Courier New" panose="02070309020205020404" pitchFamily="49" charset="0"/>
              </a:rPr>
              <a:t>  </a:t>
            </a:r>
          </a:p>
          <a:p>
            <a:r>
              <a:rPr lang="en-US" b="1" dirty="0">
                <a:solidFill>
                  <a:srgbClr val="FF0000"/>
                </a:solidFill>
                <a:latin typeface="Courier New" panose="02070309020205020404" pitchFamily="49" charset="0"/>
                <a:cs typeface="Courier New" panose="02070309020205020404" pitchFamily="49" charset="0"/>
              </a:rPr>
              <a:t>    	{  </a:t>
            </a:r>
          </a:p>
          <a:p>
            <a:r>
              <a:rPr lang="en-US" b="1" dirty="0">
                <a:solidFill>
                  <a:srgbClr val="FF0000"/>
                </a:solidFill>
                <a:latin typeface="Courier New" panose="02070309020205020404" pitchFamily="49" charset="0"/>
                <a:cs typeface="Courier New" panose="02070309020205020404" pitchFamily="49" charset="0"/>
              </a:rPr>
              <a:t>        	a = n;  </a:t>
            </a:r>
          </a:p>
          <a:p>
            <a:r>
              <a:rPr lang="en-US" b="1" dirty="0">
                <a:solidFill>
                  <a:srgbClr val="FF0000"/>
                </a:solidFill>
                <a:latin typeface="Courier New" panose="02070309020205020404" pitchFamily="49" charset="0"/>
                <a:cs typeface="Courier New" panose="02070309020205020404" pitchFamily="49" charset="0"/>
              </a:rPr>
              <a:t>    	}  </a:t>
            </a:r>
          </a:p>
          <a:p>
            <a:r>
              <a:rPr lang="en-US" b="1" dirty="0">
                <a:solidFill>
                  <a:srgbClr val="FF0000"/>
                </a:solidFill>
                <a:latin typeface="Courier New" panose="02070309020205020404" pitchFamily="49" charset="0"/>
                <a:cs typeface="Courier New" panose="02070309020205020404" pitchFamily="49" charset="0"/>
              </a:rPr>
              <a:t>};  </a:t>
            </a:r>
          </a:p>
          <a:p>
            <a:r>
              <a:rPr lang="en-US" b="1" dirty="0">
                <a:solidFill>
                  <a:srgbClr val="FF0000"/>
                </a:solidFill>
                <a:latin typeface="Courier New" panose="02070309020205020404" pitchFamily="49" charset="0"/>
                <a:cs typeface="Courier New" panose="02070309020205020404" pitchFamily="49" charset="0"/>
              </a:rPr>
              <a:t>  </a:t>
            </a:r>
          </a:p>
          <a:p>
            <a:r>
              <a:rPr lang="en-US" b="1" dirty="0">
                <a:solidFill>
                  <a:srgbClr val="FF0000"/>
                </a:solidFill>
                <a:latin typeface="Courier New" panose="02070309020205020404" pitchFamily="49" charset="0"/>
                <a:cs typeface="Courier New" panose="02070309020205020404" pitchFamily="49" charset="0"/>
              </a:rPr>
              <a:t>class B  </a:t>
            </a:r>
          </a:p>
          <a:p>
            <a:r>
              <a:rPr lang="en-US" b="1" dirty="0">
                <a:solidFill>
                  <a:srgbClr val="FF0000"/>
                </a:solidFill>
                <a:latin typeface="Courier New" panose="02070309020205020404" pitchFamily="49" charset="0"/>
                <a:cs typeface="Courier New" panose="02070309020205020404" pitchFamily="49" charset="0"/>
              </a:rPr>
              <a:t>{  </a:t>
            </a:r>
          </a:p>
          <a:p>
            <a:r>
              <a:rPr lang="en-US" b="1" dirty="0">
                <a:solidFill>
                  <a:srgbClr val="FF0000"/>
                </a:solidFill>
                <a:latin typeface="Courier New" panose="02070309020205020404" pitchFamily="49" charset="0"/>
                <a:cs typeface="Courier New" panose="02070309020205020404" pitchFamily="49" charset="0"/>
              </a:rPr>
              <a:t>    protected:  </a:t>
            </a:r>
          </a:p>
          <a:p>
            <a:r>
              <a:rPr lang="en-US" b="1" dirty="0">
                <a:solidFill>
                  <a:srgbClr val="FF0000"/>
                </a:solidFill>
                <a:latin typeface="Courier New" panose="02070309020205020404" pitchFamily="49" charset="0"/>
                <a:cs typeface="Courier New" panose="02070309020205020404" pitchFamily="49" charset="0"/>
              </a:rPr>
              <a:t>    </a:t>
            </a:r>
            <a:r>
              <a:rPr lang="en-US" b="1" dirty="0" smtClean="0">
                <a:solidFill>
                  <a:srgbClr val="FF0000"/>
                </a:solidFill>
                <a:latin typeface="Courier New" panose="02070309020205020404" pitchFamily="49" charset="0"/>
                <a:cs typeface="Courier New" panose="02070309020205020404" pitchFamily="49" charset="0"/>
              </a:rPr>
              <a:t>	int</a:t>
            </a:r>
            <a:r>
              <a:rPr lang="en-US" b="1" dirty="0">
                <a:solidFill>
                  <a:srgbClr val="FF0000"/>
                </a:solidFill>
                <a:latin typeface="Courier New" panose="02070309020205020404" pitchFamily="49" charset="0"/>
                <a:cs typeface="Courier New" panose="02070309020205020404" pitchFamily="49" charset="0"/>
              </a:rPr>
              <a:t> b;  </a:t>
            </a:r>
          </a:p>
          <a:p>
            <a:r>
              <a:rPr lang="en-US" b="1" dirty="0">
                <a:solidFill>
                  <a:srgbClr val="FF0000"/>
                </a:solidFill>
                <a:latin typeface="Courier New" panose="02070309020205020404" pitchFamily="49" charset="0"/>
                <a:cs typeface="Courier New" panose="02070309020205020404" pitchFamily="49" charset="0"/>
              </a:rPr>
              <a:t>    public:  </a:t>
            </a:r>
          </a:p>
          <a:p>
            <a:r>
              <a:rPr lang="en-US" b="1" dirty="0">
                <a:solidFill>
                  <a:srgbClr val="FF0000"/>
                </a:solidFill>
                <a:latin typeface="Courier New" panose="02070309020205020404" pitchFamily="49" charset="0"/>
                <a:cs typeface="Courier New" panose="02070309020205020404" pitchFamily="49" charset="0"/>
              </a:rPr>
              <a:t>    </a:t>
            </a:r>
            <a:r>
              <a:rPr lang="en-US" b="1" dirty="0" smtClean="0">
                <a:solidFill>
                  <a:srgbClr val="FF0000"/>
                </a:solidFill>
                <a:latin typeface="Courier New" panose="02070309020205020404" pitchFamily="49" charset="0"/>
                <a:cs typeface="Courier New" panose="02070309020205020404" pitchFamily="49" charset="0"/>
              </a:rPr>
              <a:t>	void</a:t>
            </a:r>
            <a:r>
              <a:rPr lang="en-US" b="1" dirty="0">
                <a:solidFill>
                  <a:srgbClr val="FF0000"/>
                </a:solidFill>
                <a:latin typeface="Courier New" panose="02070309020205020404" pitchFamily="49" charset="0"/>
                <a:cs typeface="Courier New" panose="02070309020205020404" pitchFamily="49" charset="0"/>
              </a:rPr>
              <a:t> </a:t>
            </a:r>
            <a:r>
              <a:rPr lang="en-US" b="1" dirty="0" err="1">
                <a:solidFill>
                  <a:srgbClr val="FF0000"/>
                </a:solidFill>
                <a:latin typeface="Courier New" panose="02070309020205020404" pitchFamily="49" charset="0"/>
                <a:cs typeface="Courier New" panose="02070309020205020404" pitchFamily="49" charset="0"/>
              </a:rPr>
              <a:t>get_b</a:t>
            </a:r>
            <a:r>
              <a:rPr lang="en-US" b="1" dirty="0">
                <a:solidFill>
                  <a:srgbClr val="FF0000"/>
                </a:solidFill>
                <a:latin typeface="Courier New" panose="02070309020205020404" pitchFamily="49" charset="0"/>
                <a:cs typeface="Courier New" panose="02070309020205020404" pitchFamily="49" charset="0"/>
              </a:rPr>
              <a:t>(int</a:t>
            </a:r>
            <a:r>
              <a:rPr lang="en-US" b="1">
                <a:solidFill>
                  <a:srgbClr val="FF0000"/>
                </a:solidFill>
                <a:latin typeface="Courier New" panose="02070309020205020404" pitchFamily="49" charset="0"/>
                <a:cs typeface="Courier New" panose="02070309020205020404" pitchFamily="49" charset="0"/>
              </a:rPr>
              <a:t> </a:t>
            </a:r>
            <a:r>
              <a:rPr lang="en-US" b="1" smtClean="0">
                <a:solidFill>
                  <a:srgbClr val="FF0000"/>
                </a:solidFill>
                <a:latin typeface="Courier New" panose="02070309020205020404" pitchFamily="49" charset="0"/>
                <a:cs typeface="Courier New" panose="02070309020205020404" pitchFamily="49" charset="0"/>
              </a:rPr>
              <a:t>n)</a:t>
            </a:r>
            <a:r>
              <a:rPr lang="en-US" b="1" dirty="0">
                <a:solidFill>
                  <a:srgbClr val="FF0000"/>
                </a:solidFill>
                <a:latin typeface="Courier New" panose="02070309020205020404" pitchFamily="49" charset="0"/>
                <a:cs typeface="Courier New" panose="02070309020205020404" pitchFamily="49" charset="0"/>
              </a:rPr>
              <a:t>  </a:t>
            </a:r>
          </a:p>
          <a:p>
            <a:r>
              <a:rPr lang="en-US" b="1" dirty="0">
                <a:solidFill>
                  <a:srgbClr val="FF0000"/>
                </a:solidFill>
                <a:latin typeface="Courier New" panose="02070309020205020404" pitchFamily="49" charset="0"/>
                <a:cs typeface="Courier New" panose="02070309020205020404" pitchFamily="49" charset="0"/>
              </a:rPr>
              <a:t>    </a:t>
            </a:r>
            <a:r>
              <a:rPr lang="en-US" b="1" dirty="0" smtClean="0">
                <a:solidFill>
                  <a:srgbClr val="FF0000"/>
                </a:solidFill>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  </a:t>
            </a:r>
          </a:p>
          <a:p>
            <a:r>
              <a:rPr lang="en-US" b="1" dirty="0">
                <a:solidFill>
                  <a:srgbClr val="FF0000"/>
                </a:solidFill>
                <a:latin typeface="Courier New" panose="02070309020205020404" pitchFamily="49" charset="0"/>
                <a:cs typeface="Courier New" panose="02070309020205020404" pitchFamily="49" charset="0"/>
              </a:rPr>
              <a:t>        </a:t>
            </a:r>
            <a:r>
              <a:rPr lang="en-US" b="1" dirty="0" smtClean="0">
                <a:solidFill>
                  <a:srgbClr val="FF0000"/>
                </a:solidFill>
                <a:latin typeface="Courier New" panose="02070309020205020404" pitchFamily="49" charset="0"/>
                <a:cs typeface="Courier New" panose="02070309020205020404" pitchFamily="49" charset="0"/>
              </a:rPr>
              <a:t>	b</a:t>
            </a:r>
            <a:r>
              <a:rPr lang="en-US" b="1" dirty="0">
                <a:solidFill>
                  <a:srgbClr val="FF0000"/>
                </a:solidFill>
                <a:latin typeface="Courier New" panose="02070309020205020404" pitchFamily="49" charset="0"/>
                <a:cs typeface="Courier New" panose="02070309020205020404" pitchFamily="49" charset="0"/>
              </a:rPr>
              <a:t> = n;  </a:t>
            </a:r>
          </a:p>
          <a:p>
            <a:r>
              <a:rPr lang="en-US" b="1" dirty="0">
                <a:solidFill>
                  <a:srgbClr val="FF0000"/>
                </a:solidFill>
                <a:latin typeface="Courier New" panose="02070309020205020404" pitchFamily="49" charset="0"/>
                <a:cs typeface="Courier New" panose="02070309020205020404" pitchFamily="49" charset="0"/>
              </a:rPr>
              <a:t>    </a:t>
            </a:r>
            <a:r>
              <a:rPr lang="en-US" b="1" dirty="0" smtClean="0">
                <a:solidFill>
                  <a:srgbClr val="FF0000"/>
                </a:solidFill>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  </a:t>
            </a:r>
          </a:p>
          <a:p>
            <a:r>
              <a:rPr lang="en-US" b="1" dirty="0">
                <a:solidFill>
                  <a:srgbClr val="FF0000"/>
                </a:solidFill>
                <a:latin typeface="Courier New" panose="02070309020205020404" pitchFamily="49" charset="0"/>
                <a:cs typeface="Courier New" panose="02070309020205020404" pitchFamily="49" charset="0"/>
              </a:rPr>
              <a:t>};  </a:t>
            </a:r>
          </a:p>
        </p:txBody>
      </p:sp>
      <p:sp>
        <p:nvSpPr>
          <p:cNvPr id="3" name="Rectangle 2"/>
          <p:cNvSpPr/>
          <p:nvPr/>
        </p:nvSpPr>
        <p:spPr>
          <a:xfrm>
            <a:off x="3680012" y="669458"/>
            <a:ext cx="8758518" cy="5355312"/>
          </a:xfrm>
          <a:prstGeom prst="rect">
            <a:avLst/>
          </a:prstGeom>
        </p:spPr>
        <p:txBody>
          <a:bodyPr wrap="square">
            <a:spAutoFit/>
          </a:bodyPr>
          <a:lstStyle/>
          <a:p>
            <a:r>
              <a:rPr lang="en-US" b="1" dirty="0">
                <a:solidFill>
                  <a:srgbClr val="7030A0"/>
                </a:solidFill>
                <a:latin typeface="Courier New" panose="02070309020205020404" pitchFamily="49" charset="0"/>
                <a:cs typeface="Courier New" panose="02070309020205020404" pitchFamily="49" charset="0"/>
              </a:rPr>
              <a:t>class C : public A</a:t>
            </a:r>
            <a:r>
              <a:rPr lang="en-US" b="1" dirty="0" smtClean="0">
                <a:solidFill>
                  <a:srgbClr val="7030A0"/>
                </a:solidFill>
                <a:latin typeface="Courier New" panose="02070309020205020404" pitchFamily="49" charset="0"/>
                <a:cs typeface="Courier New" panose="02070309020205020404" pitchFamily="49" charset="0"/>
              </a:rPr>
              <a:t>, public</a:t>
            </a:r>
            <a:r>
              <a:rPr lang="en-US" b="1" dirty="0">
                <a:solidFill>
                  <a:srgbClr val="7030A0"/>
                </a:solidFill>
                <a:latin typeface="Courier New" panose="02070309020205020404" pitchFamily="49" charset="0"/>
                <a:cs typeface="Courier New" panose="02070309020205020404" pitchFamily="49" charset="0"/>
              </a:rPr>
              <a:t> B  </a:t>
            </a:r>
          </a:p>
          <a:p>
            <a:r>
              <a:rPr lang="en-US" b="1" dirty="0">
                <a:solidFill>
                  <a:srgbClr val="7030A0"/>
                </a:solidFill>
                <a:latin typeface="Courier New" panose="02070309020205020404" pitchFamily="49" charset="0"/>
                <a:cs typeface="Courier New" panose="02070309020205020404" pitchFamily="49" charset="0"/>
              </a:rPr>
              <a:t>{  </a:t>
            </a:r>
          </a:p>
          <a:p>
            <a:r>
              <a:rPr lang="en-US" b="1" dirty="0">
                <a:solidFill>
                  <a:srgbClr val="7030A0"/>
                </a:solidFill>
                <a:latin typeface="Courier New" panose="02070309020205020404" pitchFamily="49" charset="0"/>
                <a:cs typeface="Courier New" panose="02070309020205020404" pitchFamily="49" charset="0"/>
              </a:rPr>
              <a:t>   public:  </a:t>
            </a:r>
          </a:p>
          <a:p>
            <a:r>
              <a:rPr lang="en-US" b="1" dirty="0">
                <a:solidFill>
                  <a:srgbClr val="7030A0"/>
                </a:solidFill>
                <a:latin typeface="Courier New" panose="02070309020205020404" pitchFamily="49" charset="0"/>
                <a:cs typeface="Courier New" panose="02070309020205020404" pitchFamily="49" charset="0"/>
              </a:rPr>
              <a:t>    void </a:t>
            </a:r>
            <a:r>
              <a:rPr lang="en-US" b="1">
                <a:solidFill>
                  <a:srgbClr val="7030A0"/>
                </a:solidFill>
                <a:latin typeface="Courier New" panose="02070309020205020404" pitchFamily="49" charset="0"/>
                <a:cs typeface="Courier New" panose="02070309020205020404" pitchFamily="49" charset="0"/>
              </a:rPr>
              <a:t>display</a:t>
            </a:r>
            <a:r>
              <a:rPr lang="en-US" b="1" smtClean="0">
                <a:solidFill>
                  <a:srgbClr val="7030A0"/>
                </a:solidFill>
                <a:latin typeface="Courier New" panose="02070309020205020404" pitchFamily="49" charset="0"/>
                <a:cs typeface="Courier New" panose="02070309020205020404" pitchFamily="49" charset="0"/>
              </a:rPr>
              <a:t>()</a:t>
            </a:r>
            <a:r>
              <a:rPr lang="en-US" b="1" dirty="0">
                <a:solidFill>
                  <a:srgbClr val="7030A0"/>
                </a:solidFill>
                <a:latin typeface="Courier New" panose="02070309020205020404" pitchFamily="49" charset="0"/>
                <a:cs typeface="Courier New" panose="02070309020205020404" pitchFamily="49" charset="0"/>
              </a:rPr>
              <a:t>  </a:t>
            </a:r>
          </a:p>
          <a:p>
            <a:r>
              <a:rPr lang="en-US" b="1" dirty="0">
                <a:solidFill>
                  <a:srgbClr val="7030A0"/>
                </a:solidFill>
                <a:latin typeface="Courier New" panose="02070309020205020404" pitchFamily="49" charset="0"/>
                <a:cs typeface="Courier New" panose="02070309020205020404" pitchFamily="49" charset="0"/>
              </a:rPr>
              <a:t>    {  </a:t>
            </a:r>
          </a:p>
          <a:p>
            <a:r>
              <a:rPr lang="en-US" b="1" dirty="0">
                <a:solidFill>
                  <a:srgbClr val="7030A0"/>
                </a:solidFill>
                <a:latin typeface="Courier New" panose="02070309020205020404" pitchFamily="49" charset="0"/>
                <a:cs typeface="Courier New" panose="02070309020205020404" pitchFamily="49" charset="0"/>
              </a:rPr>
              <a:t>        </a:t>
            </a:r>
            <a:r>
              <a:rPr lang="en-US" b="1" dirty="0" smtClean="0">
                <a:solidFill>
                  <a:srgbClr val="7030A0"/>
                </a:solidFill>
                <a:latin typeface="Courier New" panose="02070309020205020404" pitchFamily="49" charset="0"/>
                <a:cs typeface="Courier New" panose="02070309020205020404" pitchFamily="49" charset="0"/>
              </a:rPr>
              <a:t>cout</a:t>
            </a:r>
            <a:r>
              <a:rPr lang="en-US" b="1" dirty="0">
                <a:solidFill>
                  <a:srgbClr val="7030A0"/>
                </a:solidFill>
                <a:latin typeface="Courier New" panose="02070309020205020404" pitchFamily="49" charset="0"/>
                <a:cs typeface="Courier New" panose="02070309020205020404" pitchFamily="49" charset="0"/>
              </a:rPr>
              <a:t> &lt;&lt; "The value of a is : " </a:t>
            </a:r>
            <a:r>
              <a:rPr lang="en-US" b="1" dirty="0" smtClean="0">
                <a:solidFill>
                  <a:srgbClr val="7030A0"/>
                </a:solidFill>
                <a:latin typeface="Courier New" panose="02070309020205020404" pitchFamily="49" charset="0"/>
                <a:cs typeface="Courier New" panose="02070309020205020404" pitchFamily="49" charset="0"/>
              </a:rPr>
              <a:t>&lt;&lt; a;</a:t>
            </a:r>
            <a:r>
              <a:rPr lang="en-US" b="1" dirty="0">
                <a:solidFill>
                  <a:srgbClr val="7030A0"/>
                </a:solidFill>
                <a:latin typeface="Courier New" panose="02070309020205020404" pitchFamily="49" charset="0"/>
                <a:cs typeface="Courier New" panose="02070309020205020404" pitchFamily="49" charset="0"/>
              </a:rPr>
              <a:t>  </a:t>
            </a:r>
          </a:p>
          <a:p>
            <a:r>
              <a:rPr lang="en-US" b="1" dirty="0">
                <a:solidFill>
                  <a:srgbClr val="7030A0"/>
                </a:solidFill>
                <a:latin typeface="Courier New" panose="02070309020205020404" pitchFamily="49" charset="0"/>
                <a:cs typeface="Courier New" panose="02070309020205020404" pitchFamily="49" charset="0"/>
              </a:rPr>
              <a:t>        </a:t>
            </a:r>
            <a:r>
              <a:rPr lang="en-US" b="1" dirty="0" smtClean="0">
                <a:solidFill>
                  <a:srgbClr val="7030A0"/>
                </a:solidFill>
                <a:latin typeface="Courier New" panose="02070309020205020404" pitchFamily="49" charset="0"/>
                <a:cs typeface="Courier New" panose="02070309020205020404" pitchFamily="49" charset="0"/>
              </a:rPr>
              <a:t>cout</a:t>
            </a:r>
            <a:r>
              <a:rPr lang="en-US" b="1" dirty="0">
                <a:solidFill>
                  <a:srgbClr val="7030A0"/>
                </a:solidFill>
                <a:latin typeface="Courier New" panose="02070309020205020404" pitchFamily="49" charset="0"/>
                <a:cs typeface="Courier New" panose="02070309020205020404" pitchFamily="49" charset="0"/>
              </a:rPr>
              <a:t> &lt;&lt; "The value of b is : " </a:t>
            </a:r>
            <a:r>
              <a:rPr lang="en-US" b="1" dirty="0" smtClean="0">
                <a:solidFill>
                  <a:srgbClr val="7030A0"/>
                </a:solidFill>
                <a:latin typeface="Courier New" panose="02070309020205020404" pitchFamily="49" charset="0"/>
                <a:cs typeface="Courier New" panose="02070309020205020404" pitchFamily="49" charset="0"/>
              </a:rPr>
              <a:t>&lt;&lt; b;</a:t>
            </a:r>
            <a:r>
              <a:rPr lang="en-US" b="1" dirty="0">
                <a:solidFill>
                  <a:srgbClr val="7030A0"/>
                </a:solidFill>
                <a:latin typeface="Courier New" panose="02070309020205020404" pitchFamily="49" charset="0"/>
                <a:cs typeface="Courier New" panose="02070309020205020404" pitchFamily="49" charset="0"/>
              </a:rPr>
              <a:t>  </a:t>
            </a:r>
          </a:p>
          <a:p>
            <a:r>
              <a:rPr lang="en-US" b="1" dirty="0">
                <a:solidFill>
                  <a:srgbClr val="7030A0"/>
                </a:solidFill>
                <a:latin typeface="Courier New" panose="02070309020205020404" pitchFamily="49" charset="0"/>
                <a:cs typeface="Courier New" panose="02070309020205020404" pitchFamily="49" charset="0"/>
              </a:rPr>
              <a:t>        </a:t>
            </a:r>
            <a:r>
              <a:rPr lang="en-US" b="1" dirty="0" smtClean="0">
                <a:solidFill>
                  <a:srgbClr val="7030A0"/>
                </a:solidFill>
                <a:latin typeface="Courier New" panose="02070309020205020404" pitchFamily="49" charset="0"/>
                <a:cs typeface="Courier New" panose="02070309020205020404" pitchFamily="49" charset="0"/>
              </a:rPr>
              <a:t>cout &lt;&lt; "</a:t>
            </a:r>
            <a:r>
              <a:rPr lang="en-US" b="1" dirty="0">
                <a:solidFill>
                  <a:srgbClr val="7030A0"/>
                </a:solidFill>
                <a:latin typeface="Courier New" panose="02070309020205020404" pitchFamily="49" charset="0"/>
                <a:cs typeface="Courier New" panose="02070309020205020404" pitchFamily="49" charset="0"/>
              </a:rPr>
              <a:t>Addition of a and b is : </a:t>
            </a:r>
            <a:r>
              <a:rPr lang="en-US" b="1" dirty="0" smtClean="0">
                <a:solidFill>
                  <a:srgbClr val="7030A0"/>
                </a:solidFill>
                <a:latin typeface="Courier New" panose="02070309020205020404" pitchFamily="49" charset="0"/>
                <a:cs typeface="Courier New" panose="02070309020205020404" pitchFamily="49" charset="0"/>
              </a:rPr>
              <a:t>“ &lt;&lt; </a:t>
            </a:r>
            <a:r>
              <a:rPr lang="en-US" b="1" smtClean="0">
                <a:solidFill>
                  <a:srgbClr val="7030A0"/>
                </a:solidFill>
                <a:latin typeface="Courier New" panose="02070309020205020404" pitchFamily="49" charset="0"/>
                <a:cs typeface="Courier New" panose="02070309020205020404" pitchFamily="49" charset="0"/>
              </a:rPr>
              <a:t>(a+b);</a:t>
            </a:r>
            <a:r>
              <a:rPr lang="en-US" b="1" dirty="0">
                <a:solidFill>
                  <a:srgbClr val="7030A0"/>
                </a:solidFill>
                <a:latin typeface="Courier New" panose="02070309020205020404" pitchFamily="49" charset="0"/>
                <a:cs typeface="Courier New" panose="02070309020205020404" pitchFamily="49" charset="0"/>
              </a:rPr>
              <a:t>  </a:t>
            </a:r>
          </a:p>
          <a:p>
            <a:r>
              <a:rPr lang="en-US" b="1" dirty="0">
                <a:solidFill>
                  <a:srgbClr val="7030A0"/>
                </a:solidFill>
                <a:latin typeface="Courier New" panose="02070309020205020404" pitchFamily="49" charset="0"/>
                <a:cs typeface="Courier New" panose="02070309020205020404" pitchFamily="49" charset="0"/>
              </a:rPr>
              <a:t>    }  </a:t>
            </a:r>
          </a:p>
          <a:p>
            <a:r>
              <a:rPr lang="en-US" b="1" dirty="0" smtClean="0">
                <a:solidFill>
                  <a:srgbClr val="7030A0"/>
                </a:solidFill>
                <a:latin typeface="Courier New" panose="02070309020205020404" pitchFamily="49" charset="0"/>
                <a:cs typeface="Courier New" panose="02070309020205020404" pitchFamily="49" charset="0"/>
              </a:rPr>
              <a:t>};</a:t>
            </a:r>
          </a:p>
          <a:p>
            <a:r>
              <a:rPr lang="en-US" b="1" dirty="0">
                <a:solidFill>
                  <a:srgbClr val="7030A0"/>
                </a:solidFill>
                <a:latin typeface="Courier New" panose="02070309020205020404" pitchFamily="49" charset="0"/>
                <a:cs typeface="Courier New" panose="02070309020205020404" pitchFamily="49" charset="0"/>
              </a:rPr>
              <a:t>  </a:t>
            </a:r>
          </a:p>
          <a:p>
            <a:r>
              <a:rPr lang="en-US" b="1" dirty="0" smtClean="0">
                <a:solidFill>
                  <a:srgbClr val="7030A0"/>
                </a:solidFill>
                <a:latin typeface="Courier New" panose="02070309020205020404" pitchFamily="49" charset="0"/>
                <a:cs typeface="Courier New" panose="02070309020205020404" pitchFamily="49" charset="0"/>
              </a:rPr>
              <a:t>void</a:t>
            </a:r>
            <a:r>
              <a:rPr lang="en-US" b="1" dirty="0">
                <a:solidFill>
                  <a:srgbClr val="7030A0"/>
                </a:solidFill>
                <a:latin typeface="Courier New" panose="02070309020205020404" pitchFamily="49" charset="0"/>
                <a:cs typeface="Courier New" panose="02070309020205020404" pitchFamily="49" charset="0"/>
              </a:rPr>
              <a:t> </a:t>
            </a:r>
            <a:r>
              <a:rPr lang="en-US" b="1">
                <a:solidFill>
                  <a:srgbClr val="7030A0"/>
                </a:solidFill>
                <a:latin typeface="Courier New" panose="02070309020205020404" pitchFamily="49" charset="0"/>
                <a:cs typeface="Courier New" panose="02070309020205020404" pitchFamily="49" charset="0"/>
              </a:rPr>
              <a:t>main</a:t>
            </a:r>
            <a:r>
              <a:rPr lang="en-US" b="1" smtClean="0">
                <a:solidFill>
                  <a:srgbClr val="7030A0"/>
                </a:solidFill>
                <a:latin typeface="Courier New" panose="02070309020205020404" pitchFamily="49" charset="0"/>
                <a:cs typeface="Courier New" panose="02070309020205020404" pitchFamily="49" charset="0"/>
              </a:rPr>
              <a:t>()</a:t>
            </a:r>
            <a:r>
              <a:rPr lang="en-US" b="1" dirty="0">
                <a:solidFill>
                  <a:srgbClr val="7030A0"/>
                </a:solidFill>
                <a:latin typeface="Courier New" panose="02070309020205020404" pitchFamily="49" charset="0"/>
                <a:cs typeface="Courier New" panose="02070309020205020404" pitchFamily="49" charset="0"/>
              </a:rPr>
              <a:t>  </a:t>
            </a:r>
          </a:p>
          <a:p>
            <a:r>
              <a:rPr lang="en-US" b="1" dirty="0">
                <a:solidFill>
                  <a:srgbClr val="7030A0"/>
                </a:solidFill>
                <a:latin typeface="Courier New" panose="02070309020205020404" pitchFamily="49" charset="0"/>
                <a:cs typeface="Courier New" panose="02070309020205020404" pitchFamily="49" charset="0"/>
              </a:rPr>
              <a:t>{  </a:t>
            </a:r>
          </a:p>
          <a:p>
            <a:r>
              <a:rPr lang="en-US" b="1" dirty="0">
                <a:solidFill>
                  <a:srgbClr val="7030A0"/>
                </a:solidFill>
                <a:latin typeface="Courier New" panose="02070309020205020404" pitchFamily="49" charset="0"/>
                <a:cs typeface="Courier New" panose="02070309020205020404" pitchFamily="49" charset="0"/>
              </a:rPr>
              <a:t>   C </a:t>
            </a:r>
            <a:r>
              <a:rPr lang="en-US" b="1" dirty="0" err="1">
                <a:solidFill>
                  <a:srgbClr val="7030A0"/>
                </a:solidFill>
                <a:latin typeface="Courier New" panose="02070309020205020404" pitchFamily="49" charset="0"/>
                <a:cs typeface="Courier New" panose="02070309020205020404" pitchFamily="49" charset="0"/>
              </a:rPr>
              <a:t>c</a:t>
            </a:r>
            <a:r>
              <a:rPr lang="en-US" b="1" dirty="0">
                <a:solidFill>
                  <a:srgbClr val="7030A0"/>
                </a:solidFill>
                <a:latin typeface="Courier New" panose="02070309020205020404" pitchFamily="49" charset="0"/>
                <a:cs typeface="Courier New" panose="02070309020205020404" pitchFamily="49" charset="0"/>
              </a:rPr>
              <a:t>;  </a:t>
            </a:r>
          </a:p>
          <a:p>
            <a:r>
              <a:rPr lang="en-US" b="1" dirty="0">
                <a:solidFill>
                  <a:srgbClr val="7030A0"/>
                </a:solidFill>
                <a:latin typeface="Courier New" panose="02070309020205020404" pitchFamily="49" charset="0"/>
                <a:cs typeface="Courier New" panose="02070309020205020404" pitchFamily="49" charset="0"/>
              </a:rPr>
              <a:t>  </a:t>
            </a:r>
            <a:r>
              <a:rPr lang="en-US" b="1">
                <a:solidFill>
                  <a:srgbClr val="7030A0"/>
                </a:solidFill>
                <a:latin typeface="Courier New" panose="02070309020205020404" pitchFamily="49" charset="0"/>
                <a:cs typeface="Courier New" panose="02070309020205020404" pitchFamily="49" charset="0"/>
              </a:rPr>
              <a:t> </a:t>
            </a:r>
            <a:r>
              <a:rPr lang="en-US" b="1" smtClean="0">
                <a:solidFill>
                  <a:srgbClr val="7030A0"/>
                </a:solidFill>
                <a:latin typeface="Courier New" panose="02070309020205020404" pitchFamily="49" charset="0"/>
                <a:cs typeface="Courier New" panose="02070309020205020404" pitchFamily="49" charset="0"/>
              </a:rPr>
              <a:t>c.get_a(10);</a:t>
            </a:r>
            <a:r>
              <a:rPr lang="en-US" b="1" dirty="0">
                <a:solidFill>
                  <a:srgbClr val="7030A0"/>
                </a:solidFill>
                <a:latin typeface="Courier New" panose="02070309020205020404" pitchFamily="49" charset="0"/>
                <a:cs typeface="Courier New" panose="02070309020205020404" pitchFamily="49" charset="0"/>
              </a:rPr>
              <a:t>  </a:t>
            </a:r>
          </a:p>
          <a:p>
            <a:r>
              <a:rPr lang="en-US" b="1" dirty="0">
                <a:solidFill>
                  <a:srgbClr val="7030A0"/>
                </a:solidFill>
                <a:latin typeface="Courier New" panose="02070309020205020404" pitchFamily="49" charset="0"/>
                <a:cs typeface="Courier New" panose="02070309020205020404" pitchFamily="49" charset="0"/>
              </a:rPr>
              <a:t>  </a:t>
            </a:r>
            <a:r>
              <a:rPr lang="en-US" b="1">
                <a:solidFill>
                  <a:srgbClr val="7030A0"/>
                </a:solidFill>
                <a:latin typeface="Courier New" panose="02070309020205020404" pitchFamily="49" charset="0"/>
                <a:cs typeface="Courier New" panose="02070309020205020404" pitchFamily="49" charset="0"/>
              </a:rPr>
              <a:t> </a:t>
            </a:r>
            <a:r>
              <a:rPr lang="en-US" b="1" smtClean="0">
                <a:solidFill>
                  <a:srgbClr val="7030A0"/>
                </a:solidFill>
                <a:latin typeface="Courier New" panose="02070309020205020404" pitchFamily="49" charset="0"/>
                <a:cs typeface="Courier New" panose="02070309020205020404" pitchFamily="49" charset="0"/>
              </a:rPr>
              <a:t>c.get_b(20);</a:t>
            </a:r>
            <a:r>
              <a:rPr lang="en-US" b="1" dirty="0">
                <a:solidFill>
                  <a:srgbClr val="7030A0"/>
                </a:solidFill>
                <a:latin typeface="Courier New" panose="02070309020205020404" pitchFamily="49" charset="0"/>
                <a:cs typeface="Courier New" panose="02070309020205020404" pitchFamily="49" charset="0"/>
              </a:rPr>
              <a:t>  </a:t>
            </a:r>
          </a:p>
          <a:p>
            <a:r>
              <a:rPr lang="en-US" b="1" dirty="0">
                <a:solidFill>
                  <a:srgbClr val="7030A0"/>
                </a:solidFill>
                <a:latin typeface="Courier New" panose="02070309020205020404" pitchFamily="49" charset="0"/>
                <a:cs typeface="Courier New" panose="02070309020205020404" pitchFamily="49" charset="0"/>
              </a:rPr>
              <a:t>   </a:t>
            </a:r>
            <a:r>
              <a:rPr lang="en-US" b="1" err="1">
                <a:solidFill>
                  <a:srgbClr val="7030A0"/>
                </a:solidFill>
                <a:latin typeface="Courier New" panose="02070309020205020404" pitchFamily="49" charset="0"/>
                <a:cs typeface="Courier New" panose="02070309020205020404" pitchFamily="49" charset="0"/>
              </a:rPr>
              <a:t>c.display</a:t>
            </a:r>
            <a:r>
              <a:rPr lang="en-US" b="1" smtClean="0">
                <a:solidFill>
                  <a:srgbClr val="7030A0"/>
                </a:solidFill>
                <a:latin typeface="Courier New" panose="02070309020205020404" pitchFamily="49" charset="0"/>
                <a:cs typeface="Courier New" panose="02070309020205020404" pitchFamily="49" charset="0"/>
              </a:rPr>
              <a:t>();</a:t>
            </a:r>
            <a:r>
              <a:rPr lang="en-US" b="1" dirty="0">
                <a:solidFill>
                  <a:srgbClr val="7030A0"/>
                </a:solidFill>
                <a:latin typeface="Courier New" panose="02070309020205020404" pitchFamily="49" charset="0"/>
                <a:cs typeface="Courier New" panose="02070309020205020404" pitchFamily="49" charset="0"/>
              </a:rPr>
              <a:t>  </a:t>
            </a:r>
          </a:p>
          <a:p>
            <a:r>
              <a:rPr lang="en-US" b="1" dirty="0">
                <a:solidFill>
                  <a:srgbClr val="7030A0"/>
                </a:solidFill>
                <a:latin typeface="Courier New" panose="02070309020205020404" pitchFamily="49" charset="0"/>
                <a:cs typeface="Courier New" panose="02070309020205020404" pitchFamily="49" charset="0"/>
              </a:rPr>
              <a:t>  </a:t>
            </a:r>
          </a:p>
          <a:p>
            <a:r>
              <a:rPr lang="en-US" b="1" dirty="0" smtClean="0">
                <a:solidFill>
                  <a:srgbClr val="7030A0"/>
                </a:solidFill>
                <a:latin typeface="Courier New" panose="02070309020205020404" pitchFamily="49" charset="0"/>
                <a:cs typeface="Courier New" panose="02070309020205020404" pitchFamily="49" charset="0"/>
              </a:rPr>
              <a:t>}</a:t>
            </a:r>
            <a:endParaRPr lang="en-US" b="1" dirty="0">
              <a:solidFill>
                <a:srgbClr val="7030A0"/>
              </a:solidFill>
              <a:latin typeface="Courier New" panose="02070309020205020404" pitchFamily="49" charset="0"/>
              <a:cs typeface="Courier New" panose="02070309020205020404" pitchFamily="49" charset="0"/>
            </a:endParaRPr>
          </a:p>
        </p:txBody>
      </p:sp>
      <p:sp>
        <p:nvSpPr>
          <p:cNvPr id="4" name="Rectangle 3"/>
          <p:cNvSpPr/>
          <p:nvPr/>
        </p:nvSpPr>
        <p:spPr>
          <a:xfrm>
            <a:off x="7812742" y="5909085"/>
            <a:ext cx="4249270" cy="76648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dirty="0" smtClean="0"/>
              <a:t>Example of Multiple Inheritance</a:t>
            </a:r>
            <a:r>
              <a:rPr lang="en-US" dirty="0" smtClean="0"/>
              <a:t> </a:t>
            </a:r>
            <a:endParaRPr lang="en-US" dirty="0"/>
          </a:p>
        </p:txBody>
      </p:sp>
    </p:spTree>
    <p:extLst>
      <p:ext uri="{BB962C8B-B14F-4D97-AF65-F5344CB8AC3E}">
        <p14:creationId xmlns:p14="http://schemas.microsoft.com/office/powerpoint/2010/main" val="3287162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83776" y="187876"/>
            <a:ext cx="11784105" cy="4216539"/>
          </a:xfrm>
          <a:prstGeom prst="rect">
            <a:avLst/>
          </a:prstGeom>
        </p:spPr>
        <p:txBody>
          <a:bodyPr wrap="square">
            <a:spAutoFit/>
          </a:bodyPr>
          <a:lstStyle/>
          <a:p>
            <a:r>
              <a:rPr lang="en-US" sz="2800" b="1" dirty="0"/>
              <a:t>Characteristics of a Friend F</a:t>
            </a:r>
            <a:r>
              <a:rPr lang="en-US" sz="2800" b="1" dirty="0" smtClean="0"/>
              <a:t>unction -</a:t>
            </a:r>
            <a:endParaRPr lang="en-US" sz="2800" b="1" dirty="0"/>
          </a:p>
          <a:p>
            <a:pPr marL="285750" indent="-285750" algn="just">
              <a:buFont typeface="Wingdings" panose="05000000000000000000" pitchFamily="2" charset="2"/>
              <a:buChar char="§"/>
            </a:pPr>
            <a:r>
              <a:rPr lang="en-US" sz="2400" dirty="0" smtClean="0"/>
              <a:t>The </a:t>
            </a:r>
            <a:r>
              <a:rPr lang="en-US" sz="2400" dirty="0"/>
              <a:t>function is not in the scope of the class to which it has been declared as a friend.</a:t>
            </a:r>
          </a:p>
          <a:p>
            <a:pPr marL="285750" indent="-285750" algn="just">
              <a:buFont typeface="Wingdings" panose="05000000000000000000" pitchFamily="2" charset="2"/>
              <a:buChar char="§"/>
            </a:pPr>
            <a:endParaRPr lang="en-US" sz="2400" dirty="0" smtClean="0"/>
          </a:p>
          <a:p>
            <a:pPr marL="285750" indent="-285750" algn="just">
              <a:buFont typeface="Wingdings" panose="05000000000000000000" pitchFamily="2" charset="2"/>
              <a:buChar char="§"/>
            </a:pPr>
            <a:r>
              <a:rPr lang="en-US" sz="2400" dirty="0" smtClean="0"/>
              <a:t>It </a:t>
            </a:r>
            <a:r>
              <a:rPr lang="en-US" sz="2400" dirty="0"/>
              <a:t>cannot be called using the object as it is not in the scope of that class.</a:t>
            </a:r>
          </a:p>
          <a:p>
            <a:pPr marL="285750" indent="-285750" algn="just">
              <a:buFont typeface="Wingdings" panose="05000000000000000000" pitchFamily="2" charset="2"/>
              <a:buChar char="§"/>
            </a:pPr>
            <a:endParaRPr lang="en-US" sz="2400" dirty="0" smtClean="0"/>
          </a:p>
          <a:p>
            <a:pPr marL="285750" indent="-285750" algn="just">
              <a:buFont typeface="Wingdings" panose="05000000000000000000" pitchFamily="2" charset="2"/>
              <a:buChar char="§"/>
            </a:pPr>
            <a:r>
              <a:rPr lang="en-US" sz="2400" dirty="0" smtClean="0"/>
              <a:t>It </a:t>
            </a:r>
            <a:r>
              <a:rPr lang="en-US" sz="2400" dirty="0"/>
              <a:t>can be invoked like a normal function without using the object.</a:t>
            </a:r>
          </a:p>
          <a:p>
            <a:pPr marL="285750" indent="-285750" algn="just">
              <a:buFont typeface="Wingdings" panose="05000000000000000000" pitchFamily="2" charset="2"/>
              <a:buChar char="§"/>
            </a:pPr>
            <a:endParaRPr lang="en-US" sz="2400" dirty="0" smtClean="0"/>
          </a:p>
          <a:p>
            <a:pPr marL="285750" indent="-285750" algn="just">
              <a:buFont typeface="Wingdings" panose="05000000000000000000" pitchFamily="2" charset="2"/>
              <a:buChar char="§"/>
            </a:pPr>
            <a:r>
              <a:rPr lang="en-US" sz="2400" dirty="0" smtClean="0"/>
              <a:t>It </a:t>
            </a:r>
            <a:r>
              <a:rPr lang="en-US" sz="2400" dirty="0"/>
              <a:t>cannot access the member names directly and has to use an object name and dot </a:t>
            </a:r>
            <a:r>
              <a:rPr lang="en-US" sz="2400" dirty="0" smtClean="0"/>
              <a:t>membership </a:t>
            </a:r>
            <a:r>
              <a:rPr lang="en-US" sz="2400" dirty="0"/>
              <a:t>operator with the member name.</a:t>
            </a:r>
          </a:p>
          <a:p>
            <a:pPr marL="285750" indent="-285750" algn="just">
              <a:buFont typeface="Wingdings" panose="05000000000000000000" pitchFamily="2" charset="2"/>
              <a:buChar char="§"/>
            </a:pPr>
            <a:endParaRPr lang="en-US" sz="2400" dirty="0" smtClean="0"/>
          </a:p>
          <a:p>
            <a:pPr marL="285750" indent="-285750" algn="just">
              <a:buFont typeface="Wingdings" panose="05000000000000000000" pitchFamily="2" charset="2"/>
              <a:buChar char="§"/>
            </a:pPr>
            <a:r>
              <a:rPr lang="en-US" sz="2400" dirty="0" smtClean="0"/>
              <a:t>It </a:t>
            </a:r>
            <a:r>
              <a:rPr lang="en-US" sz="2400" dirty="0"/>
              <a:t>can be declared either in the private or the public part.</a:t>
            </a:r>
          </a:p>
        </p:txBody>
      </p:sp>
      <p:pic>
        <p:nvPicPr>
          <p:cNvPr id="1026" name="Picture 2" descr="Image result for friend function in 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8328" y="4481792"/>
            <a:ext cx="5715000" cy="2295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52139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6881" y="192009"/>
            <a:ext cx="7454153" cy="6247864"/>
          </a:xfrm>
          <a:prstGeom prst="rect">
            <a:avLst/>
          </a:prstGeom>
        </p:spPr>
        <p:txBody>
          <a:bodyPr wrap="square">
            <a:spAutoFit/>
          </a:bodyPr>
          <a:lstStyle/>
          <a:p>
            <a:r>
              <a:rPr lang="en-US" sz="2000" b="1" dirty="0">
                <a:solidFill>
                  <a:srgbClr val="FF0000"/>
                </a:solidFill>
                <a:latin typeface="Courier New" panose="02070309020205020404" pitchFamily="49" charset="0"/>
                <a:cs typeface="Courier New" panose="02070309020205020404" pitchFamily="49" charset="0"/>
              </a:rPr>
              <a:t>#</a:t>
            </a:r>
            <a:r>
              <a:rPr lang="en-US" sz="2000" b="1" dirty="0" smtClean="0">
                <a:solidFill>
                  <a:srgbClr val="FF0000"/>
                </a:solidFill>
                <a:latin typeface="Courier New" panose="02070309020205020404" pitchFamily="49" charset="0"/>
                <a:cs typeface="Courier New" panose="02070309020205020404" pitchFamily="49" charset="0"/>
              </a:rPr>
              <a:t>include&lt;iostream.h&gt;</a:t>
            </a:r>
          </a:p>
          <a:p>
            <a:r>
              <a:rPr lang="en-US" sz="2000" b="1" dirty="0" smtClean="0">
                <a:solidFill>
                  <a:srgbClr val="FF0000"/>
                </a:solidFill>
                <a:latin typeface="Courier New" panose="02070309020205020404" pitchFamily="49" charset="0"/>
                <a:cs typeface="Courier New" panose="02070309020205020404" pitchFamily="49" charset="0"/>
              </a:rPr>
              <a:t>#include&lt;</a:t>
            </a:r>
            <a:r>
              <a:rPr lang="en-US" sz="2000" b="1" dirty="0" err="1" smtClean="0">
                <a:solidFill>
                  <a:srgbClr val="FF0000"/>
                </a:solidFill>
                <a:latin typeface="Courier New" panose="02070309020205020404" pitchFamily="49" charset="0"/>
                <a:cs typeface="Courier New" panose="02070309020205020404" pitchFamily="49" charset="0"/>
              </a:rPr>
              <a:t>conio.h</a:t>
            </a:r>
            <a:r>
              <a:rPr lang="en-US" sz="2000" b="1" dirty="0" smtClean="0">
                <a:solidFill>
                  <a:srgbClr val="FF0000"/>
                </a:solidFill>
                <a:latin typeface="Courier New" panose="02070309020205020404" pitchFamily="49" charset="0"/>
                <a:cs typeface="Courier New" panose="02070309020205020404" pitchFamily="49" charset="0"/>
              </a:rPr>
              <a:t>&gt;</a:t>
            </a:r>
          </a:p>
          <a:p>
            <a:r>
              <a:rPr lang="en-US" sz="2000" b="1" dirty="0" smtClean="0">
                <a:solidFill>
                  <a:srgbClr val="FF0000"/>
                </a:solidFill>
                <a:latin typeface="Courier New" panose="02070309020205020404" pitchFamily="49" charset="0"/>
                <a:cs typeface="Courier New" panose="02070309020205020404" pitchFamily="49" charset="0"/>
              </a:rPr>
              <a:t>    </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a:solidFill>
                  <a:srgbClr val="FF0000"/>
                </a:solidFill>
                <a:latin typeface="Courier New" panose="02070309020205020404" pitchFamily="49" charset="0"/>
                <a:cs typeface="Courier New" panose="02070309020205020404" pitchFamily="49" charset="0"/>
              </a:rPr>
              <a:t>class A  </a:t>
            </a:r>
          </a:p>
          <a:p>
            <a:r>
              <a:rPr lang="en-US" sz="2000" b="1" dirty="0">
                <a:solidFill>
                  <a:srgbClr val="FF0000"/>
                </a:solidFill>
                <a:latin typeface="Courier New" panose="02070309020205020404" pitchFamily="49" charset="0"/>
                <a:cs typeface="Courier New" panose="02070309020205020404" pitchFamily="49" charset="0"/>
              </a:rPr>
              <a:t>{  </a:t>
            </a:r>
          </a:p>
          <a:p>
            <a:r>
              <a:rPr lang="en-US" sz="2000" b="1" dirty="0">
                <a:solidFill>
                  <a:srgbClr val="FF0000"/>
                </a:solidFill>
                <a:latin typeface="Courier New" panose="02070309020205020404" pitchFamily="49" charset="0"/>
                <a:cs typeface="Courier New" panose="02070309020205020404" pitchFamily="49" charset="0"/>
              </a:rPr>
              <a:t>    public:  </a:t>
            </a:r>
          </a:p>
          <a:p>
            <a:r>
              <a:rPr lang="en-US" sz="2000" b="1" dirty="0">
                <a:solidFill>
                  <a:srgbClr val="FF0000"/>
                </a:solidFill>
                <a:latin typeface="Courier New" panose="02070309020205020404" pitchFamily="49" charset="0"/>
                <a:cs typeface="Courier New" panose="02070309020205020404" pitchFamily="49" charset="0"/>
              </a:rPr>
              <a:t>    void </a:t>
            </a:r>
            <a:r>
              <a:rPr lang="en-US" sz="2000" b="1">
                <a:solidFill>
                  <a:srgbClr val="FF0000"/>
                </a:solidFill>
                <a:latin typeface="Courier New" panose="02070309020205020404" pitchFamily="49" charset="0"/>
                <a:cs typeface="Courier New" panose="02070309020205020404" pitchFamily="49" charset="0"/>
              </a:rPr>
              <a:t>display</a:t>
            </a:r>
            <a:r>
              <a:rPr lang="en-US" sz="2000" b="1" smtClean="0">
                <a:solidFill>
                  <a:srgbClr val="FF0000"/>
                </a:solidFill>
                <a:latin typeface="Courier New" panose="02070309020205020404" pitchFamily="49" charset="0"/>
                <a:cs typeface="Courier New" panose="02070309020205020404" pitchFamily="49" charset="0"/>
              </a:rPr>
              <a:t>()  </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a:solidFill>
                  <a:srgbClr val="FF0000"/>
                </a:solidFill>
                <a:latin typeface="Courier New" panose="02070309020205020404" pitchFamily="49" charset="0"/>
                <a:cs typeface="Courier New" panose="02070309020205020404" pitchFamily="49" charset="0"/>
              </a:rPr>
              <a:t>    {  </a:t>
            </a:r>
          </a:p>
          <a:p>
            <a:r>
              <a:rPr lang="en-US" sz="2000" b="1" dirty="0">
                <a:solidFill>
                  <a:srgbClr val="FF0000"/>
                </a:solidFill>
                <a:latin typeface="Courier New" panose="02070309020205020404" pitchFamily="49" charset="0"/>
                <a:cs typeface="Courier New" panose="02070309020205020404" pitchFamily="49" charset="0"/>
              </a:rPr>
              <a:t>        </a:t>
            </a:r>
            <a:r>
              <a:rPr lang="en-US" sz="2000" b="1" dirty="0" smtClean="0">
                <a:solidFill>
                  <a:srgbClr val="FF0000"/>
                </a:solidFill>
                <a:latin typeface="Courier New" panose="02070309020205020404" pitchFamily="49" charset="0"/>
                <a:cs typeface="Courier New" panose="02070309020205020404" pitchFamily="49" charset="0"/>
              </a:rPr>
              <a:t>cout </a:t>
            </a:r>
            <a:r>
              <a:rPr lang="en-US" sz="2000" b="1" dirty="0">
                <a:solidFill>
                  <a:srgbClr val="FF0000"/>
                </a:solidFill>
                <a:latin typeface="Courier New" panose="02070309020205020404" pitchFamily="49" charset="0"/>
                <a:cs typeface="Courier New" panose="02070309020205020404" pitchFamily="49" charset="0"/>
              </a:rPr>
              <a:t>&lt;&lt; "Class A" &lt;&lt; </a:t>
            </a:r>
            <a:r>
              <a:rPr lang="en-US" sz="2000" b="1" dirty="0" smtClean="0">
                <a:solidFill>
                  <a:srgbClr val="FF0000"/>
                </a:solidFill>
                <a:latin typeface="Courier New" panose="02070309020205020404" pitchFamily="49" charset="0"/>
                <a:cs typeface="Courier New" panose="02070309020205020404" pitchFamily="49" charset="0"/>
              </a:rPr>
              <a:t>endl;  </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a:solidFill>
                  <a:srgbClr val="FF0000"/>
                </a:solidFill>
                <a:latin typeface="Courier New" panose="02070309020205020404" pitchFamily="49" charset="0"/>
                <a:cs typeface="Courier New" panose="02070309020205020404" pitchFamily="49" charset="0"/>
              </a:rPr>
              <a:t>    }  </a:t>
            </a:r>
          </a:p>
          <a:p>
            <a:r>
              <a:rPr lang="en-US" sz="2000" b="1" dirty="0" smtClean="0">
                <a:solidFill>
                  <a:srgbClr val="FF0000"/>
                </a:solidFill>
                <a:latin typeface="Courier New" panose="02070309020205020404" pitchFamily="49" charset="0"/>
                <a:cs typeface="Courier New" panose="02070309020205020404" pitchFamily="49" charset="0"/>
              </a:rPr>
              <a:t>};</a:t>
            </a:r>
          </a:p>
          <a:p>
            <a:r>
              <a:rPr lang="en-US" sz="2000" b="1" dirty="0" smtClean="0">
                <a:solidFill>
                  <a:srgbClr val="FF0000"/>
                </a:solidFill>
                <a:latin typeface="Courier New" panose="02070309020205020404" pitchFamily="49" charset="0"/>
                <a:cs typeface="Courier New" panose="02070309020205020404" pitchFamily="49" charset="0"/>
              </a:rPr>
              <a:t>  </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a:solidFill>
                  <a:srgbClr val="FF0000"/>
                </a:solidFill>
                <a:latin typeface="Courier New" panose="02070309020205020404" pitchFamily="49" charset="0"/>
                <a:cs typeface="Courier New" panose="02070309020205020404" pitchFamily="49" charset="0"/>
              </a:rPr>
              <a:t>class B  </a:t>
            </a:r>
          </a:p>
          <a:p>
            <a:r>
              <a:rPr lang="en-US" sz="2000" b="1" dirty="0">
                <a:solidFill>
                  <a:srgbClr val="FF0000"/>
                </a:solidFill>
                <a:latin typeface="Courier New" panose="02070309020205020404" pitchFamily="49" charset="0"/>
                <a:cs typeface="Courier New" panose="02070309020205020404" pitchFamily="49" charset="0"/>
              </a:rPr>
              <a:t>{  </a:t>
            </a:r>
          </a:p>
          <a:p>
            <a:r>
              <a:rPr lang="en-US" sz="2000" b="1" dirty="0">
                <a:solidFill>
                  <a:srgbClr val="FF0000"/>
                </a:solidFill>
                <a:latin typeface="Courier New" panose="02070309020205020404" pitchFamily="49" charset="0"/>
                <a:cs typeface="Courier New" panose="02070309020205020404" pitchFamily="49" charset="0"/>
              </a:rPr>
              <a:t>    public:  </a:t>
            </a:r>
          </a:p>
          <a:p>
            <a:r>
              <a:rPr lang="en-US" sz="2000" b="1" dirty="0">
                <a:solidFill>
                  <a:srgbClr val="FF0000"/>
                </a:solidFill>
                <a:latin typeface="Courier New" panose="02070309020205020404" pitchFamily="49" charset="0"/>
                <a:cs typeface="Courier New" panose="02070309020205020404" pitchFamily="49" charset="0"/>
              </a:rPr>
              <a:t>    void </a:t>
            </a:r>
            <a:r>
              <a:rPr lang="en-US" sz="2000" b="1">
                <a:solidFill>
                  <a:srgbClr val="FF0000"/>
                </a:solidFill>
                <a:latin typeface="Courier New" panose="02070309020205020404" pitchFamily="49" charset="0"/>
                <a:cs typeface="Courier New" panose="02070309020205020404" pitchFamily="49" charset="0"/>
              </a:rPr>
              <a:t>display</a:t>
            </a:r>
            <a:r>
              <a:rPr lang="en-US" sz="2000" b="1" smtClean="0">
                <a:solidFill>
                  <a:srgbClr val="FF0000"/>
                </a:solidFill>
                <a:latin typeface="Courier New" panose="02070309020205020404" pitchFamily="49" charset="0"/>
                <a:cs typeface="Courier New" panose="02070309020205020404" pitchFamily="49" charset="0"/>
              </a:rPr>
              <a:t>()  </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a:solidFill>
                  <a:srgbClr val="FF0000"/>
                </a:solidFill>
                <a:latin typeface="Courier New" panose="02070309020205020404" pitchFamily="49" charset="0"/>
                <a:cs typeface="Courier New" panose="02070309020205020404" pitchFamily="49" charset="0"/>
              </a:rPr>
              <a:t>    {  </a:t>
            </a:r>
          </a:p>
          <a:p>
            <a:r>
              <a:rPr lang="en-US" sz="2000" b="1" dirty="0">
                <a:solidFill>
                  <a:srgbClr val="FF0000"/>
                </a:solidFill>
                <a:latin typeface="Courier New" panose="02070309020205020404" pitchFamily="49" charset="0"/>
                <a:cs typeface="Courier New" panose="02070309020205020404" pitchFamily="49" charset="0"/>
              </a:rPr>
              <a:t>        </a:t>
            </a:r>
            <a:r>
              <a:rPr lang="en-US" sz="2000" b="1" dirty="0" smtClean="0">
                <a:solidFill>
                  <a:srgbClr val="FF0000"/>
                </a:solidFill>
                <a:latin typeface="Courier New" panose="02070309020205020404" pitchFamily="49" charset="0"/>
                <a:cs typeface="Courier New" panose="02070309020205020404" pitchFamily="49" charset="0"/>
              </a:rPr>
              <a:t>cout </a:t>
            </a:r>
            <a:r>
              <a:rPr lang="en-US" sz="2000" b="1" dirty="0">
                <a:solidFill>
                  <a:srgbClr val="FF0000"/>
                </a:solidFill>
                <a:latin typeface="Courier New" panose="02070309020205020404" pitchFamily="49" charset="0"/>
                <a:cs typeface="Courier New" panose="02070309020205020404" pitchFamily="49" charset="0"/>
              </a:rPr>
              <a:t>&lt;&lt; "Class B" &lt;&lt; </a:t>
            </a:r>
            <a:r>
              <a:rPr lang="en-US" sz="2000" b="1" dirty="0" smtClean="0">
                <a:solidFill>
                  <a:srgbClr val="FF0000"/>
                </a:solidFill>
                <a:latin typeface="Courier New" panose="02070309020205020404" pitchFamily="49" charset="0"/>
                <a:cs typeface="Courier New" panose="02070309020205020404" pitchFamily="49" charset="0"/>
              </a:rPr>
              <a:t>endl;  </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a:solidFill>
                  <a:srgbClr val="FF0000"/>
                </a:solidFill>
                <a:latin typeface="Courier New" panose="02070309020205020404" pitchFamily="49" charset="0"/>
                <a:cs typeface="Courier New" panose="02070309020205020404" pitchFamily="49" charset="0"/>
              </a:rPr>
              <a:t>    }  </a:t>
            </a:r>
          </a:p>
          <a:p>
            <a:r>
              <a:rPr lang="en-US" sz="2000" b="1" dirty="0">
                <a:solidFill>
                  <a:srgbClr val="FF0000"/>
                </a:solidFill>
                <a:latin typeface="Courier New" panose="02070309020205020404" pitchFamily="49" charset="0"/>
                <a:cs typeface="Courier New" panose="02070309020205020404" pitchFamily="49" charset="0"/>
              </a:rPr>
              <a:t>};  </a:t>
            </a:r>
          </a:p>
        </p:txBody>
      </p:sp>
      <p:sp>
        <p:nvSpPr>
          <p:cNvPr id="4" name="Rectangle 3"/>
          <p:cNvSpPr/>
          <p:nvPr/>
        </p:nvSpPr>
        <p:spPr>
          <a:xfrm>
            <a:off x="7001430" y="192009"/>
            <a:ext cx="4253753" cy="3970318"/>
          </a:xfrm>
          <a:prstGeom prst="rect">
            <a:avLst/>
          </a:prstGeom>
        </p:spPr>
        <p:txBody>
          <a:bodyPr wrap="square">
            <a:spAutoFit/>
          </a:bodyPr>
          <a:lstStyle/>
          <a:p>
            <a:r>
              <a:rPr lang="en-US" b="1" dirty="0">
                <a:solidFill>
                  <a:srgbClr val="FF0000"/>
                </a:solidFill>
                <a:latin typeface="Courier New" panose="02070309020205020404" pitchFamily="49" charset="0"/>
                <a:cs typeface="Courier New" panose="02070309020205020404" pitchFamily="49" charset="0"/>
              </a:rPr>
              <a:t>class C : public A, public B  </a:t>
            </a:r>
          </a:p>
          <a:p>
            <a:r>
              <a:rPr lang="en-US" b="1" dirty="0">
                <a:solidFill>
                  <a:srgbClr val="FF0000"/>
                </a:solidFill>
                <a:latin typeface="Courier New" panose="02070309020205020404" pitchFamily="49" charset="0"/>
                <a:cs typeface="Courier New" panose="02070309020205020404" pitchFamily="49" charset="0"/>
              </a:rPr>
              <a:t>{  </a:t>
            </a:r>
          </a:p>
          <a:p>
            <a:r>
              <a:rPr lang="en-US" b="1" dirty="0">
                <a:solidFill>
                  <a:srgbClr val="FF0000"/>
                </a:solidFill>
                <a:latin typeface="Courier New" panose="02070309020205020404" pitchFamily="49" charset="0"/>
                <a:cs typeface="Courier New" panose="02070309020205020404" pitchFamily="49" charset="0"/>
              </a:rPr>
              <a:t>    void </a:t>
            </a:r>
            <a:r>
              <a:rPr lang="en-US" b="1">
                <a:solidFill>
                  <a:srgbClr val="FF0000"/>
                </a:solidFill>
                <a:latin typeface="Courier New" panose="02070309020205020404" pitchFamily="49" charset="0"/>
                <a:cs typeface="Courier New" panose="02070309020205020404" pitchFamily="49" charset="0"/>
              </a:rPr>
              <a:t>view</a:t>
            </a:r>
            <a:r>
              <a:rPr lang="en-US" b="1" smtClean="0">
                <a:solidFill>
                  <a:srgbClr val="FF0000"/>
                </a:solidFill>
                <a:latin typeface="Courier New" panose="02070309020205020404" pitchFamily="49" charset="0"/>
                <a:cs typeface="Courier New" panose="02070309020205020404" pitchFamily="49" charset="0"/>
              </a:rPr>
              <a:t>()  </a:t>
            </a:r>
            <a:endParaRPr lang="en-US" b="1" dirty="0">
              <a:solidFill>
                <a:srgbClr val="FF0000"/>
              </a:solidFill>
              <a:latin typeface="Courier New" panose="02070309020205020404" pitchFamily="49" charset="0"/>
              <a:cs typeface="Courier New" panose="02070309020205020404" pitchFamily="49" charset="0"/>
            </a:endParaRPr>
          </a:p>
          <a:p>
            <a:r>
              <a:rPr lang="en-US" b="1" dirty="0">
                <a:solidFill>
                  <a:srgbClr val="FF0000"/>
                </a:solidFill>
                <a:latin typeface="Courier New" panose="02070309020205020404" pitchFamily="49" charset="0"/>
                <a:cs typeface="Courier New" panose="02070309020205020404" pitchFamily="49" charset="0"/>
              </a:rPr>
              <a:t>    {  </a:t>
            </a:r>
          </a:p>
          <a:p>
            <a:r>
              <a:rPr lang="en-US" b="1" dirty="0">
                <a:solidFill>
                  <a:srgbClr val="FF0000"/>
                </a:solidFill>
                <a:latin typeface="Courier New" panose="02070309020205020404" pitchFamily="49" charset="0"/>
                <a:cs typeface="Courier New" panose="02070309020205020404" pitchFamily="49" charset="0"/>
              </a:rPr>
              <a:t>        A :: </a:t>
            </a:r>
            <a:r>
              <a:rPr lang="en-US" b="1">
                <a:solidFill>
                  <a:srgbClr val="FF0000"/>
                </a:solidFill>
                <a:latin typeface="Courier New" panose="02070309020205020404" pitchFamily="49" charset="0"/>
                <a:cs typeface="Courier New" panose="02070309020205020404" pitchFamily="49" charset="0"/>
              </a:rPr>
              <a:t>display</a:t>
            </a:r>
            <a:r>
              <a:rPr lang="en-US" b="1" smtClean="0">
                <a:solidFill>
                  <a:srgbClr val="FF0000"/>
                </a:solidFill>
                <a:latin typeface="Courier New" panose="02070309020205020404" pitchFamily="49" charset="0"/>
                <a:cs typeface="Courier New" panose="02070309020205020404" pitchFamily="49" charset="0"/>
              </a:rPr>
              <a:t>();</a:t>
            </a:r>
            <a:endParaRPr lang="en-US" b="1" dirty="0">
              <a:solidFill>
                <a:srgbClr val="FF0000"/>
              </a:solidFill>
              <a:latin typeface="Courier New" panose="02070309020205020404" pitchFamily="49" charset="0"/>
              <a:cs typeface="Courier New" panose="02070309020205020404" pitchFamily="49" charset="0"/>
            </a:endParaRPr>
          </a:p>
          <a:p>
            <a:r>
              <a:rPr lang="en-US" b="1" dirty="0">
                <a:solidFill>
                  <a:srgbClr val="FF0000"/>
                </a:solidFill>
                <a:latin typeface="Courier New" panose="02070309020205020404" pitchFamily="49" charset="0"/>
                <a:cs typeface="Courier New" panose="02070309020205020404" pitchFamily="49" charset="0"/>
              </a:rPr>
              <a:t>        B :: </a:t>
            </a:r>
            <a:r>
              <a:rPr lang="en-US" b="1">
                <a:solidFill>
                  <a:srgbClr val="FF0000"/>
                </a:solidFill>
                <a:latin typeface="Courier New" panose="02070309020205020404" pitchFamily="49" charset="0"/>
                <a:cs typeface="Courier New" panose="02070309020205020404" pitchFamily="49" charset="0"/>
              </a:rPr>
              <a:t>display</a:t>
            </a:r>
            <a:r>
              <a:rPr lang="en-US" b="1" smtClean="0">
                <a:solidFill>
                  <a:srgbClr val="FF0000"/>
                </a:solidFill>
                <a:latin typeface="Courier New" panose="02070309020205020404" pitchFamily="49" charset="0"/>
                <a:cs typeface="Courier New" panose="02070309020205020404" pitchFamily="49" charset="0"/>
              </a:rPr>
              <a:t>();</a:t>
            </a:r>
            <a:endParaRPr lang="en-US" b="1" dirty="0">
              <a:solidFill>
                <a:srgbClr val="FF0000"/>
              </a:solidFill>
              <a:latin typeface="Courier New" panose="02070309020205020404" pitchFamily="49" charset="0"/>
              <a:cs typeface="Courier New" panose="02070309020205020404" pitchFamily="49" charset="0"/>
            </a:endParaRPr>
          </a:p>
          <a:p>
            <a:r>
              <a:rPr lang="en-US" b="1" dirty="0">
                <a:solidFill>
                  <a:srgbClr val="FF0000"/>
                </a:solidFill>
                <a:latin typeface="Courier New" panose="02070309020205020404" pitchFamily="49" charset="0"/>
                <a:cs typeface="Courier New" panose="02070309020205020404" pitchFamily="49" charset="0"/>
              </a:rPr>
              <a:t>    }   </a:t>
            </a:r>
          </a:p>
          <a:p>
            <a:r>
              <a:rPr lang="en-US" b="1" dirty="0" smtClean="0">
                <a:solidFill>
                  <a:srgbClr val="FF0000"/>
                </a:solidFill>
                <a:latin typeface="Courier New" panose="02070309020205020404" pitchFamily="49" charset="0"/>
                <a:cs typeface="Courier New" panose="02070309020205020404" pitchFamily="49" charset="0"/>
              </a:rPr>
              <a:t>};  </a:t>
            </a:r>
          </a:p>
          <a:p>
            <a:endParaRPr lang="en-US" b="1" dirty="0">
              <a:solidFill>
                <a:srgbClr val="FF0000"/>
              </a:solidFill>
              <a:latin typeface="Courier New" panose="02070309020205020404" pitchFamily="49" charset="0"/>
              <a:cs typeface="Courier New" panose="02070309020205020404" pitchFamily="49" charset="0"/>
            </a:endParaRPr>
          </a:p>
          <a:p>
            <a:r>
              <a:rPr lang="en-US" b="1" dirty="0" smtClean="0">
                <a:solidFill>
                  <a:srgbClr val="FF0000"/>
                </a:solidFill>
                <a:latin typeface="Courier New" panose="02070309020205020404" pitchFamily="49" charset="0"/>
                <a:cs typeface="Courier New" panose="02070309020205020404" pitchFamily="49" charset="0"/>
              </a:rPr>
              <a:t>void </a:t>
            </a:r>
            <a:r>
              <a:rPr lang="en-US" b="1">
                <a:solidFill>
                  <a:srgbClr val="FF0000"/>
                </a:solidFill>
                <a:latin typeface="Courier New" panose="02070309020205020404" pitchFamily="49" charset="0"/>
                <a:cs typeface="Courier New" panose="02070309020205020404" pitchFamily="49" charset="0"/>
              </a:rPr>
              <a:t>main</a:t>
            </a:r>
            <a:r>
              <a:rPr lang="en-US" b="1" smtClean="0">
                <a:solidFill>
                  <a:srgbClr val="FF0000"/>
                </a:solidFill>
                <a:latin typeface="Courier New" panose="02070309020205020404" pitchFamily="49" charset="0"/>
                <a:cs typeface="Courier New" panose="02070309020205020404" pitchFamily="49" charset="0"/>
              </a:rPr>
              <a:t>()  </a:t>
            </a:r>
            <a:endParaRPr lang="en-US" b="1" dirty="0">
              <a:solidFill>
                <a:srgbClr val="FF0000"/>
              </a:solidFill>
              <a:latin typeface="Courier New" panose="02070309020205020404" pitchFamily="49" charset="0"/>
              <a:cs typeface="Courier New" panose="02070309020205020404" pitchFamily="49" charset="0"/>
            </a:endParaRPr>
          </a:p>
          <a:p>
            <a:r>
              <a:rPr lang="en-US" b="1" dirty="0">
                <a:solidFill>
                  <a:srgbClr val="FF0000"/>
                </a:solidFill>
                <a:latin typeface="Courier New" panose="02070309020205020404" pitchFamily="49" charset="0"/>
                <a:cs typeface="Courier New" panose="02070309020205020404" pitchFamily="49" charset="0"/>
              </a:rPr>
              <a:t>{  </a:t>
            </a:r>
          </a:p>
          <a:p>
            <a:r>
              <a:rPr lang="en-US" b="1" dirty="0">
                <a:solidFill>
                  <a:srgbClr val="FF0000"/>
                </a:solidFill>
                <a:latin typeface="Courier New" panose="02070309020205020404" pitchFamily="49" charset="0"/>
                <a:cs typeface="Courier New" panose="02070309020205020404" pitchFamily="49" charset="0"/>
              </a:rPr>
              <a:t>    C </a:t>
            </a:r>
            <a:r>
              <a:rPr lang="en-US" b="1" dirty="0" err="1">
                <a:solidFill>
                  <a:srgbClr val="FF0000"/>
                </a:solidFill>
                <a:latin typeface="Courier New" panose="02070309020205020404" pitchFamily="49" charset="0"/>
                <a:cs typeface="Courier New" panose="02070309020205020404" pitchFamily="49" charset="0"/>
              </a:rPr>
              <a:t>c</a:t>
            </a:r>
            <a:r>
              <a:rPr lang="en-US" b="1" dirty="0">
                <a:solidFill>
                  <a:srgbClr val="FF0000"/>
                </a:solidFill>
                <a:latin typeface="Courier New" panose="02070309020205020404" pitchFamily="49" charset="0"/>
                <a:cs typeface="Courier New" panose="02070309020205020404" pitchFamily="49" charset="0"/>
              </a:rPr>
              <a:t>;  </a:t>
            </a:r>
          </a:p>
          <a:p>
            <a:r>
              <a:rPr lang="en-US" b="1" dirty="0">
                <a:solidFill>
                  <a:srgbClr val="FF0000"/>
                </a:solidFill>
                <a:latin typeface="Courier New" panose="02070309020205020404" pitchFamily="49" charset="0"/>
                <a:cs typeface="Courier New" panose="02070309020205020404" pitchFamily="49" charset="0"/>
              </a:rPr>
              <a:t>    </a:t>
            </a:r>
            <a:r>
              <a:rPr lang="en-US" b="1" err="1">
                <a:solidFill>
                  <a:srgbClr val="FF0000"/>
                </a:solidFill>
                <a:latin typeface="Courier New" panose="02070309020205020404" pitchFamily="49" charset="0"/>
                <a:cs typeface="Courier New" panose="02070309020205020404" pitchFamily="49" charset="0"/>
              </a:rPr>
              <a:t>c.display</a:t>
            </a:r>
            <a:r>
              <a:rPr lang="en-US" b="1" smtClean="0">
                <a:solidFill>
                  <a:srgbClr val="FF0000"/>
                </a:solidFill>
                <a:latin typeface="Courier New" panose="02070309020205020404" pitchFamily="49" charset="0"/>
                <a:cs typeface="Courier New" panose="02070309020205020404" pitchFamily="49" charset="0"/>
              </a:rPr>
              <a:t>();  </a:t>
            </a:r>
            <a:endParaRPr lang="en-US" b="1" dirty="0">
              <a:solidFill>
                <a:srgbClr val="FF0000"/>
              </a:solidFill>
              <a:latin typeface="Courier New" panose="02070309020205020404" pitchFamily="49" charset="0"/>
              <a:cs typeface="Courier New" panose="02070309020205020404" pitchFamily="49" charset="0"/>
            </a:endParaRPr>
          </a:p>
          <a:p>
            <a:r>
              <a:rPr lang="en-US" b="1" dirty="0" smtClean="0">
                <a:solidFill>
                  <a:srgbClr val="FF0000"/>
                </a:solidFill>
                <a:latin typeface="Courier New" panose="02070309020205020404" pitchFamily="49" charset="0"/>
                <a:cs typeface="Courier New" panose="02070309020205020404" pitchFamily="49" charset="0"/>
              </a:rPr>
              <a:t>} </a:t>
            </a:r>
            <a:endParaRPr lang="en-US" b="1" dirty="0">
              <a:solidFill>
                <a:srgbClr val="FF0000"/>
              </a:solidFill>
              <a:latin typeface="Courier New" panose="02070309020205020404" pitchFamily="49" charset="0"/>
              <a:cs typeface="Courier New" panose="02070309020205020404" pitchFamily="49" charset="0"/>
            </a:endParaRPr>
          </a:p>
        </p:txBody>
      </p:sp>
      <p:sp>
        <p:nvSpPr>
          <p:cNvPr id="5" name="Rectangle 4"/>
          <p:cNvSpPr/>
          <p:nvPr/>
        </p:nvSpPr>
        <p:spPr>
          <a:xfrm>
            <a:off x="7523629" y="5889812"/>
            <a:ext cx="4518211" cy="73832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dirty="0" smtClean="0"/>
              <a:t>Example of Ambiguity Resolution</a:t>
            </a:r>
            <a:endParaRPr lang="en-US" sz="2400" b="1" dirty="0"/>
          </a:p>
        </p:txBody>
      </p:sp>
    </p:spTree>
    <p:extLst>
      <p:ext uri="{BB962C8B-B14F-4D97-AF65-F5344CB8AC3E}">
        <p14:creationId xmlns:p14="http://schemas.microsoft.com/office/powerpoint/2010/main" val="41605888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9987" y="183794"/>
            <a:ext cx="11851341" cy="830997"/>
          </a:xfrm>
          <a:prstGeom prst="rect">
            <a:avLst/>
          </a:prstGeom>
        </p:spPr>
        <p:txBody>
          <a:bodyPr wrap="square">
            <a:spAutoFit/>
          </a:bodyPr>
          <a:lstStyle/>
          <a:p>
            <a:r>
              <a:rPr lang="en-US" sz="2800" b="1" dirty="0"/>
              <a:t>Hybrid </a:t>
            </a:r>
            <a:r>
              <a:rPr lang="en-US" sz="2800" b="1" dirty="0" smtClean="0"/>
              <a:t>Inheritance -</a:t>
            </a:r>
            <a:endParaRPr lang="en-US" sz="2800" b="1" dirty="0"/>
          </a:p>
          <a:p>
            <a:pPr algn="just"/>
            <a:r>
              <a:rPr lang="en-US" sz="2000" dirty="0"/>
              <a:t>Hybrid inheritance is a combination of more than one type of inheritance</a:t>
            </a:r>
            <a:r>
              <a:rPr lang="en-US" sz="2000" dirty="0" smtClean="0"/>
              <a:t>.</a:t>
            </a:r>
          </a:p>
        </p:txBody>
      </p:sp>
      <p:pic>
        <p:nvPicPr>
          <p:cNvPr id="5" name="Picture 4"/>
          <p:cNvPicPr>
            <a:picLocks noChangeAspect="1"/>
          </p:cNvPicPr>
          <p:nvPr/>
        </p:nvPicPr>
        <p:blipFill>
          <a:blip r:embed="rId2"/>
          <a:stretch>
            <a:fillRect/>
          </a:stretch>
        </p:blipFill>
        <p:spPr>
          <a:xfrm>
            <a:off x="8081683" y="183794"/>
            <a:ext cx="3899646" cy="3833941"/>
          </a:xfrm>
          <a:prstGeom prst="rect">
            <a:avLst/>
          </a:prstGeom>
        </p:spPr>
      </p:pic>
      <p:sp>
        <p:nvSpPr>
          <p:cNvPr id="6" name="Rectangle 5"/>
          <p:cNvSpPr/>
          <p:nvPr/>
        </p:nvSpPr>
        <p:spPr>
          <a:xfrm>
            <a:off x="129987" y="1569143"/>
            <a:ext cx="9740153" cy="4401205"/>
          </a:xfrm>
          <a:prstGeom prst="rect">
            <a:avLst/>
          </a:prstGeom>
        </p:spPr>
        <p:txBody>
          <a:bodyPr wrap="square">
            <a:spAutoFit/>
          </a:bodyPr>
          <a:lstStyle/>
          <a:p>
            <a:r>
              <a:rPr lang="en-US" sz="2000" b="1" dirty="0">
                <a:solidFill>
                  <a:srgbClr val="FF0000"/>
                </a:solidFill>
                <a:latin typeface="Courier New" panose="02070309020205020404" pitchFamily="49" charset="0"/>
                <a:cs typeface="Courier New" panose="02070309020205020404" pitchFamily="49" charset="0"/>
              </a:rPr>
              <a:t>#</a:t>
            </a:r>
            <a:r>
              <a:rPr lang="en-US" sz="2000" b="1" dirty="0" smtClean="0">
                <a:solidFill>
                  <a:srgbClr val="FF0000"/>
                </a:solidFill>
                <a:latin typeface="Courier New" panose="02070309020205020404" pitchFamily="49" charset="0"/>
                <a:cs typeface="Courier New" panose="02070309020205020404" pitchFamily="49" charset="0"/>
              </a:rPr>
              <a:t>include&lt;iostream.h&gt;  </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smtClean="0">
                <a:solidFill>
                  <a:srgbClr val="FF0000"/>
                </a:solidFill>
                <a:latin typeface="Courier New" panose="02070309020205020404" pitchFamily="49" charset="0"/>
                <a:cs typeface="Courier New" panose="02070309020205020404" pitchFamily="49" charset="0"/>
              </a:rPr>
              <a:t>#include&lt;</a:t>
            </a:r>
            <a:r>
              <a:rPr lang="en-US" sz="2000" b="1" dirty="0" err="1" smtClean="0">
                <a:solidFill>
                  <a:srgbClr val="FF0000"/>
                </a:solidFill>
                <a:latin typeface="Courier New" panose="02070309020205020404" pitchFamily="49" charset="0"/>
                <a:cs typeface="Courier New" panose="02070309020205020404" pitchFamily="49" charset="0"/>
              </a:rPr>
              <a:t>conio.h</a:t>
            </a:r>
            <a:r>
              <a:rPr lang="en-US" sz="2000" b="1" dirty="0" smtClean="0">
                <a:solidFill>
                  <a:srgbClr val="FF0000"/>
                </a:solidFill>
                <a:latin typeface="Courier New" panose="02070309020205020404" pitchFamily="49" charset="0"/>
                <a:cs typeface="Courier New" panose="02070309020205020404" pitchFamily="49" charset="0"/>
              </a:rPr>
              <a:t>&gt;</a:t>
            </a:r>
          </a:p>
          <a:p>
            <a:endParaRPr lang="en-US" sz="2000" b="1" dirty="0" smtClean="0">
              <a:solidFill>
                <a:srgbClr val="FF0000"/>
              </a:solidFill>
              <a:latin typeface="Courier New" panose="02070309020205020404" pitchFamily="49" charset="0"/>
              <a:cs typeface="Courier New" panose="02070309020205020404" pitchFamily="49" charset="0"/>
            </a:endParaRPr>
          </a:p>
          <a:p>
            <a:r>
              <a:rPr lang="en-US" sz="2000" b="1" dirty="0" smtClean="0">
                <a:solidFill>
                  <a:srgbClr val="FF0000"/>
                </a:solidFill>
                <a:latin typeface="Courier New" panose="02070309020205020404" pitchFamily="49" charset="0"/>
                <a:cs typeface="Courier New" panose="02070309020205020404" pitchFamily="49" charset="0"/>
              </a:rPr>
              <a:t>class </a:t>
            </a:r>
            <a:r>
              <a:rPr lang="en-US" sz="2000" b="1" dirty="0">
                <a:solidFill>
                  <a:srgbClr val="FF0000"/>
                </a:solidFill>
                <a:latin typeface="Courier New" panose="02070309020205020404" pitchFamily="49" charset="0"/>
                <a:cs typeface="Courier New" panose="02070309020205020404" pitchFamily="49" charset="0"/>
              </a:rPr>
              <a:t>A  </a:t>
            </a:r>
          </a:p>
          <a:p>
            <a:r>
              <a:rPr lang="en-US" sz="2000" b="1" dirty="0">
                <a:solidFill>
                  <a:srgbClr val="FF0000"/>
                </a:solidFill>
                <a:latin typeface="Courier New" panose="02070309020205020404" pitchFamily="49" charset="0"/>
                <a:cs typeface="Courier New" panose="02070309020205020404" pitchFamily="49" charset="0"/>
              </a:rPr>
              <a:t>{  </a:t>
            </a:r>
          </a:p>
          <a:p>
            <a:r>
              <a:rPr lang="en-US" sz="2000" b="1" dirty="0">
                <a:solidFill>
                  <a:srgbClr val="FF0000"/>
                </a:solidFill>
                <a:latin typeface="Courier New" panose="02070309020205020404" pitchFamily="49" charset="0"/>
                <a:cs typeface="Courier New" panose="02070309020205020404" pitchFamily="49" charset="0"/>
              </a:rPr>
              <a:t>    protected:  </a:t>
            </a:r>
          </a:p>
          <a:p>
            <a:r>
              <a:rPr lang="en-US" sz="2000" b="1" dirty="0">
                <a:solidFill>
                  <a:srgbClr val="FF0000"/>
                </a:solidFill>
                <a:latin typeface="Courier New" panose="02070309020205020404" pitchFamily="49" charset="0"/>
                <a:cs typeface="Courier New" panose="02070309020205020404" pitchFamily="49" charset="0"/>
              </a:rPr>
              <a:t>    </a:t>
            </a:r>
            <a:r>
              <a:rPr lang="en-US" sz="2000" b="1" dirty="0" smtClean="0">
                <a:solidFill>
                  <a:srgbClr val="FF0000"/>
                </a:solidFill>
                <a:latin typeface="Courier New" panose="02070309020205020404" pitchFamily="49" charset="0"/>
                <a:cs typeface="Courier New" panose="02070309020205020404" pitchFamily="49" charset="0"/>
              </a:rPr>
              <a:t>	int </a:t>
            </a:r>
            <a:r>
              <a:rPr lang="en-US" sz="2000" b="1" dirty="0">
                <a:solidFill>
                  <a:srgbClr val="FF0000"/>
                </a:solidFill>
                <a:latin typeface="Courier New" panose="02070309020205020404" pitchFamily="49" charset="0"/>
                <a:cs typeface="Courier New" panose="02070309020205020404" pitchFamily="49" charset="0"/>
              </a:rPr>
              <a:t>a;  </a:t>
            </a:r>
          </a:p>
          <a:p>
            <a:r>
              <a:rPr lang="en-US" sz="2000" b="1" dirty="0">
                <a:solidFill>
                  <a:srgbClr val="FF0000"/>
                </a:solidFill>
                <a:latin typeface="Courier New" panose="02070309020205020404" pitchFamily="49" charset="0"/>
                <a:cs typeface="Courier New" panose="02070309020205020404" pitchFamily="49" charset="0"/>
              </a:rPr>
              <a:t>    public:  </a:t>
            </a:r>
          </a:p>
          <a:p>
            <a:r>
              <a:rPr lang="en-US" sz="2000" b="1" dirty="0">
                <a:solidFill>
                  <a:srgbClr val="FF0000"/>
                </a:solidFill>
                <a:latin typeface="Courier New" panose="02070309020205020404" pitchFamily="49" charset="0"/>
                <a:cs typeface="Courier New" panose="02070309020205020404" pitchFamily="49" charset="0"/>
              </a:rPr>
              <a:t>    </a:t>
            </a:r>
            <a:r>
              <a:rPr lang="en-US" sz="2000" b="1" dirty="0" smtClean="0">
                <a:solidFill>
                  <a:srgbClr val="FF0000"/>
                </a:solidFill>
                <a:latin typeface="Courier New" panose="02070309020205020404" pitchFamily="49" charset="0"/>
                <a:cs typeface="Courier New" panose="02070309020205020404" pitchFamily="49" charset="0"/>
              </a:rPr>
              <a:t>	void </a:t>
            </a:r>
            <a:r>
              <a:rPr lang="en-US" sz="2000" b="1" err="1">
                <a:solidFill>
                  <a:srgbClr val="FF0000"/>
                </a:solidFill>
                <a:latin typeface="Courier New" panose="02070309020205020404" pitchFamily="49" charset="0"/>
                <a:cs typeface="Courier New" panose="02070309020205020404" pitchFamily="49" charset="0"/>
              </a:rPr>
              <a:t>get_a</a:t>
            </a:r>
            <a:r>
              <a:rPr lang="en-US" sz="2000" b="1" smtClean="0">
                <a:solidFill>
                  <a:srgbClr val="FF0000"/>
                </a:solidFill>
                <a:latin typeface="Courier New" panose="02070309020205020404" pitchFamily="49" charset="0"/>
                <a:cs typeface="Courier New" panose="02070309020205020404" pitchFamily="49" charset="0"/>
              </a:rPr>
              <a:t>()  </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a:solidFill>
                  <a:srgbClr val="FF0000"/>
                </a:solidFill>
                <a:latin typeface="Courier New" panose="02070309020205020404" pitchFamily="49" charset="0"/>
                <a:cs typeface="Courier New" panose="02070309020205020404" pitchFamily="49" charset="0"/>
              </a:rPr>
              <a:t>    </a:t>
            </a:r>
            <a:r>
              <a:rPr lang="en-US" sz="2000" b="1" dirty="0" smtClean="0">
                <a:solidFill>
                  <a:srgbClr val="FF0000"/>
                </a:solidFill>
                <a:latin typeface="Courier New" panose="02070309020205020404" pitchFamily="49" charset="0"/>
                <a:cs typeface="Courier New" panose="02070309020205020404" pitchFamily="49" charset="0"/>
              </a:rPr>
              <a:t>	{  </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a:solidFill>
                  <a:srgbClr val="FF0000"/>
                </a:solidFill>
                <a:latin typeface="Courier New" panose="02070309020205020404" pitchFamily="49" charset="0"/>
                <a:cs typeface="Courier New" panose="02070309020205020404" pitchFamily="49" charset="0"/>
              </a:rPr>
              <a:t>       </a:t>
            </a:r>
            <a:r>
              <a:rPr lang="en-US" sz="2000" b="1" dirty="0" smtClean="0">
                <a:solidFill>
                  <a:srgbClr val="FF0000"/>
                </a:solidFill>
                <a:latin typeface="Courier New" panose="02070309020205020404" pitchFamily="49" charset="0"/>
                <a:cs typeface="Courier New" panose="02070309020205020404" pitchFamily="49" charset="0"/>
              </a:rPr>
              <a:t>	cout </a:t>
            </a:r>
            <a:r>
              <a:rPr lang="en-US" sz="2000" b="1" dirty="0">
                <a:solidFill>
                  <a:srgbClr val="FF0000"/>
                </a:solidFill>
                <a:latin typeface="Courier New" panose="02070309020205020404" pitchFamily="49" charset="0"/>
                <a:cs typeface="Courier New" panose="02070309020205020404" pitchFamily="49" charset="0"/>
              </a:rPr>
              <a:t>&lt;&lt; "Enter the value of 'a' : " &lt;&lt; </a:t>
            </a:r>
            <a:r>
              <a:rPr lang="en-US" sz="2000" b="1" dirty="0" smtClean="0">
                <a:solidFill>
                  <a:srgbClr val="FF0000"/>
                </a:solidFill>
                <a:latin typeface="Courier New" panose="02070309020205020404" pitchFamily="49" charset="0"/>
                <a:cs typeface="Courier New" panose="02070309020205020404" pitchFamily="49" charset="0"/>
              </a:rPr>
              <a:t>endl;  </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a:solidFill>
                  <a:srgbClr val="FF0000"/>
                </a:solidFill>
                <a:latin typeface="Courier New" panose="02070309020205020404" pitchFamily="49" charset="0"/>
                <a:cs typeface="Courier New" panose="02070309020205020404" pitchFamily="49" charset="0"/>
              </a:rPr>
              <a:t>       </a:t>
            </a:r>
            <a:r>
              <a:rPr lang="en-US" sz="2000" b="1" dirty="0" smtClean="0">
                <a:solidFill>
                  <a:srgbClr val="FF0000"/>
                </a:solidFill>
                <a:latin typeface="Courier New" panose="02070309020205020404" pitchFamily="49" charset="0"/>
                <a:cs typeface="Courier New" panose="02070309020205020404" pitchFamily="49" charset="0"/>
              </a:rPr>
              <a:t>	cin</a:t>
            </a:r>
            <a:r>
              <a:rPr lang="en-US" sz="2000" b="1" dirty="0">
                <a:solidFill>
                  <a:srgbClr val="FF0000"/>
                </a:solidFill>
                <a:latin typeface="Courier New" panose="02070309020205020404" pitchFamily="49" charset="0"/>
                <a:cs typeface="Courier New" panose="02070309020205020404" pitchFamily="49" charset="0"/>
              </a:rPr>
              <a:t>&gt;&gt;a;  </a:t>
            </a:r>
          </a:p>
          <a:p>
            <a:r>
              <a:rPr lang="en-US" sz="2000" b="1" dirty="0">
                <a:solidFill>
                  <a:srgbClr val="FF0000"/>
                </a:solidFill>
                <a:latin typeface="Courier New" panose="02070309020205020404" pitchFamily="49" charset="0"/>
                <a:cs typeface="Courier New" panose="02070309020205020404" pitchFamily="49" charset="0"/>
              </a:rPr>
              <a:t>    </a:t>
            </a:r>
            <a:r>
              <a:rPr lang="en-US" sz="2000" b="1" dirty="0" smtClean="0">
                <a:solidFill>
                  <a:srgbClr val="FF0000"/>
                </a:solidFill>
                <a:latin typeface="Courier New" panose="02070309020205020404" pitchFamily="49" charset="0"/>
                <a:cs typeface="Courier New" panose="02070309020205020404" pitchFamily="49" charset="0"/>
              </a:rPr>
              <a:t>	}  </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smtClean="0">
                <a:solidFill>
                  <a:srgbClr val="FF0000"/>
                </a:solidFill>
                <a:latin typeface="Courier New" panose="02070309020205020404" pitchFamily="49" charset="0"/>
                <a:cs typeface="Courier New" panose="02070309020205020404" pitchFamily="49" charset="0"/>
              </a:rPr>
              <a:t>};</a:t>
            </a:r>
            <a:endParaRPr lang="en-US" sz="2000" b="1"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111473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6882" y="175946"/>
            <a:ext cx="10694893" cy="6524863"/>
          </a:xfrm>
          <a:prstGeom prst="rect">
            <a:avLst/>
          </a:prstGeom>
        </p:spPr>
        <p:txBody>
          <a:bodyPr wrap="square">
            <a:spAutoFit/>
          </a:bodyPr>
          <a:lstStyle/>
          <a:p>
            <a:r>
              <a:rPr lang="en-US" sz="1900" b="1" dirty="0">
                <a:solidFill>
                  <a:srgbClr val="FF0000"/>
                </a:solidFill>
                <a:latin typeface="Courier New" panose="02070309020205020404" pitchFamily="49" charset="0"/>
                <a:cs typeface="Courier New" panose="02070309020205020404" pitchFamily="49" charset="0"/>
              </a:rPr>
              <a:t>class B : public A   </a:t>
            </a:r>
          </a:p>
          <a:p>
            <a:r>
              <a:rPr lang="en-US" sz="1900" b="1" dirty="0">
                <a:solidFill>
                  <a:srgbClr val="FF0000"/>
                </a:solidFill>
                <a:latin typeface="Courier New" panose="02070309020205020404" pitchFamily="49" charset="0"/>
                <a:cs typeface="Courier New" panose="02070309020205020404" pitchFamily="49" charset="0"/>
              </a:rPr>
              <a:t>{  </a:t>
            </a:r>
          </a:p>
          <a:p>
            <a:r>
              <a:rPr lang="en-US" sz="1900" b="1" dirty="0">
                <a:solidFill>
                  <a:srgbClr val="FF0000"/>
                </a:solidFill>
                <a:latin typeface="Courier New" panose="02070309020205020404" pitchFamily="49" charset="0"/>
                <a:cs typeface="Courier New" panose="02070309020205020404" pitchFamily="49" charset="0"/>
              </a:rPr>
              <a:t>    protected:  </a:t>
            </a:r>
          </a:p>
          <a:p>
            <a:r>
              <a:rPr lang="en-US" sz="1900" b="1" dirty="0">
                <a:solidFill>
                  <a:srgbClr val="FF0000"/>
                </a:solidFill>
                <a:latin typeface="Courier New" panose="02070309020205020404" pitchFamily="49" charset="0"/>
                <a:cs typeface="Courier New" panose="02070309020205020404" pitchFamily="49" charset="0"/>
              </a:rPr>
              <a:t>    int b;  </a:t>
            </a:r>
          </a:p>
          <a:p>
            <a:r>
              <a:rPr lang="en-US" sz="1900" b="1" dirty="0">
                <a:solidFill>
                  <a:srgbClr val="FF0000"/>
                </a:solidFill>
                <a:latin typeface="Courier New" panose="02070309020205020404" pitchFamily="49" charset="0"/>
                <a:cs typeface="Courier New" panose="02070309020205020404" pitchFamily="49" charset="0"/>
              </a:rPr>
              <a:t>    public:  </a:t>
            </a:r>
          </a:p>
          <a:p>
            <a:r>
              <a:rPr lang="en-US" sz="1900" b="1" dirty="0">
                <a:solidFill>
                  <a:srgbClr val="FF0000"/>
                </a:solidFill>
                <a:latin typeface="Courier New" panose="02070309020205020404" pitchFamily="49" charset="0"/>
                <a:cs typeface="Courier New" panose="02070309020205020404" pitchFamily="49" charset="0"/>
              </a:rPr>
              <a:t>    void </a:t>
            </a:r>
            <a:r>
              <a:rPr lang="en-US" sz="1900" b="1" err="1">
                <a:solidFill>
                  <a:srgbClr val="FF0000"/>
                </a:solidFill>
                <a:latin typeface="Courier New" panose="02070309020205020404" pitchFamily="49" charset="0"/>
                <a:cs typeface="Courier New" panose="02070309020205020404" pitchFamily="49" charset="0"/>
              </a:rPr>
              <a:t>get_b</a:t>
            </a:r>
            <a:r>
              <a:rPr lang="en-US" sz="1900" b="1" smtClean="0">
                <a:solidFill>
                  <a:srgbClr val="FF0000"/>
                </a:solidFill>
                <a:latin typeface="Courier New" panose="02070309020205020404" pitchFamily="49" charset="0"/>
                <a:cs typeface="Courier New" panose="02070309020205020404" pitchFamily="49" charset="0"/>
              </a:rPr>
              <a:t>()  </a:t>
            </a:r>
            <a:endParaRPr lang="en-US" sz="1900" b="1" dirty="0">
              <a:solidFill>
                <a:srgbClr val="FF0000"/>
              </a:solidFill>
              <a:latin typeface="Courier New" panose="02070309020205020404" pitchFamily="49" charset="0"/>
              <a:cs typeface="Courier New" panose="02070309020205020404" pitchFamily="49" charset="0"/>
            </a:endParaRPr>
          </a:p>
          <a:p>
            <a:r>
              <a:rPr lang="en-US" sz="1900" b="1" dirty="0">
                <a:solidFill>
                  <a:srgbClr val="FF0000"/>
                </a:solidFill>
                <a:latin typeface="Courier New" panose="02070309020205020404" pitchFamily="49" charset="0"/>
                <a:cs typeface="Courier New" panose="02070309020205020404" pitchFamily="49" charset="0"/>
              </a:rPr>
              <a:t>    {  </a:t>
            </a:r>
          </a:p>
          <a:p>
            <a:r>
              <a:rPr lang="en-US" sz="1900" b="1" dirty="0">
                <a:solidFill>
                  <a:srgbClr val="FF0000"/>
                </a:solidFill>
                <a:latin typeface="Courier New" panose="02070309020205020404" pitchFamily="49" charset="0"/>
                <a:cs typeface="Courier New" panose="02070309020205020404" pitchFamily="49" charset="0"/>
              </a:rPr>
              <a:t>        cout &lt;&lt; "Enter the value of 'b' : " &lt;&lt; endl;  </a:t>
            </a:r>
          </a:p>
          <a:p>
            <a:r>
              <a:rPr lang="en-US" sz="1900" b="1" dirty="0">
                <a:solidFill>
                  <a:srgbClr val="FF0000"/>
                </a:solidFill>
                <a:latin typeface="Courier New" panose="02070309020205020404" pitchFamily="49" charset="0"/>
                <a:cs typeface="Courier New" panose="02070309020205020404" pitchFamily="49" charset="0"/>
              </a:rPr>
              <a:t>       </a:t>
            </a:r>
            <a:r>
              <a:rPr lang="en-US" sz="1900" b="1" dirty="0" smtClean="0">
                <a:solidFill>
                  <a:srgbClr val="FF0000"/>
                </a:solidFill>
                <a:latin typeface="Courier New" panose="02070309020205020404" pitchFamily="49" charset="0"/>
                <a:cs typeface="Courier New" panose="02070309020205020404" pitchFamily="49" charset="0"/>
              </a:rPr>
              <a:t> cin</a:t>
            </a:r>
            <a:r>
              <a:rPr lang="en-US" sz="1900" b="1" dirty="0">
                <a:solidFill>
                  <a:srgbClr val="FF0000"/>
                </a:solidFill>
                <a:latin typeface="Courier New" panose="02070309020205020404" pitchFamily="49" charset="0"/>
                <a:cs typeface="Courier New" panose="02070309020205020404" pitchFamily="49" charset="0"/>
              </a:rPr>
              <a:t>&gt;&gt;b;  </a:t>
            </a:r>
          </a:p>
          <a:p>
            <a:r>
              <a:rPr lang="en-US" sz="1900" b="1" dirty="0">
                <a:solidFill>
                  <a:srgbClr val="FF0000"/>
                </a:solidFill>
                <a:latin typeface="Courier New" panose="02070309020205020404" pitchFamily="49" charset="0"/>
                <a:cs typeface="Courier New" panose="02070309020205020404" pitchFamily="49" charset="0"/>
              </a:rPr>
              <a:t>    }  </a:t>
            </a:r>
          </a:p>
          <a:p>
            <a:r>
              <a:rPr lang="en-US" sz="1900" b="1" dirty="0">
                <a:solidFill>
                  <a:srgbClr val="FF0000"/>
                </a:solidFill>
                <a:latin typeface="Courier New" panose="02070309020205020404" pitchFamily="49" charset="0"/>
                <a:cs typeface="Courier New" panose="02070309020205020404" pitchFamily="49" charset="0"/>
              </a:rPr>
              <a:t>};  </a:t>
            </a:r>
            <a:endParaRPr lang="en-US" sz="1900" b="1" dirty="0" smtClean="0">
              <a:solidFill>
                <a:srgbClr val="FF0000"/>
              </a:solidFill>
              <a:latin typeface="Courier New" panose="02070309020205020404" pitchFamily="49" charset="0"/>
              <a:cs typeface="Courier New" panose="02070309020205020404" pitchFamily="49" charset="0"/>
            </a:endParaRPr>
          </a:p>
          <a:p>
            <a:r>
              <a:rPr lang="en-US" sz="1900" b="1" dirty="0" smtClean="0">
                <a:solidFill>
                  <a:srgbClr val="FF0000"/>
                </a:solidFill>
                <a:latin typeface="Courier New" panose="02070309020205020404" pitchFamily="49" charset="0"/>
                <a:cs typeface="Courier New" panose="02070309020205020404" pitchFamily="49" charset="0"/>
              </a:rPr>
              <a:t>class </a:t>
            </a:r>
            <a:r>
              <a:rPr lang="en-US" sz="1900" b="1" dirty="0">
                <a:solidFill>
                  <a:srgbClr val="FF0000"/>
                </a:solidFill>
                <a:latin typeface="Courier New" panose="02070309020205020404" pitchFamily="49" charset="0"/>
                <a:cs typeface="Courier New" panose="02070309020205020404" pitchFamily="49" charset="0"/>
              </a:rPr>
              <a:t>C   </a:t>
            </a:r>
          </a:p>
          <a:p>
            <a:r>
              <a:rPr lang="en-US" sz="1900" b="1" dirty="0">
                <a:solidFill>
                  <a:srgbClr val="FF0000"/>
                </a:solidFill>
                <a:latin typeface="Courier New" panose="02070309020205020404" pitchFamily="49" charset="0"/>
                <a:cs typeface="Courier New" panose="02070309020205020404" pitchFamily="49" charset="0"/>
              </a:rPr>
              <a:t>{  </a:t>
            </a:r>
          </a:p>
          <a:p>
            <a:r>
              <a:rPr lang="en-US" sz="1900" b="1" dirty="0">
                <a:solidFill>
                  <a:srgbClr val="FF0000"/>
                </a:solidFill>
                <a:latin typeface="Courier New" panose="02070309020205020404" pitchFamily="49" charset="0"/>
                <a:cs typeface="Courier New" panose="02070309020205020404" pitchFamily="49" charset="0"/>
              </a:rPr>
              <a:t>    protected:  </a:t>
            </a:r>
          </a:p>
          <a:p>
            <a:r>
              <a:rPr lang="en-US" sz="1900" b="1" dirty="0">
                <a:solidFill>
                  <a:srgbClr val="FF0000"/>
                </a:solidFill>
                <a:latin typeface="Courier New" panose="02070309020205020404" pitchFamily="49" charset="0"/>
                <a:cs typeface="Courier New" panose="02070309020205020404" pitchFamily="49" charset="0"/>
              </a:rPr>
              <a:t>    int c;  </a:t>
            </a:r>
          </a:p>
          <a:p>
            <a:r>
              <a:rPr lang="en-US" sz="1900" b="1" dirty="0">
                <a:solidFill>
                  <a:srgbClr val="FF0000"/>
                </a:solidFill>
                <a:latin typeface="Courier New" panose="02070309020205020404" pitchFamily="49" charset="0"/>
                <a:cs typeface="Courier New" panose="02070309020205020404" pitchFamily="49" charset="0"/>
              </a:rPr>
              <a:t>    public:  </a:t>
            </a:r>
          </a:p>
          <a:p>
            <a:r>
              <a:rPr lang="en-US" sz="1900" b="1" dirty="0">
                <a:solidFill>
                  <a:srgbClr val="FF0000"/>
                </a:solidFill>
                <a:latin typeface="Courier New" panose="02070309020205020404" pitchFamily="49" charset="0"/>
                <a:cs typeface="Courier New" panose="02070309020205020404" pitchFamily="49" charset="0"/>
              </a:rPr>
              <a:t>    void </a:t>
            </a:r>
            <a:r>
              <a:rPr lang="en-US" sz="1900" b="1" err="1">
                <a:solidFill>
                  <a:srgbClr val="FF0000"/>
                </a:solidFill>
                <a:latin typeface="Courier New" panose="02070309020205020404" pitchFamily="49" charset="0"/>
                <a:cs typeface="Courier New" panose="02070309020205020404" pitchFamily="49" charset="0"/>
              </a:rPr>
              <a:t>get_c</a:t>
            </a:r>
            <a:r>
              <a:rPr lang="en-US" sz="1900" b="1" smtClean="0">
                <a:solidFill>
                  <a:srgbClr val="FF0000"/>
                </a:solidFill>
                <a:latin typeface="Courier New" panose="02070309020205020404" pitchFamily="49" charset="0"/>
                <a:cs typeface="Courier New" panose="02070309020205020404" pitchFamily="49" charset="0"/>
              </a:rPr>
              <a:t>()  </a:t>
            </a:r>
            <a:endParaRPr lang="en-US" sz="1900" b="1" dirty="0">
              <a:solidFill>
                <a:srgbClr val="FF0000"/>
              </a:solidFill>
              <a:latin typeface="Courier New" panose="02070309020205020404" pitchFamily="49" charset="0"/>
              <a:cs typeface="Courier New" panose="02070309020205020404" pitchFamily="49" charset="0"/>
            </a:endParaRPr>
          </a:p>
          <a:p>
            <a:r>
              <a:rPr lang="en-US" sz="1900" b="1" dirty="0">
                <a:solidFill>
                  <a:srgbClr val="FF0000"/>
                </a:solidFill>
                <a:latin typeface="Courier New" panose="02070309020205020404" pitchFamily="49" charset="0"/>
                <a:cs typeface="Courier New" panose="02070309020205020404" pitchFamily="49" charset="0"/>
              </a:rPr>
              <a:t>    {  </a:t>
            </a:r>
          </a:p>
          <a:p>
            <a:r>
              <a:rPr lang="en-US" sz="1900" b="1" dirty="0">
                <a:solidFill>
                  <a:srgbClr val="FF0000"/>
                </a:solidFill>
                <a:latin typeface="Courier New" panose="02070309020205020404" pitchFamily="49" charset="0"/>
                <a:cs typeface="Courier New" panose="02070309020205020404" pitchFamily="49" charset="0"/>
              </a:rPr>
              <a:t>        cout &lt;&lt; "Enter the value of c is : " &lt;&lt; endl;  </a:t>
            </a:r>
          </a:p>
          <a:p>
            <a:r>
              <a:rPr lang="en-US" sz="1900" b="1" dirty="0">
                <a:solidFill>
                  <a:srgbClr val="FF0000"/>
                </a:solidFill>
                <a:latin typeface="Courier New" panose="02070309020205020404" pitchFamily="49" charset="0"/>
                <a:cs typeface="Courier New" panose="02070309020205020404" pitchFamily="49" charset="0"/>
              </a:rPr>
              <a:t>        cin&gt;&gt;c;  </a:t>
            </a:r>
          </a:p>
          <a:p>
            <a:r>
              <a:rPr lang="en-US" sz="1900" b="1" dirty="0">
                <a:solidFill>
                  <a:srgbClr val="FF0000"/>
                </a:solidFill>
                <a:latin typeface="Courier New" panose="02070309020205020404" pitchFamily="49" charset="0"/>
                <a:cs typeface="Courier New" panose="02070309020205020404" pitchFamily="49" charset="0"/>
              </a:rPr>
              <a:t>    }  </a:t>
            </a:r>
          </a:p>
          <a:p>
            <a:r>
              <a:rPr lang="en-US" sz="1900" b="1" dirty="0">
                <a:solidFill>
                  <a:srgbClr val="FF0000"/>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9338653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8245" y="310417"/>
            <a:ext cx="10654555" cy="5940088"/>
          </a:xfrm>
          <a:prstGeom prst="rect">
            <a:avLst/>
          </a:prstGeom>
        </p:spPr>
        <p:txBody>
          <a:bodyPr wrap="square">
            <a:spAutoFit/>
          </a:bodyPr>
          <a:lstStyle/>
          <a:p>
            <a:r>
              <a:rPr lang="en-US" sz="2000" b="1" dirty="0">
                <a:solidFill>
                  <a:srgbClr val="FF0000"/>
                </a:solidFill>
                <a:latin typeface="Courier New" panose="02070309020205020404" pitchFamily="49" charset="0"/>
                <a:cs typeface="Courier New" panose="02070309020205020404" pitchFamily="49" charset="0"/>
              </a:rPr>
              <a:t>class D : public B, public C  </a:t>
            </a:r>
          </a:p>
          <a:p>
            <a:r>
              <a:rPr lang="en-US" sz="2000" b="1" dirty="0">
                <a:solidFill>
                  <a:srgbClr val="FF0000"/>
                </a:solidFill>
                <a:latin typeface="Courier New" panose="02070309020205020404" pitchFamily="49" charset="0"/>
                <a:cs typeface="Courier New" panose="02070309020205020404" pitchFamily="49" charset="0"/>
              </a:rPr>
              <a:t>{  </a:t>
            </a:r>
          </a:p>
          <a:p>
            <a:r>
              <a:rPr lang="en-US" sz="2000" b="1" dirty="0">
                <a:solidFill>
                  <a:srgbClr val="FF0000"/>
                </a:solidFill>
                <a:latin typeface="Courier New" panose="02070309020205020404" pitchFamily="49" charset="0"/>
                <a:cs typeface="Courier New" panose="02070309020205020404" pitchFamily="49" charset="0"/>
              </a:rPr>
              <a:t>    protected:  </a:t>
            </a:r>
          </a:p>
          <a:p>
            <a:r>
              <a:rPr lang="en-US" sz="2000" b="1" dirty="0">
                <a:solidFill>
                  <a:srgbClr val="FF0000"/>
                </a:solidFill>
                <a:latin typeface="Courier New" panose="02070309020205020404" pitchFamily="49" charset="0"/>
                <a:cs typeface="Courier New" panose="02070309020205020404" pitchFamily="49" charset="0"/>
              </a:rPr>
              <a:t>    int d;  </a:t>
            </a:r>
          </a:p>
          <a:p>
            <a:r>
              <a:rPr lang="en-US" sz="2000" b="1" dirty="0">
                <a:solidFill>
                  <a:srgbClr val="FF0000"/>
                </a:solidFill>
                <a:latin typeface="Courier New" panose="02070309020205020404" pitchFamily="49" charset="0"/>
                <a:cs typeface="Courier New" panose="02070309020205020404" pitchFamily="49" charset="0"/>
              </a:rPr>
              <a:t>    public:  </a:t>
            </a:r>
          </a:p>
          <a:p>
            <a:r>
              <a:rPr lang="en-US" sz="2000" b="1" dirty="0">
                <a:solidFill>
                  <a:srgbClr val="FF0000"/>
                </a:solidFill>
                <a:latin typeface="Courier New" panose="02070309020205020404" pitchFamily="49" charset="0"/>
                <a:cs typeface="Courier New" panose="02070309020205020404" pitchFamily="49" charset="0"/>
              </a:rPr>
              <a:t>    void </a:t>
            </a:r>
            <a:r>
              <a:rPr lang="en-US" sz="2000" b="1" err="1">
                <a:solidFill>
                  <a:srgbClr val="FF0000"/>
                </a:solidFill>
                <a:latin typeface="Courier New" panose="02070309020205020404" pitchFamily="49" charset="0"/>
                <a:cs typeface="Courier New" panose="02070309020205020404" pitchFamily="49" charset="0"/>
              </a:rPr>
              <a:t>mul</a:t>
            </a:r>
            <a:r>
              <a:rPr lang="en-US" sz="2000" b="1" smtClean="0">
                <a:solidFill>
                  <a:srgbClr val="FF0000"/>
                </a:solidFill>
                <a:latin typeface="Courier New" panose="02070309020205020404" pitchFamily="49" charset="0"/>
                <a:cs typeface="Courier New" panose="02070309020205020404" pitchFamily="49" charset="0"/>
              </a:rPr>
              <a:t>()  </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a:solidFill>
                  <a:srgbClr val="FF0000"/>
                </a:solidFill>
                <a:latin typeface="Courier New" panose="02070309020205020404" pitchFamily="49" charset="0"/>
                <a:cs typeface="Courier New" panose="02070309020205020404" pitchFamily="49" charset="0"/>
              </a:rPr>
              <a:t>    {  </a:t>
            </a:r>
          </a:p>
          <a:p>
            <a:r>
              <a:rPr lang="en-US" sz="2000" b="1" dirty="0">
                <a:solidFill>
                  <a:srgbClr val="FF0000"/>
                </a:solidFill>
                <a:latin typeface="Courier New" panose="02070309020205020404" pitchFamily="49" charset="0"/>
                <a:cs typeface="Courier New" panose="02070309020205020404" pitchFamily="49" charset="0"/>
              </a:rPr>
              <a:t>         </a:t>
            </a:r>
            <a:r>
              <a:rPr lang="en-US" sz="2000" b="1" err="1">
                <a:solidFill>
                  <a:srgbClr val="FF0000"/>
                </a:solidFill>
                <a:latin typeface="Courier New" panose="02070309020205020404" pitchFamily="49" charset="0"/>
                <a:cs typeface="Courier New" panose="02070309020205020404" pitchFamily="49" charset="0"/>
              </a:rPr>
              <a:t>get_a</a:t>
            </a:r>
            <a:r>
              <a:rPr lang="en-US" sz="2000" b="1" smtClean="0">
                <a:solidFill>
                  <a:srgbClr val="FF0000"/>
                </a:solidFill>
                <a:latin typeface="Courier New" panose="02070309020205020404" pitchFamily="49" charset="0"/>
                <a:cs typeface="Courier New" panose="02070309020205020404" pitchFamily="49" charset="0"/>
              </a:rPr>
              <a:t>();  </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a:solidFill>
                  <a:srgbClr val="FF0000"/>
                </a:solidFill>
                <a:latin typeface="Courier New" panose="02070309020205020404" pitchFamily="49" charset="0"/>
                <a:cs typeface="Courier New" panose="02070309020205020404" pitchFamily="49" charset="0"/>
              </a:rPr>
              <a:t>         </a:t>
            </a:r>
            <a:r>
              <a:rPr lang="en-US" sz="2000" b="1" err="1">
                <a:solidFill>
                  <a:srgbClr val="FF0000"/>
                </a:solidFill>
                <a:latin typeface="Courier New" panose="02070309020205020404" pitchFamily="49" charset="0"/>
                <a:cs typeface="Courier New" panose="02070309020205020404" pitchFamily="49" charset="0"/>
              </a:rPr>
              <a:t>get_b</a:t>
            </a:r>
            <a:r>
              <a:rPr lang="en-US" sz="2000" b="1" smtClean="0">
                <a:solidFill>
                  <a:srgbClr val="FF0000"/>
                </a:solidFill>
                <a:latin typeface="Courier New" panose="02070309020205020404" pitchFamily="49" charset="0"/>
                <a:cs typeface="Courier New" panose="02070309020205020404" pitchFamily="49" charset="0"/>
              </a:rPr>
              <a:t>();  </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a:solidFill>
                  <a:srgbClr val="FF0000"/>
                </a:solidFill>
                <a:latin typeface="Courier New" panose="02070309020205020404" pitchFamily="49" charset="0"/>
                <a:cs typeface="Courier New" panose="02070309020205020404" pitchFamily="49" charset="0"/>
              </a:rPr>
              <a:t>         </a:t>
            </a:r>
            <a:r>
              <a:rPr lang="en-US" sz="2000" b="1" err="1">
                <a:solidFill>
                  <a:srgbClr val="FF0000"/>
                </a:solidFill>
                <a:latin typeface="Courier New" panose="02070309020205020404" pitchFamily="49" charset="0"/>
                <a:cs typeface="Courier New" panose="02070309020205020404" pitchFamily="49" charset="0"/>
              </a:rPr>
              <a:t>get_c</a:t>
            </a:r>
            <a:r>
              <a:rPr lang="en-US" sz="2000" b="1" smtClean="0">
                <a:solidFill>
                  <a:srgbClr val="FF0000"/>
                </a:solidFill>
                <a:latin typeface="Courier New" panose="02070309020205020404" pitchFamily="49" charset="0"/>
                <a:cs typeface="Courier New" panose="02070309020205020404" pitchFamily="49" charset="0"/>
              </a:rPr>
              <a:t>();  </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a:solidFill>
                  <a:srgbClr val="FF0000"/>
                </a:solidFill>
                <a:latin typeface="Courier New" panose="02070309020205020404" pitchFamily="49" charset="0"/>
                <a:cs typeface="Courier New" panose="02070309020205020404" pitchFamily="49" charset="0"/>
              </a:rPr>
              <a:t>         cout &lt;&lt; "Multiplication of </a:t>
            </a:r>
            <a:r>
              <a:rPr lang="en-US" sz="2000" b="1" dirty="0" err="1">
                <a:solidFill>
                  <a:srgbClr val="FF0000"/>
                </a:solidFill>
                <a:latin typeface="Courier New" panose="02070309020205020404" pitchFamily="49" charset="0"/>
                <a:cs typeface="Courier New" panose="02070309020205020404" pitchFamily="49" charset="0"/>
              </a:rPr>
              <a:t>a,b,c</a:t>
            </a:r>
            <a:r>
              <a:rPr lang="en-US" sz="2000" b="1" dirty="0">
                <a:solidFill>
                  <a:srgbClr val="FF0000"/>
                </a:solidFill>
                <a:latin typeface="Courier New" panose="02070309020205020404" pitchFamily="49" charset="0"/>
                <a:cs typeface="Courier New" panose="02070309020205020404" pitchFamily="49" charset="0"/>
              </a:rPr>
              <a:t> is : " &lt;&lt;a*b*c&lt;&lt; endl;  </a:t>
            </a:r>
          </a:p>
          <a:p>
            <a:r>
              <a:rPr lang="en-US" sz="2000" b="1" dirty="0">
                <a:solidFill>
                  <a:srgbClr val="FF0000"/>
                </a:solidFill>
                <a:latin typeface="Courier New" panose="02070309020205020404" pitchFamily="49" charset="0"/>
                <a:cs typeface="Courier New" panose="02070309020205020404" pitchFamily="49" charset="0"/>
              </a:rPr>
              <a:t>    }  </a:t>
            </a:r>
          </a:p>
          <a:p>
            <a:r>
              <a:rPr lang="en-US" sz="2000" b="1" dirty="0">
                <a:solidFill>
                  <a:srgbClr val="FF0000"/>
                </a:solidFill>
                <a:latin typeface="Courier New" panose="02070309020205020404" pitchFamily="49" charset="0"/>
                <a:cs typeface="Courier New" panose="02070309020205020404" pitchFamily="49" charset="0"/>
              </a:rPr>
              <a:t>};  </a:t>
            </a:r>
            <a:endParaRPr lang="en-US" sz="2000" b="1" dirty="0" smtClean="0">
              <a:solidFill>
                <a:srgbClr val="FF0000"/>
              </a:solidFill>
              <a:latin typeface="Courier New" panose="02070309020205020404" pitchFamily="49" charset="0"/>
              <a:cs typeface="Courier New" panose="02070309020205020404" pitchFamily="49" charset="0"/>
            </a:endParaRPr>
          </a:p>
          <a:p>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smtClean="0">
                <a:solidFill>
                  <a:srgbClr val="FF0000"/>
                </a:solidFill>
                <a:latin typeface="Courier New" panose="02070309020205020404" pitchFamily="49" charset="0"/>
                <a:cs typeface="Courier New" panose="02070309020205020404" pitchFamily="49" charset="0"/>
              </a:rPr>
              <a:t>void </a:t>
            </a:r>
            <a:r>
              <a:rPr lang="en-US" sz="2000" b="1">
                <a:solidFill>
                  <a:srgbClr val="FF0000"/>
                </a:solidFill>
                <a:latin typeface="Courier New" panose="02070309020205020404" pitchFamily="49" charset="0"/>
                <a:cs typeface="Courier New" panose="02070309020205020404" pitchFamily="49" charset="0"/>
              </a:rPr>
              <a:t>main</a:t>
            </a:r>
            <a:r>
              <a:rPr lang="en-US" sz="2000" b="1" smtClean="0">
                <a:solidFill>
                  <a:srgbClr val="FF0000"/>
                </a:solidFill>
                <a:latin typeface="Courier New" panose="02070309020205020404" pitchFamily="49" charset="0"/>
                <a:cs typeface="Courier New" panose="02070309020205020404" pitchFamily="49" charset="0"/>
              </a:rPr>
              <a:t>()  </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a:solidFill>
                  <a:srgbClr val="FF0000"/>
                </a:solidFill>
                <a:latin typeface="Courier New" panose="02070309020205020404" pitchFamily="49" charset="0"/>
                <a:cs typeface="Courier New" panose="02070309020205020404" pitchFamily="49" charset="0"/>
              </a:rPr>
              <a:t>{  </a:t>
            </a:r>
          </a:p>
          <a:p>
            <a:r>
              <a:rPr lang="en-US" sz="2000" b="1" dirty="0">
                <a:solidFill>
                  <a:srgbClr val="FF0000"/>
                </a:solidFill>
                <a:latin typeface="Courier New" panose="02070309020205020404" pitchFamily="49" charset="0"/>
                <a:cs typeface="Courier New" panose="02070309020205020404" pitchFamily="49" charset="0"/>
              </a:rPr>
              <a:t>    D </a:t>
            </a:r>
            <a:r>
              <a:rPr lang="en-US" sz="2000" b="1" dirty="0" err="1">
                <a:solidFill>
                  <a:srgbClr val="FF0000"/>
                </a:solidFill>
                <a:latin typeface="Courier New" panose="02070309020205020404" pitchFamily="49" charset="0"/>
                <a:cs typeface="Courier New" panose="02070309020205020404" pitchFamily="49" charset="0"/>
              </a:rPr>
              <a:t>d</a:t>
            </a:r>
            <a:r>
              <a:rPr lang="en-US" sz="2000" b="1" dirty="0">
                <a:solidFill>
                  <a:srgbClr val="FF0000"/>
                </a:solidFill>
                <a:latin typeface="Courier New" panose="02070309020205020404" pitchFamily="49" charset="0"/>
                <a:cs typeface="Courier New" panose="02070309020205020404" pitchFamily="49" charset="0"/>
              </a:rPr>
              <a:t>;  </a:t>
            </a:r>
          </a:p>
          <a:p>
            <a:r>
              <a:rPr lang="en-US" sz="2000" b="1" dirty="0">
                <a:solidFill>
                  <a:srgbClr val="FF0000"/>
                </a:solidFill>
                <a:latin typeface="Courier New" panose="02070309020205020404" pitchFamily="49" charset="0"/>
                <a:cs typeface="Courier New" panose="02070309020205020404" pitchFamily="49" charset="0"/>
              </a:rPr>
              <a:t>    </a:t>
            </a:r>
            <a:r>
              <a:rPr lang="en-US" sz="2000" b="1" err="1">
                <a:solidFill>
                  <a:srgbClr val="FF0000"/>
                </a:solidFill>
                <a:latin typeface="Courier New" panose="02070309020205020404" pitchFamily="49" charset="0"/>
                <a:cs typeface="Courier New" panose="02070309020205020404" pitchFamily="49" charset="0"/>
              </a:rPr>
              <a:t>d.mul</a:t>
            </a:r>
            <a:r>
              <a:rPr lang="en-US" sz="2000" b="1" smtClean="0">
                <a:solidFill>
                  <a:srgbClr val="FF0000"/>
                </a:solidFill>
                <a:latin typeface="Courier New" panose="02070309020205020404" pitchFamily="49" charset="0"/>
                <a:cs typeface="Courier New" panose="02070309020205020404" pitchFamily="49" charset="0"/>
              </a:rPr>
              <a:t>();  </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smtClean="0">
                <a:solidFill>
                  <a:srgbClr val="FF0000"/>
                </a:solidFill>
                <a:latin typeface="Courier New" panose="02070309020205020404" pitchFamily="49" charset="0"/>
                <a:cs typeface="Courier New" panose="02070309020205020404" pitchFamily="49" charset="0"/>
              </a:rPr>
              <a:t>}</a:t>
            </a:r>
            <a:endParaRPr lang="en-US" sz="2000" b="1"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20214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7905" y="165063"/>
            <a:ext cx="6096000" cy="6247864"/>
          </a:xfrm>
          <a:prstGeom prst="rect">
            <a:avLst/>
          </a:prstGeom>
        </p:spPr>
        <p:txBody>
          <a:bodyPr>
            <a:spAutoFit/>
          </a:bodyPr>
          <a:lstStyle/>
          <a:p>
            <a:r>
              <a:rPr lang="en-US" sz="2000" b="1" dirty="0">
                <a:solidFill>
                  <a:srgbClr val="FF0000"/>
                </a:solidFill>
                <a:latin typeface="Courier New" panose="02070309020205020404" pitchFamily="49" charset="0"/>
                <a:cs typeface="Courier New" panose="02070309020205020404" pitchFamily="49" charset="0"/>
              </a:rPr>
              <a:t>#</a:t>
            </a:r>
            <a:r>
              <a:rPr lang="en-US" sz="2000" b="1" dirty="0" smtClean="0">
                <a:solidFill>
                  <a:srgbClr val="FF0000"/>
                </a:solidFill>
                <a:latin typeface="Courier New" panose="02070309020205020404" pitchFamily="49" charset="0"/>
                <a:cs typeface="Courier New" panose="02070309020205020404" pitchFamily="49" charset="0"/>
              </a:rPr>
              <a:t>include&lt;iostream.h&gt;    </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smtClean="0">
                <a:solidFill>
                  <a:srgbClr val="FF0000"/>
                </a:solidFill>
                <a:latin typeface="Courier New" panose="02070309020205020404" pitchFamily="49" charset="0"/>
                <a:cs typeface="Courier New" panose="02070309020205020404" pitchFamily="49" charset="0"/>
              </a:rPr>
              <a:t>#include&lt;</a:t>
            </a:r>
            <a:r>
              <a:rPr lang="en-US" sz="2000" b="1" dirty="0" err="1" smtClean="0">
                <a:solidFill>
                  <a:srgbClr val="FF0000"/>
                </a:solidFill>
                <a:latin typeface="Courier New" panose="02070309020205020404" pitchFamily="49" charset="0"/>
                <a:cs typeface="Courier New" panose="02070309020205020404" pitchFamily="49" charset="0"/>
              </a:rPr>
              <a:t>conio.h</a:t>
            </a:r>
            <a:r>
              <a:rPr lang="en-US" sz="2000" b="1" dirty="0" smtClean="0">
                <a:solidFill>
                  <a:srgbClr val="FF0000"/>
                </a:solidFill>
                <a:latin typeface="Courier New" panose="02070309020205020404" pitchFamily="49" charset="0"/>
                <a:cs typeface="Courier New" panose="02070309020205020404" pitchFamily="49" charset="0"/>
              </a:rPr>
              <a:t>&gt;</a:t>
            </a:r>
          </a:p>
          <a:p>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a:solidFill>
                  <a:srgbClr val="FF0000"/>
                </a:solidFill>
                <a:latin typeface="Courier New" panose="02070309020205020404" pitchFamily="49" charset="0"/>
                <a:cs typeface="Courier New" panose="02070309020205020404" pitchFamily="49" charset="0"/>
              </a:rPr>
              <a:t>class Box    </a:t>
            </a:r>
          </a:p>
          <a:p>
            <a:r>
              <a:rPr lang="en-US" sz="2000" b="1" dirty="0">
                <a:solidFill>
                  <a:srgbClr val="FF0000"/>
                </a:solidFill>
                <a:latin typeface="Courier New" panose="02070309020205020404" pitchFamily="49" charset="0"/>
                <a:cs typeface="Courier New" panose="02070309020205020404" pitchFamily="49" charset="0"/>
              </a:rPr>
              <a:t>{    </a:t>
            </a:r>
          </a:p>
          <a:p>
            <a:r>
              <a:rPr lang="en-US" sz="2000" b="1" dirty="0">
                <a:solidFill>
                  <a:srgbClr val="FF0000"/>
                </a:solidFill>
                <a:latin typeface="Courier New" panose="02070309020205020404" pitchFamily="49" charset="0"/>
                <a:cs typeface="Courier New" panose="02070309020205020404" pitchFamily="49" charset="0"/>
              </a:rPr>
              <a:t>    private:    </a:t>
            </a:r>
          </a:p>
          <a:p>
            <a:r>
              <a:rPr lang="en-US" sz="2000" b="1" dirty="0">
                <a:solidFill>
                  <a:srgbClr val="FF0000"/>
                </a:solidFill>
                <a:latin typeface="Courier New" panose="02070309020205020404" pitchFamily="49" charset="0"/>
                <a:cs typeface="Courier New" panose="02070309020205020404" pitchFamily="49" charset="0"/>
              </a:rPr>
              <a:t>        int length;    </a:t>
            </a:r>
          </a:p>
          <a:p>
            <a:r>
              <a:rPr lang="en-US" sz="2000" b="1" dirty="0">
                <a:solidFill>
                  <a:srgbClr val="FF0000"/>
                </a:solidFill>
                <a:latin typeface="Courier New" panose="02070309020205020404" pitchFamily="49" charset="0"/>
                <a:cs typeface="Courier New" panose="02070309020205020404" pitchFamily="49" charset="0"/>
              </a:rPr>
              <a:t>    public:    </a:t>
            </a:r>
          </a:p>
          <a:p>
            <a:r>
              <a:rPr lang="en-US" sz="2000" b="1" dirty="0">
                <a:solidFill>
                  <a:srgbClr val="FF0000"/>
                </a:solidFill>
                <a:latin typeface="Courier New" panose="02070309020205020404" pitchFamily="49" charset="0"/>
                <a:cs typeface="Courier New" panose="02070309020205020404" pitchFamily="49" charset="0"/>
              </a:rPr>
              <a:t>        Box</a:t>
            </a:r>
            <a:r>
              <a:rPr lang="en-US" sz="2000" b="1" dirty="0" smtClean="0">
                <a:solidFill>
                  <a:srgbClr val="FF0000"/>
                </a:solidFill>
                <a:latin typeface="Courier New" panose="02070309020205020404" pitchFamily="49" charset="0"/>
                <a:cs typeface="Courier New" panose="02070309020205020404" pitchFamily="49" charset="0"/>
              </a:rPr>
              <a:t>()</a:t>
            </a:r>
          </a:p>
          <a:p>
            <a:r>
              <a:rPr lang="en-US" sz="2000" b="1" dirty="0" smtClean="0">
                <a:solidFill>
                  <a:srgbClr val="FF0000"/>
                </a:solidFill>
                <a:latin typeface="Courier New" panose="02070309020205020404" pitchFamily="49" charset="0"/>
                <a:cs typeface="Courier New" panose="02070309020205020404" pitchFamily="49" charset="0"/>
              </a:rPr>
              <a:t>	  {</a:t>
            </a:r>
          </a:p>
          <a:p>
            <a:r>
              <a:rPr lang="en-US" sz="2000" b="1" dirty="0">
                <a:solidFill>
                  <a:srgbClr val="FF0000"/>
                </a:solidFill>
                <a:latin typeface="Courier New" panose="02070309020205020404" pitchFamily="49" charset="0"/>
                <a:cs typeface="Courier New" panose="02070309020205020404" pitchFamily="49" charset="0"/>
              </a:rPr>
              <a:t>	</a:t>
            </a:r>
            <a:r>
              <a:rPr lang="en-US" sz="2000" b="1" dirty="0" smtClean="0">
                <a:solidFill>
                  <a:srgbClr val="FF0000"/>
                </a:solidFill>
                <a:latin typeface="Courier New" panose="02070309020205020404" pitchFamily="49" charset="0"/>
                <a:cs typeface="Courier New" panose="02070309020205020404" pitchFamily="49" charset="0"/>
              </a:rPr>
              <a:t>	length = 0;</a:t>
            </a:r>
          </a:p>
          <a:p>
            <a:r>
              <a:rPr lang="en-US" sz="2000" b="1" dirty="0">
                <a:solidFill>
                  <a:srgbClr val="FF0000"/>
                </a:solidFill>
                <a:latin typeface="Courier New" panose="02070309020205020404" pitchFamily="49" charset="0"/>
                <a:cs typeface="Courier New" panose="02070309020205020404" pitchFamily="49" charset="0"/>
              </a:rPr>
              <a:t>	 </a:t>
            </a:r>
            <a:r>
              <a:rPr lang="en-US" sz="2000" b="1" dirty="0" smtClean="0">
                <a:solidFill>
                  <a:srgbClr val="FF0000"/>
                </a:solidFill>
                <a:latin typeface="Courier New" panose="02070309020205020404" pitchFamily="49" charset="0"/>
                <a:cs typeface="Courier New" panose="02070309020205020404" pitchFamily="49" charset="0"/>
              </a:rPr>
              <a:t> }    </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a:solidFill>
                  <a:srgbClr val="FF0000"/>
                </a:solidFill>
                <a:latin typeface="Courier New" panose="02070309020205020404" pitchFamily="49" charset="0"/>
                <a:cs typeface="Courier New" panose="02070309020205020404" pitchFamily="49" charset="0"/>
              </a:rPr>
              <a:t>        friend int </a:t>
            </a:r>
            <a:r>
              <a:rPr lang="en-US" sz="2000" b="1" dirty="0" err="1" smtClean="0">
                <a:solidFill>
                  <a:srgbClr val="FF0000"/>
                </a:solidFill>
                <a:latin typeface="Courier New" panose="02070309020205020404" pitchFamily="49" charset="0"/>
                <a:cs typeface="Courier New" panose="02070309020205020404" pitchFamily="49" charset="0"/>
              </a:rPr>
              <a:t>printLength</a:t>
            </a:r>
            <a:r>
              <a:rPr lang="en-US" sz="2000" b="1" dirty="0" smtClean="0">
                <a:solidFill>
                  <a:srgbClr val="FF0000"/>
                </a:solidFill>
                <a:latin typeface="Courier New" panose="02070309020205020404" pitchFamily="49" charset="0"/>
                <a:cs typeface="Courier New" panose="02070309020205020404" pitchFamily="49" charset="0"/>
              </a:rPr>
              <a:t>(Box); </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a:solidFill>
                  <a:srgbClr val="FF0000"/>
                </a:solidFill>
                <a:latin typeface="Courier New" panose="02070309020205020404" pitchFamily="49" charset="0"/>
                <a:cs typeface="Courier New" panose="02070309020205020404" pitchFamily="49" charset="0"/>
              </a:rPr>
              <a:t>}; </a:t>
            </a:r>
            <a:endParaRPr lang="en-US" sz="2000" b="1" dirty="0" smtClean="0">
              <a:solidFill>
                <a:srgbClr val="FF0000"/>
              </a:solidFill>
              <a:latin typeface="Courier New" panose="02070309020205020404" pitchFamily="49" charset="0"/>
              <a:cs typeface="Courier New" panose="02070309020205020404" pitchFamily="49" charset="0"/>
            </a:endParaRPr>
          </a:p>
          <a:p>
            <a:r>
              <a:rPr lang="en-US" sz="2000" b="1" dirty="0" smtClean="0">
                <a:solidFill>
                  <a:srgbClr val="FF0000"/>
                </a:solidFill>
                <a:latin typeface="Courier New" panose="02070309020205020404" pitchFamily="49" charset="0"/>
                <a:cs typeface="Courier New" panose="02070309020205020404" pitchFamily="49" charset="0"/>
              </a:rPr>
              <a:t>   </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a:solidFill>
                  <a:srgbClr val="FF0000"/>
                </a:solidFill>
                <a:latin typeface="Courier New" panose="02070309020205020404" pitchFamily="49" charset="0"/>
                <a:cs typeface="Courier New" panose="02070309020205020404" pitchFamily="49" charset="0"/>
              </a:rPr>
              <a:t>int </a:t>
            </a:r>
            <a:r>
              <a:rPr lang="en-US" sz="2000" b="1" dirty="0" err="1">
                <a:solidFill>
                  <a:srgbClr val="FF0000"/>
                </a:solidFill>
                <a:latin typeface="Courier New" panose="02070309020205020404" pitchFamily="49" charset="0"/>
                <a:cs typeface="Courier New" panose="02070309020205020404" pitchFamily="49" charset="0"/>
              </a:rPr>
              <a:t>printLength</a:t>
            </a:r>
            <a:r>
              <a:rPr lang="en-US" sz="2000" b="1" dirty="0">
                <a:solidFill>
                  <a:srgbClr val="FF0000"/>
                </a:solidFill>
                <a:latin typeface="Courier New" panose="02070309020205020404" pitchFamily="49" charset="0"/>
                <a:cs typeface="Courier New" panose="02070309020205020404" pitchFamily="49" charset="0"/>
              </a:rPr>
              <a:t>(Box </a:t>
            </a:r>
            <a:r>
              <a:rPr lang="en-US" sz="2000" b="1" dirty="0" smtClean="0">
                <a:solidFill>
                  <a:srgbClr val="FF0000"/>
                </a:solidFill>
                <a:latin typeface="Courier New" panose="02070309020205020404" pitchFamily="49" charset="0"/>
                <a:cs typeface="Courier New" panose="02070309020205020404" pitchFamily="49" charset="0"/>
              </a:rPr>
              <a:t>b1)    </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a:solidFill>
                  <a:srgbClr val="FF0000"/>
                </a:solidFill>
                <a:latin typeface="Courier New" panose="02070309020205020404" pitchFamily="49" charset="0"/>
                <a:cs typeface="Courier New" panose="02070309020205020404" pitchFamily="49" charset="0"/>
              </a:rPr>
              <a:t>{    </a:t>
            </a:r>
          </a:p>
          <a:p>
            <a:r>
              <a:rPr lang="en-US" sz="2000" b="1" dirty="0">
                <a:solidFill>
                  <a:srgbClr val="FF0000"/>
                </a:solidFill>
                <a:latin typeface="Courier New" panose="02070309020205020404" pitchFamily="49" charset="0"/>
                <a:cs typeface="Courier New" panose="02070309020205020404" pitchFamily="49" charset="0"/>
              </a:rPr>
              <a:t>   </a:t>
            </a:r>
            <a:r>
              <a:rPr lang="en-US" sz="2000" b="1" dirty="0" smtClean="0">
                <a:solidFill>
                  <a:srgbClr val="FF0000"/>
                </a:solidFill>
                <a:latin typeface="Courier New" panose="02070309020205020404" pitchFamily="49" charset="0"/>
                <a:cs typeface="Courier New" panose="02070309020205020404" pitchFamily="49" charset="0"/>
              </a:rPr>
              <a:t>b1.length </a:t>
            </a:r>
            <a:r>
              <a:rPr lang="en-US" sz="2000" b="1" dirty="0">
                <a:solidFill>
                  <a:srgbClr val="FF0000"/>
                </a:solidFill>
                <a:latin typeface="Courier New" panose="02070309020205020404" pitchFamily="49" charset="0"/>
                <a:cs typeface="Courier New" panose="02070309020205020404" pitchFamily="49" charset="0"/>
              </a:rPr>
              <a:t>+= 10</a:t>
            </a:r>
            <a:r>
              <a:rPr lang="en-US" sz="2000" b="1" dirty="0" smtClean="0">
                <a:solidFill>
                  <a:srgbClr val="FF0000"/>
                </a:solidFill>
                <a:latin typeface="Courier New" panose="02070309020205020404" pitchFamily="49" charset="0"/>
                <a:cs typeface="Courier New" panose="02070309020205020404" pitchFamily="49" charset="0"/>
              </a:rPr>
              <a:t>;</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a:solidFill>
                  <a:srgbClr val="FF0000"/>
                </a:solidFill>
                <a:latin typeface="Courier New" panose="02070309020205020404" pitchFamily="49" charset="0"/>
                <a:cs typeface="Courier New" panose="02070309020205020404" pitchFamily="49" charset="0"/>
              </a:rPr>
              <a:t>   </a:t>
            </a:r>
            <a:r>
              <a:rPr lang="en-US" sz="2000" b="1" dirty="0" smtClean="0">
                <a:solidFill>
                  <a:srgbClr val="FF0000"/>
                </a:solidFill>
                <a:latin typeface="Courier New" panose="02070309020205020404" pitchFamily="49" charset="0"/>
                <a:cs typeface="Courier New" panose="02070309020205020404" pitchFamily="49" charset="0"/>
              </a:rPr>
              <a:t>return b1.length</a:t>
            </a:r>
            <a:r>
              <a:rPr lang="en-US" sz="2000" b="1" dirty="0">
                <a:solidFill>
                  <a:srgbClr val="FF0000"/>
                </a:solidFill>
                <a:latin typeface="Courier New" panose="02070309020205020404" pitchFamily="49" charset="0"/>
                <a:cs typeface="Courier New" panose="02070309020205020404" pitchFamily="49" charset="0"/>
              </a:rPr>
              <a:t>;    </a:t>
            </a:r>
          </a:p>
          <a:p>
            <a:r>
              <a:rPr lang="en-US" sz="2000" b="1" dirty="0">
                <a:solidFill>
                  <a:srgbClr val="FF0000"/>
                </a:solidFill>
                <a:latin typeface="Courier New" panose="02070309020205020404" pitchFamily="49" charset="0"/>
                <a:cs typeface="Courier New" panose="02070309020205020404" pitchFamily="49" charset="0"/>
              </a:rPr>
              <a:t>}    </a:t>
            </a:r>
          </a:p>
        </p:txBody>
      </p:sp>
      <p:sp>
        <p:nvSpPr>
          <p:cNvPr id="3" name="Rectangle 2"/>
          <p:cNvSpPr/>
          <p:nvPr/>
        </p:nvSpPr>
        <p:spPr>
          <a:xfrm>
            <a:off x="4217894" y="517303"/>
            <a:ext cx="7974106" cy="1631216"/>
          </a:xfrm>
          <a:prstGeom prst="rect">
            <a:avLst/>
          </a:prstGeom>
        </p:spPr>
        <p:txBody>
          <a:bodyPr wrap="square">
            <a:spAutoFit/>
          </a:bodyPr>
          <a:lstStyle/>
          <a:p>
            <a:r>
              <a:rPr lang="en-US" sz="2000" b="1" dirty="0" smtClean="0">
                <a:solidFill>
                  <a:srgbClr val="7030A0"/>
                </a:solidFill>
                <a:latin typeface="Courier New" panose="02070309020205020404" pitchFamily="49" charset="0"/>
                <a:cs typeface="Courier New" panose="02070309020205020404" pitchFamily="49" charset="0"/>
              </a:rPr>
              <a:t>void </a:t>
            </a:r>
            <a:r>
              <a:rPr lang="en-US" sz="2000" b="1" dirty="0">
                <a:solidFill>
                  <a:srgbClr val="7030A0"/>
                </a:solidFill>
                <a:latin typeface="Courier New" panose="02070309020205020404" pitchFamily="49" charset="0"/>
                <a:cs typeface="Courier New" panose="02070309020205020404" pitchFamily="49" charset="0"/>
              </a:rPr>
              <a:t>main</a:t>
            </a:r>
            <a:r>
              <a:rPr lang="en-US" sz="2000" b="1" dirty="0" smtClean="0">
                <a:solidFill>
                  <a:srgbClr val="7030A0"/>
                </a:solidFill>
                <a:latin typeface="Courier New" panose="02070309020205020404" pitchFamily="49" charset="0"/>
                <a:cs typeface="Courier New" panose="02070309020205020404" pitchFamily="49" charset="0"/>
              </a:rPr>
              <a:t>()    </a:t>
            </a:r>
            <a:endParaRPr lang="en-US" sz="2000" b="1" dirty="0">
              <a:solidFill>
                <a:srgbClr val="7030A0"/>
              </a:solidFill>
              <a:latin typeface="Courier New" panose="02070309020205020404" pitchFamily="49" charset="0"/>
              <a:cs typeface="Courier New" panose="02070309020205020404" pitchFamily="49" charset="0"/>
            </a:endParaRPr>
          </a:p>
          <a:p>
            <a:r>
              <a:rPr lang="en-US" sz="2000" b="1" dirty="0">
                <a:solidFill>
                  <a:srgbClr val="7030A0"/>
                </a:solidFill>
                <a:latin typeface="Courier New" panose="02070309020205020404" pitchFamily="49" charset="0"/>
                <a:cs typeface="Courier New" panose="02070309020205020404" pitchFamily="49" charset="0"/>
              </a:rPr>
              <a:t>{    </a:t>
            </a:r>
          </a:p>
          <a:p>
            <a:r>
              <a:rPr lang="en-US" sz="2000" b="1" dirty="0">
                <a:solidFill>
                  <a:srgbClr val="7030A0"/>
                </a:solidFill>
                <a:latin typeface="Courier New" panose="02070309020205020404" pitchFamily="49" charset="0"/>
                <a:cs typeface="Courier New" panose="02070309020205020404" pitchFamily="49" charset="0"/>
              </a:rPr>
              <a:t>    Box b;    </a:t>
            </a:r>
          </a:p>
          <a:p>
            <a:r>
              <a:rPr lang="en-US" sz="2000" b="1" dirty="0">
                <a:solidFill>
                  <a:srgbClr val="7030A0"/>
                </a:solidFill>
                <a:latin typeface="Courier New" panose="02070309020205020404" pitchFamily="49" charset="0"/>
                <a:cs typeface="Courier New" panose="02070309020205020404" pitchFamily="49" charset="0"/>
              </a:rPr>
              <a:t>    cout&lt;&lt;"Length of box: </a:t>
            </a:r>
            <a:r>
              <a:rPr lang="en-US" sz="2000" b="1" dirty="0" smtClean="0">
                <a:solidFill>
                  <a:srgbClr val="7030A0"/>
                </a:solidFill>
                <a:latin typeface="Courier New" panose="02070309020205020404" pitchFamily="49" charset="0"/>
                <a:cs typeface="Courier New" panose="02070309020205020404" pitchFamily="49" charset="0"/>
              </a:rPr>
              <a:t>"&lt;&lt; </a:t>
            </a:r>
            <a:r>
              <a:rPr lang="en-US" sz="2000" b="1" dirty="0" err="1" smtClean="0">
                <a:solidFill>
                  <a:srgbClr val="7030A0"/>
                </a:solidFill>
                <a:latin typeface="Courier New" panose="02070309020205020404" pitchFamily="49" charset="0"/>
                <a:cs typeface="Courier New" panose="02070309020205020404" pitchFamily="49" charset="0"/>
              </a:rPr>
              <a:t>printLength</a:t>
            </a:r>
            <a:r>
              <a:rPr lang="en-US" sz="2000" b="1" dirty="0" smtClean="0">
                <a:solidFill>
                  <a:srgbClr val="7030A0"/>
                </a:solidFill>
                <a:latin typeface="Courier New" panose="02070309020205020404" pitchFamily="49" charset="0"/>
                <a:cs typeface="Courier New" panose="02070309020205020404" pitchFamily="49" charset="0"/>
              </a:rPr>
              <a:t>(b)&lt;&lt;</a:t>
            </a:r>
            <a:r>
              <a:rPr lang="en-US" sz="2000" b="1" dirty="0">
                <a:solidFill>
                  <a:srgbClr val="7030A0"/>
                </a:solidFill>
                <a:latin typeface="Courier New" panose="02070309020205020404" pitchFamily="49" charset="0"/>
                <a:cs typeface="Courier New" panose="02070309020205020404" pitchFamily="49" charset="0"/>
              </a:rPr>
              <a:t>endl;    </a:t>
            </a:r>
          </a:p>
          <a:p>
            <a:r>
              <a:rPr lang="en-US" sz="2000" b="1" dirty="0" smtClean="0">
                <a:solidFill>
                  <a:srgbClr val="7030A0"/>
                </a:solidFill>
                <a:latin typeface="Courier New" panose="02070309020205020404" pitchFamily="49" charset="0"/>
                <a:cs typeface="Courier New" panose="02070309020205020404" pitchFamily="49" charset="0"/>
              </a:rPr>
              <a:t>} </a:t>
            </a:r>
            <a:endParaRPr lang="en-US" sz="2000" b="1" dirty="0">
              <a:solidFill>
                <a:srgbClr val="7030A0"/>
              </a:solidFill>
              <a:latin typeface="Courier New" panose="02070309020205020404" pitchFamily="49" charset="0"/>
              <a:cs typeface="Courier New" panose="02070309020205020404" pitchFamily="49" charset="0"/>
            </a:endParaRPr>
          </a:p>
        </p:txBody>
      </p:sp>
      <p:sp>
        <p:nvSpPr>
          <p:cNvPr id="4" name="Rectangle 3"/>
          <p:cNvSpPr/>
          <p:nvPr/>
        </p:nvSpPr>
        <p:spPr>
          <a:xfrm>
            <a:off x="7463118" y="5916706"/>
            <a:ext cx="4491317" cy="76648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i="1" dirty="0" smtClean="0"/>
              <a:t>Example of Friend Function</a:t>
            </a:r>
            <a:endParaRPr lang="en-US" sz="2400" b="1" i="1" dirty="0"/>
          </a:p>
        </p:txBody>
      </p:sp>
    </p:spTree>
    <p:extLst>
      <p:ext uri="{BB962C8B-B14F-4D97-AF65-F5344CB8AC3E}">
        <p14:creationId xmlns:p14="http://schemas.microsoft.com/office/powerpoint/2010/main" val="4173319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463118" y="5916706"/>
            <a:ext cx="4491317" cy="76648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i="1" dirty="0" smtClean="0"/>
              <a:t>Example of Friend Class</a:t>
            </a:r>
            <a:endParaRPr lang="en-US" sz="2400" b="1" i="1" dirty="0"/>
          </a:p>
        </p:txBody>
      </p:sp>
      <p:sp>
        <p:nvSpPr>
          <p:cNvPr id="6" name="Rectangle 5"/>
          <p:cNvSpPr/>
          <p:nvPr/>
        </p:nvSpPr>
        <p:spPr>
          <a:xfrm>
            <a:off x="183777" y="160930"/>
            <a:ext cx="11770658" cy="830997"/>
          </a:xfrm>
          <a:prstGeom prst="rect">
            <a:avLst/>
          </a:prstGeom>
        </p:spPr>
        <p:txBody>
          <a:bodyPr wrap="square">
            <a:spAutoFit/>
          </a:bodyPr>
          <a:lstStyle/>
          <a:p>
            <a:r>
              <a:rPr lang="en-US" sz="2400" b="1" dirty="0"/>
              <a:t>A friend class can access both private and protected members of the class in which it has been declared as friend.</a:t>
            </a:r>
          </a:p>
        </p:txBody>
      </p:sp>
      <p:sp>
        <p:nvSpPr>
          <p:cNvPr id="8" name="Rectangle 7"/>
          <p:cNvSpPr/>
          <p:nvPr/>
        </p:nvSpPr>
        <p:spPr>
          <a:xfrm>
            <a:off x="183777" y="1233973"/>
            <a:ext cx="6096000" cy="5016758"/>
          </a:xfrm>
          <a:prstGeom prst="rect">
            <a:avLst/>
          </a:prstGeom>
        </p:spPr>
        <p:txBody>
          <a:bodyPr>
            <a:spAutoFit/>
          </a:bodyPr>
          <a:lstStyle/>
          <a:p>
            <a:r>
              <a:rPr lang="en-US" sz="2000" b="1" dirty="0">
                <a:solidFill>
                  <a:srgbClr val="FF0000"/>
                </a:solidFill>
                <a:latin typeface="Courier New" panose="02070309020205020404" pitchFamily="49" charset="0"/>
                <a:cs typeface="Courier New" panose="02070309020205020404" pitchFamily="49" charset="0"/>
              </a:rPr>
              <a:t>#</a:t>
            </a:r>
            <a:r>
              <a:rPr lang="en-US" sz="2000" b="1" dirty="0" smtClean="0">
                <a:solidFill>
                  <a:srgbClr val="FF0000"/>
                </a:solidFill>
                <a:latin typeface="Courier New" panose="02070309020205020404" pitchFamily="49" charset="0"/>
                <a:cs typeface="Courier New" panose="02070309020205020404" pitchFamily="49" charset="0"/>
              </a:rPr>
              <a:t>include&lt;iostream.h&gt;  </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smtClean="0">
                <a:solidFill>
                  <a:srgbClr val="FF0000"/>
                </a:solidFill>
                <a:latin typeface="Courier New" panose="02070309020205020404" pitchFamily="49" charset="0"/>
                <a:cs typeface="Courier New" panose="02070309020205020404" pitchFamily="49" charset="0"/>
              </a:rPr>
              <a:t>#include&lt;</a:t>
            </a:r>
            <a:r>
              <a:rPr lang="en-US" sz="2000" b="1" dirty="0" err="1" smtClean="0">
                <a:solidFill>
                  <a:srgbClr val="FF0000"/>
                </a:solidFill>
                <a:latin typeface="Courier New" panose="02070309020205020404" pitchFamily="49" charset="0"/>
                <a:cs typeface="Courier New" panose="02070309020205020404" pitchFamily="49" charset="0"/>
              </a:rPr>
              <a:t>conio.h</a:t>
            </a:r>
            <a:r>
              <a:rPr lang="en-US" sz="2000" b="1" dirty="0" smtClean="0">
                <a:solidFill>
                  <a:srgbClr val="FF0000"/>
                </a:solidFill>
                <a:latin typeface="Courier New" panose="02070309020205020404" pitchFamily="49" charset="0"/>
                <a:cs typeface="Courier New" panose="02070309020205020404" pitchFamily="49" charset="0"/>
              </a:rPr>
              <a:t>&gt;  </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a:solidFill>
                  <a:srgbClr val="FF0000"/>
                </a:solidFill>
                <a:latin typeface="Courier New" panose="02070309020205020404" pitchFamily="49" charset="0"/>
                <a:cs typeface="Courier New" panose="02070309020205020404" pitchFamily="49" charset="0"/>
              </a:rPr>
              <a:t>class A  </a:t>
            </a:r>
          </a:p>
          <a:p>
            <a:r>
              <a:rPr lang="en-US" sz="2000" b="1" dirty="0">
                <a:solidFill>
                  <a:srgbClr val="FF0000"/>
                </a:solidFill>
                <a:latin typeface="Courier New" panose="02070309020205020404" pitchFamily="49" charset="0"/>
                <a:cs typeface="Courier New" panose="02070309020205020404" pitchFamily="49" charset="0"/>
              </a:rPr>
              <a:t>{  </a:t>
            </a:r>
          </a:p>
          <a:p>
            <a:r>
              <a:rPr lang="en-US" sz="2000" b="1" dirty="0">
                <a:solidFill>
                  <a:srgbClr val="FF0000"/>
                </a:solidFill>
                <a:latin typeface="Courier New" panose="02070309020205020404" pitchFamily="49" charset="0"/>
                <a:cs typeface="Courier New" panose="02070309020205020404" pitchFamily="49" charset="0"/>
              </a:rPr>
              <a:t>    int x =5;  </a:t>
            </a:r>
          </a:p>
          <a:p>
            <a:r>
              <a:rPr lang="en-US" sz="2000" b="1" dirty="0">
                <a:solidFill>
                  <a:srgbClr val="FF0000"/>
                </a:solidFill>
                <a:latin typeface="Courier New" panose="02070309020205020404" pitchFamily="49" charset="0"/>
                <a:cs typeface="Courier New" panose="02070309020205020404" pitchFamily="49" charset="0"/>
              </a:rPr>
              <a:t>    friend class B;           </a:t>
            </a:r>
            <a:r>
              <a:rPr lang="en-US" sz="2000" b="1" dirty="0" smtClean="0">
                <a:solidFill>
                  <a:srgbClr val="FF0000"/>
                </a:solidFill>
                <a:latin typeface="Courier New" panose="02070309020205020404" pitchFamily="49" charset="0"/>
                <a:cs typeface="Courier New" panose="02070309020205020404" pitchFamily="49" charset="0"/>
              </a:rPr>
              <a:t>  </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a:solidFill>
                  <a:srgbClr val="FF0000"/>
                </a:solidFill>
                <a:latin typeface="Courier New" panose="02070309020205020404" pitchFamily="49" charset="0"/>
                <a:cs typeface="Courier New" panose="02070309020205020404" pitchFamily="49" charset="0"/>
              </a:rPr>
              <a:t>};  </a:t>
            </a:r>
            <a:endParaRPr lang="en-US" sz="2000" b="1" dirty="0" smtClean="0">
              <a:solidFill>
                <a:srgbClr val="FF0000"/>
              </a:solidFill>
              <a:latin typeface="Courier New" panose="02070309020205020404" pitchFamily="49" charset="0"/>
              <a:cs typeface="Courier New" panose="02070309020205020404" pitchFamily="49" charset="0"/>
            </a:endParaRPr>
          </a:p>
          <a:p>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a:solidFill>
                  <a:srgbClr val="FF0000"/>
                </a:solidFill>
                <a:latin typeface="Courier New" panose="02070309020205020404" pitchFamily="49" charset="0"/>
                <a:cs typeface="Courier New" panose="02070309020205020404" pitchFamily="49" charset="0"/>
              </a:rPr>
              <a:t>class B  </a:t>
            </a:r>
          </a:p>
          <a:p>
            <a:r>
              <a:rPr lang="en-US" sz="2000" b="1" dirty="0">
                <a:solidFill>
                  <a:srgbClr val="FF0000"/>
                </a:solidFill>
                <a:latin typeface="Courier New" panose="02070309020205020404" pitchFamily="49" charset="0"/>
                <a:cs typeface="Courier New" panose="02070309020205020404" pitchFamily="49" charset="0"/>
              </a:rPr>
              <a:t>{  </a:t>
            </a:r>
          </a:p>
          <a:p>
            <a:r>
              <a:rPr lang="en-US" sz="2000" b="1" dirty="0">
                <a:solidFill>
                  <a:srgbClr val="FF0000"/>
                </a:solidFill>
                <a:latin typeface="Courier New" panose="02070309020205020404" pitchFamily="49" charset="0"/>
                <a:cs typeface="Courier New" panose="02070309020205020404" pitchFamily="49" charset="0"/>
              </a:rPr>
              <a:t>  public:  </a:t>
            </a:r>
          </a:p>
          <a:p>
            <a:r>
              <a:rPr lang="en-US" sz="2000" b="1" dirty="0">
                <a:solidFill>
                  <a:srgbClr val="FF0000"/>
                </a:solidFill>
                <a:latin typeface="Courier New" panose="02070309020205020404" pitchFamily="49" charset="0"/>
                <a:cs typeface="Courier New" panose="02070309020205020404" pitchFamily="49" charset="0"/>
              </a:rPr>
              <a:t>    void display(A </a:t>
            </a:r>
            <a:r>
              <a:rPr lang="en-US" sz="2000" b="1">
                <a:solidFill>
                  <a:srgbClr val="FF0000"/>
                </a:solidFill>
                <a:latin typeface="Courier New" panose="02070309020205020404" pitchFamily="49" charset="0"/>
                <a:cs typeface="Courier New" panose="02070309020205020404" pitchFamily="49" charset="0"/>
              </a:rPr>
              <a:t>&amp;</a:t>
            </a:r>
            <a:r>
              <a:rPr lang="en-US" sz="2000" b="1" smtClean="0">
                <a:solidFill>
                  <a:srgbClr val="FF0000"/>
                </a:solidFill>
                <a:latin typeface="Courier New" panose="02070309020205020404" pitchFamily="49" charset="0"/>
                <a:cs typeface="Courier New" panose="02070309020205020404" pitchFamily="49" charset="0"/>
              </a:rPr>
              <a:t>a)  </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a:solidFill>
                  <a:srgbClr val="FF0000"/>
                </a:solidFill>
                <a:latin typeface="Courier New" panose="02070309020205020404" pitchFamily="49" charset="0"/>
                <a:cs typeface="Courier New" panose="02070309020205020404" pitchFamily="49" charset="0"/>
              </a:rPr>
              <a:t>    {  </a:t>
            </a:r>
          </a:p>
          <a:p>
            <a:r>
              <a:rPr lang="en-US" sz="2000" b="1" dirty="0">
                <a:solidFill>
                  <a:srgbClr val="FF0000"/>
                </a:solidFill>
                <a:latin typeface="Courier New" panose="02070309020205020404" pitchFamily="49" charset="0"/>
                <a:cs typeface="Courier New" panose="02070309020205020404" pitchFamily="49" charset="0"/>
              </a:rPr>
              <a:t>        cout&lt;&lt;"value of x is : "&lt;&lt;</a:t>
            </a:r>
            <a:r>
              <a:rPr lang="en-US" sz="2000" b="1" dirty="0" err="1">
                <a:solidFill>
                  <a:srgbClr val="FF0000"/>
                </a:solidFill>
                <a:latin typeface="Courier New" panose="02070309020205020404" pitchFamily="49" charset="0"/>
                <a:cs typeface="Courier New" panose="02070309020205020404" pitchFamily="49" charset="0"/>
              </a:rPr>
              <a:t>a.x</a:t>
            </a:r>
            <a:r>
              <a:rPr lang="en-US" sz="2000" b="1" dirty="0">
                <a:solidFill>
                  <a:srgbClr val="FF0000"/>
                </a:solidFill>
                <a:latin typeface="Courier New" panose="02070309020205020404" pitchFamily="49" charset="0"/>
                <a:cs typeface="Courier New" panose="02070309020205020404" pitchFamily="49" charset="0"/>
              </a:rPr>
              <a:t>;  </a:t>
            </a:r>
          </a:p>
          <a:p>
            <a:r>
              <a:rPr lang="en-US" sz="2000" b="1" dirty="0">
                <a:solidFill>
                  <a:srgbClr val="FF0000"/>
                </a:solidFill>
                <a:latin typeface="Courier New" panose="02070309020205020404" pitchFamily="49" charset="0"/>
                <a:cs typeface="Courier New" panose="02070309020205020404" pitchFamily="49" charset="0"/>
              </a:rPr>
              <a:t>    }  </a:t>
            </a:r>
          </a:p>
          <a:p>
            <a:r>
              <a:rPr lang="en-US" sz="2000" b="1" dirty="0">
                <a:solidFill>
                  <a:srgbClr val="FF0000"/>
                </a:solidFill>
                <a:latin typeface="Courier New" panose="02070309020205020404" pitchFamily="49" charset="0"/>
                <a:cs typeface="Courier New" panose="02070309020205020404" pitchFamily="49" charset="0"/>
              </a:rPr>
              <a:t>};  </a:t>
            </a:r>
          </a:p>
        </p:txBody>
      </p:sp>
      <p:sp>
        <p:nvSpPr>
          <p:cNvPr id="9" name="Rectangle 8"/>
          <p:cNvSpPr/>
          <p:nvPr/>
        </p:nvSpPr>
        <p:spPr>
          <a:xfrm>
            <a:off x="5589494" y="1265603"/>
            <a:ext cx="6096000" cy="2246769"/>
          </a:xfrm>
          <a:prstGeom prst="rect">
            <a:avLst/>
          </a:prstGeom>
        </p:spPr>
        <p:txBody>
          <a:bodyPr>
            <a:spAutoFit/>
          </a:bodyPr>
          <a:lstStyle/>
          <a:p>
            <a:r>
              <a:rPr lang="en-US" sz="2000" b="1" dirty="0">
                <a:solidFill>
                  <a:srgbClr val="FF0000"/>
                </a:solidFill>
                <a:latin typeface="Courier New" panose="02070309020205020404" pitchFamily="49" charset="0"/>
                <a:cs typeface="Courier New" panose="02070309020205020404" pitchFamily="49" charset="0"/>
              </a:rPr>
              <a:t>int </a:t>
            </a:r>
            <a:r>
              <a:rPr lang="en-US" sz="2000" b="1">
                <a:solidFill>
                  <a:srgbClr val="FF0000"/>
                </a:solidFill>
                <a:latin typeface="Courier New" panose="02070309020205020404" pitchFamily="49" charset="0"/>
                <a:cs typeface="Courier New" panose="02070309020205020404" pitchFamily="49" charset="0"/>
              </a:rPr>
              <a:t>main</a:t>
            </a:r>
            <a:r>
              <a:rPr lang="en-US" sz="2000" b="1" smtClean="0">
                <a:solidFill>
                  <a:srgbClr val="FF0000"/>
                </a:solidFill>
                <a:latin typeface="Courier New" panose="02070309020205020404" pitchFamily="49" charset="0"/>
                <a:cs typeface="Courier New" panose="02070309020205020404" pitchFamily="49" charset="0"/>
              </a:rPr>
              <a:t>()  </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a:solidFill>
                  <a:srgbClr val="FF0000"/>
                </a:solidFill>
                <a:latin typeface="Courier New" panose="02070309020205020404" pitchFamily="49" charset="0"/>
                <a:cs typeface="Courier New" panose="02070309020205020404" pitchFamily="49" charset="0"/>
              </a:rPr>
              <a:t>{  </a:t>
            </a:r>
          </a:p>
          <a:p>
            <a:r>
              <a:rPr lang="en-US" sz="2000" b="1" dirty="0">
                <a:solidFill>
                  <a:srgbClr val="FF0000"/>
                </a:solidFill>
                <a:latin typeface="Courier New" panose="02070309020205020404" pitchFamily="49" charset="0"/>
                <a:cs typeface="Courier New" panose="02070309020205020404" pitchFamily="49" charset="0"/>
              </a:rPr>
              <a:t>    A </a:t>
            </a:r>
            <a:r>
              <a:rPr lang="en-US" sz="2000" b="1" dirty="0" err="1">
                <a:solidFill>
                  <a:srgbClr val="FF0000"/>
                </a:solidFill>
                <a:latin typeface="Courier New" panose="02070309020205020404" pitchFamily="49" charset="0"/>
                <a:cs typeface="Courier New" panose="02070309020205020404" pitchFamily="49" charset="0"/>
              </a:rPr>
              <a:t>a</a:t>
            </a:r>
            <a:r>
              <a:rPr lang="en-US" sz="2000" b="1" dirty="0">
                <a:solidFill>
                  <a:srgbClr val="FF0000"/>
                </a:solidFill>
                <a:latin typeface="Courier New" panose="02070309020205020404" pitchFamily="49" charset="0"/>
                <a:cs typeface="Courier New" panose="02070309020205020404" pitchFamily="49" charset="0"/>
              </a:rPr>
              <a:t>;  </a:t>
            </a:r>
          </a:p>
          <a:p>
            <a:r>
              <a:rPr lang="en-US" sz="2000" b="1" dirty="0">
                <a:solidFill>
                  <a:srgbClr val="FF0000"/>
                </a:solidFill>
                <a:latin typeface="Courier New" panose="02070309020205020404" pitchFamily="49" charset="0"/>
                <a:cs typeface="Courier New" panose="02070309020205020404" pitchFamily="49" charset="0"/>
              </a:rPr>
              <a:t>    B </a:t>
            </a:r>
            <a:r>
              <a:rPr lang="en-US" sz="2000" b="1" dirty="0" err="1">
                <a:solidFill>
                  <a:srgbClr val="FF0000"/>
                </a:solidFill>
                <a:latin typeface="Courier New" panose="02070309020205020404" pitchFamily="49" charset="0"/>
                <a:cs typeface="Courier New" panose="02070309020205020404" pitchFamily="49" charset="0"/>
              </a:rPr>
              <a:t>b</a:t>
            </a:r>
            <a:r>
              <a:rPr lang="en-US" sz="2000" b="1" dirty="0">
                <a:solidFill>
                  <a:srgbClr val="FF0000"/>
                </a:solidFill>
                <a:latin typeface="Courier New" panose="02070309020205020404" pitchFamily="49" charset="0"/>
                <a:cs typeface="Courier New" panose="02070309020205020404" pitchFamily="49" charset="0"/>
              </a:rPr>
              <a:t>;  </a:t>
            </a:r>
          </a:p>
          <a:p>
            <a:r>
              <a:rPr lang="en-US" sz="2000" b="1">
                <a:solidFill>
                  <a:srgbClr val="FF0000"/>
                </a:solidFill>
                <a:latin typeface="Courier New" panose="02070309020205020404" pitchFamily="49" charset="0"/>
                <a:cs typeface="Courier New" panose="02070309020205020404" pitchFamily="49" charset="0"/>
              </a:rPr>
              <a:t>    </a:t>
            </a:r>
            <a:r>
              <a:rPr lang="en-US" sz="2000" b="1" smtClean="0">
                <a:solidFill>
                  <a:srgbClr val="FF0000"/>
                </a:solidFill>
                <a:latin typeface="Courier New" panose="02070309020205020404" pitchFamily="49" charset="0"/>
                <a:cs typeface="Courier New" panose="02070309020205020404" pitchFamily="49" charset="0"/>
              </a:rPr>
              <a:t>b.display(a);  </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a:solidFill>
                  <a:srgbClr val="FF0000"/>
                </a:solidFill>
                <a:latin typeface="Courier New" panose="02070309020205020404" pitchFamily="49" charset="0"/>
                <a:cs typeface="Courier New" panose="02070309020205020404" pitchFamily="49" charset="0"/>
              </a:rPr>
              <a:t>    return 0;  </a:t>
            </a:r>
          </a:p>
          <a:p>
            <a:r>
              <a:rPr lang="en-US" sz="2000" b="1" dirty="0">
                <a:solidFill>
                  <a:srgbClr val="FF0000"/>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308238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4811" y="147919"/>
            <a:ext cx="11779624" cy="5816977"/>
          </a:xfrm>
          <a:prstGeom prst="rect">
            <a:avLst/>
          </a:prstGeom>
          <a:noFill/>
        </p:spPr>
        <p:txBody>
          <a:bodyPr wrap="square" rtlCol="0">
            <a:spAutoFit/>
          </a:bodyPr>
          <a:lstStyle/>
          <a:p>
            <a:r>
              <a:rPr lang="en-US" sz="2800" b="1" dirty="0" smtClean="0"/>
              <a:t>Inline Function –</a:t>
            </a:r>
            <a:endParaRPr lang="en-US" sz="2800" b="1" dirty="0"/>
          </a:p>
          <a:p>
            <a:pPr marL="457200" indent="-457200">
              <a:buFont typeface="Wingdings" panose="05000000000000000000" pitchFamily="2" charset="2"/>
              <a:buChar char="§"/>
            </a:pPr>
            <a:endParaRPr lang="en-US" sz="2800" b="1" dirty="0" smtClean="0"/>
          </a:p>
          <a:p>
            <a:pPr marL="457200" indent="-457200">
              <a:buFont typeface="Wingdings" panose="05000000000000000000" pitchFamily="2" charset="2"/>
              <a:buChar char="§"/>
            </a:pPr>
            <a:r>
              <a:rPr lang="en-US" sz="2800" b="1" dirty="0" smtClean="0"/>
              <a:t>What </a:t>
            </a:r>
            <a:r>
              <a:rPr lang="en-US" sz="2800" b="1" dirty="0"/>
              <a:t>is inline </a:t>
            </a:r>
            <a:r>
              <a:rPr lang="en-US" sz="2800" b="1" dirty="0" smtClean="0"/>
              <a:t>function?</a:t>
            </a:r>
          </a:p>
          <a:p>
            <a:pPr marL="457200" indent="-457200" algn="just">
              <a:buFont typeface="+mj-lt"/>
              <a:buAutoNum type="arabicPeriod"/>
            </a:pPr>
            <a:r>
              <a:rPr lang="en-US" sz="2400" dirty="0"/>
              <a:t>The inline functions are a C++ enhancement feature </a:t>
            </a:r>
            <a:r>
              <a:rPr lang="en-US" sz="2400" b="1" dirty="0">
                <a:solidFill>
                  <a:srgbClr val="FF0000"/>
                </a:solidFill>
              </a:rPr>
              <a:t>to increase the  execution time</a:t>
            </a:r>
            <a:r>
              <a:rPr lang="en-US" sz="2400" dirty="0"/>
              <a:t> of a program.</a:t>
            </a:r>
          </a:p>
          <a:p>
            <a:pPr marL="457200" indent="-457200" algn="just">
              <a:buFont typeface="+mj-lt"/>
              <a:buAutoNum type="arabicPeriod"/>
            </a:pPr>
            <a:endParaRPr lang="en-US" sz="2400" dirty="0" smtClean="0"/>
          </a:p>
          <a:p>
            <a:pPr marL="457200" indent="-457200" algn="just">
              <a:buFont typeface="+mj-lt"/>
              <a:buAutoNum type="arabicPeriod"/>
            </a:pPr>
            <a:r>
              <a:rPr lang="en-US" sz="2400" dirty="0" smtClean="0"/>
              <a:t>Functions </a:t>
            </a:r>
            <a:r>
              <a:rPr lang="en-US" sz="2400" dirty="0"/>
              <a:t>can be instructed to compiler to make them inline so that  compiler can replace those function definition wherever those are  being </a:t>
            </a:r>
            <a:r>
              <a:rPr lang="en-US" sz="2400" dirty="0" smtClean="0"/>
              <a:t>called.</a:t>
            </a:r>
          </a:p>
          <a:p>
            <a:pPr marL="457200" indent="-457200" algn="just">
              <a:buFont typeface="+mj-lt"/>
              <a:buAutoNum type="arabicPeriod"/>
            </a:pPr>
            <a:endParaRPr lang="en-US" sz="2400" dirty="0"/>
          </a:p>
          <a:p>
            <a:pPr marL="457200" indent="-457200" algn="just">
              <a:buFont typeface="+mj-lt"/>
              <a:buAutoNum type="arabicPeriod"/>
            </a:pPr>
            <a:r>
              <a:rPr lang="en-US" sz="2400" dirty="0" smtClean="0"/>
              <a:t>Compiler </a:t>
            </a:r>
            <a:r>
              <a:rPr lang="en-US" sz="2400" dirty="0"/>
              <a:t>replaces the definition of inline functions at compile time  instead of referring function definition at </a:t>
            </a:r>
            <a:r>
              <a:rPr lang="en-US" sz="2400" dirty="0" smtClean="0"/>
              <a:t>runtime.</a:t>
            </a:r>
          </a:p>
          <a:p>
            <a:pPr marL="457200" indent="-457200" algn="just">
              <a:buFont typeface="+mj-lt"/>
              <a:buAutoNum type="arabicPeriod"/>
            </a:pPr>
            <a:endParaRPr lang="en-US" sz="2400" dirty="0"/>
          </a:p>
          <a:p>
            <a:pPr marL="457200" indent="-457200" algn="just">
              <a:buFont typeface="+mj-lt"/>
              <a:buAutoNum type="arabicPeriod"/>
            </a:pPr>
            <a:r>
              <a:rPr lang="en-US" sz="2400" dirty="0" smtClean="0"/>
              <a:t>If </a:t>
            </a:r>
            <a:r>
              <a:rPr lang="en-US" sz="2400" dirty="0"/>
              <a:t>function is big (in term of executable </a:t>
            </a:r>
            <a:r>
              <a:rPr lang="en-US" sz="2400"/>
              <a:t>instruction </a:t>
            </a:r>
            <a:r>
              <a:rPr lang="en-US" sz="2400" smtClean="0"/>
              <a:t>etc) </a:t>
            </a:r>
            <a:r>
              <a:rPr lang="en-US" sz="2400" dirty="0"/>
              <a:t>then, compiler  can ignore the “inline” request and treat the function as normal  function.</a:t>
            </a:r>
          </a:p>
          <a:p>
            <a:pPr algn="just"/>
            <a:endParaRPr lang="en-US" sz="2400" dirty="0"/>
          </a:p>
        </p:txBody>
      </p:sp>
    </p:spTree>
    <p:extLst>
      <p:ext uri="{BB962C8B-B14F-4D97-AF65-F5344CB8AC3E}">
        <p14:creationId xmlns:p14="http://schemas.microsoft.com/office/powerpoint/2010/main" val="2287002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4266" y="218746"/>
            <a:ext cx="11596040" cy="6678751"/>
          </a:xfrm>
          <a:prstGeom prst="rect">
            <a:avLst/>
          </a:prstGeom>
        </p:spPr>
        <p:txBody>
          <a:bodyPr wrap="square">
            <a:spAutoFit/>
          </a:bodyPr>
          <a:lstStyle/>
          <a:p>
            <a:pPr marL="457200" indent="-457200">
              <a:buFont typeface="Wingdings" panose="05000000000000000000" pitchFamily="2" charset="2"/>
              <a:buChar char="§"/>
            </a:pPr>
            <a:r>
              <a:rPr lang="en-US" sz="2800" b="1" dirty="0"/>
              <a:t>How to make function </a:t>
            </a:r>
            <a:r>
              <a:rPr lang="en-US" sz="2800" b="1" dirty="0" smtClean="0"/>
              <a:t>inline?</a:t>
            </a:r>
          </a:p>
          <a:p>
            <a:pPr algn="just"/>
            <a:r>
              <a:rPr lang="en-US" sz="2400" dirty="0" smtClean="0"/>
              <a:t>To </a:t>
            </a:r>
            <a:r>
              <a:rPr lang="en-US" sz="2400" dirty="0"/>
              <a:t>make any function as inline, start its definitions with the keyword  “</a:t>
            </a:r>
            <a:r>
              <a:rPr lang="en-US" sz="2400" dirty="0" smtClean="0"/>
              <a:t>inline”.</a:t>
            </a:r>
            <a:endParaRPr lang="en-US" sz="2400" dirty="0"/>
          </a:p>
          <a:p>
            <a:r>
              <a:rPr lang="en-US" sz="2800" b="1" dirty="0"/>
              <a:t>Syntax -</a:t>
            </a:r>
          </a:p>
          <a:p>
            <a:pPr lvl="3"/>
            <a:r>
              <a:rPr lang="en-US" sz="2000" b="1" dirty="0" smtClean="0">
                <a:solidFill>
                  <a:srgbClr val="FF0000"/>
                </a:solidFill>
                <a:latin typeface="Courier New" panose="02070309020205020404" pitchFamily="49" charset="0"/>
                <a:cs typeface="Courier New" panose="02070309020205020404" pitchFamily="49" charset="0"/>
              </a:rPr>
              <a:t>inline </a:t>
            </a:r>
            <a:r>
              <a:rPr lang="en-US" sz="2000" b="1" dirty="0">
                <a:solidFill>
                  <a:srgbClr val="FF0000"/>
                </a:solidFill>
                <a:latin typeface="Courier New" panose="02070309020205020404" pitchFamily="49" charset="0"/>
                <a:cs typeface="Courier New" panose="02070309020205020404" pitchFamily="49" charset="0"/>
              </a:rPr>
              <a:t>int add(int a, </a:t>
            </a:r>
            <a:r>
              <a:rPr lang="en-US" sz="2000" b="1">
                <a:solidFill>
                  <a:srgbClr val="FF0000"/>
                </a:solidFill>
                <a:latin typeface="Courier New" panose="02070309020205020404" pitchFamily="49" charset="0"/>
                <a:cs typeface="Courier New" panose="02070309020205020404" pitchFamily="49" charset="0"/>
              </a:rPr>
              <a:t>int </a:t>
            </a:r>
            <a:r>
              <a:rPr lang="en-US" sz="2000" b="1" smtClean="0">
                <a:solidFill>
                  <a:srgbClr val="FF0000"/>
                </a:solidFill>
                <a:latin typeface="Courier New" panose="02070309020205020404" pitchFamily="49" charset="0"/>
                <a:cs typeface="Courier New" panose="02070309020205020404" pitchFamily="49" charset="0"/>
              </a:rPr>
              <a:t>b)</a:t>
            </a:r>
            <a:endParaRPr lang="en-US" sz="2000" b="1" dirty="0">
              <a:solidFill>
                <a:srgbClr val="FF0000"/>
              </a:solidFill>
              <a:latin typeface="Courier New" panose="02070309020205020404" pitchFamily="49" charset="0"/>
              <a:cs typeface="Courier New" panose="02070309020205020404" pitchFamily="49" charset="0"/>
            </a:endParaRPr>
          </a:p>
          <a:p>
            <a:pPr lvl="3"/>
            <a:r>
              <a:rPr lang="en-US" sz="2000" b="1" dirty="0">
                <a:solidFill>
                  <a:srgbClr val="FF0000"/>
                </a:solidFill>
                <a:latin typeface="Courier New" panose="02070309020205020404" pitchFamily="49" charset="0"/>
                <a:cs typeface="Courier New" panose="02070309020205020404" pitchFamily="49" charset="0"/>
              </a:rPr>
              <a:t>{</a:t>
            </a:r>
          </a:p>
          <a:p>
            <a:pPr lvl="3"/>
            <a:r>
              <a:rPr lang="en-US" sz="2000" b="1" dirty="0" smtClean="0">
                <a:solidFill>
                  <a:srgbClr val="FF0000"/>
                </a:solidFill>
                <a:latin typeface="Courier New" panose="02070309020205020404" pitchFamily="49" charset="0"/>
                <a:cs typeface="Courier New" panose="02070309020205020404" pitchFamily="49" charset="0"/>
              </a:rPr>
              <a:t>	return </a:t>
            </a:r>
            <a:r>
              <a:rPr lang="en-US" sz="2000" b="1" dirty="0">
                <a:solidFill>
                  <a:srgbClr val="FF0000"/>
                </a:solidFill>
                <a:latin typeface="Courier New" panose="02070309020205020404" pitchFamily="49" charset="0"/>
                <a:cs typeface="Courier New" panose="02070309020205020404" pitchFamily="49" charset="0"/>
              </a:rPr>
              <a:t>(a </a:t>
            </a:r>
            <a:r>
              <a:rPr lang="en-US" sz="2000" b="1">
                <a:solidFill>
                  <a:srgbClr val="FF0000"/>
                </a:solidFill>
                <a:latin typeface="Courier New" panose="02070309020205020404" pitchFamily="49" charset="0"/>
                <a:cs typeface="Courier New" panose="02070309020205020404" pitchFamily="49" charset="0"/>
              </a:rPr>
              <a:t>+ </a:t>
            </a:r>
            <a:r>
              <a:rPr lang="en-US" sz="2000" b="1" smtClean="0">
                <a:solidFill>
                  <a:srgbClr val="FF0000"/>
                </a:solidFill>
                <a:latin typeface="Courier New" panose="02070309020205020404" pitchFamily="49" charset="0"/>
                <a:cs typeface="Courier New" panose="02070309020205020404" pitchFamily="49" charset="0"/>
              </a:rPr>
              <a:t>b);</a:t>
            </a:r>
            <a:endParaRPr lang="en-US" sz="2000" b="1" dirty="0">
              <a:solidFill>
                <a:srgbClr val="FF0000"/>
              </a:solidFill>
              <a:latin typeface="Courier New" panose="02070309020205020404" pitchFamily="49" charset="0"/>
              <a:cs typeface="Courier New" panose="02070309020205020404" pitchFamily="49" charset="0"/>
            </a:endParaRPr>
          </a:p>
          <a:p>
            <a:pPr lvl="3"/>
            <a:r>
              <a:rPr lang="en-US" sz="2000" b="1" dirty="0" smtClean="0">
                <a:solidFill>
                  <a:srgbClr val="FF0000"/>
                </a:solidFill>
                <a:latin typeface="Courier New" panose="02070309020205020404" pitchFamily="49" charset="0"/>
                <a:cs typeface="Courier New" panose="02070309020205020404" pitchFamily="49" charset="0"/>
              </a:rPr>
              <a:t>};</a:t>
            </a:r>
            <a:endParaRPr lang="en-US" sz="2000" b="1" dirty="0">
              <a:solidFill>
                <a:srgbClr val="FF0000"/>
              </a:solidFill>
              <a:latin typeface="Courier New" panose="02070309020205020404" pitchFamily="49" charset="0"/>
              <a:cs typeface="Courier New" panose="02070309020205020404" pitchFamily="49" charset="0"/>
            </a:endParaRPr>
          </a:p>
          <a:p>
            <a:pPr marL="342900" indent="-342900" algn="just">
              <a:buFont typeface="Wingdings" panose="05000000000000000000" pitchFamily="2" charset="2"/>
              <a:buChar char="§"/>
            </a:pPr>
            <a:r>
              <a:rPr lang="en-US" sz="2800" b="1" dirty="0" smtClean="0"/>
              <a:t>Advantages –</a:t>
            </a:r>
          </a:p>
          <a:p>
            <a:pPr marL="914400" lvl="1" indent="-457200" algn="just">
              <a:buFont typeface="+mj-lt"/>
              <a:buAutoNum type="arabicPeriod"/>
            </a:pPr>
            <a:r>
              <a:rPr lang="en-US" sz="2400" dirty="0"/>
              <a:t>It speeds up your program by avoiding function calling overhead</a:t>
            </a:r>
            <a:r>
              <a:rPr lang="en-US" sz="2400" dirty="0" smtClean="0"/>
              <a:t>.</a:t>
            </a:r>
            <a:endParaRPr lang="en-US" sz="2400" dirty="0"/>
          </a:p>
          <a:p>
            <a:pPr marL="914400" lvl="1" indent="-457200" algn="just">
              <a:buFont typeface="+mj-lt"/>
              <a:buAutoNum type="arabicPeriod"/>
            </a:pPr>
            <a:endParaRPr lang="en-US" sz="2400" dirty="0" smtClean="0"/>
          </a:p>
          <a:p>
            <a:pPr marL="914400" lvl="1" indent="-457200" algn="just">
              <a:buFont typeface="+mj-lt"/>
              <a:buAutoNum type="arabicPeriod"/>
            </a:pPr>
            <a:r>
              <a:rPr lang="en-US" sz="2400" dirty="0" smtClean="0"/>
              <a:t>It </a:t>
            </a:r>
            <a:r>
              <a:rPr lang="en-US" sz="2400" dirty="0"/>
              <a:t>save overhead of variables push/pop on the stack, when function calling  happens</a:t>
            </a:r>
            <a:r>
              <a:rPr lang="en-US" sz="2400" dirty="0" smtClean="0"/>
              <a:t>.</a:t>
            </a:r>
            <a:endParaRPr lang="en-US" sz="2400" dirty="0"/>
          </a:p>
          <a:p>
            <a:pPr marL="914400" lvl="1" indent="-457200" algn="just">
              <a:buFont typeface="+mj-lt"/>
              <a:buAutoNum type="arabicPeriod"/>
            </a:pPr>
            <a:endParaRPr lang="en-US" sz="2400" dirty="0" smtClean="0"/>
          </a:p>
          <a:p>
            <a:pPr marL="914400" lvl="1" indent="-457200" algn="just">
              <a:buFont typeface="+mj-lt"/>
              <a:buAutoNum type="arabicPeriod"/>
            </a:pPr>
            <a:r>
              <a:rPr lang="en-US" sz="2400" dirty="0" smtClean="0"/>
              <a:t>It </a:t>
            </a:r>
            <a:r>
              <a:rPr lang="en-US" sz="2400" dirty="0"/>
              <a:t>save overhead of return call from </a:t>
            </a:r>
            <a:r>
              <a:rPr lang="en-US" sz="2400" dirty="0" smtClean="0"/>
              <a:t>	a </a:t>
            </a:r>
            <a:r>
              <a:rPr lang="en-US" sz="2400" dirty="0"/>
              <a:t>function</a:t>
            </a:r>
            <a:r>
              <a:rPr lang="en-US" sz="2400" dirty="0" smtClean="0"/>
              <a:t>.</a:t>
            </a:r>
            <a:endParaRPr lang="en-US" sz="2400" dirty="0"/>
          </a:p>
          <a:p>
            <a:pPr marL="914400" lvl="1" indent="-457200" algn="just">
              <a:buFont typeface="+mj-lt"/>
              <a:buAutoNum type="arabicPeriod"/>
            </a:pPr>
            <a:endParaRPr lang="en-US" sz="2400" dirty="0" smtClean="0"/>
          </a:p>
          <a:p>
            <a:pPr marL="914400" lvl="1" indent="-457200" algn="just">
              <a:buFont typeface="+mj-lt"/>
              <a:buAutoNum type="arabicPeriod"/>
            </a:pPr>
            <a:r>
              <a:rPr lang="en-US" sz="2400" dirty="0" smtClean="0"/>
              <a:t>It </a:t>
            </a:r>
            <a:r>
              <a:rPr lang="en-US" sz="2400" dirty="0"/>
              <a:t>increases locality of reference by utilizing instruction cache</a:t>
            </a:r>
            <a:r>
              <a:rPr lang="en-US" sz="2400" dirty="0" smtClean="0"/>
              <a:t>.</a:t>
            </a:r>
            <a:endParaRPr lang="en-US" sz="2400" dirty="0"/>
          </a:p>
          <a:p>
            <a:pPr marL="914400" lvl="1" indent="-457200" algn="just">
              <a:buFont typeface="+mj-lt"/>
              <a:buAutoNum type="arabicPeriod"/>
            </a:pPr>
            <a:endParaRPr lang="en-US" sz="2400" dirty="0" smtClean="0"/>
          </a:p>
          <a:p>
            <a:pPr marL="914400" lvl="1" indent="-457200" algn="just">
              <a:buFont typeface="+mj-lt"/>
              <a:buAutoNum type="arabicPeriod"/>
            </a:pPr>
            <a:r>
              <a:rPr lang="en-US" sz="2400" dirty="0" smtClean="0"/>
              <a:t>By </a:t>
            </a:r>
            <a:r>
              <a:rPr lang="en-US" sz="2400" dirty="0"/>
              <a:t>marking it as inline, you can put a function definition in a header file  (i.e. it can be included in multiple compilation unit, without the </a:t>
            </a:r>
            <a:r>
              <a:rPr lang="en-US" sz="2400"/>
              <a:t>linker  </a:t>
            </a:r>
            <a:r>
              <a:rPr lang="en-US" sz="2400" smtClean="0"/>
              <a:t>complaining)</a:t>
            </a:r>
            <a:endParaRPr lang="en-US" sz="2400" dirty="0"/>
          </a:p>
        </p:txBody>
      </p:sp>
    </p:spTree>
    <p:extLst>
      <p:ext uri="{BB962C8B-B14F-4D97-AF65-F5344CB8AC3E}">
        <p14:creationId xmlns:p14="http://schemas.microsoft.com/office/powerpoint/2010/main" val="2934067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557" y="151511"/>
            <a:ext cx="11722575" cy="6063198"/>
          </a:xfrm>
          <a:prstGeom prst="rect">
            <a:avLst/>
          </a:prstGeom>
        </p:spPr>
        <p:txBody>
          <a:bodyPr wrap="square">
            <a:spAutoFit/>
          </a:bodyPr>
          <a:lstStyle/>
          <a:p>
            <a:pPr marL="457200" indent="-457200">
              <a:buFont typeface="Wingdings" panose="05000000000000000000" pitchFamily="2" charset="2"/>
              <a:buChar char="§"/>
            </a:pPr>
            <a:r>
              <a:rPr lang="en-US" sz="2800" b="1" spc="-160" dirty="0" smtClean="0">
                <a:uFill>
                  <a:solidFill>
                    <a:srgbClr val="000000"/>
                  </a:solidFill>
                </a:uFill>
              </a:rPr>
              <a:t>Disadvantages –</a:t>
            </a:r>
          </a:p>
          <a:p>
            <a:pPr marL="914400" lvl="1" indent="-457200" algn="just">
              <a:buFont typeface="+mj-lt"/>
              <a:buAutoNum type="arabicPeriod"/>
            </a:pPr>
            <a:r>
              <a:rPr lang="en-US" sz="2400" dirty="0"/>
              <a:t>It increases the executable size due to code </a:t>
            </a:r>
            <a:r>
              <a:rPr lang="en-US" sz="2400" dirty="0" smtClean="0"/>
              <a:t>expansion.</a:t>
            </a:r>
          </a:p>
          <a:p>
            <a:pPr marL="914400" lvl="1" indent="-457200" algn="just">
              <a:buFont typeface="+mj-lt"/>
              <a:buAutoNum type="arabicPeriod"/>
            </a:pPr>
            <a:endParaRPr lang="en-US" sz="2400" dirty="0"/>
          </a:p>
          <a:p>
            <a:pPr marL="914400" lvl="1" indent="-457200" algn="just">
              <a:buFont typeface="+mj-lt"/>
              <a:buAutoNum type="arabicPeriod"/>
            </a:pPr>
            <a:r>
              <a:rPr lang="en-US" sz="2400" dirty="0" smtClean="0"/>
              <a:t>C</a:t>
            </a:r>
            <a:r>
              <a:rPr lang="en-US" sz="2400" dirty="0"/>
              <a:t>++ inlining is resolved at compile time. Which means if you change the  code of the inline function, you would need to recompile all the code using it  to make sure it will be </a:t>
            </a:r>
            <a:r>
              <a:rPr lang="en-US" sz="2400" dirty="0" smtClean="0"/>
              <a:t>updated</a:t>
            </a:r>
          </a:p>
          <a:p>
            <a:pPr marL="914400" lvl="1" indent="-457200" algn="just">
              <a:buFont typeface="+mj-lt"/>
              <a:buAutoNum type="arabicPeriod"/>
            </a:pPr>
            <a:endParaRPr lang="en-US" sz="2400" dirty="0"/>
          </a:p>
          <a:p>
            <a:pPr marL="914400" lvl="1" indent="-457200" algn="just">
              <a:buFont typeface="+mj-lt"/>
              <a:buAutoNum type="arabicPeriod"/>
            </a:pPr>
            <a:r>
              <a:rPr lang="en-US" sz="2400" dirty="0" smtClean="0"/>
              <a:t>When </a:t>
            </a:r>
            <a:r>
              <a:rPr lang="en-US" sz="2400" dirty="0"/>
              <a:t>used in a header, it makes your header file larger with information  which users don’t </a:t>
            </a:r>
            <a:r>
              <a:rPr lang="en-US" sz="2400" dirty="0" smtClean="0"/>
              <a:t>care.</a:t>
            </a:r>
          </a:p>
          <a:p>
            <a:pPr marL="914400" lvl="1" indent="-457200" algn="just">
              <a:buFont typeface="+mj-lt"/>
              <a:buAutoNum type="arabicPeriod"/>
            </a:pPr>
            <a:endParaRPr lang="en-US" sz="2400" dirty="0"/>
          </a:p>
          <a:p>
            <a:pPr marL="914400" lvl="1" indent="-457200" algn="just">
              <a:buFont typeface="+mj-lt"/>
              <a:buAutoNum type="arabicPeriod"/>
            </a:pPr>
            <a:r>
              <a:rPr lang="en-US" sz="2400" dirty="0" smtClean="0"/>
              <a:t>As </a:t>
            </a:r>
            <a:r>
              <a:rPr lang="en-US" sz="2400" dirty="0"/>
              <a:t>mentioned above it increases the executable size, which may cause  thrashing in memory. More number of page fault bringing down your  program </a:t>
            </a:r>
            <a:r>
              <a:rPr lang="en-US" sz="2400" dirty="0" smtClean="0"/>
              <a:t>performance.</a:t>
            </a:r>
          </a:p>
          <a:p>
            <a:pPr marL="914400" lvl="1" indent="-457200" algn="just">
              <a:buFont typeface="+mj-lt"/>
              <a:buAutoNum type="arabicPeriod"/>
            </a:pPr>
            <a:endParaRPr lang="en-US" sz="2400" dirty="0"/>
          </a:p>
          <a:p>
            <a:pPr marL="914400" lvl="1" indent="-457200" algn="just">
              <a:buFont typeface="+mj-lt"/>
              <a:buAutoNum type="arabicPeriod"/>
            </a:pPr>
            <a:r>
              <a:rPr lang="en-US" sz="2400" dirty="0" smtClean="0"/>
              <a:t>Sometimes </a:t>
            </a:r>
            <a:r>
              <a:rPr lang="en-US" sz="2400" dirty="0"/>
              <a:t>not useful for example in embedded system where large  executable size is not preferred at all due to memory constraints.</a:t>
            </a:r>
          </a:p>
          <a:p>
            <a:pPr lvl="1" algn="just"/>
            <a:endParaRPr lang="en-US" sz="2400" dirty="0"/>
          </a:p>
        </p:txBody>
      </p:sp>
    </p:spTree>
    <p:extLst>
      <p:ext uri="{BB962C8B-B14F-4D97-AF65-F5344CB8AC3E}">
        <p14:creationId xmlns:p14="http://schemas.microsoft.com/office/powerpoint/2010/main" val="3029121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7635" y="460793"/>
            <a:ext cx="3619247" cy="720710"/>
          </a:xfrm>
          <a:prstGeom prst="rect">
            <a:avLst/>
          </a:prstGeom>
        </p:spPr>
        <p:txBody>
          <a:bodyPr wrap="square">
            <a:spAutoFit/>
          </a:bodyPr>
          <a:lstStyle/>
          <a:p>
            <a:pPr marL="12700" marR="5080">
              <a:lnSpc>
                <a:spcPct val="100000"/>
              </a:lnSpc>
              <a:spcBef>
                <a:spcPts val="100"/>
              </a:spcBef>
            </a:pPr>
            <a:r>
              <a:rPr lang="en-US" sz="2000" b="1" spc="-10" dirty="0">
                <a:solidFill>
                  <a:srgbClr val="FF0000"/>
                </a:solidFill>
                <a:latin typeface="Courier New"/>
                <a:cs typeface="Courier New"/>
              </a:rPr>
              <a:t>#</a:t>
            </a:r>
            <a:r>
              <a:rPr lang="en-US" sz="2000" b="1" spc="-10" dirty="0" smtClean="0">
                <a:solidFill>
                  <a:srgbClr val="FF0000"/>
                </a:solidFill>
                <a:latin typeface="Courier New"/>
                <a:cs typeface="Courier New"/>
              </a:rPr>
              <a:t>include&lt;iostream.h&gt;</a:t>
            </a:r>
          </a:p>
          <a:p>
            <a:pPr marL="12700" marR="5080">
              <a:lnSpc>
                <a:spcPct val="100000"/>
              </a:lnSpc>
              <a:spcBef>
                <a:spcPts val="100"/>
              </a:spcBef>
            </a:pPr>
            <a:r>
              <a:rPr lang="en-US" sz="2000" b="1" spc="-10" dirty="0" smtClean="0">
                <a:solidFill>
                  <a:srgbClr val="FF0000"/>
                </a:solidFill>
                <a:latin typeface="Courier New"/>
                <a:cs typeface="Courier New"/>
              </a:rPr>
              <a:t>#include&lt;</a:t>
            </a:r>
            <a:r>
              <a:rPr lang="en-US" sz="2000" b="1" spc="-10" dirty="0" err="1" smtClean="0">
                <a:solidFill>
                  <a:srgbClr val="FF0000"/>
                </a:solidFill>
                <a:latin typeface="Courier New"/>
                <a:cs typeface="Courier New"/>
              </a:rPr>
              <a:t>conio.h</a:t>
            </a:r>
            <a:r>
              <a:rPr lang="en-US" sz="2000" b="1" spc="-10" dirty="0" smtClean="0">
                <a:solidFill>
                  <a:srgbClr val="FF0000"/>
                </a:solidFill>
                <a:latin typeface="Courier New"/>
                <a:cs typeface="Courier New"/>
              </a:rPr>
              <a:t>&gt;</a:t>
            </a:r>
          </a:p>
        </p:txBody>
      </p:sp>
      <p:sp>
        <p:nvSpPr>
          <p:cNvPr id="3" name="object 5"/>
          <p:cNvSpPr txBox="1"/>
          <p:nvPr/>
        </p:nvSpPr>
        <p:spPr>
          <a:xfrm>
            <a:off x="347635" y="1355926"/>
            <a:ext cx="4506753" cy="4321696"/>
          </a:xfrm>
          <a:prstGeom prst="rect">
            <a:avLst/>
          </a:prstGeom>
        </p:spPr>
        <p:txBody>
          <a:bodyPr vert="horz" wrap="square" lIns="0" tIns="12700" rIns="0" bIns="0" rtlCol="0">
            <a:spAutoFit/>
          </a:bodyPr>
          <a:lstStyle/>
          <a:p>
            <a:pPr marL="12700">
              <a:lnSpc>
                <a:spcPct val="100000"/>
              </a:lnSpc>
              <a:spcBef>
                <a:spcPts val="100"/>
              </a:spcBef>
            </a:pPr>
            <a:r>
              <a:rPr sz="2000" b="1" spc="-10" dirty="0">
                <a:solidFill>
                  <a:srgbClr val="FF0000"/>
                </a:solidFill>
                <a:latin typeface="Courier New"/>
                <a:cs typeface="Courier New"/>
              </a:rPr>
              <a:t>inline int </a:t>
            </a:r>
            <a:r>
              <a:rPr sz="2000" b="1" spc="-10" dirty="0" err="1">
                <a:solidFill>
                  <a:srgbClr val="FF0000"/>
                </a:solidFill>
                <a:latin typeface="Courier New"/>
                <a:cs typeface="Courier New"/>
              </a:rPr>
              <a:t>sqr</a:t>
            </a:r>
            <a:r>
              <a:rPr sz="2000" b="1" spc="-10" dirty="0">
                <a:solidFill>
                  <a:srgbClr val="FF0000"/>
                </a:solidFill>
                <a:latin typeface="Courier New"/>
                <a:cs typeface="Courier New"/>
              </a:rPr>
              <a:t>(int</a:t>
            </a:r>
            <a:r>
              <a:rPr sz="2000" b="1" spc="-50" dirty="0">
                <a:solidFill>
                  <a:srgbClr val="FF0000"/>
                </a:solidFill>
                <a:latin typeface="Courier New"/>
                <a:cs typeface="Courier New"/>
              </a:rPr>
              <a:t> </a:t>
            </a:r>
            <a:r>
              <a:rPr sz="2000" b="1" spc="-5" dirty="0" smtClean="0">
                <a:solidFill>
                  <a:srgbClr val="FF0000"/>
                </a:solidFill>
                <a:latin typeface="Courier New"/>
                <a:cs typeface="Courier New"/>
              </a:rPr>
              <a:t>x)</a:t>
            </a:r>
            <a:endParaRPr sz="2000" b="1" dirty="0">
              <a:solidFill>
                <a:srgbClr val="FF0000"/>
              </a:solidFill>
              <a:latin typeface="Courier New"/>
              <a:cs typeface="Courier New"/>
            </a:endParaRPr>
          </a:p>
          <a:p>
            <a:pPr marL="12700">
              <a:lnSpc>
                <a:spcPct val="100000"/>
              </a:lnSpc>
            </a:pPr>
            <a:r>
              <a:rPr sz="2000" b="1" dirty="0">
                <a:solidFill>
                  <a:srgbClr val="FF0000"/>
                </a:solidFill>
                <a:latin typeface="Courier New"/>
                <a:cs typeface="Courier New"/>
              </a:rPr>
              <a:t>{</a:t>
            </a:r>
          </a:p>
          <a:p>
            <a:pPr marL="422909">
              <a:lnSpc>
                <a:spcPct val="100000"/>
              </a:lnSpc>
            </a:pPr>
            <a:r>
              <a:rPr sz="2000" b="1" spc="-10" dirty="0" smtClean="0">
                <a:solidFill>
                  <a:srgbClr val="FF0000"/>
                </a:solidFill>
                <a:latin typeface="Courier New"/>
                <a:cs typeface="Courier New"/>
              </a:rPr>
              <a:t>int</a:t>
            </a:r>
            <a:r>
              <a:rPr sz="2000" b="1" spc="-15" dirty="0" smtClean="0">
                <a:solidFill>
                  <a:srgbClr val="FF0000"/>
                </a:solidFill>
                <a:latin typeface="Courier New"/>
                <a:cs typeface="Courier New"/>
              </a:rPr>
              <a:t> </a:t>
            </a:r>
            <a:r>
              <a:rPr sz="2000" b="1" spc="-15" dirty="0">
                <a:solidFill>
                  <a:srgbClr val="FF0000"/>
                </a:solidFill>
                <a:latin typeface="Courier New"/>
                <a:cs typeface="Courier New"/>
              </a:rPr>
              <a:t>y;</a:t>
            </a:r>
            <a:endParaRPr sz="2000" b="1" dirty="0">
              <a:solidFill>
                <a:srgbClr val="FF0000"/>
              </a:solidFill>
              <a:latin typeface="Courier New"/>
              <a:cs typeface="Courier New"/>
            </a:endParaRPr>
          </a:p>
          <a:p>
            <a:pPr marL="422909">
              <a:lnSpc>
                <a:spcPct val="100000"/>
              </a:lnSpc>
            </a:pPr>
            <a:r>
              <a:rPr sz="2000" b="1" dirty="0">
                <a:solidFill>
                  <a:srgbClr val="FF0000"/>
                </a:solidFill>
                <a:latin typeface="Courier New"/>
                <a:cs typeface="Courier New"/>
              </a:rPr>
              <a:t>y = x *</a:t>
            </a:r>
            <a:r>
              <a:rPr sz="2000" b="1" spc="-95" dirty="0">
                <a:solidFill>
                  <a:srgbClr val="FF0000"/>
                </a:solidFill>
                <a:latin typeface="Courier New"/>
                <a:cs typeface="Courier New"/>
              </a:rPr>
              <a:t> </a:t>
            </a:r>
            <a:r>
              <a:rPr sz="2000" b="1" spc="-5" dirty="0">
                <a:solidFill>
                  <a:srgbClr val="FF0000"/>
                </a:solidFill>
                <a:latin typeface="Courier New"/>
                <a:cs typeface="Courier New"/>
              </a:rPr>
              <a:t>x;</a:t>
            </a:r>
            <a:endParaRPr sz="2000" b="1" dirty="0">
              <a:solidFill>
                <a:srgbClr val="FF0000"/>
              </a:solidFill>
              <a:latin typeface="Courier New"/>
              <a:cs typeface="Courier New"/>
            </a:endParaRPr>
          </a:p>
          <a:p>
            <a:pPr marL="422909">
              <a:lnSpc>
                <a:spcPct val="100000"/>
              </a:lnSpc>
            </a:pPr>
            <a:r>
              <a:rPr sz="2000" b="1" spc="-10" dirty="0">
                <a:solidFill>
                  <a:srgbClr val="FF0000"/>
                </a:solidFill>
                <a:latin typeface="Courier New"/>
                <a:cs typeface="Courier New"/>
              </a:rPr>
              <a:t>return</a:t>
            </a:r>
            <a:r>
              <a:rPr sz="2000" b="1" spc="-25" dirty="0">
                <a:solidFill>
                  <a:srgbClr val="FF0000"/>
                </a:solidFill>
                <a:latin typeface="Courier New"/>
                <a:cs typeface="Courier New"/>
              </a:rPr>
              <a:t> </a:t>
            </a:r>
            <a:r>
              <a:rPr sz="2000" b="1" spc="-10" dirty="0">
                <a:solidFill>
                  <a:srgbClr val="FF0000"/>
                </a:solidFill>
                <a:latin typeface="Courier New"/>
                <a:cs typeface="Courier New"/>
              </a:rPr>
              <a:t>y;</a:t>
            </a:r>
            <a:endParaRPr sz="2000" b="1" dirty="0">
              <a:solidFill>
                <a:srgbClr val="FF0000"/>
              </a:solidFill>
              <a:latin typeface="Courier New"/>
              <a:cs typeface="Courier New"/>
            </a:endParaRPr>
          </a:p>
          <a:p>
            <a:pPr marL="12700">
              <a:lnSpc>
                <a:spcPct val="100000"/>
              </a:lnSpc>
            </a:pPr>
            <a:r>
              <a:rPr sz="2000" b="1" dirty="0" smtClean="0">
                <a:solidFill>
                  <a:srgbClr val="FF0000"/>
                </a:solidFill>
                <a:latin typeface="Courier New"/>
                <a:cs typeface="Courier New"/>
              </a:rPr>
              <a:t>}</a:t>
            </a:r>
            <a:endParaRPr lang="en-US" sz="2000" b="1" dirty="0" smtClean="0">
              <a:solidFill>
                <a:srgbClr val="FF0000"/>
              </a:solidFill>
              <a:latin typeface="Courier New"/>
              <a:cs typeface="Courier New"/>
            </a:endParaRPr>
          </a:p>
          <a:p>
            <a:pPr marL="12700">
              <a:lnSpc>
                <a:spcPct val="100000"/>
              </a:lnSpc>
            </a:pPr>
            <a:endParaRPr sz="2000" b="1" dirty="0">
              <a:solidFill>
                <a:srgbClr val="FF0000"/>
              </a:solidFill>
              <a:latin typeface="Courier New"/>
              <a:cs typeface="Courier New"/>
            </a:endParaRPr>
          </a:p>
          <a:p>
            <a:pPr marL="12700">
              <a:lnSpc>
                <a:spcPct val="100000"/>
              </a:lnSpc>
            </a:pPr>
            <a:r>
              <a:rPr sz="2000" b="1" spc="-5" dirty="0">
                <a:solidFill>
                  <a:srgbClr val="FF0000"/>
                </a:solidFill>
                <a:latin typeface="Courier New"/>
                <a:cs typeface="Courier New"/>
              </a:rPr>
              <a:t>int</a:t>
            </a:r>
            <a:r>
              <a:rPr sz="2000" b="1" spc="-25" dirty="0">
                <a:solidFill>
                  <a:srgbClr val="FF0000"/>
                </a:solidFill>
                <a:latin typeface="Courier New"/>
                <a:cs typeface="Courier New"/>
              </a:rPr>
              <a:t> </a:t>
            </a:r>
            <a:r>
              <a:rPr sz="2000" b="1" spc="-10" dirty="0">
                <a:solidFill>
                  <a:srgbClr val="FF0000"/>
                </a:solidFill>
                <a:latin typeface="Courier New"/>
                <a:cs typeface="Courier New"/>
              </a:rPr>
              <a:t>main</a:t>
            </a:r>
            <a:r>
              <a:rPr sz="2000" b="1" spc="-10" dirty="0" smtClean="0">
                <a:solidFill>
                  <a:srgbClr val="FF0000"/>
                </a:solidFill>
                <a:latin typeface="Courier New"/>
                <a:cs typeface="Courier New"/>
              </a:rPr>
              <a:t>()</a:t>
            </a:r>
            <a:endParaRPr sz="2000" b="1" dirty="0">
              <a:solidFill>
                <a:srgbClr val="FF0000"/>
              </a:solidFill>
              <a:latin typeface="Courier New"/>
              <a:cs typeface="Courier New"/>
            </a:endParaRPr>
          </a:p>
          <a:p>
            <a:pPr marL="12700">
              <a:lnSpc>
                <a:spcPct val="100000"/>
              </a:lnSpc>
            </a:pPr>
            <a:r>
              <a:rPr sz="2000" b="1" dirty="0">
                <a:solidFill>
                  <a:srgbClr val="FF0000"/>
                </a:solidFill>
                <a:latin typeface="Courier New"/>
                <a:cs typeface="Courier New"/>
              </a:rPr>
              <a:t>{</a:t>
            </a:r>
          </a:p>
          <a:p>
            <a:pPr marL="422909">
              <a:lnSpc>
                <a:spcPct val="100000"/>
              </a:lnSpc>
              <a:spcBef>
                <a:spcPts val="5"/>
              </a:spcBef>
            </a:pPr>
            <a:r>
              <a:rPr sz="2000" b="1" spc="-10" dirty="0">
                <a:solidFill>
                  <a:srgbClr val="FF0000"/>
                </a:solidFill>
                <a:latin typeface="Courier New"/>
                <a:cs typeface="Courier New"/>
              </a:rPr>
              <a:t>int </a:t>
            </a:r>
            <a:r>
              <a:rPr sz="2000" b="1" dirty="0">
                <a:solidFill>
                  <a:srgbClr val="FF0000"/>
                </a:solidFill>
                <a:latin typeface="Courier New"/>
                <a:cs typeface="Courier New"/>
              </a:rPr>
              <a:t>a </a:t>
            </a:r>
            <a:r>
              <a:rPr sz="2000" b="1" spc="-10" dirty="0" smtClean="0">
                <a:solidFill>
                  <a:srgbClr val="FF0000"/>
                </a:solidFill>
                <a:latin typeface="Courier New"/>
                <a:cs typeface="Courier New"/>
              </a:rPr>
              <a:t>=</a:t>
            </a:r>
            <a:r>
              <a:rPr lang="en-US" sz="2000" b="1" spc="-10" dirty="0" smtClean="0">
                <a:solidFill>
                  <a:srgbClr val="FF0000"/>
                </a:solidFill>
                <a:latin typeface="Courier New"/>
                <a:cs typeface="Courier New"/>
              </a:rPr>
              <a:t> </a:t>
            </a:r>
            <a:r>
              <a:rPr sz="2000" b="1" spc="-10" dirty="0" smtClean="0">
                <a:solidFill>
                  <a:srgbClr val="FF0000"/>
                </a:solidFill>
                <a:latin typeface="Courier New"/>
                <a:cs typeface="Courier New"/>
              </a:rPr>
              <a:t>3</a:t>
            </a:r>
            <a:r>
              <a:rPr sz="2000" b="1" spc="-10" dirty="0">
                <a:solidFill>
                  <a:srgbClr val="FF0000"/>
                </a:solidFill>
                <a:latin typeface="Courier New"/>
                <a:cs typeface="Courier New"/>
              </a:rPr>
              <a:t>,</a:t>
            </a:r>
            <a:r>
              <a:rPr sz="2000" b="1" spc="-35" dirty="0">
                <a:solidFill>
                  <a:srgbClr val="FF0000"/>
                </a:solidFill>
                <a:latin typeface="Courier New"/>
                <a:cs typeface="Courier New"/>
              </a:rPr>
              <a:t> </a:t>
            </a:r>
            <a:r>
              <a:rPr sz="2000" b="1" spc="-10" dirty="0">
                <a:solidFill>
                  <a:srgbClr val="FF0000"/>
                </a:solidFill>
                <a:latin typeface="Courier New"/>
                <a:cs typeface="Courier New"/>
              </a:rPr>
              <a:t>b;</a:t>
            </a:r>
            <a:endParaRPr sz="2000" b="1" dirty="0">
              <a:solidFill>
                <a:srgbClr val="FF0000"/>
              </a:solidFill>
              <a:latin typeface="Courier New"/>
              <a:cs typeface="Courier New"/>
            </a:endParaRPr>
          </a:p>
          <a:p>
            <a:pPr marL="422909">
              <a:lnSpc>
                <a:spcPct val="100000"/>
              </a:lnSpc>
            </a:pPr>
            <a:r>
              <a:rPr sz="2000" b="1" dirty="0">
                <a:solidFill>
                  <a:srgbClr val="FF0000"/>
                </a:solidFill>
                <a:latin typeface="Courier New"/>
                <a:cs typeface="Courier New"/>
              </a:rPr>
              <a:t>b =</a:t>
            </a:r>
            <a:r>
              <a:rPr sz="2000" b="1" spc="-35" dirty="0">
                <a:solidFill>
                  <a:srgbClr val="FF0000"/>
                </a:solidFill>
                <a:latin typeface="Courier New"/>
                <a:cs typeface="Courier New"/>
              </a:rPr>
              <a:t> </a:t>
            </a:r>
            <a:r>
              <a:rPr sz="2000" b="1" spc="-10" dirty="0" err="1" smtClean="0">
                <a:solidFill>
                  <a:srgbClr val="FF0000"/>
                </a:solidFill>
                <a:latin typeface="Courier New"/>
                <a:cs typeface="Courier New"/>
              </a:rPr>
              <a:t>sqr</a:t>
            </a:r>
            <a:r>
              <a:rPr sz="2000" b="1" spc="-10" dirty="0" smtClean="0">
                <a:solidFill>
                  <a:srgbClr val="FF0000"/>
                </a:solidFill>
                <a:latin typeface="Courier New"/>
                <a:cs typeface="Courier New"/>
              </a:rPr>
              <a:t>(a);</a:t>
            </a:r>
            <a:endParaRPr sz="2000" b="1" dirty="0">
              <a:solidFill>
                <a:srgbClr val="FF0000"/>
              </a:solidFill>
              <a:latin typeface="Courier New"/>
              <a:cs typeface="Courier New"/>
            </a:endParaRPr>
          </a:p>
          <a:p>
            <a:pPr marL="422909">
              <a:lnSpc>
                <a:spcPct val="100000"/>
              </a:lnSpc>
            </a:pPr>
            <a:r>
              <a:rPr sz="2000" b="1" spc="-10" dirty="0">
                <a:solidFill>
                  <a:srgbClr val="FF0000"/>
                </a:solidFill>
                <a:latin typeface="Courier New"/>
                <a:cs typeface="Courier New"/>
              </a:rPr>
              <a:t>cout &lt;&lt;"ans is</a:t>
            </a:r>
            <a:r>
              <a:rPr sz="2000" b="1" spc="-80" dirty="0">
                <a:solidFill>
                  <a:srgbClr val="FF0000"/>
                </a:solidFill>
                <a:latin typeface="Courier New"/>
                <a:cs typeface="Courier New"/>
              </a:rPr>
              <a:t> </a:t>
            </a:r>
            <a:r>
              <a:rPr sz="2000" b="1" spc="-10" dirty="0">
                <a:solidFill>
                  <a:srgbClr val="FF0000"/>
                </a:solidFill>
                <a:latin typeface="Courier New"/>
                <a:cs typeface="Courier New"/>
              </a:rPr>
              <a:t>"&lt;&lt;b;</a:t>
            </a:r>
            <a:endParaRPr sz="2000" b="1" dirty="0">
              <a:solidFill>
                <a:srgbClr val="FF0000"/>
              </a:solidFill>
              <a:latin typeface="Courier New"/>
              <a:cs typeface="Courier New"/>
            </a:endParaRPr>
          </a:p>
          <a:p>
            <a:pPr marL="422909">
              <a:lnSpc>
                <a:spcPct val="100000"/>
              </a:lnSpc>
            </a:pPr>
            <a:r>
              <a:rPr sz="2000" b="1" spc="-10" dirty="0">
                <a:solidFill>
                  <a:srgbClr val="FF0000"/>
                </a:solidFill>
                <a:latin typeface="Courier New"/>
                <a:cs typeface="Courier New"/>
              </a:rPr>
              <a:t>return</a:t>
            </a:r>
            <a:r>
              <a:rPr sz="2000" b="1" spc="-25" dirty="0">
                <a:solidFill>
                  <a:srgbClr val="FF0000"/>
                </a:solidFill>
                <a:latin typeface="Courier New"/>
                <a:cs typeface="Courier New"/>
              </a:rPr>
              <a:t> </a:t>
            </a:r>
            <a:r>
              <a:rPr sz="2000" b="1" spc="-10" dirty="0">
                <a:solidFill>
                  <a:srgbClr val="FF0000"/>
                </a:solidFill>
                <a:latin typeface="Courier New"/>
                <a:cs typeface="Courier New"/>
              </a:rPr>
              <a:t>0;</a:t>
            </a:r>
            <a:endParaRPr sz="2000" b="1" dirty="0">
              <a:solidFill>
                <a:srgbClr val="FF0000"/>
              </a:solidFill>
              <a:latin typeface="Courier New"/>
              <a:cs typeface="Courier New"/>
            </a:endParaRPr>
          </a:p>
          <a:p>
            <a:pPr marL="12700">
              <a:lnSpc>
                <a:spcPct val="100000"/>
              </a:lnSpc>
            </a:pPr>
            <a:r>
              <a:rPr sz="2000" b="1" dirty="0">
                <a:solidFill>
                  <a:srgbClr val="FF0000"/>
                </a:solidFill>
                <a:latin typeface="Courier New"/>
                <a:cs typeface="Courier New"/>
              </a:rPr>
              <a:t>}</a:t>
            </a:r>
          </a:p>
        </p:txBody>
      </p:sp>
      <p:sp>
        <p:nvSpPr>
          <p:cNvPr id="4" name="Rectangle 3"/>
          <p:cNvSpPr/>
          <p:nvPr/>
        </p:nvSpPr>
        <p:spPr>
          <a:xfrm>
            <a:off x="7463118" y="5916706"/>
            <a:ext cx="4491317" cy="76648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i="1" dirty="0" smtClean="0"/>
              <a:t>Example of Inline Function</a:t>
            </a:r>
            <a:endParaRPr lang="en-US" sz="2400" b="1" i="1" dirty="0"/>
          </a:p>
        </p:txBody>
      </p:sp>
    </p:spTree>
    <p:extLst>
      <p:ext uri="{BB962C8B-B14F-4D97-AF65-F5344CB8AC3E}">
        <p14:creationId xmlns:p14="http://schemas.microsoft.com/office/powerpoint/2010/main" val="2251542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9046" y="420451"/>
            <a:ext cx="11654425" cy="6001643"/>
          </a:xfrm>
          <a:prstGeom prst="rect">
            <a:avLst/>
          </a:prstGeom>
        </p:spPr>
        <p:txBody>
          <a:bodyPr wrap="square">
            <a:spAutoFit/>
          </a:bodyPr>
          <a:lstStyle/>
          <a:p>
            <a:r>
              <a:rPr lang="en-US" sz="2800" b="1" dirty="0"/>
              <a:t>C++ </a:t>
            </a:r>
            <a:r>
              <a:rPr lang="en-US" sz="2800" b="1" dirty="0" smtClean="0"/>
              <a:t>Inheritance –</a:t>
            </a:r>
          </a:p>
          <a:p>
            <a:pPr marL="342900" indent="-342900" algn="just">
              <a:buFont typeface="Wingdings" panose="05000000000000000000" pitchFamily="2" charset="2"/>
              <a:buChar char="§"/>
            </a:pPr>
            <a:r>
              <a:rPr lang="en-US" sz="2000" dirty="0"/>
              <a:t>In C++, inheritance is a process in which one object acquires all the properties and behaviors of its parent object automatically. In such </a:t>
            </a:r>
            <a:r>
              <a:rPr lang="en-US" sz="2000" dirty="0" smtClean="0"/>
              <a:t>a way</a:t>
            </a:r>
            <a:r>
              <a:rPr lang="en-US" sz="2000" dirty="0"/>
              <a:t>, </a:t>
            </a:r>
            <a:r>
              <a:rPr lang="en-US" sz="2000" dirty="0" smtClean="0"/>
              <a:t>we </a:t>
            </a:r>
            <a:r>
              <a:rPr lang="en-US" sz="2000" dirty="0"/>
              <a:t>can </a:t>
            </a:r>
            <a:r>
              <a:rPr lang="en-US" sz="2000" b="1" dirty="0"/>
              <a:t>reuse, extend or modify</a:t>
            </a:r>
            <a:r>
              <a:rPr lang="en-US" sz="2000" dirty="0"/>
              <a:t> the attributes and behaviors which are defined in other </a:t>
            </a:r>
            <a:r>
              <a:rPr lang="en-US" sz="2000" dirty="0" smtClean="0"/>
              <a:t>class.</a:t>
            </a:r>
          </a:p>
          <a:p>
            <a:pPr marL="342900" indent="-342900" algn="just">
              <a:buFont typeface="Wingdings" panose="05000000000000000000" pitchFamily="2" charset="2"/>
              <a:buChar char="§"/>
            </a:pPr>
            <a:endParaRPr lang="en-US" sz="2000" dirty="0"/>
          </a:p>
          <a:p>
            <a:pPr marL="342900" indent="-342900" algn="just">
              <a:buFont typeface="Wingdings" panose="05000000000000000000" pitchFamily="2" charset="2"/>
              <a:buChar char="§"/>
            </a:pPr>
            <a:r>
              <a:rPr lang="en-US" sz="2000" dirty="0" smtClean="0"/>
              <a:t>In </a:t>
            </a:r>
            <a:r>
              <a:rPr lang="en-US" sz="2000" dirty="0"/>
              <a:t>C++, the class which inherits the members of another class is called </a:t>
            </a:r>
            <a:r>
              <a:rPr lang="en-US" sz="2000" b="1" dirty="0"/>
              <a:t>derived class</a:t>
            </a:r>
            <a:r>
              <a:rPr lang="en-US" sz="2000" dirty="0"/>
              <a:t> and the class whose members are inherited is called </a:t>
            </a:r>
            <a:r>
              <a:rPr lang="en-US" sz="2000" b="1" dirty="0"/>
              <a:t>base class</a:t>
            </a:r>
            <a:r>
              <a:rPr lang="en-US" sz="2000" dirty="0"/>
              <a:t>. </a:t>
            </a:r>
            <a:r>
              <a:rPr lang="en-US" sz="2000" b="1" dirty="0"/>
              <a:t>The derived class is the specialized class for the base class</a:t>
            </a:r>
            <a:r>
              <a:rPr lang="en-US" sz="2000" dirty="0" smtClean="0"/>
              <a:t>.</a:t>
            </a:r>
          </a:p>
          <a:p>
            <a:pPr marL="342900" indent="-342900" algn="just">
              <a:buFont typeface="Wingdings" panose="05000000000000000000" pitchFamily="2" charset="2"/>
              <a:buChar char="§"/>
            </a:pPr>
            <a:endParaRPr lang="en-US" sz="2000" dirty="0"/>
          </a:p>
          <a:p>
            <a:pPr algn="just"/>
            <a:r>
              <a:rPr lang="en-US" sz="2800" b="1" dirty="0" smtClean="0"/>
              <a:t>Advantages -</a:t>
            </a:r>
            <a:endParaRPr lang="en-US" sz="2800" b="1" dirty="0"/>
          </a:p>
          <a:p>
            <a:pPr marL="342900" indent="-342900">
              <a:buFont typeface="Wingdings" panose="05000000000000000000" pitchFamily="2" charset="2"/>
              <a:buChar char="§"/>
            </a:pPr>
            <a:r>
              <a:rPr lang="en-US" sz="2000" b="1" dirty="0"/>
              <a:t>Code </a:t>
            </a:r>
            <a:r>
              <a:rPr lang="en-US" sz="2000" b="1" dirty="0" smtClean="0"/>
              <a:t>reusability</a:t>
            </a:r>
            <a:r>
              <a:rPr lang="en-US" sz="2000" dirty="0" smtClean="0"/>
              <a:t> - </a:t>
            </a:r>
            <a:r>
              <a:rPr lang="en-US" sz="2000" dirty="0"/>
              <a:t>Now </a:t>
            </a:r>
            <a:r>
              <a:rPr lang="en-US" sz="2000" dirty="0" smtClean="0"/>
              <a:t>we </a:t>
            </a:r>
            <a:r>
              <a:rPr lang="en-US" sz="2000" dirty="0"/>
              <a:t>can reuse the members of your parent class. So, there is no need to define the member again. So less code is required in the class</a:t>
            </a:r>
            <a:r>
              <a:rPr lang="en-US" sz="2000" dirty="0" smtClean="0"/>
              <a:t>.</a:t>
            </a:r>
          </a:p>
          <a:p>
            <a:endParaRPr lang="en-US" sz="2000" dirty="0"/>
          </a:p>
          <a:p>
            <a:r>
              <a:rPr lang="en-US" sz="2800" b="1" dirty="0"/>
              <a:t>Types Of </a:t>
            </a:r>
            <a:r>
              <a:rPr lang="en-US" sz="2800" b="1" dirty="0" smtClean="0"/>
              <a:t>Inheritance -</a:t>
            </a:r>
            <a:endParaRPr lang="en-US" sz="2000" dirty="0"/>
          </a:p>
          <a:p>
            <a:pPr marL="800100" lvl="1" indent="-342900">
              <a:buFont typeface="Wingdings" panose="05000000000000000000" pitchFamily="2" charset="2"/>
              <a:buChar char="§"/>
            </a:pPr>
            <a:r>
              <a:rPr lang="en-US" sz="2000" dirty="0"/>
              <a:t>Single inheritance</a:t>
            </a:r>
          </a:p>
          <a:p>
            <a:pPr marL="800100" lvl="1" indent="-342900">
              <a:buFont typeface="Wingdings" panose="05000000000000000000" pitchFamily="2" charset="2"/>
              <a:buChar char="§"/>
            </a:pPr>
            <a:r>
              <a:rPr lang="en-US" sz="2000" dirty="0"/>
              <a:t>Multiple inheritance</a:t>
            </a:r>
          </a:p>
          <a:p>
            <a:pPr marL="800100" lvl="1" indent="-342900">
              <a:buFont typeface="Wingdings" panose="05000000000000000000" pitchFamily="2" charset="2"/>
              <a:buChar char="§"/>
            </a:pPr>
            <a:r>
              <a:rPr lang="en-US" sz="2000" dirty="0"/>
              <a:t>Hierarchical inheritance</a:t>
            </a:r>
          </a:p>
          <a:p>
            <a:pPr marL="800100" lvl="1" indent="-342900">
              <a:buFont typeface="Wingdings" panose="05000000000000000000" pitchFamily="2" charset="2"/>
              <a:buChar char="§"/>
            </a:pPr>
            <a:r>
              <a:rPr lang="en-US" sz="2000" dirty="0"/>
              <a:t>Multilevel inheritance</a:t>
            </a:r>
          </a:p>
          <a:p>
            <a:pPr marL="800100" lvl="1" indent="-342900">
              <a:buFont typeface="Wingdings" panose="05000000000000000000" pitchFamily="2" charset="2"/>
              <a:buChar char="§"/>
            </a:pPr>
            <a:r>
              <a:rPr lang="en-US" sz="2000" dirty="0"/>
              <a:t>Hybrid </a:t>
            </a:r>
            <a:r>
              <a:rPr lang="en-US" sz="2000" dirty="0" smtClean="0"/>
              <a:t>inheritance</a:t>
            </a:r>
            <a:endParaRPr lang="en-US" sz="2000" dirty="0"/>
          </a:p>
        </p:txBody>
      </p:sp>
    </p:spTree>
    <p:extLst>
      <p:ext uri="{BB962C8B-B14F-4D97-AF65-F5344CB8AC3E}">
        <p14:creationId xmlns:p14="http://schemas.microsoft.com/office/powerpoint/2010/main" val="38996182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1399</Words>
  <Application>Microsoft Office PowerPoint</Application>
  <PresentationFormat>Widescreen</PresentationFormat>
  <Paragraphs>410</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Calibri Light</vt:lpstr>
      <vt:lpstr>Courier New</vt:lpstr>
      <vt:lpstr>times new roman</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CK</dc:creator>
  <cp:lastModifiedBy>CK</cp:lastModifiedBy>
  <cp:revision>2</cp:revision>
  <dcterms:created xsi:type="dcterms:W3CDTF">2021-02-15T07:20:24Z</dcterms:created>
  <dcterms:modified xsi:type="dcterms:W3CDTF">2021-02-15T07:21:41Z</dcterms:modified>
</cp:coreProperties>
</file>