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bject 1"/>
          <p:cNvSpPr/>
          <p:nvPr/>
        </p:nvSpPr>
        <p:spPr>
          <a:xfrm>
            <a:off x="0" y="0"/>
            <a:ext cx="1752600" cy="4876800"/>
          </a:xfrm>
          <a:custGeom>
            <a:avLst/>
            <a:gdLst/>
            <a:ahLst/>
            <a:cxnLst/>
            <a:rect l="l" t="t" r="r" b="b"/>
            <a:pathLst>
              <a:path w="1752600" h="4876800">
                <a:moveTo>
                  <a:pt x="0" y="4876800"/>
                </a:moveTo>
                <a:lnTo>
                  <a:pt x="0" y="0"/>
                </a:lnTo>
                <a:lnTo>
                  <a:pt x="1752600" y="0"/>
                </a:lnTo>
                <a:lnTo>
                  <a:pt x="1752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"/>
          <p:cNvSpPr/>
          <p:nvPr/>
        </p:nvSpPr>
        <p:spPr>
          <a:xfrm>
            <a:off x="990600" y="3505200"/>
            <a:ext cx="7772400" cy="2438400"/>
          </a:xfrm>
          <a:custGeom>
            <a:avLst/>
            <a:gdLst/>
            <a:ahLst/>
            <a:cxnLst/>
            <a:rect l="l" t="t" r="r" b="b"/>
            <a:pathLst>
              <a:path w="7772400" h="2438400">
                <a:moveTo>
                  <a:pt x="0" y="2438400"/>
                </a:moveTo>
                <a:lnTo>
                  <a:pt x="0" y="0"/>
                </a:lnTo>
                <a:lnTo>
                  <a:pt x="7772400" y="0"/>
                </a:lnTo>
                <a:lnTo>
                  <a:pt x="7772400" y="2438400"/>
                </a:lnTo>
                <a:lnTo>
                  <a:pt x="0" y="2438400"/>
                </a:lnTo>
                <a:close/>
              </a:path>
            </a:pathLst>
          </a:custGeom>
          <a:solidFill>
            <a:srgbClr val="D89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38225" y="3733736"/>
            <a:ext cx="7648575" cy="2138426"/>
          </a:xfrm>
          <a:custGeom>
            <a:avLst/>
            <a:gdLst/>
            <a:ahLst/>
            <a:cxnLst/>
            <a:rect l="l" t="t" r="r" b="b"/>
            <a:pathLst>
              <a:path w="7648575" h="2138426">
                <a:moveTo>
                  <a:pt x="0" y="2138426"/>
                </a:moveTo>
                <a:lnTo>
                  <a:pt x="0" y="0"/>
                </a:lnTo>
                <a:lnTo>
                  <a:pt x="7648575" y="0"/>
                </a:lnTo>
                <a:lnTo>
                  <a:pt x="7648575" y="2138426"/>
                </a:lnTo>
                <a:lnTo>
                  <a:pt x="0" y="2138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1400"/>
            <a:ext cx="1016000" cy="50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273800" y="533400"/>
            <a:ext cx="2438400" cy="304800"/>
          </a:xfrm>
          <a:custGeom>
            <a:avLst/>
            <a:gdLst/>
            <a:ahLst/>
            <a:cxnLst/>
            <a:rect l="l" t="t" r="r" b="b"/>
            <a:pathLst>
              <a:path w="2438400" h="304800">
                <a:moveTo>
                  <a:pt x="0" y="304800"/>
                </a:moveTo>
                <a:lnTo>
                  <a:pt x="0" y="0"/>
                </a:lnTo>
                <a:lnTo>
                  <a:pt x="2438400" y="0"/>
                </a:lnTo>
                <a:lnTo>
                  <a:pt x="2438400" y="304800"/>
                </a:lnTo>
                <a:lnTo>
                  <a:pt x="0" y="304800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2775" y="663575"/>
            <a:ext cx="8121650" cy="44450"/>
          </a:xfrm>
          <a:custGeom>
            <a:avLst/>
            <a:gdLst/>
            <a:ahLst/>
            <a:cxnLst/>
            <a:rect l="l" t="t" r="r" b="b"/>
            <a:pathLst>
              <a:path w="8121650" h="44450">
                <a:moveTo>
                  <a:pt x="22225" y="22225"/>
                </a:moveTo>
                <a:lnTo>
                  <a:pt x="8099425" y="22225"/>
                </a:lnTo>
              </a:path>
            </a:pathLst>
          </a:custGeom>
          <a:ln w="444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181100" y="4343400"/>
            <a:ext cx="7391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algn="ctr">
              <a:lnSpc>
                <a:spcPct val="100000"/>
              </a:lnSpc>
            </a:pPr>
            <a:r>
              <a:rPr sz="4800" spc="10" dirty="0" smtClean="0">
                <a:solidFill>
                  <a:srgbClr val="000066"/>
                </a:solidFill>
                <a:latin typeface="Times New Roman"/>
                <a:cs typeface="Times New Roman"/>
              </a:rPr>
              <a:t>C++</a:t>
            </a:r>
            <a:r>
              <a:rPr lang="en-US" sz="4800" dirty="0">
                <a:latin typeface="Times New Roman"/>
                <a:cs typeface="Times New Roman"/>
              </a:rPr>
              <a:t> </a:t>
            </a:r>
            <a:r>
              <a:rPr sz="4800" spc="10" dirty="0" smtClean="0">
                <a:solidFill>
                  <a:srgbClr val="000066"/>
                </a:solidFill>
                <a:latin typeface="Times New Roman"/>
                <a:cs typeface="Times New Roman"/>
              </a:rPr>
              <a:t>Programming </a:t>
            </a:r>
            <a:r>
              <a:rPr sz="4800" spc="10" dirty="0">
                <a:solidFill>
                  <a:srgbClr val="000066"/>
                </a:solidFill>
                <a:latin typeface="Times New Roman"/>
                <a:cs typeface="Times New Roman"/>
              </a:rPr>
              <a:t>Language</a:t>
            </a: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3" name="object 33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1745805"/>
            <a:ext cx="7685966" cy="21938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solidFill>
                  <a:srgbClr val="333399"/>
                </a:solidFill>
                <a:latin typeface="Arial"/>
                <a:cs typeface="Arial"/>
              </a:rPr>
              <a:t>Line 6: std::cout &lt;&lt; "Hello World!";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This statement has three parts: First, </a:t>
            </a:r>
            <a:r>
              <a:rPr sz="2700" b="1" spc="10" dirty="0">
                <a:latin typeface="Arial"/>
                <a:cs typeface="Arial"/>
              </a:rPr>
              <a:t>std::cout</a:t>
            </a:r>
            <a:r>
              <a:rPr sz="2700" spc="10" dirty="0">
                <a:latin typeface="Arial"/>
                <a:cs typeface="Arial"/>
              </a:rPr>
              <a:t>,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which identifies the </a:t>
            </a:r>
            <a:r>
              <a:rPr sz="2700" b="1" spc="10" dirty="0">
                <a:latin typeface="Arial"/>
                <a:cs typeface="Arial"/>
              </a:rPr>
              <a:t>st</a:t>
            </a:r>
            <a:r>
              <a:rPr sz="2700" spc="10" dirty="0">
                <a:latin typeface="Arial"/>
                <a:cs typeface="Arial"/>
              </a:rPr>
              <a:t>andar</a:t>
            </a:r>
            <a:r>
              <a:rPr sz="2700" b="1" spc="10" dirty="0">
                <a:latin typeface="Arial"/>
                <a:cs typeface="Arial"/>
              </a:rPr>
              <a:t>d c</a:t>
            </a:r>
            <a:r>
              <a:rPr sz="2700" spc="10" dirty="0">
                <a:latin typeface="Arial"/>
                <a:cs typeface="Arial"/>
              </a:rPr>
              <a:t>haracter </a:t>
            </a:r>
            <a:r>
              <a:rPr sz="2700" b="1" spc="10" dirty="0">
                <a:latin typeface="Arial"/>
                <a:cs typeface="Arial"/>
              </a:rPr>
              <a:t>out</a:t>
            </a:r>
            <a:r>
              <a:rPr sz="2700" spc="10" dirty="0">
                <a:latin typeface="Arial"/>
                <a:cs typeface="Arial"/>
              </a:rPr>
              <a:t>put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device (usually, this is the computer screen).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Second, the </a:t>
            </a:r>
            <a:r>
              <a:rPr sz="2700" b="1" spc="10" dirty="0">
                <a:latin typeface="Arial"/>
                <a:cs typeface="Arial"/>
              </a:rPr>
              <a:t>insertion operator </a:t>
            </a:r>
            <a:r>
              <a:rPr sz="2700" spc="10" dirty="0">
                <a:latin typeface="Arial"/>
                <a:cs typeface="Arial"/>
              </a:rPr>
              <a:t>(&lt;&lt;), which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48994" y="3968432"/>
            <a:ext cx="1447381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indicates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48994" y="3968432"/>
            <a:ext cx="2436000" cy="794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769745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that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into std::cout.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4106290" y="3968432"/>
            <a:ext cx="819531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what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248021" y="3968432"/>
            <a:ext cx="1141514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follows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712585" y="3968432"/>
            <a:ext cx="343128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is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377430" y="3968432"/>
            <a:ext cx="1313308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inserted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4873688"/>
            <a:ext cx="1683750" cy="7945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Finally,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world!"),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766314" y="4873688"/>
            <a:ext cx="491058" cy="7945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  <a:p>
            <a:pPr marL="147828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289427" y="4873688"/>
            <a:ext cx="1484757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sentence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011547" y="4873688"/>
            <a:ext cx="970406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within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714365" y="4873688"/>
            <a:ext cx="1627785" cy="7945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04444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quotes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inserted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578598" y="4873688"/>
            <a:ext cx="1112368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("Hello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48994" y="5285223"/>
            <a:ext cx="2701874" cy="7944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12940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the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standard output.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272407" y="5285223"/>
            <a:ext cx="1219407" cy="383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content</a:t>
            </a:r>
            <a:endParaRPr sz="27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250938" y="5285223"/>
            <a:ext cx="648657" cy="383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into</a:t>
            </a:r>
            <a:endParaRPr sz="27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119618" y="5285223"/>
            <a:ext cx="571092" cy="383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the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006144" y="609777"/>
            <a:ext cx="7255307" cy="506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0066"/>
                </a:solidFill>
                <a:latin typeface="Times New Roman"/>
                <a:cs typeface="Times New Roman"/>
              </a:rPr>
              <a:t>Components of a C++ program (Cont.)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" name="object 36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83256"/>
            <a:ext cx="6183283" cy="5617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000066"/>
                </a:solidFill>
                <a:latin typeface="Times New Roman"/>
                <a:cs typeface="Times New Roman"/>
              </a:rPr>
              <a:t>The Basics of a C++ Program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8205"/>
            <a:ext cx="1753197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Function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348740" y="2244851"/>
            <a:ext cx="1315212" cy="24384"/>
          </a:xfrm>
          <a:custGeom>
            <a:avLst/>
            <a:gdLst/>
            <a:ahLst/>
            <a:cxnLst/>
            <a:rect l="l" t="t" r="r" b="b"/>
            <a:pathLst>
              <a:path w="1315212" h="24384">
                <a:moveTo>
                  <a:pt x="0" y="24385"/>
                </a:moveTo>
                <a:lnTo>
                  <a:pt x="0" y="0"/>
                </a:lnTo>
                <a:lnTo>
                  <a:pt x="1315212" y="0"/>
                </a:lnTo>
                <a:lnTo>
                  <a:pt x="131521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348994" y="1898205"/>
            <a:ext cx="6189194" cy="7945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315212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: collection of statements; when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executed, accomplishes something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2927286"/>
            <a:ext cx="3219717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700" spc="10" dirty="0">
                <a:latin typeface="Arial"/>
                <a:cs typeface="Arial"/>
              </a:rPr>
              <a:t>May be predefined</a:t>
            </a:r>
            <a:endParaRPr sz="27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967228" y="3273551"/>
            <a:ext cx="1620012" cy="24384"/>
          </a:xfrm>
          <a:custGeom>
            <a:avLst/>
            <a:gdLst/>
            <a:ahLst/>
            <a:cxnLst/>
            <a:rect l="l" t="t" r="r" b="b"/>
            <a:pathLst>
              <a:path w="1620012" h="24384">
                <a:moveTo>
                  <a:pt x="0" y="24385"/>
                </a:moveTo>
                <a:lnTo>
                  <a:pt x="0" y="0"/>
                </a:lnTo>
                <a:lnTo>
                  <a:pt x="1620012" y="0"/>
                </a:lnTo>
                <a:lnTo>
                  <a:pt x="1620012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4682363" y="2927286"/>
            <a:ext cx="1831390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or standard</a:t>
            </a:r>
            <a:endParaRPr sz="27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5082540" y="3273551"/>
            <a:ext cx="1335024" cy="24384"/>
          </a:xfrm>
          <a:custGeom>
            <a:avLst/>
            <a:gdLst/>
            <a:ahLst/>
            <a:cxnLst/>
            <a:rect l="l" t="t" r="r" b="b"/>
            <a:pathLst>
              <a:path w="1335024" h="24384">
                <a:moveTo>
                  <a:pt x="0" y="24385"/>
                </a:moveTo>
                <a:lnTo>
                  <a:pt x="0" y="0"/>
                </a:lnTo>
                <a:lnTo>
                  <a:pt x="1335024" y="0"/>
                </a:lnTo>
                <a:lnTo>
                  <a:pt x="1335024" y="24385"/>
                </a:lnTo>
                <a:lnTo>
                  <a:pt x="0" y="2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006144" y="3544506"/>
            <a:ext cx="1487106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Syntax</a:t>
            </a:r>
            <a:endParaRPr sz="2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348740" y="3890772"/>
            <a:ext cx="1050036" cy="24384"/>
          </a:xfrm>
          <a:custGeom>
            <a:avLst/>
            <a:gdLst/>
            <a:ahLst/>
            <a:cxnLst/>
            <a:rect l="l" t="t" r="r" b="b"/>
            <a:pathLst>
              <a:path w="1050036" h="24384">
                <a:moveTo>
                  <a:pt x="0" y="24384"/>
                </a:moveTo>
                <a:lnTo>
                  <a:pt x="0" y="0"/>
                </a:lnTo>
                <a:lnTo>
                  <a:pt x="1050036" y="0"/>
                </a:lnTo>
                <a:lnTo>
                  <a:pt x="1050036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348994" y="3544506"/>
            <a:ext cx="6648221" cy="7944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050035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: rules that specify which statements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(instructions) are legal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4573460"/>
            <a:ext cx="4000220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Programming language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348740" y="4919472"/>
            <a:ext cx="3561588" cy="24384"/>
          </a:xfrm>
          <a:custGeom>
            <a:avLst/>
            <a:gdLst/>
            <a:ahLst/>
            <a:cxnLst/>
            <a:rect l="l" t="t" r="r" b="b"/>
            <a:pathLst>
              <a:path w="3561588" h="24384">
                <a:moveTo>
                  <a:pt x="0" y="24384"/>
                </a:moveTo>
                <a:lnTo>
                  <a:pt x="0" y="0"/>
                </a:lnTo>
                <a:lnTo>
                  <a:pt x="3561588" y="0"/>
                </a:lnTo>
                <a:lnTo>
                  <a:pt x="3561588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348994" y="4573460"/>
            <a:ext cx="5906376" cy="794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56196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: a set of rules,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symbols, and special words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06144" y="5602215"/>
            <a:ext cx="2533182" cy="383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Semantic rule</a:t>
            </a:r>
            <a:endParaRPr sz="27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348740" y="5948172"/>
            <a:ext cx="2093976" cy="24384"/>
          </a:xfrm>
          <a:custGeom>
            <a:avLst/>
            <a:gdLst/>
            <a:ahLst/>
            <a:cxnLst/>
            <a:rect l="l" t="t" r="r" b="b"/>
            <a:pathLst>
              <a:path w="2093976" h="24384">
                <a:moveTo>
                  <a:pt x="0" y="24384"/>
                </a:moveTo>
                <a:lnTo>
                  <a:pt x="0" y="0"/>
                </a:lnTo>
                <a:lnTo>
                  <a:pt x="2093976" y="0"/>
                </a:lnTo>
                <a:lnTo>
                  <a:pt x="2093976" y="24384"/>
                </a:lnTo>
                <a:lnTo>
                  <a:pt x="0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3443351" y="5602215"/>
            <a:ext cx="4212498" cy="383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: meaning of the instruction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5" name="object 45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2443505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Comments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23163"/>
            <a:ext cx="7738704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Comments are for the reader, not the compiler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2463349"/>
            <a:ext cx="2161415" cy="3966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Two types: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3086148"/>
            <a:ext cx="1903344" cy="369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Single line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20494" y="3506139"/>
            <a:ext cx="6830794" cy="56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ourier New"/>
                <a:cs typeface="Courier New"/>
              </a:rPr>
              <a:t>// This is a C++ program. It prints the sentence:</a:t>
            </a:r>
            <a:endParaRPr sz="17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urier New"/>
                <a:cs typeface="Courier New"/>
              </a:rPr>
              <a:t>// Welcome to C++ Programming.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4284266"/>
            <a:ext cx="2121280" cy="369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Multiple line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20494" y="4704258"/>
            <a:ext cx="411480" cy="258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urier New"/>
                <a:cs typeface="Courier New"/>
              </a:rPr>
              <a:t>/*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328926" y="5006010"/>
            <a:ext cx="4643777" cy="5609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70" spc="10" dirty="0">
                <a:latin typeface="Courier New"/>
                <a:cs typeface="Courier New"/>
              </a:rPr>
              <a:t>You can include comments that can</a:t>
            </a:r>
            <a:endParaRPr sz="17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1800" spc="10" dirty="0">
                <a:latin typeface="Courier New"/>
                <a:cs typeface="Courier New"/>
              </a:rPr>
              <a:t>occupy several lines.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920494" y="5609844"/>
            <a:ext cx="411480" cy="258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607415"/>
            <a:ext cx="3702862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Special Symbols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10894" y="1899363"/>
            <a:ext cx="4929624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Special symbols (Operators)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225294" y="2828226"/>
            <a:ext cx="302707" cy="2852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+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-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*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/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.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; 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740275" y="2857830"/>
            <a:ext cx="411480" cy="357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40" b="1" spc="10" dirty="0">
                <a:latin typeface="Arial"/>
                <a:cs typeface="Arial"/>
              </a:rPr>
              <a:t>?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740275" y="3351606"/>
            <a:ext cx="411480" cy="357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,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740275" y="3845382"/>
            <a:ext cx="617220" cy="3579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&lt;=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740275" y="4339412"/>
            <a:ext cx="617220" cy="357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!=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740275" y="4833188"/>
            <a:ext cx="617220" cy="3576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==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740275" y="5327041"/>
            <a:ext cx="617220" cy="3579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b="1" spc="10" dirty="0">
                <a:latin typeface="Arial"/>
                <a:cs typeface="Arial"/>
              </a:rPr>
              <a:t>&gt;=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1" name="object 51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6352260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Reserved Words (Keywords)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500439" cy="8731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Reserved words, keywords, or word symbols</a:t>
            </a:r>
            <a:endParaRPr sz="27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Include: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20494" y="2861280"/>
            <a:ext cx="929640" cy="3315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Courier New"/>
                <a:cs typeface="Courier New"/>
              </a:rPr>
              <a:t>• </a:t>
            </a:r>
            <a:r>
              <a:rPr sz="2300" spc="10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920494" y="3281904"/>
            <a:ext cx="1280160" cy="331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Courier New"/>
                <a:cs typeface="Courier New"/>
              </a:rPr>
              <a:t>• </a:t>
            </a:r>
            <a:r>
              <a:rPr sz="2300" spc="10" dirty="0">
                <a:solidFill>
                  <a:srgbClr val="3333FF"/>
                </a:solidFill>
                <a:latin typeface="Courier New"/>
                <a:cs typeface="Courier New"/>
              </a:rPr>
              <a:t>float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20494" y="3702528"/>
            <a:ext cx="1455420" cy="3318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Courier New"/>
                <a:cs typeface="Courier New"/>
              </a:rPr>
              <a:t>• </a:t>
            </a:r>
            <a:r>
              <a:rPr sz="2300" spc="10" dirty="0">
                <a:solidFill>
                  <a:srgbClr val="3333FF"/>
                </a:solidFill>
                <a:latin typeface="Courier New"/>
                <a:cs typeface="Courier New"/>
              </a:rPr>
              <a:t>double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920494" y="4123406"/>
            <a:ext cx="1104899" cy="3315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Courier New"/>
                <a:cs typeface="Courier New"/>
              </a:rPr>
              <a:t>• </a:t>
            </a:r>
            <a:r>
              <a:rPr sz="2300" spc="10" dirty="0">
                <a:solidFill>
                  <a:srgbClr val="3333FF"/>
                </a:solidFill>
                <a:latin typeface="Courier New"/>
                <a:cs typeface="Courier New"/>
              </a:rPr>
              <a:t>char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20494" y="4544030"/>
            <a:ext cx="1280160" cy="331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Courier New"/>
                <a:cs typeface="Courier New"/>
              </a:rPr>
              <a:t>• </a:t>
            </a:r>
            <a:r>
              <a:rPr sz="2300" spc="10" dirty="0">
                <a:solidFill>
                  <a:srgbClr val="3333FF"/>
                </a:solidFill>
                <a:latin typeface="Courier New"/>
                <a:cs typeface="Courier New"/>
              </a:rPr>
              <a:t>const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920494" y="4964654"/>
            <a:ext cx="1104899" cy="33152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Courier New"/>
                <a:cs typeface="Courier New"/>
              </a:rPr>
              <a:t>• </a:t>
            </a:r>
            <a:r>
              <a:rPr sz="2300" spc="10" dirty="0">
                <a:solidFill>
                  <a:srgbClr val="3333FF"/>
                </a:solidFill>
                <a:latin typeface="Courier New"/>
                <a:cs typeface="Courier New"/>
              </a:rPr>
              <a:t>void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920494" y="5385355"/>
            <a:ext cx="1455420" cy="3318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Courier New"/>
                <a:cs typeface="Courier New"/>
              </a:rPr>
              <a:t>• </a:t>
            </a:r>
            <a:r>
              <a:rPr sz="2300" spc="10" dirty="0">
                <a:solidFill>
                  <a:srgbClr val="3333FF"/>
                </a:solidFill>
                <a:latin typeface="Courier New"/>
                <a:cs typeface="Courier New"/>
              </a:rPr>
              <a:t>return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4" name="object 54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6140500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Identifiers (Variable names)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633157" cy="28425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Consist of letters, digits, and the underscore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character ( _ )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Must begin with a letter or underscore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C++ is case sensitive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Courier New"/>
                <a:cs typeface="Courier New"/>
              </a:rPr>
              <a:t>NUMBER </a:t>
            </a:r>
            <a:r>
              <a:rPr sz="2600" spc="10" dirty="0">
                <a:latin typeface="Arial"/>
                <a:cs typeface="Arial"/>
              </a:rPr>
              <a:t>is not the same as </a:t>
            </a:r>
            <a:r>
              <a:rPr sz="2600" spc="10" dirty="0">
                <a:latin typeface="Courier New"/>
                <a:cs typeface="Courier New"/>
              </a:rPr>
              <a:t>number</a:t>
            </a:r>
            <a:endParaRPr sz="26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Two predefined identifiers are </a:t>
            </a:r>
            <a:r>
              <a:rPr sz="2800" spc="10" dirty="0">
                <a:latin typeface="Courier New"/>
                <a:cs typeface="Courier New"/>
              </a:rPr>
              <a:t>cout </a:t>
            </a:r>
            <a:r>
              <a:rPr sz="2800" spc="10" dirty="0">
                <a:latin typeface="Arial"/>
                <a:cs typeface="Arial"/>
              </a:rPr>
              <a:t>and </a:t>
            </a:r>
            <a:r>
              <a:rPr sz="2800" spc="10" dirty="0">
                <a:latin typeface="Courier New"/>
                <a:cs typeface="Courier New"/>
              </a:rPr>
              <a:t>cin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4850463"/>
            <a:ext cx="7466704" cy="823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Unlike reserved words, predefined identifiers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may be redefined, but it is not a good idea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914747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Identifiers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310894" y="1823163"/>
            <a:ext cx="6870202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following are legal identifiers in C++: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68094" y="2299016"/>
            <a:ext cx="1962912" cy="11289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200" spc="10" dirty="0">
                <a:latin typeface="Courier New"/>
                <a:cs typeface="Courier New"/>
              </a:rPr>
              <a:t>First</a:t>
            </a:r>
            <a:endParaRPr sz="22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200" spc="10" dirty="0">
                <a:latin typeface="Courier New"/>
                <a:cs typeface="Courier New"/>
              </a:rPr>
              <a:t>convert12</a:t>
            </a:r>
            <a:endParaRPr sz="22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2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200" spc="10" dirty="0">
                <a:latin typeface="Courier New"/>
                <a:cs typeface="Courier New"/>
              </a:rPr>
              <a:t>Pay_Rate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3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733751"/>
            <a:ext cx="6983500" cy="24384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2824886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Whitespaces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482414" cy="2799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Every C++ program contains whitespaces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Include blanks, tabs, and newline characters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Used to separate special symbols, reserved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words, and identifiers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Proper utilization of whitespaces is important</a:t>
            </a:r>
            <a:endParaRPr sz="27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Can be used to make the program readable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3" name="object 63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218660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Simple Data Types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14400" y="1828851"/>
            <a:ext cx="2743200" cy="370789"/>
          </a:xfrm>
          <a:custGeom>
            <a:avLst/>
            <a:gdLst/>
            <a:ahLst/>
            <a:cxnLst/>
            <a:rect l="l" t="t" r="r" b="b"/>
            <a:pathLst>
              <a:path w="2743200" h="370789">
                <a:moveTo>
                  <a:pt x="0" y="370789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70789"/>
                </a:lnTo>
                <a:lnTo>
                  <a:pt x="0" y="370789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57600" y="1828851"/>
            <a:ext cx="1905000" cy="370789"/>
          </a:xfrm>
          <a:custGeom>
            <a:avLst/>
            <a:gdLst/>
            <a:ahLst/>
            <a:cxnLst/>
            <a:rect l="l" t="t" r="r" b="b"/>
            <a:pathLst>
              <a:path w="1905000" h="370789">
                <a:moveTo>
                  <a:pt x="0" y="370789"/>
                </a:moveTo>
                <a:lnTo>
                  <a:pt x="0" y="0"/>
                </a:lnTo>
                <a:lnTo>
                  <a:pt x="1905000" y="0"/>
                </a:lnTo>
                <a:lnTo>
                  <a:pt x="1905000" y="370789"/>
                </a:lnTo>
                <a:lnTo>
                  <a:pt x="0" y="370789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62600" y="1828851"/>
            <a:ext cx="3124200" cy="370789"/>
          </a:xfrm>
          <a:custGeom>
            <a:avLst/>
            <a:gdLst/>
            <a:ahLst/>
            <a:cxnLst/>
            <a:rect l="l" t="t" r="r" b="b"/>
            <a:pathLst>
              <a:path w="3124200" h="370789">
                <a:moveTo>
                  <a:pt x="0" y="370789"/>
                </a:moveTo>
                <a:lnTo>
                  <a:pt x="0" y="0"/>
                </a:lnTo>
                <a:lnTo>
                  <a:pt x="3124200" y="0"/>
                </a:lnTo>
                <a:lnTo>
                  <a:pt x="3124200" y="370789"/>
                </a:lnTo>
                <a:lnTo>
                  <a:pt x="0" y="370789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914400" y="2199564"/>
            <a:ext cx="2743200" cy="370789"/>
          </a:xfrm>
          <a:custGeom>
            <a:avLst/>
            <a:gdLst/>
            <a:ahLst/>
            <a:cxnLst/>
            <a:rect l="l" t="t" r="r" b="b"/>
            <a:pathLst>
              <a:path w="2743200" h="370789">
                <a:moveTo>
                  <a:pt x="0" y="370789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70789"/>
                </a:lnTo>
                <a:lnTo>
                  <a:pt x="0" y="370789"/>
                </a:lnTo>
                <a:close/>
              </a:path>
            </a:pathLst>
          </a:custGeom>
          <a:solidFill>
            <a:srgbClr val="CDD3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657600" y="2199564"/>
            <a:ext cx="1905000" cy="370789"/>
          </a:xfrm>
          <a:custGeom>
            <a:avLst/>
            <a:gdLst/>
            <a:ahLst/>
            <a:cxnLst/>
            <a:rect l="l" t="t" r="r" b="b"/>
            <a:pathLst>
              <a:path w="1905000" h="370789">
                <a:moveTo>
                  <a:pt x="0" y="370789"/>
                </a:moveTo>
                <a:lnTo>
                  <a:pt x="0" y="0"/>
                </a:lnTo>
                <a:lnTo>
                  <a:pt x="1905000" y="0"/>
                </a:lnTo>
                <a:lnTo>
                  <a:pt x="1905000" y="370789"/>
                </a:lnTo>
                <a:lnTo>
                  <a:pt x="0" y="370789"/>
                </a:lnTo>
                <a:close/>
              </a:path>
            </a:pathLst>
          </a:custGeom>
          <a:solidFill>
            <a:srgbClr val="CDD3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562600" y="2199564"/>
            <a:ext cx="3124200" cy="370789"/>
          </a:xfrm>
          <a:custGeom>
            <a:avLst/>
            <a:gdLst/>
            <a:ahLst/>
            <a:cxnLst/>
            <a:rect l="l" t="t" r="r" b="b"/>
            <a:pathLst>
              <a:path w="3124200" h="370789">
                <a:moveTo>
                  <a:pt x="0" y="370789"/>
                </a:moveTo>
                <a:lnTo>
                  <a:pt x="0" y="0"/>
                </a:lnTo>
                <a:lnTo>
                  <a:pt x="3124200" y="0"/>
                </a:lnTo>
                <a:lnTo>
                  <a:pt x="3124200" y="370789"/>
                </a:lnTo>
                <a:lnTo>
                  <a:pt x="0" y="370789"/>
                </a:lnTo>
                <a:close/>
              </a:path>
            </a:pathLst>
          </a:custGeom>
          <a:solidFill>
            <a:srgbClr val="CDD3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4400" y="2570403"/>
            <a:ext cx="2743200" cy="370789"/>
          </a:xfrm>
          <a:custGeom>
            <a:avLst/>
            <a:gdLst/>
            <a:ahLst/>
            <a:cxnLst/>
            <a:rect l="l" t="t" r="r" b="b"/>
            <a:pathLst>
              <a:path w="2743200" h="370789">
                <a:moveTo>
                  <a:pt x="0" y="37079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E8EA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657600" y="2570403"/>
            <a:ext cx="1905000" cy="370789"/>
          </a:xfrm>
          <a:custGeom>
            <a:avLst/>
            <a:gdLst/>
            <a:ahLst/>
            <a:cxnLst/>
            <a:rect l="l" t="t" r="r" b="b"/>
            <a:pathLst>
              <a:path w="1905000" h="370789">
                <a:moveTo>
                  <a:pt x="0" y="370790"/>
                </a:moveTo>
                <a:lnTo>
                  <a:pt x="0" y="0"/>
                </a:lnTo>
                <a:lnTo>
                  <a:pt x="1905000" y="0"/>
                </a:lnTo>
                <a:lnTo>
                  <a:pt x="19050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E8EA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562600" y="2570403"/>
            <a:ext cx="3124200" cy="370789"/>
          </a:xfrm>
          <a:custGeom>
            <a:avLst/>
            <a:gdLst/>
            <a:ahLst/>
            <a:cxnLst/>
            <a:rect l="l" t="t" r="r" b="b"/>
            <a:pathLst>
              <a:path w="3124200" h="370789">
                <a:moveTo>
                  <a:pt x="0" y="370790"/>
                </a:moveTo>
                <a:lnTo>
                  <a:pt x="0" y="0"/>
                </a:lnTo>
                <a:lnTo>
                  <a:pt x="3124200" y="0"/>
                </a:lnTo>
                <a:lnTo>
                  <a:pt x="31242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E8EA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14400" y="2941243"/>
            <a:ext cx="2743200" cy="370789"/>
          </a:xfrm>
          <a:custGeom>
            <a:avLst/>
            <a:gdLst/>
            <a:ahLst/>
            <a:cxnLst/>
            <a:rect l="l" t="t" r="r" b="b"/>
            <a:pathLst>
              <a:path w="2743200" h="370789">
                <a:moveTo>
                  <a:pt x="0" y="37079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CDD3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657600" y="2941243"/>
            <a:ext cx="1905000" cy="370789"/>
          </a:xfrm>
          <a:custGeom>
            <a:avLst/>
            <a:gdLst/>
            <a:ahLst/>
            <a:cxnLst/>
            <a:rect l="l" t="t" r="r" b="b"/>
            <a:pathLst>
              <a:path w="1905000" h="370789">
                <a:moveTo>
                  <a:pt x="0" y="370790"/>
                </a:moveTo>
                <a:lnTo>
                  <a:pt x="0" y="0"/>
                </a:lnTo>
                <a:lnTo>
                  <a:pt x="1905000" y="0"/>
                </a:lnTo>
                <a:lnTo>
                  <a:pt x="19050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CDD3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562600" y="2941243"/>
            <a:ext cx="3124200" cy="370789"/>
          </a:xfrm>
          <a:custGeom>
            <a:avLst/>
            <a:gdLst/>
            <a:ahLst/>
            <a:cxnLst/>
            <a:rect l="l" t="t" r="r" b="b"/>
            <a:pathLst>
              <a:path w="3124200" h="370789">
                <a:moveTo>
                  <a:pt x="0" y="370790"/>
                </a:moveTo>
                <a:lnTo>
                  <a:pt x="0" y="0"/>
                </a:lnTo>
                <a:lnTo>
                  <a:pt x="3124200" y="0"/>
                </a:lnTo>
                <a:lnTo>
                  <a:pt x="31242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CDD3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914400" y="3311956"/>
            <a:ext cx="2743200" cy="370789"/>
          </a:xfrm>
          <a:custGeom>
            <a:avLst/>
            <a:gdLst/>
            <a:ahLst/>
            <a:cxnLst/>
            <a:rect l="l" t="t" r="r" b="b"/>
            <a:pathLst>
              <a:path w="2743200" h="370789">
                <a:moveTo>
                  <a:pt x="0" y="37079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E8EA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57600" y="3311956"/>
            <a:ext cx="1905000" cy="370789"/>
          </a:xfrm>
          <a:custGeom>
            <a:avLst/>
            <a:gdLst/>
            <a:ahLst/>
            <a:cxnLst/>
            <a:rect l="l" t="t" r="r" b="b"/>
            <a:pathLst>
              <a:path w="1905000" h="370789">
                <a:moveTo>
                  <a:pt x="0" y="370790"/>
                </a:moveTo>
                <a:lnTo>
                  <a:pt x="0" y="0"/>
                </a:lnTo>
                <a:lnTo>
                  <a:pt x="1905000" y="0"/>
                </a:lnTo>
                <a:lnTo>
                  <a:pt x="19050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E8EA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562600" y="3311956"/>
            <a:ext cx="3124200" cy="370789"/>
          </a:xfrm>
          <a:custGeom>
            <a:avLst/>
            <a:gdLst/>
            <a:ahLst/>
            <a:cxnLst/>
            <a:rect l="l" t="t" r="r" b="b"/>
            <a:pathLst>
              <a:path w="3124200" h="370789">
                <a:moveTo>
                  <a:pt x="0" y="370790"/>
                </a:moveTo>
                <a:lnTo>
                  <a:pt x="0" y="0"/>
                </a:lnTo>
                <a:lnTo>
                  <a:pt x="3124200" y="0"/>
                </a:lnTo>
                <a:lnTo>
                  <a:pt x="31242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E8EA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914400" y="3682796"/>
            <a:ext cx="2743200" cy="370789"/>
          </a:xfrm>
          <a:custGeom>
            <a:avLst/>
            <a:gdLst/>
            <a:ahLst/>
            <a:cxnLst/>
            <a:rect l="l" t="t" r="r" b="b"/>
            <a:pathLst>
              <a:path w="2743200" h="370789">
                <a:moveTo>
                  <a:pt x="0" y="37079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CDD3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657600" y="3682796"/>
            <a:ext cx="1905000" cy="370789"/>
          </a:xfrm>
          <a:custGeom>
            <a:avLst/>
            <a:gdLst/>
            <a:ahLst/>
            <a:cxnLst/>
            <a:rect l="l" t="t" r="r" b="b"/>
            <a:pathLst>
              <a:path w="1905000" h="370789">
                <a:moveTo>
                  <a:pt x="0" y="370790"/>
                </a:moveTo>
                <a:lnTo>
                  <a:pt x="0" y="0"/>
                </a:lnTo>
                <a:lnTo>
                  <a:pt x="1905000" y="0"/>
                </a:lnTo>
                <a:lnTo>
                  <a:pt x="19050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CDD3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562600" y="3682796"/>
            <a:ext cx="3124200" cy="370789"/>
          </a:xfrm>
          <a:custGeom>
            <a:avLst/>
            <a:gdLst/>
            <a:ahLst/>
            <a:cxnLst/>
            <a:rect l="l" t="t" r="r" b="b"/>
            <a:pathLst>
              <a:path w="3124200" h="370789">
                <a:moveTo>
                  <a:pt x="0" y="370790"/>
                </a:moveTo>
                <a:lnTo>
                  <a:pt x="0" y="0"/>
                </a:lnTo>
                <a:lnTo>
                  <a:pt x="3124200" y="0"/>
                </a:lnTo>
                <a:lnTo>
                  <a:pt x="31242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CDD3D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14400" y="4053636"/>
            <a:ext cx="2743200" cy="370789"/>
          </a:xfrm>
          <a:custGeom>
            <a:avLst/>
            <a:gdLst/>
            <a:ahLst/>
            <a:cxnLst/>
            <a:rect l="l" t="t" r="r" b="b"/>
            <a:pathLst>
              <a:path w="2743200" h="370789">
                <a:moveTo>
                  <a:pt x="0" y="370790"/>
                </a:moveTo>
                <a:lnTo>
                  <a:pt x="0" y="0"/>
                </a:lnTo>
                <a:lnTo>
                  <a:pt x="2743200" y="0"/>
                </a:lnTo>
                <a:lnTo>
                  <a:pt x="27432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E8EA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657600" y="4053636"/>
            <a:ext cx="1905000" cy="370789"/>
          </a:xfrm>
          <a:custGeom>
            <a:avLst/>
            <a:gdLst/>
            <a:ahLst/>
            <a:cxnLst/>
            <a:rect l="l" t="t" r="r" b="b"/>
            <a:pathLst>
              <a:path w="1905000" h="370789">
                <a:moveTo>
                  <a:pt x="0" y="370790"/>
                </a:moveTo>
                <a:lnTo>
                  <a:pt x="0" y="0"/>
                </a:lnTo>
                <a:lnTo>
                  <a:pt x="1905000" y="0"/>
                </a:lnTo>
                <a:lnTo>
                  <a:pt x="19050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E8EA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562600" y="4053636"/>
            <a:ext cx="3124200" cy="370789"/>
          </a:xfrm>
          <a:custGeom>
            <a:avLst/>
            <a:gdLst/>
            <a:ahLst/>
            <a:cxnLst/>
            <a:rect l="l" t="t" r="r" b="b"/>
            <a:pathLst>
              <a:path w="3124200" h="370789">
                <a:moveTo>
                  <a:pt x="0" y="370790"/>
                </a:moveTo>
                <a:lnTo>
                  <a:pt x="0" y="0"/>
                </a:lnTo>
                <a:lnTo>
                  <a:pt x="3124200" y="0"/>
                </a:lnTo>
                <a:lnTo>
                  <a:pt x="3124200" y="370790"/>
                </a:lnTo>
                <a:lnTo>
                  <a:pt x="0" y="370790"/>
                </a:lnTo>
                <a:close/>
              </a:path>
            </a:pathLst>
          </a:custGeom>
          <a:solidFill>
            <a:srgbClr val="E8EAE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651250" y="1816100"/>
            <a:ext cx="12700" cy="2621026"/>
          </a:xfrm>
          <a:custGeom>
            <a:avLst/>
            <a:gdLst/>
            <a:ahLst/>
            <a:cxnLst/>
            <a:rect l="l" t="t" r="r" b="b"/>
            <a:pathLst>
              <a:path w="12700" h="2621026">
                <a:moveTo>
                  <a:pt x="6350" y="6350"/>
                </a:moveTo>
                <a:lnTo>
                  <a:pt x="6350" y="261467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556250" y="1816100"/>
            <a:ext cx="12700" cy="2621026"/>
          </a:xfrm>
          <a:custGeom>
            <a:avLst/>
            <a:gdLst/>
            <a:ahLst/>
            <a:cxnLst/>
            <a:rect l="l" t="t" r="r" b="b"/>
            <a:pathLst>
              <a:path w="12700" h="2621026">
                <a:moveTo>
                  <a:pt x="6350" y="6350"/>
                </a:moveTo>
                <a:lnTo>
                  <a:pt x="6350" y="261467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889000" y="2180590"/>
            <a:ext cx="7823200" cy="38100"/>
          </a:xfrm>
          <a:custGeom>
            <a:avLst/>
            <a:gdLst/>
            <a:ahLst/>
            <a:cxnLst/>
            <a:rect l="l" t="t" r="r" b="b"/>
            <a:pathLst>
              <a:path w="7823200" h="38100">
                <a:moveTo>
                  <a:pt x="19050" y="19050"/>
                </a:moveTo>
                <a:lnTo>
                  <a:pt x="780415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901700" y="2564003"/>
            <a:ext cx="7797800" cy="12700"/>
          </a:xfrm>
          <a:custGeom>
            <a:avLst/>
            <a:gdLst/>
            <a:ahLst/>
            <a:cxnLst/>
            <a:rect l="l" t="t" r="r" b="b"/>
            <a:pathLst>
              <a:path w="7797800" h="12700">
                <a:moveTo>
                  <a:pt x="6350" y="6350"/>
                </a:moveTo>
                <a:lnTo>
                  <a:pt x="77914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01700" y="2934843"/>
            <a:ext cx="7797800" cy="12700"/>
          </a:xfrm>
          <a:custGeom>
            <a:avLst/>
            <a:gdLst/>
            <a:ahLst/>
            <a:cxnLst/>
            <a:rect l="l" t="t" r="r" b="b"/>
            <a:pathLst>
              <a:path w="7797800" h="12700">
                <a:moveTo>
                  <a:pt x="6350" y="6350"/>
                </a:moveTo>
                <a:lnTo>
                  <a:pt x="77914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01700" y="3305683"/>
            <a:ext cx="7797800" cy="12700"/>
          </a:xfrm>
          <a:custGeom>
            <a:avLst/>
            <a:gdLst/>
            <a:ahLst/>
            <a:cxnLst/>
            <a:rect l="l" t="t" r="r" b="b"/>
            <a:pathLst>
              <a:path w="7797800" h="12700">
                <a:moveTo>
                  <a:pt x="6350" y="6350"/>
                </a:moveTo>
                <a:lnTo>
                  <a:pt x="77914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01700" y="3676396"/>
            <a:ext cx="7797800" cy="12700"/>
          </a:xfrm>
          <a:custGeom>
            <a:avLst/>
            <a:gdLst/>
            <a:ahLst/>
            <a:cxnLst/>
            <a:rect l="l" t="t" r="r" b="b"/>
            <a:pathLst>
              <a:path w="7797800" h="12700">
                <a:moveTo>
                  <a:pt x="6350" y="6350"/>
                </a:moveTo>
                <a:lnTo>
                  <a:pt x="77914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01700" y="4047236"/>
            <a:ext cx="7797800" cy="12700"/>
          </a:xfrm>
          <a:custGeom>
            <a:avLst/>
            <a:gdLst/>
            <a:ahLst/>
            <a:cxnLst/>
            <a:rect l="l" t="t" r="r" b="b"/>
            <a:pathLst>
              <a:path w="7797800" h="12700">
                <a:moveTo>
                  <a:pt x="6350" y="6350"/>
                </a:moveTo>
                <a:lnTo>
                  <a:pt x="77914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08050" y="1816100"/>
            <a:ext cx="12700" cy="2621026"/>
          </a:xfrm>
          <a:custGeom>
            <a:avLst/>
            <a:gdLst/>
            <a:ahLst/>
            <a:cxnLst/>
            <a:rect l="l" t="t" r="r" b="b"/>
            <a:pathLst>
              <a:path w="12700" h="2621026">
                <a:moveTo>
                  <a:pt x="6350" y="6350"/>
                </a:moveTo>
                <a:lnTo>
                  <a:pt x="6350" y="261467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8680450" y="1816100"/>
            <a:ext cx="12700" cy="2621026"/>
          </a:xfrm>
          <a:custGeom>
            <a:avLst/>
            <a:gdLst/>
            <a:ahLst/>
            <a:cxnLst/>
            <a:rect l="l" t="t" r="r" b="b"/>
            <a:pathLst>
              <a:path w="12700" h="2621026">
                <a:moveTo>
                  <a:pt x="6350" y="6350"/>
                </a:moveTo>
                <a:lnTo>
                  <a:pt x="6350" y="261467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01700" y="1822450"/>
            <a:ext cx="7797800" cy="12700"/>
          </a:xfrm>
          <a:custGeom>
            <a:avLst/>
            <a:gdLst/>
            <a:ahLst/>
            <a:cxnLst/>
            <a:rect l="l" t="t" r="r" b="b"/>
            <a:pathLst>
              <a:path w="7797800" h="12700">
                <a:moveTo>
                  <a:pt x="6350" y="6350"/>
                </a:moveTo>
                <a:lnTo>
                  <a:pt x="77914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01700" y="4418076"/>
            <a:ext cx="7797800" cy="12700"/>
          </a:xfrm>
          <a:custGeom>
            <a:avLst/>
            <a:gdLst/>
            <a:ahLst/>
            <a:cxnLst/>
            <a:rect l="l" t="t" r="r" b="b"/>
            <a:pathLst>
              <a:path w="7797800" h="12700">
                <a:moveTo>
                  <a:pt x="6350" y="6350"/>
                </a:moveTo>
                <a:lnTo>
                  <a:pt x="77914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text 1"/>
          <p:cNvSpPr txBox="1"/>
          <p:nvPr/>
        </p:nvSpPr>
        <p:spPr>
          <a:xfrm>
            <a:off x="1006144" y="1890395"/>
            <a:ext cx="1136599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Data Type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3749675" y="1890395"/>
            <a:ext cx="1724786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Size in 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5654929" y="1890395"/>
            <a:ext cx="2515287" cy="255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Typical Range (values)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2261362"/>
            <a:ext cx="231018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Unsigned integer  (int)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749675" y="2261362"/>
            <a:ext cx="1011555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 – Bytes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654929" y="2261362"/>
            <a:ext cx="2975914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 to 4294967295 (~10 digits)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2632329"/>
            <a:ext cx="1533449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Signed integer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749675" y="2632329"/>
            <a:ext cx="1011555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 – Bytes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5654929" y="2632329"/>
            <a:ext cx="2990012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-2147483648 to 2147483647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06144" y="3003019"/>
            <a:ext cx="2143544" cy="2554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Floating point  (float)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768217" y="3005074"/>
            <a:ext cx="1013079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4 – Bytes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673598" y="3005074"/>
            <a:ext cx="2570556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+/- 3.4e +/- 38 (~7 digits)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006144" y="3373882"/>
            <a:ext cx="1747190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Double  (double)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768217" y="3375765"/>
            <a:ext cx="1013692" cy="2554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8 – Bytes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5673598" y="3375765"/>
            <a:ext cx="2824434" cy="2554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+/- 1.7e +/- 308 (~15 digits)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24737" y="3746627"/>
            <a:ext cx="1788109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Character  (char)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3768217" y="3746627"/>
            <a:ext cx="898779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 – Byte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5673598" y="3746627"/>
            <a:ext cx="885901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0 to 255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1024737" y="4117593"/>
            <a:ext cx="1610360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Boolean  (bool)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3768217" y="4117593"/>
            <a:ext cx="1013079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1 – Bytes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5669026" y="4117593"/>
            <a:ext cx="1336700" cy="2551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latin typeface="Arial"/>
                <a:cs typeface="Arial"/>
              </a:rPr>
              <a:t>True or false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53439" y="4787497"/>
            <a:ext cx="7793071" cy="3404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40" spc="10" dirty="0">
                <a:latin typeface="Wingdings"/>
                <a:cs typeface="Wingdings"/>
              </a:rPr>
              <a:t> </a:t>
            </a:r>
            <a:r>
              <a:rPr sz="2340" spc="10" dirty="0">
                <a:latin typeface="Arial"/>
                <a:cs typeface="Arial"/>
              </a:rPr>
              <a:t>Different compilers may allow different ranges of values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9" name="object 99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35787"/>
            <a:ext cx="3464077" cy="635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Courier New"/>
                <a:cs typeface="Courier New"/>
              </a:rPr>
              <a:t>int </a:t>
            </a: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Data Type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2100910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Examples: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2397058"/>
            <a:ext cx="1188720" cy="374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Courier New"/>
                <a:cs typeface="Courier New"/>
              </a:rPr>
              <a:t>-6728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2872546"/>
            <a:ext cx="396849" cy="374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Courier New"/>
                <a:cs typeface="Courier New"/>
              </a:rPr>
              <a:t>0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63294" y="3348034"/>
            <a:ext cx="594360" cy="374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Courier New"/>
                <a:cs typeface="Courier New"/>
              </a:rPr>
              <a:t>78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3823522"/>
            <a:ext cx="990600" cy="3747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Courier New"/>
                <a:cs typeface="Courier New"/>
              </a:rPr>
              <a:t>+763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4295727"/>
            <a:ext cx="6379378" cy="4205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Positive integers do not need a </a:t>
            </a:r>
            <a:r>
              <a:rPr sz="2600" spc="10" dirty="0">
                <a:latin typeface="Courier New"/>
                <a:cs typeface="Courier New"/>
              </a:rPr>
              <a:t>+ </a:t>
            </a:r>
            <a:r>
              <a:rPr sz="2800" spc="10" dirty="0">
                <a:latin typeface="Arial"/>
                <a:cs typeface="Arial"/>
              </a:rPr>
              <a:t>sign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4826079"/>
            <a:ext cx="7650904" cy="8731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No commas are used within an integer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Commas are used for separating items in a list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2413101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Objectives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8205"/>
            <a:ext cx="7685621" cy="35928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 this chapter, you will: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Become familiar with the basic components of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a  C++  program,  including  functions,  special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symbols, and identifiers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Explore simple data types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Discover how to use arithmetic operators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Examine how a program evaluates arithmetic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expressions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525002" y="6532908"/>
            <a:ext cx="105494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" name="object 102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5788253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Floating-Point Data Types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463294" y="3706394"/>
            <a:ext cx="5598813" cy="3988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solidFill>
                  <a:srgbClr val="3333FF"/>
                </a:solidFill>
                <a:latin typeface="Courier New"/>
                <a:cs typeface="Courier New"/>
              </a:rPr>
              <a:t>float</a:t>
            </a:r>
            <a:r>
              <a:rPr sz="2600" spc="10" dirty="0">
                <a:latin typeface="Arial"/>
                <a:cs typeface="Arial"/>
              </a:rPr>
              <a:t>: represents any real number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20494" y="4183110"/>
            <a:ext cx="5575428" cy="3265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Range: -3.4E+38 to 3.4E+38 (four bytes)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4602782"/>
            <a:ext cx="5796264" cy="39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solidFill>
                  <a:srgbClr val="3333FF"/>
                </a:solidFill>
                <a:latin typeface="Courier New"/>
                <a:cs typeface="Courier New"/>
              </a:rPr>
              <a:t>double</a:t>
            </a:r>
            <a:r>
              <a:rPr sz="2570" spc="10" dirty="0">
                <a:latin typeface="Arial"/>
                <a:cs typeface="Arial"/>
              </a:rPr>
              <a:t>: represents any real number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20494" y="5079223"/>
            <a:ext cx="6029264" cy="3265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Range: -1.7E+308 to 1.7E+308 (eight bytes)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5499224"/>
            <a:ext cx="7223250" cy="7551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On most newer compilers, data types </a:t>
            </a:r>
            <a:r>
              <a:rPr sz="2570" spc="10" dirty="0">
                <a:solidFill>
                  <a:srgbClr val="3333FF"/>
                </a:solidFill>
                <a:latin typeface="Courier New"/>
                <a:cs typeface="Courier New"/>
              </a:rPr>
              <a:t>double</a:t>
            </a:r>
            <a:endParaRPr sz="2500">
              <a:latin typeface="Courier New"/>
              <a:cs typeface="Courier New"/>
            </a:endParaRPr>
          </a:p>
          <a:p>
            <a:pPr marL="286511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and </a:t>
            </a:r>
            <a:r>
              <a:rPr sz="2600" spc="10" dirty="0">
                <a:solidFill>
                  <a:srgbClr val="3333FF"/>
                </a:solidFill>
                <a:latin typeface="Courier New"/>
                <a:cs typeface="Courier New"/>
              </a:rPr>
              <a:t>long double </a:t>
            </a:r>
            <a:r>
              <a:rPr sz="2600" spc="10" dirty="0">
                <a:latin typeface="Arial"/>
                <a:cs typeface="Arial"/>
              </a:rPr>
              <a:t>are same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81238"/>
            <a:ext cx="7001454" cy="180006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5" name="object 105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5788253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Floating-Point Data Types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6909211" cy="22745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Maximum number of significant digits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(decimal places) for float values is 7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Maximum number of significant digits for 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double is 15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Precision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1348740" y="4136136"/>
            <a:ext cx="1464563" cy="25908"/>
          </a:xfrm>
          <a:custGeom>
            <a:avLst/>
            <a:gdLst/>
            <a:ahLst/>
            <a:cxnLst/>
            <a:rect l="l" t="t" r="r" b="b"/>
            <a:pathLst>
              <a:path w="1464563" h="25908">
                <a:moveTo>
                  <a:pt x="0" y="25908"/>
                </a:moveTo>
                <a:lnTo>
                  <a:pt x="0" y="0"/>
                </a:lnTo>
                <a:lnTo>
                  <a:pt x="1464563" y="0"/>
                </a:lnTo>
                <a:lnTo>
                  <a:pt x="1464563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2813558" y="3777291"/>
            <a:ext cx="5222909" cy="3966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: maximum number of significant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48994" y="4204287"/>
            <a:ext cx="6611841" cy="13485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digits</a:t>
            </a:r>
            <a:endParaRPr sz="28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Float values are called single precision</a:t>
            </a:r>
            <a:endParaRPr sz="2600">
              <a:latin typeface="Arial"/>
              <a:cs typeface="Arial"/>
            </a:endParaRPr>
          </a:p>
          <a:p>
            <a:pPr marL="114300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Double values are called double precision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9" name="object 109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35787"/>
            <a:ext cx="3784117" cy="635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Courier New"/>
                <a:cs typeface="Courier New"/>
              </a:rPr>
              <a:t>char </a:t>
            </a: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Data Type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77240" y="1823163"/>
            <a:ext cx="5288217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smallest integral data type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77240" y="2420676"/>
            <a:ext cx="3547017" cy="3966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Used for characters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2563368" y="2779776"/>
            <a:ext cx="1664208" cy="25908"/>
          </a:xfrm>
          <a:custGeom>
            <a:avLst/>
            <a:gdLst/>
            <a:ahLst/>
            <a:cxnLst/>
            <a:rect l="l" t="t" r="r" b="b"/>
            <a:pathLst>
              <a:path w="1664208" h="25908">
                <a:moveTo>
                  <a:pt x="0" y="25908"/>
                </a:moveTo>
                <a:lnTo>
                  <a:pt x="0" y="0"/>
                </a:lnTo>
                <a:lnTo>
                  <a:pt x="1664208" y="0"/>
                </a:lnTo>
                <a:lnTo>
                  <a:pt x="1664208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4228211" y="2420676"/>
            <a:ext cx="4291771" cy="3966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: letters, digits, and special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20444" y="2847672"/>
            <a:ext cx="1402968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symbols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77240" y="3445080"/>
            <a:ext cx="7284899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Each character is enclosed in single quotes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4744" y="4005374"/>
            <a:ext cx="5755208" cy="3985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Courier New"/>
                <a:cs typeface="Courier New"/>
              </a:rPr>
              <a:t>'A'</a:t>
            </a:r>
            <a:r>
              <a:rPr sz="2600" spc="10" dirty="0">
                <a:latin typeface="Arial"/>
                <a:cs typeface="Arial"/>
              </a:rPr>
              <a:t>, </a:t>
            </a:r>
            <a:r>
              <a:rPr sz="2600" spc="10" dirty="0">
                <a:latin typeface="Courier New"/>
                <a:cs typeface="Courier New"/>
              </a:rPr>
              <a:t>'a'</a:t>
            </a:r>
            <a:r>
              <a:rPr sz="2600" spc="10" dirty="0">
                <a:latin typeface="Arial"/>
                <a:cs typeface="Arial"/>
              </a:rPr>
              <a:t>, </a:t>
            </a:r>
            <a:r>
              <a:rPr sz="2600" spc="10" dirty="0">
                <a:latin typeface="Courier New"/>
                <a:cs typeface="Courier New"/>
              </a:rPr>
              <a:t>'0'</a:t>
            </a:r>
            <a:r>
              <a:rPr sz="2600" spc="10" dirty="0">
                <a:latin typeface="Arial"/>
                <a:cs typeface="Arial"/>
              </a:rPr>
              <a:t>, </a:t>
            </a:r>
            <a:r>
              <a:rPr sz="2600" spc="10" dirty="0">
                <a:latin typeface="Courier New"/>
                <a:cs typeface="Courier New"/>
              </a:rPr>
              <a:t>'*'</a:t>
            </a:r>
            <a:r>
              <a:rPr sz="2600" spc="10" dirty="0">
                <a:latin typeface="Arial"/>
                <a:cs typeface="Arial"/>
              </a:rPr>
              <a:t>, </a:t>
            </a:r>
            <a:r>
              <a:rPr sz="2600" spc="10" dirty="0">
                <a:latin typeface="Courier New"/>
                <a:cs typeface="Courier New"/>
              </a:rPr>
              <a:t>'+'</a:t>
            </a:r>
            <a:r>
              <a:rPr sz="2600" spc="10" dirty="0">
                <a:latin typeface="Arial"/>
                <a:cs typeface="Arial"/>
              </a:rPr>
              <a:t>, </a:t>
            </a:r>
            <a:r>
              <a:rPr sz="2600" spc="10" dirty="0">
                <a:latin typeface="Courier New"/>
                <a:cs typeface="Courier New"/>
              </a:rPr>
              <a:t>'$'</a:t>
            </a:r>
            <a:r>
              <a:rPr sz="2600" spc="10" dirty="0">
                <a:latin typeface="Arial"/>
                <a:cs typeface="Arial"/>
              </a:rPr>
              <a:t>, </a:t>
            </a:r>
            <a:r>
              <a:rPr sz="2600" spc="10" dirty="0">
                <a:latin typeface="Courier New"/>
                <a:cs typeface="Courier New"/>
              </a:rPr>
              <a:t>'&amp;'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77240" y="4573095"/>
            <a:ext cx="7948928" cy="8473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 blank space is a character and is written </a:t>
            </a:r>
            <a:r>
              <a:rPr sz="2800" spc="10" dirty="0">
                <a:latin typeface="Courier New"/>
                <a:cs typeface="Courier New"/>
              </a:rPr>
              <a:t>' '</a:t>
            </a:r>
            <a:r>
              <a:rPr sz="2800" spc="1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343204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with a space left between the single quotes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3" name="object 113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35787"/>
            <a:ext cx="3784117" cy="635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Courier New"/>
                <a:cs typeface="Courier New"/>
              </a:rPr>
              <a:t>bool </a:t>
            </a: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Data Type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74979"/>
            <a:ext cx="5317820" cy="9040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Courier New"/>
                <a:cs typeface="Courier New"/>
              </a:rPr>
              <a:t>•  </a:t>
            </a:r>
            <a:r>
              <a:rPr sz="2800" spc="10" dirty="0">
                <a:solidFill>
                  <a:srgbClr val="3333FF"/>
                </a:solidFill>
                <a:latin typeface="Courier New"/>
                <a:cs typeface="Courier New"/>
              </a:rPr>
              <a:t>bool </a:t>
            </a:r>
            <a:r>
              <a:rPr sz="2800" spc="10" dirty="0">
                <a:latin typeface="Arial"/>
                <a:cs typeface="Arial"/>
              </a:rPr>
              <a:t>type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Two values: </a:t>
            </a:r>
            <a:r>
              <a:rPr sz="2600" spc="10" dirty="0">
                <a:solidFill>
                  <a:srgbClr val="3333FF"/>
                </a:solidFill>
                <a:latin typeface="Courier New"/>
                <a:cs typeface="Courier New"/>
              </a:rPr>
              <a:t>true </a:t>
            </a:r>
            <a:r>
              <a:rPr sz="2600" spc="10" dirty="0">
                <a:latin typeface="Arial"/>
                <a:cs typeface="Arial"/>
              </a:rPr>
              <a:t>and </a:t>
            </a:r>
            <a:r>
              <a:rPr sz="2600" spc="10" dirty="0">
                <a:solidFill>
                  <a:srgbClr val="3333FF"/>
                </a:solidFill>
                <a:latin typeface="Courier New"/>
                <a:cs typeface="Courier New"/>
              </a:rPr>
              <a:t>false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2878884"/>
            <a:ext cx="7438598" cy="13998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Manipulate logical (Boolean) expressions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Courier New"/>
                <a:cs typeface="Courier New"/>
              </a:rPr>
              <a:t>•  </a:t>
            </a:r>
            <a:r>
              <a:rPr sz="2800" spc="10" dirty="0">
                <a:solidFill>
                  <a:srgbClr val="3333FF"/>
                </a:solidFill>
                <a:latin typeface="Courier New"/>
                <a:cs typeface="Courier New"/>
              </a:rPr>
              <a:t>true </a:t>
            </a:r>
            <a:r>
              <a:rPr sz="2800" spc="10" dirty="0">
                <a:latin typeface="Arial"/>
                <a:cs typeface="Arial"/>
              </a:rPr>
              <a:t>and </a:t>
            </a:r>
            <a:r>
              <a:rPr sz="2800" spc="10" dirty="0">
                <a:solidFill>
                  <a:srgbClr val="3333FF"/>
                </a:solidFill>
                <a:latin typeface="Courier New"/>
                <a:cs typeface="Courier New"/>
              </a:rPr>
              <a:t>false </a:t>
            </a:r>
            <a:r>
              <a:rPr sz="2800" spc="10" dirty="0">
                <a:latin typeface="Arial"/>
                <a:cs typeface="Arial"/>
              </a:rPr>
              <a:t>are called logical values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40" spc="10" dirty="0">
                <a:solidFill>
                  <a:srgbClr val="000066"/>
                </a:solidFill>
                <a:latin typeface="Courier New"/>
                <a:cs typeface="Courier New"/>
              </a:rPr>
              <a:t>•  </a:t>
            </a:r>
            <a:r>
              <a:rPr sz="2740" spc="10" dirty="0">
                <a:solidFill>
                  <a:srgbClr val="3333FF"/>
                </a:solidFill>
                <a:latin typeface="Courier New"/>
                <a:cs typeface="Courier New"/>
              </a:rPr>
              <a:t>bool</a:t>
            </a:r>
            <a:r>
              <a:rPr sz="2740" spc="10" dirty="0">
                <a:latin typeface="Arial"/>
                <a:cs typeface="Arial"/>
              </a:rPr>
              <a:t>, </a:t>
            </a:r>
            <a:r>
              <a:rPr sz="2740" spc="10" dirty="0">
                <a:solidFill>
                  <a:srgbClr val="3333FF"/>
                </a:solidFill>
                <a:latin typeface="Courier New"/>
                <a:cs typeface="Courier New"/>
              </a:rPr>
              <a:t>true</a:t>
            </a:r>
            <a:r>
              <a:rPr sz="2740" spc="10" dirty="0">
                <a:latin typeface="Arial"/>
                <a:cs typeface="Arial"/>
              </a:rPr>
              <a:t>, and </a:t>
            </a:r>
            <a:r>
              <a:rPr sz="2740" spc="10" dirty="0">
                <a:solidFill>
                  <a:srgbClr val="3333FF"/>
                </a:solidFill>
                <a:latin typeface="Courier New"/>
                <a:cs typeface="Courier New"/>
              </a:rPr>
              <a:t>false </a:t>
            </a:r>
            <a:r>
              <a:rPr sz="2740" spc="10" dirty="0">
                <a:latin typeface="Arial"/>
                <a:cs typeface="Arial"/>
              </a:rPr>
              <a:t>are reserved words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6" name="object 116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609484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Arithmetic Operators and Operator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Precedence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016484" cy="42255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C++ arithmetic operators: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+ addition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- subtraction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* multiplication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/ division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% modulus operator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+, -, *, and / can be used with integral and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floating-point data types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Operators can be unary or binary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515231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Order of Precedence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56691"/>
            <a:ext cx="7287383" cy="34948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All operations inside of () are evaluated first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*, /, and % are at the same level of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precedence and are evaluated next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+ and – have the same level of precedence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and are evaluated last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When operators are on the same level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Performed from left to right (associativity)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Courier New"/>
                <a:cs typeface="Courier New"/>
              </a:rPr>
              <a:t>•  </a:t>
            </a:r>
            <a:r>
              <a:rPr sz="2800" spc="10" dirty="0">
                <a:latin typeface="Courier New"/>
                <a:cs typeface="Courier New"/>
              </a:rPr>
              <a:t>3 * 7 - 6 + 2 * 5 / 4 + 6 </a:t>
            </a:r>
            <a:r>
              <a:rPr sz="2800" spc="10" dirty="0">
                <a:latin typeface="Arial"/>
                <a:cs typeface="Arial"/>
              </a:rPr>
              <a:t>means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5407203"/>
            <a:ext cx="6755348" cy="3456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10" spc="10" dirty="0">
                <a:latin typeface="Courier New"/>
                <a:cs typeface="Courier New"/>
              </a:rPr>
              <a:t>(((3 * 7) –  6) + ((2 * 5) / 4 )) + 6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2" name="object 122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2711272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Expressions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083669" cy="8731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If all operands are integers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Expression is called an integral expression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20494" y="2866120"/>
            <a:ext cx="3341950" cy="7534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Yields an integral result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Example: </a:t>
            </a:r>
            <a:r>
              <a:rPr sz="2300" spc="10" dirty="0">
                <a:latin typeface="Courier New"/>
                <a:cs typeface="Courier New"/>
              </a:rPr>
              <a:t>2 + 3 * 5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3728523"/>
            <a:ext cx="6017665" cy="12692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If all operands are floating-point</a:t>
            </a:r>
            <a:endParaRPr sz="2800">
              <a:latin typeface="Arial"/>
              <a:cs typeface="Arial"/>
            </a:endParaRPr>
          </a:p>
          <a:p>
            <a:pPr marL="170638">
              <a:lnSpc>
                <a:spcPct val="100000"/>
              </a:lnSpc>
            </a:pPr>
            <a:r>
              <a:rPr sz="251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10" spc="10" dirty="0">
                <a:latin typeface="Arial"/>
                <a:cs typeface="Arial"/>
              </a:rPr>
              <a:t>Expression is called a floating-point</a:t>
            </a:r>
            <a:endParaRPr sz="25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expression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20494" y="5091415"/>
            <a:ext cx="5020691" cy="7537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Yields a floating-point result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Example: </a:t>
            </a:r>
            <a:r>
              <a:rPr sz="2300" spc="10" dirty="0">
                <a:latin typeface="Courier New"/>
                <a:cs typeface="Courier New"/>
              </a:rPr>
              <a:t>12.8 * 17.5 - 34.50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5" name="object 125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235195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Mixed Expressions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6165622" cy="18597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Mixed expression: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Has operands of different data types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Contains integers and floating-point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Examples of mixed expressions: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3860098"/>
            <a:ext cx="1586213" cy="3747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Courier New"/>
                <a:cs typeface="Courier New"/>
              </a:rPr>
              <a:t>2 + 3.5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4335840"/>
            <a:ext cx="2775302" cy="374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Courier New"/>
                <a:cs typeface="Courier New"/>
              </a:rPr>
              <a:t>6  /  4 + 3.9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63294" y="4810997"/>
            <a:ext cx="5553681" cy="3746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10" spc="10" dirty="0">
                <a:latin typeface="Courier New"/>
                <a:cs typeface="Courier New"/>
              </a:rPr>
              <a:t>5.4  *  2 –  13.6 + 18  /  2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8" name="object 128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6827519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Mixed Expressions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6589588" cy="8731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Evaluation rules: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If operator has same types of operands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20494" y="2866120"/>
            <a:ext cx="6499484" cy="3265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Evaluated according to the type of the operands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3299508"/>
            <a:ext cx="5968738" cy="369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If operator has both types of operands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20494" y="3762210"/>
            <a:ext cx="4785420" cy="11680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Integer is changed to floating-point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Operator is evaluated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Result is floating-point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5037122"/>
            <a:ext cx="6679431" cy="7656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Entire expression is evaluated according to</a:t>
            </a:r>
            <a:endParaRPr sz="2500">
              <a:latin typeface="Arial"/>
              <a:cs typeface="Arial"/>
            </a:endParaRPr>
          </a:p>
          <a:p>
            <a:pPr marL="286511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precedence rules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1" name="object 131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35787"/>
            <a:ext cx="3285312" cy="6352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Courier New"/>
                <a:cs typeface="Courier New"/>
              </a:rPr>
              <a:t>string </a:t>
            </a: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Type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746963"/>
            <a:ext cx="6317626" cy="23598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Programmer-defined type supplied in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ANSI/ISO Standard C++ library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Sequence of zero or more characters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Enclosed in double quotation marks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Null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1348740" y="4069080"/>
            <a:ext cx="612648" cy="25908"/>
          </a:xfrm>
          <a:custGeom>
            <a:avLst/>
            <a:gdLst/>
            <a:ahLst/>
            <a:cxnLst/>
            <a:rect l="l" t="t" r="r" b="b"/>
            <a:pathLst>
              <a:path w="612648" h="25908">
                <a:moveTo>
                  <a:pt x="0" y="25908"/>
                </a:moveTo>
                <a:lnTo>
                  <a:pt x="0" y="0"/>
                </a:lnTo>
                <a:lnTo>
                  <a:pt x="612648" y="0"/>
                </a:lnTo>
                <a:lnTo>
                  <a:pt x="612648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006144" y="3710235"/>
            <a:ext cx="7661648" cy="23795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955497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: a string with no characters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Each character has relative position in string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Position of first character is 0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Length of a string is number of characters in it</a:t>
            </a:r>
            <a:endParaRPr sz="27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Example: length of </a:t>
            </a:r>
            <a:r>
              <a:rPr sz="2600" spc="10" dirty="0">
                <a:latin typeface="Courier New"/>
                <a:cs typeface="Courier New"/>
              </a:rPr>
              <a:t>"William Jacob" </a:t>
            </a:r>
            <a:r>
              <a:rPr sz="2600" spc="10" dirty="0">
                <a:latin typeface="Arial"/>
                <a:cs typeface="Arial"/>
              </a:rPr>
              <a:t>is 13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29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5003291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Objectives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8205"/>
            <a:ext cx="7685659" cy="40046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Learn what an assignment statement is and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what it does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Become familiar with the string data type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Discover how to input data into memory using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input statements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Become familiar with the use of increment and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decrement operators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Examine ways to output results using output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statements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525002" y="6532908"/>
            <a:ext cx="105494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5" name="object 135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1259357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Input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663132" cy="22876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Data must be loaded into main memory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before it can be manipulated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Storing data in memory is a two-step process:</a:t>
            </a:r>
            <a:endParaRPr sz="27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Instruct computer to allocate memory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Include statements to put data into memory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8" name="object 138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7429728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Declaring &amp; Initializing Variables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167717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Variables can be initialized when declared: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49806" y="2404678"/>
            <a:ext cx="4955646" cy="374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33FF"/>
                </a:solidFill>
                <a:latin typeface="Courier New"/>
                <a:cs typeface="Courier New"/>
              </a:rPr>
              <a:t>int </a:t>
            </a:r>
            <a:r>
              <a:rPr sz="2600" spc="10" dirty="0">
                <a:latin typeface="Courier New"/>
                <a:cs typeface="Courier New"/>
              </a:rPr>
              <a:t>first=13, second=10;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49806" y="2872546"/>
            <a:ext cx="2577668" cy="374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33FF"/>
                </a:solidFill>
                <a:latin typeface="Courier New"/>
                <a:cs typeface="Courier New"/>
              </a:rPr>
              <a:t>char </a:t>
            </a:r>
            <a:r>
              <a:rPr sz="2600" spc="10" dirty="0">
                <a:latin typeface="Courier New"/>
                <a:cs typeface="Courier New"/>
              </a:rPr>
              <a:t>ch=' ';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49806" y="3348034"/>
            <a:ext cx="2972181" cy="374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33FF"/>
                </a:solidFill>
                <a:latin typeface="Courier New"/>
                <a:cs typeface="Courier New"/>
              </a:rPr>
              <a:t>double </a:t>
            </a:r>
            <a:r>
              <a:rPr sz="2600" spc="10" dirty="0">
                <a:latin typeface="Courier New"/>
                <a:cs typeface="Courier New"/>
              </a:rPr>
              <a:t>x=12.6;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06144" y="3838251"/>
            <a:ext cx="7168244" cy="129971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All variables must be initialized before they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are used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But not necessarily during declaration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1" name="object 141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5950610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Putting Data into Variables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5879090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Ways to place data into a variable: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2417693"/>
            <a:ext cx="5244157" cy="3324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Use C++’s assignment statement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2878884"/>
            <a:ext cx="4458064" cy="369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Use input (read) statements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4" name="object 144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668693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Allocating Memory with Constants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and Variables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1745818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Variable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7" name="object 147"/>
          <p:cNvSpPr/>
          <p:nvPr/>
        </p:nvSpPr>
        <p:spPr>
          <a:xfrm>
            <a:off x="1348740" y="2258568"/>
            <a:ext cx="1306068" cy="25908"/>
          </a:xfrm>
          <a:custGeom>
            <a:avLst/>
            <a:gdLst/>
            <a:ahLst/>
            <a:cxnLst/>
            <a:rect l="l" t="t" r="r" b="b"/>
            <a:pathLst>
              <a:path w="1306068" h="25908">
                <a:moveTo>
                  <a:pt x="0" y="25908"/>
                </a:moveTo>
                <a:lnTo>
                  <a:pt x="0" y="0"/>
                </a:lnTo>
                <a:lnTo>
                  <a:pt x="1306068" y="0"/>
                </a:lnTo>
                <a:lnTo>
                  <a:pt x="1306068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006144" y="1899363"/>
            <a:ext cx="7225242" cy="13354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648917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: memory location whose content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may change during execution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syntax to declare a named constant 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33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95655"/>
            <a:ext cx="5894713" cy="566873"/>
          </a:xfrm>
          <a:prstGeom prst="rect">
            <a:avLst/>
          </a:prstGeom>
        </p:spPr>
      </p:pic>
      <p:pic>
        <p:nvPicPr>
          <p:cNvPr id="7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219536"/>
            <a:ext cx="6983500" cy="1305011"/>
          </a:xfrm>
          <a:prstGeom prst="rect">
            <a:avLst/>
          </a:prstGeom>
        </p:spPr>
      </p:pic>
      <p:pic>
        <p:nvPicPr>
          <p:cNvPr id="7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701" y="5502282"/>
            <a:ext cx="1269485" cy="59381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8" name="object 148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668693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Allocating Memory with Constants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and Variables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3033027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Named constant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51" name="object 151"/>
          <p:cNvSpPr/>
          <p:nvPr/>
        </p:nvSpPr>
        <p:spPr>
          <a:xfrm>
            <a:off x="1348740" y="2258568"/>
            <a:ext cx="2593848" cy="25908"/>
          </a:xfrm>
          <a:custGeom>
            <a:avLst/>
            <a:gdLst/>
            <a:ahLst/>
            <a:cxnLst/>
            <a:rect l="l" t="t" r="r" b="b"/>
            <a:pathLst>
              <a:path w="2593848" h="25908">
                <a:moveTo>
                  <a:pt x="0" y="25908"/>
                </a:moveTo>
                <a:lnTo>
                  <a:pt x="0" y="0"/>
                </a:lnTo>
                <a:lnTo>
                  <a:pt x="2593848" y="0"/>
                </a:lnTo>
                <a:lnTo>
                  <a:pt x="2593848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348994" y="1899363"/>
            <a:ext cx="6626300" cy="7993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594228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: memory location whose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content can’t change during execution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838528"/>
            <a:ext cx="7225242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syntax to declare a named constant 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4009215"/>
            <a:ext cx="5774227" cy="4278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In C++, </a:t>
            </a:r>
            <a:r>
              <a:rPr sz="2800" spc="10" dirty="0">
                <a:solidFill>
                  <a:srgbClr val="3333FF"/>
                </a:solidFill>
                <a:latin typeface="Courier New"/>
                <a:cs typeface="Courier New"/>
              </a:rPr>
              <a:t>const </a:t>
            </a:r>
            <a:r>
              <a:rPr sz="2800" spc="10" dirty="0">
                <a:latin typeface="Arial"/>
                <a:cs typeface="Arial"/>
              </a:rPr>
              <a:t>is a reserved word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78200"/>
            <a:ext cx="5181600" cy="584200"/>
          </a:xfrm>
          <a:prstGeom prst="rect">
            <a:avLst/>
          </a:prstGeom>
        </p:spPr>
      </p:pic>
      <p:pic>
        <p:nvPicPr>
          <p:cNvPr id="7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624341"/>
            <a:ext cx="6983500" cy="170025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2" name="object 152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943551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Assignment Statement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084273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assignment statement takes the form: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3435936"/>
            <a:ext cx="7234121" cy="13353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Expression is evaluated and its value is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assigned to the variable on the left side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In C++, = is called the assignment operator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35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57455"/>
            <a:ext cx="3506976" cy="56687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5" name="object 155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8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7535875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Assignment Statement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36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5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00264"/>
            <a:ext cx="8028744" cy="547581"/>
          </a:xfrm>
          <a:prstGeom prst="rect">
            <a:avLst/>
          </a:prstGeom>
        </p:spPr>
      </p:pic>
      <p:pic>
        <p:nvPicPr>
          <p:cNvPr id="86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" y="2197185"/>
            <a:ext cx="1759676" cy="900197"/>
          </a:xfrm>
          <a:prstGeom prst="rect">
            <a:avLst/>
          </a:prstGeom>
        </p:spPr>
      </p:pic>
      <p:pic>
        <p:nvPicPr>
          <p:cNvPr id="87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75000"/>
            <a:ext cx="3135376" cy="1127125"/>
          </a:xfrm>
          <a:prstGeom prst="rect">
            <a:avLst/>
          </a:prstGeom>
        </p:spPr>
      </p:pic>
      <p:pic>
        <p:nvPicPr>
          <p:cNvPr id="88" name="Image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419600"/>
            <a:ext cx="8089900" cy="520700"/>
          </a:xfrm>
          <a:prstGeom prst="rect">
            <a:avLst/>
          </a:prstGeom>
        </p:spPr>
      </p:pic>
      <p:pic>
        <p:nvPicPr>
          <p:cNvPr id="89" name="Image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52936"/>
            <a:ext cx="2276475" cy="153835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8" name="object 158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330516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Saving and Using the Value of an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Expression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634956" cy="174483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To save the value of an expression: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Declare a variable of the appropriate data type</a:t>
            </a:r>
            <a:endParaRPr sz="25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Assign the value of the expression to the</a:t>
            </a:r>
            <a:endParaRPr sz="2600">
              <a:latin typeface="Arial"/>
              <a:cs typeface="Arial"/>
            </a:endParaRPr>
          </a:p>
          <a:p>
            <a:pPr marL="743661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variable that was declared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20494" y="3737827"/>
            <a:ext cx="4251464" cy="32689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Use the assignment statement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4179902"/>
            <a:ext cx="7130078" cy="8230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Wherever the value of the expression is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needed, use the variable holding the value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1" name="object 161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5107304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Input (Read) Statement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74979"/>
            <a:ext cx="5934999" cy="4278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Courier New"/>
                <a:cs typeface="Courier New"/>
              </a:rPr>
              <a:t>•  </a:t>
            </a:r>
            <a:r>
              <a:rPr sz="2800" spc="10" dirty="0">
                <a:latin typeface="Courier New"/>
                <a:cs typeface="Courier New"/>
              </a:rPr>
              <a:t>cin </a:t>
            </a:r>
            <a:r>
              <a:rPr sz="2800" spc="10" dirty="0">
                <a:latin typeface="Arial"/>
                <a:cs typeface="Arial"/>
              </a:rPr>
              <a:t>is used with </a:t>
            </a:r>
            <a:r>
              <a:rPr sz="2800" spc="10" dirty="0">
                <a:latin typeface="Courier New"/>
                <a:cs typeface="Courier New"/>
              </a:rPr>
              <a:t>&gt;&gt; </a:t>
            </a:r>
            <a:r>
              <a:rPr sz="2800" spc="10" dirty="0">
                <a:latin typeface="Arial"/>
                <a:cs typeface="Arial"/>
              </a:rPr>
              <a:t>to gather input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3179904"/>
            <a:ext cx="6891035" cy="14202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stream extraction operator is &gt;&gt;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5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500" spc="10" dirty="0">
                <a:latin typeface="Arial"/>
                <a:cs typeface="Arial"/>
              </a:rPr>
              <a:t>For example, if miles is a double variable</a:t>
            </a:r>
            <a:endParaRPr sz="2500">
              <a:latin typeface="Arial"/>
              <a:cs typeface="Arial"/>
            </a:endParaRPr>
          </a:p>
          <a:p>
            <a:pPr marL="914349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cin &gt;&gt; miles;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4707938"/>
            <a:ext cx="6130457" cy="124770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Causes computer to get a value of type</a:t>
            </a:r>
            <a:endParaRPr sz="2500">
              <a:latin typeface="Arial"/>
              <a:cs typeface="Arial"/>
            </a:endParaRPr>
          </a:p>
          <a:p>
            <a:pPr marL="286511">
              <a:lnSpc>
                <a:spcPct val="100000"/>
              </a:lnSpc>
            </a:pPr>
            <a:r>
              <a:rPr sz="2600" spc="10" dirty="0">
                <a:solidFill>
                  <a:srgbClr val="3333FF"/>
                </a:solidFill>
                <a:latin typeface="Courier New"/>
                <a:cs typeface="Courier New"/>
              </a:rPr>
              <a:t>double</a:t>
            </a:r>
            <a:endParaRPr sz="26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Places it in the variable </a:t>
            </a:r>
            <a:r>
              <a:rPr sz="2600" spc="10" dirty="0">
                <a:latin typeface="Courier New"/>
                <a:cs typeface="Courier New"/>
              </a:rPr>
              <a:t>miles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38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9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438336"/>
            <a:ext cx="4972050" cy="58578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4" name="object 164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7698028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Input (Read) Statement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74979"/>
            <a:ext cx="7296321" cy="17937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Using more than one variable in </a:t>
            </a:r>
            <a:r>
              <a:rPr sz="2800" spc="10" dirty="0">
                <a:latin typeface="Courier New"/>
                <a:cs typeface="Courier New"/>
              </a:rPr>
              <a:t>cin </a:t>
            </a:r>
            <a:r>
              <a:rPr sz="2800" spc="10" dirty="0">
                <a:latin typeface="Arial"/>
                <a:cs typeface="Arial"/>
              </a:rPr>
              <a:t>allows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more than one value to be read at a time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For example, if </a:t>
            </a:r>
            <a:r>
              <a:rPr sz="2800" spc="10" dirty="0">
                <a:latin typeface="Courier New"/>
                <a:cs typeface="Courier New"/>
              </a:rPr>
              <a:t>feet </a:t>
            </a:r>
            <a:r>
              <a:rPr sz="2800" spc="10" dirty="0">
                <a:latin typeface="Arial"/>
                <a:cs typeface="Arial"/>
              </a:rPr>
              <a:t>and </a:t>
            </a:r>
            <a:r>
              <a:rPr sz="2800" spc="10" dirty="0">
                <a:latin typeface="Courier New"/>
                <a:cs typeface="Courier New"/>
              </a:rPr>
              <a:t>inches </a:t>
            </a:r>
            <a:r>
              <a:rPr sz="2800" spc="10" dirty="0">
                <a:latin typeface="Arial"/>
                <a:cs typeface="Arial"/>
              </a:rPr>
              <a:t>are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variables of type </a:t>
            </a:r>
            <a:r>
              <a:rPr sz="2800" spc="10" dirty="0">
                <a:solidFill>
                  <a:srgbClr val="3333FF"/>
                </a:solidFill>
                <a:latin typeface="Courier New"/>
                <a:cs typeface="Courier New"/>
              </a:rPr>
              <a:t>int</a:t>
            </a:r>
            <a:r>
              <a:rPr sz="2800" spc="10" dirty="0">
                <a:latin typeface="Arial"/>
                <a:cs typeface="Arial"/>
              </a:rPr>
              <a:t>, a statement such as: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713229" y="3755161"/>
            <a:ext cx="4200378" cy="34537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cin &gt;&gt; feet &gt;&gt; inches;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4208066"/>
            <a:ext cx="6878446" cy="12407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Inputs two integers from the keyboard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Places them in variables </a:t>
            </a:r>
            <a:r>
              <a:rPr sz="2600" spc="10" dirty="0">
                <a:latin typeface="Courier New"/>
                <a:cs typeface="Courier New"/>
              </a:rPr>
              <a:t>feet </a:t>
            </a:r>
            <a:r>
              <a:rPr sz="2600" spc="10" dirty="0">
                <a:latin typeface="Arial"/>
                <a:cs typeface="Arial"/>
              </a:rPr>
              <a:t>and </a:t>
            </a:r>
            <a:r>
              <a:rPr sz="2600" spc="10" dirty="0">
                <a:latin typeface="Courier New"/>
                <a:cs typeface="Courier New"/>
              </a:rPr>
              <a:t>inches</a:t>
            </a:r>
            <a:endParaRPr sz="2600">
              <a:latin typeface="Courier New"/>
              <a:cs typeface="Courier New"/>
            </a:endParaRPr>
          </a:p>
          <a:p>
            <a:pPr marL="286511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respectively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39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5003291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Objectives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8205"/>
            <a:ext cx="7685659" cy="12883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Learn how to use preprocessor directives and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why they are necessary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Explore how to properly structure a program,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48994" y="3215322"/>
            <a:ext cx="1448409" cy="7944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including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program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004058" y="3215322"/>
            <a:ext cx="914857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using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124578" y="3215322"/>
            <a:ext cx="1676781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comments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008497" y="3215322"/>
            <a:ext cx="383362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to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598285" y="3215322"/>
            <a:ext cx="1599286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document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404606" y="3215322"/>
            <a:ext cx="285979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006144" y="4120832"/>
            <a:ext cx="5638203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Learn how to write a C++ program</a:t>
            </a:r>
            <a:endParaRPr sz="27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525002" y="6532908"/>
            <a:ext cx="105494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67" name="object 167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7698028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Input (Read) Statement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40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9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2" y="1724025"/>
            <a:ext cx="5643499" cy="3762375"/>
          </a:xfrm>
          <a:prstGeom prst="rect">
            <a:avLst/>
          </a:prstGeom>
        </p:spPr>
      </p:pic>
      <p:pic>
        <p:nvPicPr>
          <p:cNvPr id="100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5" y="1600136"/>
            <a:ext cx="6975475" cy="458787"/>
          </a:xfrm>
          <a:prstGeom prst="rect">
            <a:avLst/>
          </a:prstGeom>
        </p:spPr>
      </p:pic>
      <p:pic>
        <p:nvPicPr>
          <p:cNvPr id="101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5486362"/>
            <a:ext cx="4716476" cy="106193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0" name="object 170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824069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Variable Initialization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046276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There are two ways to initialize a variable: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2397058"/>
            <a:ext cx="1981200" cy="374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33FF"/>
                </a:solidFill>
                <a:latin typeface="Courier New"/>
                <a:cs typeface="Courier New"/>
              </a:rPr>
              <a:t>int </a:t>
            </a:r>
            <a:r>
              <a:rPr sz="2600" spc="10" dirty="0">
                <a:latin typeface="Courier New"/>
                <a:cs typeface="Courier New"/>
              </a:rPr>
              <a:t>feet;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2878884"/>
            <a:ext cx="5524598" cy="369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By using the assignment statement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20494" y="3337061"/>
            <a:ext cx="1923020" cy="3312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latin typeface="Courier New"/>
                <a:cs typeface="Courier New"/>
              </a:rPr>
              <a:t>feet = 35;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3774974"/>
            <a:ext cx="4221592" cy="3694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By using a read statement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20494" y="4239523"/>
            <a:ext cx="2273272" cy="3312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latin typeface="Courier New"/>
                <a:cs typeface="Courier New"/>
              </a:rPr>
              <a:t>cin &gt;&gt; feet;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3" name="object 173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7548144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Increment &amp; Decrement Operators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326443" cy="13551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Increment operator: increment variable by 1</a:t>
            </a:r>
            <a:endParaRPr sz="27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Pre-increment: </a:t>
            </a:r>
            <a:r>
              <a:rPr sz="2600" spc="10" dirty="0">
                <a:latin typeface="Courier New"/>
                <a:cs typeface="Courier New"/>
              </a:rPr>
              <a:t>++variable</a:t>
            </a:r>
            <a:endParaRPr sz="2600">
              <a:latin typeface="Courier New"/>
              <a:cs typeface="Courier New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Post-increment: </a:t>
            </a:r>
            <a:r>
              <a:rPr sz="2600" spc="10" dirty="0">
                <a:latin typeface="Courier New"/>
                <a:cs typeface="Courier New"/>
              </a:rPr>
              <a:t>variable++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3362784"/>
            <a:ext cx="7603771" cy="13550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Decrement operator: decrement variable by 1</a:t>
            </a:r>
            <a:endParaRPr sz="27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Pre-decrement: </a:t>
            </a:r>
            <a:r>
              <a:rPr sz="2600" spc="10" dirty="0">
                <a:latin typeface="Courier New"/>
                <a:cs typeface="Courier New"/>
              </a:rPr>
              <a:t>--variable</a:t>
            </a:r>
            <a:endParaRPr sz="2600">
              <a:latin typeface="Courier New"/>
              <a:cs typeface="Courier New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Post-decrement: </a:t>
            </a:r>
            <a:r>
              <a:rPr sz="2600" spc="10" dirty="0">
                <a:latin typeface="Courier New"/>
                <a:cs typeface="Courier New"/>
              </a:rPr>
              <a:t>variable—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4826079"/>
            <a:ext cx="7600220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What is the difference between the following?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42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2508250" y="5403850"/>
            <a:ext cx="1841500" cy="844550"/>
          </a:xfrm>
          <a:custGeom>
            <a:avLst/>
            <a:gdLst/>
            <a:ahLst/>
            <a:cxnLst/>
            <a:rect l="l" t="t" r="r" b="b"/>
            <a:pathLst>
              <a:path w="1841500" h="844550">
                <a:moveTo>
                  <a:pt x="6350" y="838200"/>
                </a:moveTo>
                <a:lnTo>
                  <a:pt x="6350" y="6350"/>
                </a:lnTo>
                <a:lnTo>
                  <a:pt x="1835150" y="6350"/>
                </a:lnTo>
                <a:lnTo>
                  <a:pt x="1835150" y="838200"/>
                </a:lnTo>
                <a:lnTo>
                  <a:pt x="6350" y="838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2606294" y="5471769"/>
            <a:ext cx="1642872" cy="7107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x = 5;</a:t>
            </a:r>
            <a:endParaRPr sz="24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y = ++x;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77" name="object 177"/>
          <p:cNvSpPr/>
          <p:nvPr/>
        </p:nvSpPr>
        <p:spPr>
          <a:xfrm>
            <a:off x="4794250" y="5403850"/>
            <a:ext cx="1841500" cy="844550"/>
          </a:xfrm>
          <a:custGeom>
            <a:avLst/>
            <a:gdLst/>
            <a:ahLst/>
            <a:cxnLst/>
            <a:rect l="l" t="t" r="r" b="b"/>
            <a:pathLst>
              <a:path w="1841500" h="844550">
                <a:moveTo>
                  <a:pt x="6350" y="838200"/>
                </a:moveTo>
                <a:lnTo>
                  <a:pt x="6350" y="6350"/>
                </a:lnTo>
                <a:lnTo>
                  <a:pt x="1835150" y="6350"/>
                </a:lnTo>
                <a:lnTo>
                  <a:pt x="1835150" y="838200"/>
                </a:lnTo>
                <a:lnTo>
                  <a:pt x="6350" y="8382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4892675" y="5471769"/>
            <a:ext cx="1642872" cy="7107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x = 5;</a:t>
            </a:r>
            <a:endParaRPr sz="24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Courier New"/>
                <a:cs typeface="Courier New"/>
              </a:rPr>
              <a:t>y = x++;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8" name="object 178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0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1615135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Output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765251"/>
            <a:ext cx="5199313" cy="4278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syntax of </a:t>
            </a:r>
            <a:r>
              <a:rPr sz="2800" spc="10" dirty="0">
                <a:latin typeface="Courier New"/>
                <a:cs typeface="Courier New"/>
              </a:rPr>
              <a:t>cout </a:t>
            </a:r>
            <a:r>
              <a:rPr sz="2800" spc="10" dirty="0">
                <a:latin typeface="Arial"/>
                <a:cs typeface="Arial"/>
              </a:rPr>
              <a:t>and </a:t>
            </a:r>
            <a:r>
              <a:rPr sz="2800" spc="10" dirty="0">
                <a:latin typeface="Courier New"/>
                <a:cs typeface="Courier New"/>
              </a:rPr>
              <a:t>&lt;&lt; </a:t>
            </a:r>
            <a:r>
              <a:rPr sz="2800" spc="10" dirty="0">
                <a:latin typeface="Arial"/>
                <a:cs typeface="Arial"/>
              </a:rPr>
              <a:t>is: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3019092"/>
            <a:ext cx="4332064" cy="36907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Called an output statement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3545664"/>
            <a:ext cx="5980290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stream insertion operator is &lt;&lt;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4100655"/>
            <a:ext cx="7482330" cy="7803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Expression evaluated and its value is printed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at the current cursor position on the screen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43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0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57429"/>
            <a:ext cx="7970265" cy="46207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1" name="object 181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204792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Output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657435" cy="12693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 manipulator is used to format the output</a:t>
            </a:r>
            <a:endParaRPr sz="2800">
              <a:latin typeface="Arial"/>
              <a:cs typeface="Arial"/>
            </a:endParaRPr>
          </a:p>
          <a:p>
            <a:pPr marL="170638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Example: </a:t>
            </a:r>
            <a:r>
              <a:rPr sz="2570" spc="10" dirty="0">
                <a:latin typeface="Courier New"/>
                <a:cs typeface="Courier New"/>
              </a:rPr>
              <a:t>endl </a:t>
            </a:r>
            <a:r>
              <a:rPr sz="2570" spc="10" dirty="0">
                <a:latin typeface="Arial"/>
                <a:cs typeface="Arial"/>
              </a:rPr>
              <a:t>causes insertion point to move</a:t>
            </a:r>
            <a:endParaRPr sz="25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to beginning of next line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1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141851"/>
            <a:ext cx="5859526" cy="2258949"/>
          </a:xfrm>
          <a:prstGeom prst="rect">
            <a:avLst/>
          </a:prstGeom>
        </p:spPr>
      </p:pic>
      <p:pic>
        <p:nvPicPr>
          <p:cNvPr id="112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125" y="3532124"/>
            <a:ext cx="6975475" cy="44132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4" name="object 184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204792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Output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74979"/>
            <a:ext cx="5905682" cy="8182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new line character is '</a:t>
            </a:r>
            <a:r>
              <a:rPr sz="2800" spc="10" dirty="0">
                <a:latin typeface="Courier New"/>
                <a:cs typeface="Courier New"/>
              </a:rPr>
              <a:t>\n</a:t>
            </a:r>
            <a:r>
              <a:rPr sz="2800" spc="10" dirty="0">
                <a:latin typeface="Arial"/>
                <a:cs typeface="Arial"/>
              </a:rPr>
              <a:t>'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May appear anywhere in the string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20494" y="2980664"/>
            <a:ext cx="4644581" cy="1030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Courier New"/>
                <a:cs typeface="Courier New"/>
              </a:rPr>
              <a:t>cout &lt;&lt; "Hello there.";</a:t>
            </a:r>
            <a:endParaRPr sz="21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latin typeface="Courier New"/>
                <a:cs typeface="Courier New"/>
              </a:rPr>
              <a:t>cout &lt;&lt; "My name is James.";</a:t>
            </a:r>
            <a:endParaRPr sz="21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Output: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49094" y="4070578"/>
            <a:ext cx="4805935" cy="301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Courier New"/>
                <a:cs typeface="Courier New"/>
              </a:rPr>
              <a:t>Hello there.My name is James.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20494" y="4486630"/>
            <a:ext cx="4644581" cy="103084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Courier New"/>
                <a:cs typeface="Courier New"/>
              </a:rPr>
              <a:t>cout &lt;&lt; "Hello there.\n";</a:t>
            </a:r>
            <a:endParaRPr sz="21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latin typeface="Courier New"/>
                <a:cs typeface="Courier New"/>
              </a:rPr>
              <a:t>cout &lt;&lt; "My name is James.";</a:t>
            </a:r>
            <a:endParaRPr sz="21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Output :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149094" y="5581193"/>
            <a:ext cx="2881694" cy="6539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100" spc="10" dirty="0">
                <a:latin typeface="Courier New"/>
                <a:cs typeface="Courier New"/>
              </a:rPr>
              <a:t>Hello there.</a:t>
            </a:r>
            <a:endParaRPr sz="21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100" spc="10" dirty="0">
                <a:latin typeface="Courier New"/>
                <a:cs typeface="Courier New"/>
              </a:rPr>
              <a:t>My name is James.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45</a:t>
            </a:r>
            <a:endParaRPr sz="1000">
              <a:latin typeface="Arial"/>
              <a:cs typeface="Arial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1822450" y="2965450"/>
            <a:ext cx="4965700" cy="1397000"/>
          </a:xfrm>
          <a:custGeom>
            <a:avLst/>
            <a:gdLst/>
            <a:ahLst/>
            <a:cxnLst/>
            <a:rect l="l" t="t" r="r" b="b"/>
            <a:pathLst>
              <a:path w="4965700" h="1397000">
                <a:moveTo>
                  <a:pt x="6350" y="1390650"/>
                </a:moveTo>
                <a:lnTo>
                  <a:pt x="6350" y="6350"/>
                </a:lnTo>
                <a:lnTo>
                  <a:pt x="4959350" y="6350"/>
                </a:lnTo>
                <a:lnTo>
                  <a:pt x="4959350" y="1390650"/>
                </a:lnTo>
                <a:lnTo>
                  <a:pt x="6350" y="13906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822450" y="4489450"/>
            <a:ext cx="4965700" cy="1765300"/>
          </a:xfrm>
          <a:custGeom>
            <a:avLst/>
            <a:gdLst/>
            <a:ahLst/>
            <a:cxnLst/>
            <a:rect l="l" t="t" r="r" b="b"/>
            <a:pathLst>
              <a:path w="4965700" h="1765300">
                <a:moveTo>
                  <a:pt x="6350" y="1758950"/>
                </a:moveTo>
                <a:lnTo>
                  <a:pt x="6350" y="6350"/>
                </a:lnTo>
                <a:lnTo>
                  <a:pt x="4959350" y="6350"/>
                </a:lnTo>
                <a:lnTo>
                  <a:pt x="4959350" y="1758950"/>
                </a:lnTo>
                <a:lnTo>
                  <a:pt x="6350" y="17589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9" name="object 189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204792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Output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46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76"/>
            <a:ext cx="7001454" cy="4095673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2" name="object 192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5212384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Preprocessor Directives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29639" y="1594563"/>
            <a:ext cx="7946383" cy="4159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C++ has a small number of operations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Many functions and symbols needed to run a</a:t>
            </a:r>
            <a:endParaRPr sz="2800">
              <a:latin typeface="Arial"/>
              <a:cs typeface="Arial"/>
            </a:endParaRPr>
          </a:p>
          <a:p>
            <a:pPr marL="343154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C++ program are provided as collection of</a:t>
            </a:r>
            <a:endParaRPr sz="2800">
              <a:latin typeface="Arial"/>
              <a:cs typeface="Arial"/>
            </a:endParaRPr>
          </a:p>
          <a:p>
            <a:pPr marL="343154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libraries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Every library has a name and is referred to by a</a:t>
            </a:r>
            <a:endParaRPr sz="2700">
              <a:latin typeface="Arial"/>
              <a:cs typeface="Arial"/>
            </a:endParaRPr>
          </a:p>
          <a:p>
            <a:pPr marL="343154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header file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Preprocessor directives are commands</a:t>
            </a:r>
            <a:endParaRPr sz="2800">
              <a:latin typeface="Arial"/>
              <a:cs typeface="Arial"/>
            </a:endParaRPr>
          </a:p>
          <a:p>
            <a:pPr marL="343154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supplied to the preprocessor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All preprocessor commands begin with </a:t>
            </a:r>
            <a:r>
              <a:rPr sz="2800" spc="10" dirty="0">
                <a:latin typeface="Courier New"/>
                <a:cs typeface="Courier New"/>
              </a:rPr>
              <a:t>#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29639" y="5862729"/>
            <a:ext cx="7488315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No semicolon at the end of these commands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5" name="object 195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5212384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Preprocessor Directives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5305969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Syntax to include a header file: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3326208"/>
            <a:ext cx="2516722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For 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48994" y="4149877"/>
            <a:ext cx="3653028" cy="3182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solidFill>
                  <a:srgbClr val="3333FF"/>
                </a:solidFill>
                <a:latin typeface="Arial"/>
                <a:cs typeface="Arial"/>
              </a:rPr>
              <a:t>#include  </a:t>
            </a:r>
            <a:r>
              <a:rPr sz="2400" b="1" spc="10" dirty="0">
                <a:latin typeface="Arial"/>
                <a:cs typeface="Arial"/>
              </a:rPr>
              <a:t>&lt;iostream&gt;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63294" y="4835954"/>
            <a:ext cx="6128139" cy="7723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Causes the preprocessor to include the</a:t>
            </a:r>
            <a:endParaRPr sz="2500">
              <a:latin typeface="Arial"/>
              <a:cs typeface="Arial"/>
            </a:endParaRPr>
          </a:p>
          <a:p>
            <a:pPr marL="286511">
              <a:lnSpc>
                <a:spcPct val="100000"/>
              </a:lnSpc>
            </a:pPr>
            <a:r>
              <a:rPr sz="2600" spc="10" dirty="0">
                <a:latin typeface="Arial"/>
                <a:cs typeface="Arial"/>
              </a:rPr>
              <a:t>header file </a:t>
            </a:r>
            <a:r>
              <a:rPr sz="2600" spc="10" dirty="0">
                <a:latin typeface="Courier New"/>
                <a:cs typeface="Courier New"/>
              </a:rPr>
              <a:t>iostream </a:t>
            </a:r>
            <a:r>
              <a:rPr sz="2600" spc="10" dirty="0">
                <a:latin typeface="Arial"/>
                <a:cs typeface="Arial"/>
              </a:rPr>
              <a:t>in the program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48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14597"/>
            <a:ext cx="3932560" cy="6030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8" name="object 198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15747"/>
            <a:ext cx="7329727" cy="127535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Courier New"/>
                <a:cs typeface="Courier New"/>
              </a:rPr>
              <a:t>namespace </a:t>
            </a: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and Using </a:t>
            </a:r>
            <a:r>
              <a:rPr sz="4200" spc="10" dirty="0">
                <a:solidFill>
                  <a:srgbClr val="000066"/>
                </a:solidFill>
                <a:latin typeface="Courier New"/>
                <a:cs typeface="Courier New"/>
              </a:rPr>
              <a:t>cin </a:t>
            </a: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Courier New"/>
                <a:cs typeface="Courier New"/>
              </a:rPr>
              <a:t>cout </a:t>
            </a: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in a Program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74979"/>
            <a:ext cx="7531811" cy="17865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20" spc="10" dirty="0">
                <a:solidFill>
                  <a:srgbClr val="000066"/>
                </a:solidFill>
                <a:latin typeface="Courier New"/>
                <a:cs typeface="Courier New"/>
              </a:rPr>
              <a:t>•  </a:t>
            </a:r>
            <a:r>
              <a:rPr sz="2620" spc="10" dirty="0">
                <a:latin typeface="Courier New"/>
                <a:cs typeface="Courier New"/>
              </a:rPr>
              <a:t>cin </a:t>
            </a:r>
            <a:r>
              <a:rPr sz="2620" spc="10" dirty="0">
                <a:latin typeface="Arial"/>
                <a:cs typeface="Arial"/>
              </a:rPr>
              <a:t>and </a:t>
            </a:r>
            <a:r>
              <a:rPr sz="2620" spc="10" dirty="0">
                <a:latin typeface="Courier New"/>
                <a:cs typeface="Courier New"/>
              </a:rPr>
              <a:t>cout </a:t>
            </a:r>
            <a:r>
              <a:rPr sz="2620" spc="10" dirty="0">
                <a:latin typeface="Arial"/>
                <a:cs typeface="Arial"/>
              </a:rPr>
              <a:t>are declared in the header file</a:t>
            </a:r>
            <a:endParaRPr sz="26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Courier New"/>
                <a:cs typeface="Courier New"/>
              </a:rPr>
              <a:t>iostream</a:t>
            </a:r>
            <a:r>
              <a:rPr sz="2800" spc="10" dirty="0">
                <a:latin typeface="Arial"/>
                <a:cs typeface="Arial"/>
              </a:rPr>
              <a:t>, but within </a:t>
            </a:r>
            <a:r>
              <a:rPr sz="2800" spc="10" dirty="0">
                <a:latin typeface="Courier New"/>
                <a:cs typeface="Courier New"/>
              </a:rPr>
              <a:t>std </a:t>
            </a:r>
            <a:r>
              <a:rPr sz="2800" spc="10" dirty="0">
                <a:latin typeface="Arial"/>
                <a:cs typeface="Arial"/>
              </a:rPr>
              <a:t>namespace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To use </a:t>
            </a:r>
            <a:r>
              <a:rPr sz="2800" spc="10" dirty="0">
                <a:latin typeface="Courier New"/>
                <a:cs typeface="Courier New"/>
              </a:rPr>
              <a:t>cin </a:t>
            </a:r>
            <a:r>
              <a:rPr sz="2800" spc="10" dirty="0">
                <a:latin typeface="Arial"/>
                <a:cs typeface="Arial"/>
              </a:rPr>
              <a:t>and </a:t>
            </a:r>
            <a:r>
              <a:rPr sz="2800" spc="10" dirty="0">
                <a:latin typeface="Courier New"/>
                <a:cs typeface="Courier New"/>
              </a:rPr>
              <a:t>cout </a:t>
            </a:r>
            <a:r>
              <a:rPr sz="2800" spc="10" dirty="0">
                <a:latin typeface="Arial"/>
                <a:cs typeface="Arial"/>
              </a:rPr>
              <a:t>in a program, use the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following two statements: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48994" y="3778851"/>
            <a:ext cx="4259961" cy="4023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33FF"/>
                </a:solidFill>
                <a:latin typeface="Courier New"/>
                <a:cs typeface="Courier New"/>
              </a:rPr>
              <a:t>#include </a:t>
            </a:r>
            <a:r>
              <a:rPr sz="2800" spc="10" dirty="0">
                <a:latin typeface="Courier New"/>
                <a:cs typeface="Courier New"/>
              </a:rPr>
              <a:t>&lt;iostream&gt;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48994" y="4283548"/>
            <a:ext cx="4468749" cy="4019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3333FF"/>
                </a:solidFill>
                <a:latin typeface="Courier New"/>
                <a:cs typeface="Courier New"/>
              </a:rPr>
              <a:t>using namespace </a:t>
            </a:r>
            <a:r>
              <a:rPr sz="2800" spc="10" dirty="0">
                <a:latin typeface="Courier New"/>
                <a:cs typeface="Courier New"/>
              </a:rPr>
              <a:t>std;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49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679704" y="565996"/>
            <a:ext cx="6067155" cy="5908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Structure of a C++ program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837054" y="1785239"/>
            <a:ext cx="1912924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Source code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77240" y="2364613"/>
            <a:ext cx="338023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77240" y="2364613"/>
            <a:ext cx="3950208" cy="29742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30072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Arial"/>
                <a:cs typeface="Arial"/>
              </a:rPr>
              <a:t>// my first program in C++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2. </a:t>
            </a:r>
            <a:r>
              <a:rPr sz="2400" spc="10" dirty="0">
                <a:solidFill>
                  <a:srgbClr val="0070C0"/>
                </a:solidFill>
                <a:latin typeface="Arial"/>
                <a:cs typeface="Arial"/>
              </a:rPr>
              <a:t># include &lt;iostream&gt;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3.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5. </a:t>
            </a:r>
            <a:r>
              <a:rPr sz="2400" spc="10" dirty="0">
                <a:solidFill>
                  <a:srgbClr val="0070C0"/>
                </a:solidFill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6. </a:t>
            </a:r>
            <a:r>
              <a:rPr sz="2400" spc="10" dirty="0">
                <a:solidFill>
                  <a:srgbClr val="0070C0"/>
                </a:solidFill>
                <a:latin typeface="Arial"/>
                <a:cs typeface="Arial"/>
              </a:rPr>
              <a:t>std::cout&lt;&lt;“Hello Word!”;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0066"/>
                </a:solidFill>
                <a:latin typeface="Arial"/>
                <a:cs typeface="Arial"/>
              </a:rPr>
              <a:t>7. </a:t>
            </a:r>
            <a:r>
              <a:rPr sz="2400" spc="10" dirty="0">
                <a:solidFill>
                  <a:srgbClr val="0070C0"/>
                </a:solidFill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07312" y="3681730"/>
            <a:ext cx="1440485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Arial"/>
                <a:cs typeface="Arial"/>
              </a:rPr>
              <a:t>int main ()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6166993" y="1785239"/>
            <a:ext cx="1084173" cy="3401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901817" y="2803525"/>
            <a:ext cx="1678228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0070C0"/>
                </a:solidFill>
                <a:latin typeface="Arial"/>
                <a:cs typeface="Arial"/>
              </a:rPr>
              <a:t>Hello Word!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525002" y="6532908"/>
            <a:ext cx="105494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2189988"/>
            <a:ext cx="121920" cy="3438144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5162550" y="2190750"/>
            <a:ext cx="38100" cy="3390900"/>
          </a:xfrm>
          <a:custGeom>
            <a:avLst/>
            <a:gdLst/>
            <a:ahLst/>
            <a:cxnLst/>
            <a:rect l="l" t="t" r="r" b="b"/>
            <a:pathLst>
              <a:path w="38100" h="3390900">
                <a:moveTo>
                  <a:pt x="19050" y="19050"/>
                </a:moveTo>
                <a:lnTo>
                  <a:pt x="19050" y="337185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8" y="2171700"/>
            <a:ext cx="6486144" cy="123444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1123950" y="2190750"/>
            <a:ext cx="6438900" cy="38100"/>
          </a:xfrm>
          <a:custGeom>
            <a:avLst/>
            <a:gdLst/>
            <a:ahLst/>
            <a:cxnLst/>
            <a:rect l="l" t="t" r="r" b="b"/>
            <a:pathLst>
              <a:path w="6438900" h="38100">
                <a:moveTo>
                  <a:pt x="19050" y="19050"/>
                </a:moveTo>
                <a:lnTo>
                  <a:pt x="6419850" y="1905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28" y="5524500"/>
            <a:ext cx="6486144" cy="12344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1123950" y="5543550"/>
            <a:ext cx="6438900" cy="38100"/>
          </a:xfrm>
          <a:custGeom>
            <a:avLst/>
            <a:gdLst/>
            <a:ahLst/>
            <a:cxnLst/>
            <a:rect l="l" t="t" r="r" b="b"/>
            <a:pathLst>
              <a:path w="6438900" h="38100">
                <a:moveTo>
                  <a:pt x="19050" y="19050"/>
                </a:moveTo>
                <a:lnTo>
                  <a:pt x="6419850" y="19050"/>
                </a:lnTo>
              </a:path>
            </a:pathLst>
          </a:custGeom>
          <a:ln w="38100">
            <a:solidFill>
              <a:srgbClr val="3366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1" name="object 201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15747"/>
            <a:ext cx="7535774" cy="12640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Using the </a:t>
            </a:r>
            <a:r>
              <a:rPr sz="4200" spc="10" dirty="0">
                <a:solidFill>
                  <a:srgbClr val="000066"/>
                </a:solidFill>
                <a:latin typeface="Courier New"/>
                <a:cs typeface="Courier New"/>
              </a:rPr>
              <a:t>string </a:t>
            </a: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Data Type in a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74979"/>
            <a:ext cx="7533176" cy="8549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To use the </a:t>
            </a:r>
            <a:r>
              <a:rPr sz="2800" spc="10" dirty="0">
                <a:latin typeface="Courier New"/>
                <a:cs typeface="Courier New"/>
              </a:rPr>
              <a:t>string </a:t>
            </a:r>
            <a:r>
              <a:rPr sz="2800" spc="10" dirty="0">
                <a:latin typeface="Arial"/>
                <a:cs typeface="Arial"/>
              </a:rPr>
              <a:t>type, you need to access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its definition from the header file </a:t>
            </a:r>
            <a:r>
              <a:rPr sz="2800" spc="10" dirty="0">
                <a:latin typeface="Courier New"/>
                <a:cs typeface="Courier New"/>
              </a:rPr>
              <a:t>string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2838528"/>
            <a:ext cx="7366568" cy="9079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Include the following preprocessor directive: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solidFill>
                  <a:srgbClr val="3333FF"/>
                </a:solidFill>
                <a:latin typeface="Courier New"/>
                <a:cs typeface="Courier New"/>
              </a:rPr>
              <a:t>#include  </a:t>
            </a:r>
            <a:r>
              <a:rPr sz="2800" spc="10" dirty="0">
                <a:latin typeface="Courier New"/>
                <a:cs typeface="Courier New"/>
              </a:rPr>
              <a:t>&lt;string&gt;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4" name="object 204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2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5398007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Creating a C++ Program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620308" cy="373797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C++ program has two parts: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Preprocessor directives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The program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Preprocessor directives and program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statements constitute C++ source code (.cpp)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Compiler generates object code (.obj)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Executable code is produced and saved in a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file with the file extension .exe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07" name="object 207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5398007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Creating a C++ Program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56691"/>
            <a:ext cx="7642798" cy="33605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 C++ program is a collection of functions,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one of which is the function </a:t>
            </a:r>
            <a:r>
              <a:rPr sz="2800" spc="10" dirty="0">
                <a:latin typeface="Courier New"/>
                <a:cs typeface="Courier New"/>
              </a:rPr>
              <a:t>main</a:t>
            </a:r>
            <a:endParaRPr sz="2800">
              <a:latin typeface="Courier New"/>
              <a:cs typeface="Courier New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first line of the function </a:t>
            </a:r>
            <a:r>
              <a:rPr sz="2800" spc="10" dirty="0">
                <a:latin typeface="Courier New"/>
                <a:cs typeface="Courier New"/>
              </a:rPr>
              <a:t>main </a:t>
            </a:r>
            <a:r>
              <a:rPr sz="2800" spc="10" dirty="0">
                <a:latin typeface="Arial"/>
                <a:cs typeface="Arial"/>
              </a:rPr>
              <a:t>is called the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heading of the function: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33FF"/>
                </a:solidFill>
                <a:latin typeface="Courier New"/>
                <a:cs typeface="Courier New"/>
              </a:rPr>
              <a:t>int </a:t>
            </a:r>
            <a:r>
              <a:rPr sz="2600" spc="10" dirty="0">
                <a:latin typeface="Arial"/>
                <a:cs typeface="Arial"/>
              </a:rPr>
              <a:t>main()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statements enclosed between the curly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braces ({ and }) form the body of the function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Contains two types of statements: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20494" y="5275924"/>
            <a:ext cx="3295690" cy="7001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Declaration statements</a:t>
            </a:r>
            <a:endParaRPr sz="23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Executable statements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0" name="object 210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53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3" name="object 213"/>
          <p:cNvSpPr/>
          <p:nvPr/>
        </p:nvSpPr>
        <p:spPr>
          <a:xfrm>
            <a:off x="838200" y="228600"/>
            <a:ext cx="8077200" cy="6096000"/>
          </a:xfrm>
          <a:custGeom>
            <a:avLst/>
            <a:gdLst/>
            <a:ahLst/>
            <a:cxnLst/>
            <a:rect l="l" t="t" r="r" b="b"/>
            <a:pathLst>
              <a:path w="8077200" h="6096000">
                <a:moveTo>
                  <a:pt x="0" y="6096000"/>
                </a:moveTo>
                <a:lnTo>
                  <a:pt x="0" y="0"/>
                </a:lnTo>
                <a:lnTo>
                  <a:pt x="8077200" y="0"/>
                </a:lnTo>
                <a:lnTo>
                  <a:pt x="8077200" y="6096000"/>
                </a:lnTo>
                <a:lnTo>
                  <a:pt x="0" y="6096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63"/>
            <a:ext cx="6975475" cy="468312"/>
          </a:xfrm>
          <a:prstGeom prst="rect">
            <a:avLst/>
          </a:prstGeom>
        </p:spPr>
      </p:pic>
      <p:pic>
        <p:nvPicPr>
          <p:cNvPr id="13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711143"/>
            <a:ext cx="6236693" cy="1898847"/>
          </a:xfrm>
          <a:prstGeom prst="rect">
            <a:avLst/>
          </a:prstGeom>
        </p:spPr>
      </p:pic>
      <p:pic>
        <p:nvPicPr>
          <p:cNvPr id="135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743200"/>
            <a:ext cx="6291199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4" name="object 214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5398007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Creating a C++ Program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6110"/>
            <a:ext cx="1945538" cy="34015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Sample Run: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2328443"/>
            <a:ext cx="4016399" cy="3182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Line  9:  firstNum  =  18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767609"/>
            <a:ext cx="5476316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Line  10:  Enter  an  integer:  </a:t>
            </a:r>
            <a:r>
              <a:rPr sz="2400" b="1" spc="10" dirty="0">
                <a:solidFill>
                  <a:srgbClr val="E92500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06144" y="3645433"/>
            <a:ext cx="4382525" cy="3182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Line  13:  secondNum  =  15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06144" y="4084599"/>
            <a:ext cx="7301484" cy="3179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Line  15:  The  new  value  of  firstNum  =  60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7" name="object 217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3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5390007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 Style and Form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74979"/>
            <a:ext cx="6931736" cy="4278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Every C++ program has a function </a:t>
            </a:r>
            <a:r>
              <a:rPr sz="2800" spc="10" dirty="0">
                <a:latin typeface="Courier New"/>
                <a:cs typeface="Courier New"/>
              </a:rPr>
              <a:t>main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2411808"/>
            <a:ext cx="6573294" cy="13350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It must also follow the syntax rules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Other rules serve the purpose of giving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precise meaning to the language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0" name="object 220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1615135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Syntax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56691"/>
            <a:ext cx="6789190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Errors in syntax are found in compilation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2325176"/>
            <a:ext cx="1386840" cy="7810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b="1" spc="10" dirty="0">
                <a:solidFill>
                  <a:srgbClr val="3333FF"/>
                </a:solidFill>
                <a:latin typeface="Arial"/>
                <a:cs typeface="Arial"/>
              </a:rPr>
              <a:t>int  </a:t>
            </a:r>
            <a:r>
              <a:rPr sz="2600" b="1" spc="10" dirty="0">
                <a:latin typeface="Arial"/>
                <a:cs typeface="Arial"/>
              </a:rPr>
              <a:t>x;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b="1" spc="10" dirty="0">
                <a:solidFill>
                  <a:srgbClr val="3333FF"/>
                </a:solidFill>
                <a:latin typeface="Arial"/>
                <a:cs typeface="Arial"/>
              </a:rPr>
              <a:t>int  </a:t>
            </a:r>
            <a:r>
              <a:rPr sz="2600" b="1" spc="10" dirty="0">
                <a:latin typeface="Arial"/>
                <a:cs typeface="Arial"/>
              </a:rPr>
              <a:t>y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2325176"/>
            <a:ext cx="5457624" cy="12169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286381">
              <a:lnSpc>
                <a:spcPct val="100000"/>
              </a:lnSpc>
            </a:pPr>
            <a:r>
              <a:rPr sz="2600" b="1" spc="10" dirty="0">
                <a:solidFill>
                  <a:srgbClr val="34BC33"/>
                </a:solidFill>
                <a:latin typeface="Arial"/>
                <a:cs typeface="Arial"/>
              </a:rPr>
              <a:t>//Line  1</a:t>
            </a:r>
            <a:endParaRPr sz="2600">
              <a:latin typeface="Arial"/>
              <a:cs typeface="Arial"/>
            </a:endParaRPr>
          </a:p>
          <a:p>
            <a:pPr marL="2286381">
              <a:lnSpc>
                <a:spcPct val="100000"/>
              </a:lnSpc>
            </a:pPr>
            <a:r>
              <a:rPr sz="2600" b="1" spc="10" dirty="0">
                <a:solidFill>
                  <a:srgbClr val="34BC33"/>
                </a:solidFill>
                <a:latin typeface="Arial"/>
                <a:cs typeface="Arial"/>
              </a:rPr>
              <a:t>//Line  2:  error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00" b="1" spc="10" dirty="0">
                <a:solidFill>
                  <a:srgbClr val="3333FF"/>
                </a:solidFill>
                <a:latin typeface="Arial"/>
                <a:cs typeface="Arial"/>
              </a:rPr>
              <a:t>double  </a:t>
            </a:r>
            <a:r>
              <a:rPr sz="2600" b="1" spc="10" dirty="0">
                <a:latin typeface="Arial"/>
                <a:cs typeface="Arial"/>
              </a:rPr>
              <a:t>z;    </a:t>
            </a:r>
            <a:r>
              <a:rPr sz="2600" b="1" spc="10" dirty="0">
                <a:solidFill>
                  <a:srgbClr val="34BC33"/>
                </a:solidFill>
                <a:latin typeface="Arial"/>
                <a:cs typeface="Arial"/>
              </a:rPr>
              <a:t>//Line  3</a:t>
            </a:r>
            <a:endParaRPr sz="26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63294" y="4069140"/>
            <a:ext cx="5457623" cy="3449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b="1" spc="10" dirty="0">
                <a:latin typeface="Arial"/>
                <a:cs typeface="Arial"/>
              </a:rPr>
              <a:t>y  =  w  +  x;  </a:t>
            </a:r>
            <a:r>
              <a:rPr sz="2600" b="1" spc="10" dirty="0">
                <a:solidFill>
                  <a:srgbClr val="34BC33"/>
                </a:solidFill>
                <a:latin typeface="Arial"/>
                <a:cs typeface="Arial"/>
              </a:rPr>
              <a:t>//Line  4:  error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3" name="object 223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645515"/>
            <a:ext cx="3153461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Use of Blanks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158544" y="1594563"/>
            <a:ext cx="7486679" cy="3127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In C++, you use one or more blanks to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separate numbers when data is input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Used to separate reserved words and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identifiers from each other and from other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symbols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Must never appear within a reserved word or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identifier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6" name="object 226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329982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Use of Semicolons, Brackets, and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Commas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6865889" cy="18962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All C++ statements end with a semicolon</a:t>
            </a:r>
            <a:endParaRPr sz="27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Also called a statement terminator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{ and } are not C++ statements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Commas separate items in a list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9" name="object 229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2324023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Semantics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6963185" cy="22745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Possible to remove all syntax errors in a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program and still not have it run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Even if it runs, it may still not do what you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meant it to do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For example,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4258358"/>
            <a:ext cx="5086578" cy="3985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Courier New"/>
                <a:cs typeface="Courier New"/>
              </a:rPr>
              <a:t>2 + 3 * 5 </a:t>
            </a:r>
            <a:r>
              <a:rPr sz="2600" spc="10" dirty="0">
                <a:latin typeface="Arial"/>
                <a:cs typeface="Arial"/>
              </a:rPr>
              <a:t>and  </a:t>
            </a:r>
            <a:r>
              <a:rPr sz="2600" spc="10" dirty="0">
                <a:latin typeface="Courier New"/>
                <a:cs typeface="Courier New"/>
              </a:rPr>
              <a:t>(2 + 3) * 5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48994" y="4765119"/>
            <a:ext cx="7295720" cy="8234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are both syntactically correct expressions, but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have different meanings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59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6678422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000" spc="10" dirty="0">
                <a:solidFill>
                  <a:srgbClr val="000066"/>
                </a:solidFill>
                <a:latin typeface="Times New Roman"/>
                <a:cs typeface="Times New Roman"/>
              </a:rPr>
              <a:t>Components </a:t>
            </a: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of a C++ program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8205"/>
            <a:ext cx="7686002" cy="16997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solidFill>
                  <a:srgbClr val="333399"/>
                </a:solidFill>
                <a:latin typeface="Arial"/>
                <a:cs typeface="Arial"/>
              </a:rPr>
              <a:t>Line 1: // my first program in C++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Lines beginning with two slash signs (//) are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comments by the programmer and have no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effect on the behavior of the program.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3723913"/>
            <a:ext cx="215532" cy="3449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45006" y="3709076"/>
            <a:ext cx="2170770" cy="383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Programmers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847211" y="3709076"/>
            <a:ext cx="647284" cy="383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use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725035" y="3709076"/>
            <a:ext cx="858355" cy="383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them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811901" y="3709076"/>
            <a:ext cx="383446" cy="383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to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423025" y="3709076"/>
            <a:ext cx="1181311" cy="38301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include</a:t>
            </a:r>
            <a:endParaRPr sz="27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48994" y="3709076"/>
            <a:ext cx="7344106" cy="16173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6485636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short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explanations  or  observations  concerning  the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code or program. In this case, it is a brief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introductory description of the program.</a:t>
            </a:r>
            <a:endParaRPr sz="27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525002" y="6532908"/>
            <a:ext cx="105494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2" name="object 232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4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175988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Naming Identifiers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6061333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Identifiers can be self-documenting: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2387213"/>
            <a:ext cx="4447033" cy="3842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Courier New"/>
                <a:cs typeface="Courier New"/>
              </a:rPr>
              <a:t>CENTIMETERS_PER_INCH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887296"/>
            <a:ext cx="4616568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Avoid run-together words 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63294" y="3374765"/>
            <a:ext cx="2465832" cy="3842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Courier New"/>
                <a:cs typeface="Courier New"/>
              </a:rPr>
              <a:t>annualsale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3866414"/>
            <a:ext cx="1666504" cy="3694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Solution: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20494" y="4329415"/>
            <a:ext cx="5785812" cy="3265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Capitalize the beginning of each new word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377694" y="4740360"/>
            <a:ext cx="1905000" cy="2883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spc="10" dirty="0">
                <a:solidFill>
                  <a:srgbClr val="000066"/>
                </a:solidFill>
                <a:latin typeface="Courier New"/>
                <a:cs typeface="Courier New"/>
              </a:rPr>
              <a:t>•  </a:t>
            </a:r>
            <a:r>
              <a:rPr sz="1850" spc="10" dirty="0">
                <a:latin typeface="Courier New"/>
                <a:cs typeface="Courier New"/>
              </a:rPr>
              <a:t>annualSale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920494" y="5115799"/>
            <a:ext cx="6384194" cy="3265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Inserting an underscore just before a new word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377694" y="5520978"/>
            <a:ext cx="2057400" cy="2883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80" spc="10" dirty="0">
                <a:solidFill>
                  <a:srgbClr val="000066"/>
                </a:solidFill>
                <a:latin typeface="Courier New"/>
                <a:cs typeface="Courier New"/>
              </a:rPr>
              <a:t>•  </a:t>
            </a:r>
            <a:r>
              <a:rPr sz="1880" spc="10" dirty="0">
                <a:latin typeface="Courier New"/>
                <a:cs typeface="Courier New"/>
              </a:rPr>
              <a:t>annual_sale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5" name="object 235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3020644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Prompt Lines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2416942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Prompt lines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8" name="object 238"/>
          <p:cNvSpPr/>
          <p:nvPr/>
        </p:nvSpPr>
        <p:spPr>
          <a:xfrm>
            <a:off x="1348740" y="2258568"/>
            <a:ext cx="1978152" cy="25908"/>
          </a:xfrm>
          <a:custGeom>
            <a:avLst/>
            <a:gdLst/>
            <a:ahLst/>
            <a:cxnLst/>
            <a:rect l="l" t="t" r="r" b="b"/>
            <a:pathLst>
              <a:path w="1978152" h="25908">
                <a:moveTo>
                  <a:pt x="0" y="25908"/>
                </a:moveTo>
                <a:lnTo>
                  <a:pt x="0" y="0"/>
                </a:lnTo>
                <a:lnTo>
                  <a:pt x="1978152" y="0"/>
                </a:lnTo>
                <a:lnTo>
                  <a:pt x="1978152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348994" y="1899363"/>
            <a:ext cx="6526907" cy="8233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978533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: executable statements that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inform the user what to do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3101755"/>
            <a:ext cx="7026119" cy="244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70" spc="10" dirty="0">
                <a:latin typeface="Courier New"/>
                <a:cs typeface="Courier New"/>
              </a:rPr>
              <a:t>cout &lt;&lt; "Please enter a number between 1 and 10 and 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112518" y="3412651"/>
            <a:ext cx="4552792" cy="244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urier New"/>
                <a:cs typeface="Courier New"/>
              </a:rPr>
              <a:t>&lt;&lt; "press the return key" &lt;&lt; endl;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3723548"/>
            <a:ext cx="1558381" cy="2453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00" spc="10" dirty="0">
                <a:latin typeface="Courier New"/>
                <a:cs typeface="Courier New"/>
              </a:rPr>
              <a:t>cin &gt;&gt; num;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39" name="object 239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3420694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Documentation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285731" cy="327518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 well-documented program is easier to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understand and modify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You use comments to document programs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Comments should appear in a program to: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Explain the purpose of the program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Identify who wrote it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Explain the purpose of particular statements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2" name="object 242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" name="object 244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3420694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Form and Style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6988751" cy="8731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Consider two ways of declaring variables:</a:t>
            </a:r>
            <a:endParaRPr sz="27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Method 1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20494" y="2872765"/>
            <a:ext cx="2921507" cy="3450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33FF"/>
                </a:solidFill>
                <a:latin typeface="Courier New"/>
                <a:cs typeface="Courier New"/>
              </a:rPr>
              <a:t>int </a:t>
            </a:r>
            <a:r>
              <a:rPr sz="2400" spc="10" dirty="0">
                <a:latin typeface="Courier New"/>
                <a:cs typeface="Courier New"/>
              </a:rPr>
              <a:t>feet, inch;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920494" y="3304057"/>
            <a:ext cx="2373249" cy="3450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33FF"/>
                </a:solidFill>
                <a:latin typeface="Courier New"/>
                <a:cs typeface="Courier New"/>
              </a:rPr>
              <a:t>double </a:t>
            </a:r>
            <a:r>
              <a:rPr sz="2400" spc="10" dirty="0">
                <a:latin typeface="Courier New"/>
                <a:cs typeface="Courier New"/>
              </a:rPr>
              <a:t>x, y;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63294" y="3756686"/>
            <a:ext cx="1755877" cy="3694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Method 2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920494" y="4220235"/>
            <a:ext cx="3651885" cy="3450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solidFill>
                  <a:srgbClr val="3333FF"/>
                </a:solidFill>
                <a:latin typeface="Courier New"/>
                <a:cs typeface="Courier New"/>
              </a:rPr>
              <a:t>int </a:t>
            </a:r>
            <a:r>
              <a:rPr sz="2400" spc="10" dirty="0">
                <a:latin typeface="Courier New"/>
                <a:cs typeface="Courier New"/>
              </a:rPr>
              <a:t>a,b;</a:t>
            </a:r>
            <a:r>
              <a:rPr sz="2400" spc="10" dirty="0">
                <a:solidFill>
                  <a:srgbClr val="3333FF"/>
                </a:solidFill>
                <a:latin typeface="Courier New"/>
                <a:cs typeface="Courier New"/>
              </a:rPr>
              <a:t>double </a:t>
            </a:r>
            <a:r>
              <a:rPr sz="2400" spc="10" dirty="0">
                <a:latin typeface="Courier New"/>
                <a:cs typeface="Courier New"/>
              </a:rPr>
              <a:t>x,y;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06144" y="4679775"/>
            <a:ext cx="7620462" cy="8230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Both are correct; however, the second is hard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to read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5" name="object 245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7107555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More on Assignment Statements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6749776" cy="13063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C++ has special assignment statements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called compound assignments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latin typeface="Courier New"/>
                <a:cs typeface="Courier New"/>
              </a:rPr>
              <a:t>+=</a:t>
            </a:r>
            <a:r>
              <a:rPr sz="2600" spc="10" dirty="0">
                <a:latin typeface="Arial"/>
                <a:cs typeface="Arial"/>
              </a:rPr>
              <a:t>, </a:t>
            </a:r>
            <a:r>
              <a:rPr sz="2600" spc="10" dirty="0">
                <a:latin typeface="Courier New"/>
                <a:cs typeface="Courier New"/>
              </a:rPr>
              <a:t>-=</a:t>
            </a:r>
            <a:r>
              <a:rPr sz="2600" spc="10" dirty="0">
                <a:latin typeface="Arial"/>
                <a:cs typeface="Arial"/>
              </a:rPr>
              <a:t>, </a:t>
            </a:r>
            <a:r>
              <a:rPr sz="2600" spc="10" dirty="0">
                <a:latin typeface="Courier New"/>
                <a:cs typeface="Courier New"/>
              </a:rPr>
              <a:t>*=</a:t>
            </a:r>
            <a:r>
              <a:rPr sz="2600" spc="10" dirty="0">
                <a:latin typeface="Arial"/>
                <a:cs typeface="Arial"/>
              </a:rPr>
              <a:t>, </a:t>
            </a:r>
            <a:r>
              <a:rPr sz="2600" spc="10" dirty="0">
                <a:latin typeface="Courier New"/>
                <a:cs typeface="Courier New"/>
              </a:rPr>
              <a:t>/=</a:t>
            </a:r>
            <a:r>
              <a:rPr sz="2600" spc="10" dirty="0">
                <a:latin typeface="Arial"/>
                <a:cs typeface="Arial"/>
              </a:rPr>
              <a:t>, and </a:t>
            </a:r>
            <a:r>
              <a:rPr sz="2600" spc="10" dirty="0">
                <a:latin typeface="Courier New"/>
                <a:cs typeface="Courier New"/>
              </a:rPr>
              <a:t>%=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3314016"/>
            <a:ext cx="1923364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46530" y="3854002"/>
            <a:ext cx="1587537" cy="3747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latin typeface="Courier New"/>
                <a:cs typeface="Courier New"/>
              </a:rPr>
              <a:t>x *= y;</a:t>
            </a:r>
            <a:endParaRPr sz="26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8" name="object 248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" name="object 249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5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372120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Programming Example:                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Convert Length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344595" cy="1810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Write a program that takes as input a given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length expressed in feet and inches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57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570" spc="10" dirty="0">
                <a:latin typeface="Arial"/>
                <a:cs typeface="Arial"/>
              </a:rPr>
              <a:t>Convert and output the length in centimeters</a:t>
            </a:r>
            <a:endParaRPr sz="25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Input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1348740" y="3672840"/>
            <a:ext cx="792480" cy="25907"/>
          </a:xfrm>
          <a:custGeom>
            <a:avLst/>
            <a:gdLst/>
            <a:ahLst/>
            <a:cxnLst/>
            <a:rect l="l" t="t" r="r" b="b"/>
            <a:pathLst>
              <a:path w="792480" h="25907">
                <a:moveTo>
                  <a:pt x="0" y="25908"/>
                </a:moveTo>
                <a:lnTo>
                  <a:pt x="0" y="0"/>
                </a:lnTo>
                <a:lnTo>
                  <a:pt x="792480" y="0"/>
                </a:lnTo>
                <a:lnTo>
                  <a:pt x="792480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006144" y="3314016"/>
            <a:ext cx="5286712" cy="9086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13532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: length in feet and inches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2" name="object 252"/>
          <p:cNvSpPr/>
          <p:nvPr/>
        </p:nvSpPr>
        <p:spPr>
          <a:xfrm>
            <a:off x="1348740" y="4184904"/>
            <a:ext cx="1068324" cy="25908"/>
          </a:xfrm>
          <a:custGeom>
            <a:avLst/>
            <a:gdLst/>
            <a:ahLst/>
            <a:cxnLst/>
            <a:rect l="l" t="t" r="r" b="b"/>
            <a:pathLst>
              <a:path w="1068324" h="25908">
                <a:moveTo>
                  <a:pt x="0" y="25908"/>
                </a:moveTo>
                <a:lnTo>
                  <a:pt x="0" y="0"/>
                </a:lnTo>
                <a:lnTo>
                  <a:pt x="1068324" y="0"/>
                </a:lnTo>
                <a:lnTo>
                  <a:pt x="1068324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006144" y="3826059"/>
            <a:ext cx="7208554" cy="23670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411173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: equivalent length in centimeters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Lengths are given in feet and inches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Program computes the equivalent length in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centimeters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One inch is equal to </a:t>
            </a:r>
            <a:r>
              <a:rPr sz="2800" spc="10" dirty="0">
                <a:latin typeface="Courier New"/>
                <a:cs typeface="Courier New"/>
              </a:rPr>
              <a:t>2.54 </a:t>
            </a:r>
            <a:r>
              <a:rPr sz="2800" spc="10" dirty="0">
                <a:latin typeface="Arial"/>
                <a:cs typeface="Arial"/>
              </a:rPr>
              <a:t>centimeters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65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3" name="object 253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090485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Programming Example: Convert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Length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227017" cy="31401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Convert the length in feet and inches to all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inches: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Multiply the number of feet by 12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Add given inches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Use the conversion formula (1 inch = 2.54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centimeters) to find the equivalent length in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centimeters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6" name="object 256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090485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Programming Example: Convert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Length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6182817" cy="22998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algorithm is as follows: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Get the length in feet and inches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Convert the length into total inches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Convert total inches into centimeters</a:t>
            </a:r>
            <a:endParaRPr sz="26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Output centimeters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9" name="object 259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415860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Programming Example: Variables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and Constants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1924074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63294" y="2372808"/>
            <a:ext cx="6501920" cy="272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FF"/>
                </a:solidFill>
                <a:latin typeface="Courier New"/>
                <a:cs typeface="Courier New"/>
              </a:rPr>
              <a:t>int </a:t>
            </a:r>
            <a:r>
              <a:rPr sz="1900" spc="10" dirty="0">
                <a:latin typeface="Courier New"/>
                <a:cs typeface="Courier New"/>
              </a:rPr>
              <a:t>feet;      </a:t>
            </a:r>
            <a:r>
              <a:rPr sz="1900" spc="10" dirty="0">
                <a:solidFill>
                  <a:srgbClr val="34BC33"/>
                </a:solidFill>
                <a:latin typeface="Courier New"/>
                <a:cs typeface="Courier New"/>
              </a:rPr>
              <a:t>//variable to hold given feet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3294" y="2720280"/>
            <a:ext cx="6791480" cy="272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FF"/>
                </a:solidFill>
                <a:latin typeface="Courier New"/>
                <a:cs typeface="Courier New"/>
              </a:rPr>
              <a:t>int </a:t>
            </a:r>
            <a:r>
              <a:rPr sz="1900" spc="10" dirty="0">
                <a:latin typeface="Courier New"/>
                <a:cs typeface="Courier New"/>
              </a:rPr>
              <a:t>inches;    </a:t>
            </a:r>
            <a:r>
              <a:rPr sz="1900" spc="10" dirty="0">
                <a:solidFill>
                  <a:srgbClr val="34BC33"/>
                </a:solidFill>
                <a:latin typeface="Courier New"/>
                <a:cs typeface="Courier New"/>
              </a:rPr>
              <a:t>//variable to hold given inches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463294" y="3067752"/>
            <a:ext cx="7224299" cy="272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FF"/>
                </a:solidFill>
                <a:latin typeface="Courier New"/>
                <a:cs typeface="Courier New"/>
              </a:rPr>
              <a:t>int </a:t>
            </a:r>
            <a:r>
              <a:rPr sz="1900" spc="10" dirty="0">
                <a:latin typeface="Courier New"/>
                <a:cs typeface="Courier New"/>
              </a:rPr>
              <a:t>totalInches;  </a:t>
            </a:r>
            <a:r>
              <a:rPr sz="1900" spc="10" dirty="0">
                <a:solidFill>
                  <a:srgbClr val="34BC33"/>
                </a:solidFill>
                <a:latin typeface="Courier New"/>
                <a:cs typeface="Courier New"/>
              </a:rPr>
              <a:t>//variable to hold total inches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463294" y="3415224"/>
            <a:ext cx="7222614" cy="272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FF"/>
                </a:solidFill>
                <a:latin typeface="Courier New"/>
                <a:cs typeface="Courier New"/>
              </a:rPr>
              <a:t>double </a:t>
            </a:r>
            <a:r>
              <a:rPr sz="1900" spc="10" dirty="0">
                <a:latin typeface="Courier New"/>
                <a:cs typeface="Courier New"/>
              </a:rPr>
              <a:t>centimeters;  </a:t>
            </a:r>
            <a:r>
              <a:rPr sz="1900" spc="10" dirty="0">
                <a:solidFill>
                  <a:srgbClr val="34BC33"/>
                </a:solidFill>
                <a:latin typeface="Courier New"/>
                <a:cs typeface="Courier New"/>
              </a:rPr>
              <a:t>//variable to hold length in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56811" y="3762696"/>
            <a:ext cx="2026920" cy="2729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4BC33"/>
                </a:solidFill>
                <a:latin typeface="Courier New"/>
                <a:cs typeface="Courier New"/>
              </a:rPr>
              <a:t>//centimeters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06144" y="4277439"/>
            <a:ext cx="3111147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Named Constant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463294" y="4837370"/>
            <a:ext cx="6069024" cy="272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FF"/>
                </a:solidFill>
                <a:latin typeface="Courier New"/>
                <a:cs typeface="Courier New"/>
              </a:rPr>
              <a:t>const double </a:t>
            </a:r>
            <a:r>
              <a:rPr sz="1900" spc="10" dirty="0">
                <a:latin typeface="Courier New"/>
                <a:cs typeface="Courier New"/>
              </a:rPr>
              <a:t>CENTIMETERS_PER_INCH = 2.54;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463294" y="5272091"/>
            <a:ext cx="4622367" cy="2725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00" spc="10" dirty="0">
                <a:solidFill>
                  <a:srgbClr val="3333FF"/>
                </a:solidFill>
                <a:latin typeface="Courier New"/>
                <a:cs typeface="Courier New"/>
              </a:rPr>
              <a:t>const int </a:t>
            </a:r>
            <a:r>
              <a:rPr sz="1900" spc="10" dirty="0">
                <a:latin typeface="Courier New"/>
                <a:cs typeface="Courier New"/>
              </a:rPr>
              <a:t>INCHES_PER_FOOT = 12;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2" name="object 262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76072"/>
            <a:ext cx="6497878" cy="12308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Programming Example: Main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Algorithm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234744" y="1920700"/>
            <a:ext cx="3762740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Prompt user for input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4744" y="2518488"/>
            <a:ext cx="1804408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Get 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4744" y="3115896"/>
            <a:ext cx="5504114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Echo the input (output the input)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4744" y="3713559"/>
            <a:ext cx="3704860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Find length in inches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4744" y="4310967"/>
            <a:ext cx="4080549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Output length in inches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4744" y="4908375"/>
            <a:ext cx="5088655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Convert length to centimeters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4744" y="5505837"/>
            <a:ext cx="4891574" cy="3966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Output length in centimeters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69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609777"/>
            <a:ext cx="7255307" cy="506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0066"/>
                </a:solidFill>
                <a:latin typeface="Times New Roman"/>
                <a:cs typeface="Times New Roman"/>
              </a:rPr>
              <a:t>Components of a C++ program (Cont.)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8205"/>
            <a:ext cx="7686001" cy="2605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solidFill>
                  <a:srgbClr val="333399"/>
                </a:solidFill>
                <a:latin typeface="Arial"/>
                <a:cs typeface="Arial"/>
              </a:rPr>
              <a:t>Line 2: #include &lt;iostream&gt;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Lines  beginning  with  a  hash  sign  (#)  are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directives  read  and  interpreted  by  what  is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known as the </a:t>
            </a:r>
            <a:r>
              <a:rPr sz="2700" i="1" spc="10" dirty="0">
                <a:latin typeface="Arial"/>
                <a:cs typeface="Arial"/>
              </a:rPr>
              <a:t>preprocessor.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In this case, the directive #include &lt;iostream&gt;,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instructs the preprocessor to include a section</a:t>
            </a:r>
            <a:endParaRPr sz="27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48994" y="4532312"/>
            <a:ext cx="380847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of</a:t>
            </a:r>
            <a:endParaRPr sz="27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922018" y="4532312"/>
            <a:ext cx="1428521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standard</a:t>
            </a:r>
            <a:endParaRPr sz="27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543934" y="4532312"/>
            <a:ext cx="740664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C++</a:t>
            </a:r>
            <a:endParaRPr sz="27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478147" y="4532312"/>
            <a:ext cx="932688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code,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601589" y="4532312"/>
            <a:ext cx="1086307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known</a:t>
            </a:r>
            <a:endParaRPr sz="27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48994" y="4532312"/>
            <a:ext cx="7342124" cy="12195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531231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as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i="1" spc="10" dirty="0">
                <a:latin typeface="Arial"/>
                <a:cs typeface="Arial"/>
              </a:rPr>
              <a:t>iostream</a:t>
            </a:r>
            <a:r>
              <a:rPr sz="2700" spc="10" dirty="0">
                <a:latin typeface="Arial"/>
                <a:cs typeface="Arial"/>
              </a:rPr>
              <a:t>, that allows to perform standard input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and output operations</a:t>
            </a:r>
            <a:r>
              <a:rPr sz="2800" spc="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529830" y="4532312"/>
            <a:ext cx="1066685" cy="3826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80" i="1" spc="10" dirty="0">
                <a:latin typeface="Arial"/>
                <a:cs typeface="Arial"/>
              </a:rPr>
              <a:t>header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525002" y="6532908"/>
            <a:ext cx="105494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5" name="object 265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" name="object 266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369987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Programming Example: Putting It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Together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7342779" cy="41596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Program begins with comments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System resources will be used for I/O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Use input statements to get data and output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statements to print results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Data comes from keyboard and the output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will display on the screen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first statement of the program, after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comments, is preprocessor directive to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include header file </a:t>
            </a:r>
            <a:r>
              <a:rPr sz="2800" spc="10" dirty="0">
                <a:latin typeface="Courier New"/>
                <a:cs typeface="Courier New"/>
              </a:rPr>
              <a:t>iostream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70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8" name="object 268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369987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Programming Example: Putting It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Together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746963"/>
            <a:ext cx="6649639" cy="12998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Two types of memory locations for data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manipulation:</a:t>
            </a:r>
            <a:endParaRPr sz="2800">
              <a:latin typeface="Arial"/>
              <a:cs typeface="Arial"/>
            </a:endParaRPr>
          </a:p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Named constants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920494" y="3120629"/>
            <a:ext cx="3534537" cy="3525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3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300" spc="10" dirty="0">
                <a:latin typeface="Arial"/>
                <a:cs typeface="Arial"/>
              </a:rPr>
              <a:t>Usually put before </a:t>
            </a:r>
            <a:r>
              <a:rPr sz="2300" spc="10" dirty="0">
                <a:latin typeface="Courier New"/>
                <a:cs typeface="Courier New"/>
              </a:rPr>
              <a:t>main</a:t>
            </a:r>
            <a:endParaRPr sz="23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3574082"/>
            <a:ext cx="7307270" cy="22532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57149">
              <a:lnSpc>
                <a:spcPct val="100000"/>
              </a:lnSpc>
            </a:pPr>
            <a:r>
              <a:rPr sz="2600" spc="10" dirty="0">
                <a:solidFill>
                  <a:srgbClr val="336699"/>
                </a:solidFill>
                <a:latin typeface="Arial"/>
                <a:cs typeface="Arial"/>
              </a:rPr>
              <a:t>− </a:t>
            </a:r>
            <a:r>
              <a:rPr sz="2600" spc="10" dirty="0">
                <a:latin typeface="Arial"/>
                <a:cs typeface="Arial"/>
              </a:rPr>
              <a:t>Variables</a:t>
            </a:r>
            <a:endParaRPr sz="2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This program has only one function (</a:t>
            </a:r>
            <a:r>
              <a:rPr sz="2710" spc="10" dirty="0">
                <a:latin typeface="Courier New"/>
                <a:cs typeface="Courier New"/>
              </a:rPr>
              <a:t>main</a:t>
            </a:r>
            <a:r>
              <a:rPr sz="2710" spc="10" dirty="0">
                <a:latin typeface="Arial"/>
                <a:cs typeface="Arial"/>
              </a:rPr>
              <a:t>),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which will contain all the code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The program needs variables to manipulate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data, which are declared in </a:t>
            </a:r>
            <a:r>
              <a:rPr sz="2800" spc="10" dirty="0">
                <a:latin typeface="Courier New"/>
                <a:cs typeface="Courier New"/>
              </a:rPr>
              <a:t>main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71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1" name="object 271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105421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Programming Example: Body of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the Function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74979"/>
            <a:ext cx="6476688" cy="84776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body of the function </a:t>
            </a:r>
            <a:r>
              <a:rPr sz="2800" spc="10" dirty="0">
                <a:latin typeface="Courier New"/>
                <a:cs typeface="Courier New"/>
              </a:rPr>
              <a:t>main </a:t>
            </a:r>
            <a:r>
              <a:rPr sz="2800" spc="10" dirty="0">
                <a:latin typeface="Arial"/>
                <a:cs typeface="Arial"/>
              </a:rPr>
              <a:t>has the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following form: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348994" y="2840066"/>
            <a:ext cx="2551178" cy="370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3333FF"/>
                </a:solidFill>
                <a:latin typeface="Arial"/>
                <a:cs typeface="Arial"/>
              </a:rPr>
              <a:t>int  </a:t>
            </a:r>
            <a:r>
              <a:rPr sz="2800" b="1" spc="10" dirty="0">
                <a:latin typeface="Arial"/>
                <a:cs typeface="Arial"/>
              </a:rPr>
              <a:t>main  ()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48994" y="3344510"/>
            <a:ext cx="426110" cy="370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920494" y="3856574"/>
            <a:ext cx="3834438" cy="370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declare  variables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920494" y="4368893"/>
            <a:ext cx="2345539" cy="37036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20494" y="4880956"/>
            <a:ext cx="2127884" cy="37036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solidFill>
                  <a:srgbClr val="3333FF"/>
                </a:solidFill>
                <a:latin typeface="Arial"/>
                <a:cs typeface="Arial"/>
              </a:rPr>
              <a:t>return  </a:t>
            </a:r>
            <a:r>
              <a:rPr sz="2800" b="1" spc="10" dirty="0">
                <a:latin typeface="Arial"/>
                <a:cs typeface="Arial"/>
              </a:rPr>
              <a:t>0;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48994" y="5393097"/>
            <a:ext cx="426476" cy="3706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72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4" name="object 274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" name="object 276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7399859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Programming Example: Writing a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Complete Program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99363"/>
            <a:ext cx="6791527" cy="23671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Begin the program with comments for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documentation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Include header files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Declare named constants, if any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Write the definition of the function </a:t>
            </a:r>
            <a:r>
              <a:rPr sz="2800" spc="10" dirty="0">
                <a:latin typeface="Courier New"/>
                <a:cs typeface="Courier New"/>
              </a:rPr>
              <a:t>main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73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7" name="object 277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74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7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1104899"/>
            <a:ext cx="6309493" cy="2114458"/>
          </a:xfrm>
          <a:prstGeom prst="rect">
            <a:avLst/>
          </a:prstGeom>
        </p:spPr>
      </p:pic>
      <p:pic>
        <p:nvPicPr>
          <p:cNvPr id="179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101" y="3214624"/>
            <a:ext cx="6291199" cy="3186176"/>
          </a:xfrm>
          <a:prstGeom prst="rect">
            <a:avLst/>
          </a:prstGeom>
        </p:spPr>
      </p:pic>
      <p:pic>
        <p:nvPicPr>
          <p:cNvPr id="180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2483"/>
            <a:ext cx="6344755" cy="963546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0" name="object 280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" name="object 281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249275"/>
            <a:ext cx="6972071" cy="1230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Programming Example: Sample</a:t>
            </a:r>
            <a:endParaRPr sz="4200">
              <a:latin typeface="Times New Roman"/>
              <a:cs typeface="Times New Roman"/>
            </a:endParaRPr>
          </a:p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Run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75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929639" y="2249474"/>
            <a:ext cx="7511543" cy="23843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Enter  two  integers,  one  for  feet,  one  for  inches:  </a:t>
            </a:r>
            <a:r>
              <a:rPr sz="1800" b="1" spc="10" dirty="0">
                <a:solidFill>
                  <a:srgbClr val="E92500"/>
                </a:solidFill>
                <a:latin typeface="Arial"/>
                <a:cs typeface="Arial"/>
              </a:rPr>
              <a:t>15  7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29639" y="2798368"/>
            <a:ext cx="7936073" cy="78706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The  numbers  you  entered  are  15  for  feet  and  7  for  inches.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The  total  number  of  inches  =  187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The  number  of  centimeters  =  474.98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3" name="object 283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4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929639" y="596095"/>
            <a:ext cx="2209004" cy="5908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Summary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746963"/>
            <a:ext cx="2536252" cy="3962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C++ program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1348740" y="2106168"/>
            <a:ext cx="2095500" cy="25908"/>
          </a:xfrm>
          <a:custGeom>
            <a:avLst/>
            <a:gdLst/>
            <a:ahLst/>
            <a:cxnLst/>
            <a:rect l="l" t="t" r="r" b="b"/>
            <a:pathLst>
              <a:path w="2095500" h="25908">
                <a:moveTo>
                  <a:pt x="0" y="25908"/>
                </a:moveTo>
                <a:lnTo>
                  <a:pt x="0" y="0"/>
                </a:lnTo>
                <a:lnTo>
                  <a:pt x="2095500" y="0"/>
                </a:lnTo>
                <a:lnTo>
                  <a:pt x="2095500" y="25908"/>
                </a:lnTo>
                <a:lnTo>
                  <a:pt x="0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348994" y="1746963"/>
            <a:ext cx="6862994" cy="8306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095881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: collection of functions where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each program has a function called </a:t>
            </a:r>
            <a:r>
              <a:rPr sz="2800" spc="10" dirty="0">
                <a:latin typeface="Courier New"/>
                <a:cs typeface="Courier New"/>
              </a:rPr>
              <a:t>main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06144" y="2686128"/>
            <a:ext cx="7831388" cy="355459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Identifier consists of letters, digits, and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underscores, and begins with letter or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underscore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The arithmetic operators in C++ are addition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(+), subtraction (-),multiplication (*), division (/),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and modulus (%)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1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710" spc="10" dirty="0">
                <a:latin typeface="Arial"/>
                <a:cs typeface="Arial"/>
              </a:rPr>
              <a:t>Arithmetic expressions are evaluated using the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precedence associativity rules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76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7" name="object 287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82344" y="557995"/>
            <a:ext cx="4797472" cy="59081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Summary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929639" y="1746963"/>
            <a:ext cx="7256738" cy="176216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All operands in an integral expression are</a:t>
            </a:r>
            <a:endParaRPr sz="2800">
              <a:latin typeface="Arial"/>
              <a:cs typeface="Arial"/>
            </a:endParaRPr>
          </a:p>
          <a:p>
            <a:pPr marL="343154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integers and all operands in a floating-point</a:t>
            </a:r>
            <a:endParaRPr sz="2800">
              <a:latin typeface="Arial"/>
              <a:cs typeface="Arial"/>
            </a:endParaRPr>
          </a:p>
          <a:p>
            <a:pPr marL="343154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expression are decimal numbers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Mixed expression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1272540" y="3471671"/>
            <a:ext cx="2772155" cy="25908"/>
          </a:xfrm>
          <a:custGeom>
            <a:avLst/>
            <a:gdLst/>
            <a:ahLst/>
            <a:cxnLst/>
            <a:rect l="l" t="t" r="r" b="b"/>
            <a:pathLst>
              <a:path w="2772155" h="25908">
                <a:moveTo>
                  <a:pt x="0" y="25909"/>
                </a:moveTo>
                <a:lnTo>
                  <a:pt x="0" y="0"/>
                </a:lnTo>
                <a:lnTo>
                  <a:pt x="2772155" y="0"/>
                </a:lnTo>
                <a:lnTo>
                  <a:pt x="2772155" y="25909"/>
                </a:lnTo>
                <a:lnTo>
                  <a:pt x="0" y="25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4045331" y="3112848"/>
            <a:ext cx="4475935" cy="39628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: contains both integers and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929639" y="3539568"/>
            <a:ext cx="7648461" cy="23598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43154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decimal numbers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Use the cast operator to explicitly convert</a:t>
            </a:r>
            <a:endParaRPr sz="2800">
              <a:latin typeface="Arial"/>
              <a:cs typeface="Arial"/>
            </a:endParaRPr>
          </a:p>
          <a:p>
            <a:pPr marL="343154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values from one data type to another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 named constant is initialized when declared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All variables must be declared before used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77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1" name="object 291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569315"/>
            <a:ext cx="4797399" cy="59047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4200" spc="10" dirty="0">
                <a:solidFill>
                  <a:srgbClr val="000066"/>
                </a:solidFill>
                <a:latin typeface="Times New Roman"/>
                <a:cs typeface="Times New Roman"/>
              </a:rPr>
              <a:t>Summary (continued)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06144" y="1874979"/>
            <a:ext cx="7680548" cy="40986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Use </a:t>
            </a:r>
            <a:r>
              <a:rPr sz="2800" spc="10" dirty="0">
                <a:latin typeface="Courier New"/>
                <a:cs typeface="Courier New"/>
              </a:rPr>
              <a:t>cin </a:t>
            </a:r>
            <a:r>
              <a:rPr sz="2800" spc="10" dirty="0">
                <a:latin typeface="Arial"/>
                <a:cs typeface="Arial"/>
              </a:rPr>
              <a:t>and stream extraction operator </a:t>
            </a:r>
            <a:r>
              <a:rPr sz="2800" spc="10" dirty="0">
                <a:latin typeface="Courier New"/>
                <a:cs typeface="Courier New"/>
              </a:rPr>
              <a:t>&gt;&gt; </a:t>
            </a:r>
            <a:r>
              <a:rPr sz="2800" spc="10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input from the standard input device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Use </a:t>
            </a:r>
            <a:r>
              <a:rPr sz="2800" spc="10" dirty="0">
                <a:latin typeface="Courier New"/>
                <a:cs typeface="Courier New"/>
              </a:rPr>
              <a:t>cout </a:t>
            </a:r>
            <a:r>
              <a:rPr sz="2800" spc="10" dirty="0">
                <a:latin typeface="Arial"/>
                <a:cs typeface="Arial"/>
              </a:rPr>
              <a:t>and stream insertion operator </a:t>
            </a:r>
            <a:r>
              <a:rPr sz="2800" spc="10" dirty="0">
                <a:latin typeface="Courier New"/>
                <a:cs typeface="Courier New"/>
              </a:rPr>
              <a:t>&lt;&lt;</a:t>
            </a:r>
            <a:endParaRPr sz="2800">
              <a:latin typeface="Courier New"/>
              <a:cs typeface="Courier New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to output to the standard output device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Preprocessor commands are processed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before the program goes through the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compiler</a:t>
            </a:r>
            <a:endParaRPr sz="2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800" spc="10" dirty="0">
                <a:solidFill>
                  <a:srgbClr val="000066"/>
                </a:solidFill>
                <a:latin typeface="Arial"/>
                <a:cs typeface="Arial"/>
              </a:rPr>
              <a:t>• </a:t>
            </a:r>
            <a:r>
              <a:rPr sz="2800" spc="10" dirty="0">
                <a:latin typeface="Arial"/>
                <a:cs typeface="Arial"/>
              </a:rPr>
              <a:t>A file containing a C++ program usually ends</a:t>
            </a:r>
            <a:endParaRPr sz="28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800" spc="10" dirty="0">
                <a:latin typeface="Arial"/>
                <a:cs typeface="Arial"/>
              </a:rPr>
              <a:t>with the extension </a:t>
            </a:r>
            <a:r>
              <a:rPr sz="2800" spc="10" dirty="0">
                <a:latin typeface="Courier New"/>
                <a:cs typeface="Courier New"/>
              </a:rPr>
              <a:t>.cpp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454898" y="6532908"/>
            <a:ext cx="175146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78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1898205"/>
            <a:ext cx="7427164" cy="12883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solidFill>
                  <a:srgbClr val="333399"/>
                </a:solidFill>
                <a:latin typeface="Arial"/>
                <a:cs typeface="Arial"/>
              </a:rPr>
              <a:t>Line 3: A blank line.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64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640" spc="10" dirty="0">
                <a:latin typeface="Arial"/>
                <a:cs typeface="Arial"/>
              </a:rPr>
              <a:t>Blank lines have no effect on a program. They</a:t>
            </a:r>
            <a:endParaRPr sz="26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simply improve readability.</a:t>
            </a:r>
            <a:endParaRPr sz="27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525002" y="6532908"/>
            <a:ext cx="105494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609777"/>
            <a:ext cx="7255307" cy="506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0066"/>
                </a:solidFill>
                <a:latin typeface="Times New Roman"/>
                <a:cs typeface="Times New Roman"/>
              </a:rPr>
              <a:t>Components of a C++ program (Cont.)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0" y="0"/>
            <a:ext cx="609600" cy="4876800"/>
          </a:xfrm>
          <a:custGeom>
            <a:avLst/>
            <a:gdLst/>
            <a:ahLst/>
            <a:cxnLst/>
            <a:rect l="l" t="t" r="r" b="b"/>
            <a:pathLst>
              <a:path w="609600" h="4876800">
                <a:moveTo>
                  <a:pt x="0" y="4876800"/>
                </a:moveTo>
                <a:lnTo>
                  <a:pt x="0" y="0"/>
                </a:lnTo>
                <a:lnTo>
                  <a:pt x="609600" y="0"/>
                </a:lnTo>
                <a:lnTo>
                  <a:pt x="609600" y="4876800"/>
                </a:lnTo>
                <a:lnTo>
                  <a:pt x="0" y="4876800"/>
                </a:lnTo>
                <a:close/>
              </a:path>
            </a:pathLst>
          </a:custGeom>
          <a:solidFill>
            <a:srgbClr val="336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58000" y="1417637"/>
            <a:ext cx="1828800" cy="182562"/>
          </a:xfrm>
          <a:custGeom>
            <a:avLst/>
            <a:gdLst/>
            <a:ahLst/>
            <a:cxnLst/>
            <a:rect l="l" t="t" r="r" b="b"/>
            <a:pathLst>
              <a:path w="1828800" h="182562">
                <a:moveTo>
                  <a:pt x="0" y="182563"/>
                </a:moveTo>
                <a:lnTo>
                  <a:pt x="0" y="0"/>
                </a:lnTo>
                <a:lnTo>
                  <a:pt x="1828800" y="0"/>
                </a:lnTo>
                <a:lnTo>
                  <a:pt x="1828800" y="182563"/>
                </a:lnTo>
                <a:lnTo>
                  <a:pt x="0" y="182563"/>
                </a:lnTo>
                <a:close/>
              </a:path>
            </a:pathLst>
          </a:custGeom>
          <a:solidFill>
            <a:srgbClr val="FFD72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1475" y="1484376"/>
            <a:ext cx="8324850" cy="19050"/>
          </a:xfrm>
          <a:custGeom>
            <a:avLst/>
            <a:gdLst/>
            <a:ahLst/>
            <a:cxnLst/>
            <a:rect l="l" t="t" r="r" b="b"/>
            <a:pathLst>
              <a:path w="8324850" h="19050">
                <a:moveTo>
                  <a:pt x="9525" y="9525"/>
                </a:moveTo>
                <a:lnTo>
                  <a:pt x="8315325" y="9525"/>
                </a:lnTo>
              </a:path>
            </a:pathLst>
          </a:custGeom>
          <a:ln w="19050">
            <a:solidFill>
              <a:srgbClr val="D89F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4575"/>
            <a:ext cx="631825" cy="44450"/>
          </a:xfrm>
          <a:prstGeom prst="rect">
            <a:avLst/>
          </a:prstGeom>
        </p:spPr>
      </p:pic>
      <p:sp>
        <p:nvSpPr>
          <p:cNvPr id="2" name="text 1"/>
          <p:cNvSpPr txBox="1"/>
          <p:nvPr/>
        </p:nvSpPr>
        <p:spPr>
          <a:xfrm>
            <a:off x="1006144" y="1898205"/>
            <a:ext cx="7685889" cy="38536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solidFill>
                  <a:srgbClr val="333399"/>
                </a:solidFill>
                <a:latin typeface="Arial"/>
                <a:cs typeface="Arial"/>
              </a:rPr>
              <a:t>Line 4: int main ( )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This line initiates the declaration of a function.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Essentially,  a  function  is  a  group  of  code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statements which are given a name: in this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case, this gives the name "main" to the group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of code statements that follow.</a:t>
            </a:r>
            <a:endParaRPr sz="27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700" spc="10" dirty="0">
                <a:solidFill>
                  <a:srgbClr val="000066"/>
                </a:solidFill>
                <a:latin typeface="Arial"/>
                <a:cs typeface="Arial"/>
              </a:rPr>
              <a:t>•  </a:t>
            </a:r>
            <a:r>
              <a:rPr sz="2700" spc="10" dirty="0">
                <a:latin typeface="Arial"/>
                <a:cs typeface="Arial"/>
              </a:rPr>
              <a:t>The execution of all C++ programs begins with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the  main  function  regardless  of  where  the</a:t>
            </a:r>
            <a:endParaRPr sz="2700">
              <a:latin typeface="Arial"/>
              <a:cs typeface="Arial"/>
            </a:endParaRPr>
          </a:p>
          <a:p>
            <a:pPr marL="342849">
              <a:lnSpc>
                <a:spcPct val="100000"/>
              </a:lnSpc>
            </a:pPr>
            <a:r>
              <a:rPr sz="2700" spc="10" dirty="0">
                <a:latin typeface="Arial"/>
                <a:cs typeface="Arial"/>
              </a:rPr>
              <a:t>function is actually located within the code</a:t>
            </a:r>
            <a:r>
              <a:rPr sz="2800" spc="1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8525002" y="6532908"/>
            <a:ext cx="105494" cy="1411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06144" y="609777"/>
            <a:ext cx="7255307" cy="5061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3600" spc="10" dirty="0">
                <a:solidFill>
                  <a:srgbClr val="000066"/>
                </a:solidFill>
                <a:latin typeface="Times New Roman"/>
                <a:cs typeface="Times New Roman"/>
              </a:rPr>
              <a:t>Components of a C++ program (Cont.)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3524</Words>
  <Application>Microsoft Office PowerPoint</Application>
  <PresentationFormat>On-screen Show (4:3)</PresentationFormat>
  <Paragraphs>758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4" baseType="lpstr">
      <vt:lpstr>Arial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CK</cp:lastModifiedBy>
  <cp:revision>1</cp:revision>
  <dcterms:created xsi:type="dcterms:W3CDTF">2019-01-09T23:30:34Z</dcterms:created>
  <dcterms:modified xsi:type="dcterms:W3CDTF">2019-01-10T04:33:08Z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2019-01-09T00:00:00Z</vt:filetime>
  </property>
  <property fmtid="{D5CDD505-2E9C-101B-9397-08002B2CF9AE}" pid="3" name="LastSaved">
    <vt:filetime>2019-01-09T00:00:00Z</vt:filetime>
  </property>
</Properties>
</file>