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86" r:id="rId3"/>
    <p:sldId id="275" r:id="rId4"/>
    <p:sldId id="276" r:id="rId5"/>
    <p:sldId id="277" r:id="rId6"/>
    <p:sldId id="278" r:id="rId7"/>
    <p:sldId id="279" r:id="rId8"/>
    <p:sldId id="280" r:id="rId9"/>
    <p:sldId id="281" r:id="rId10"/>
    <p:sldId id="282" r:id="rId11"/>
    <p:sldId id="283" r:id="rId12"/>
    <p:sldId id="284" r:id="rId13"/>
    <p:sldId id="285" r:id="rId14"/>
    <p:sldId id="287" r:id="rId15"/>
    <p:sldId id="257" r:id="rId16"/>
    <p:sldId id="261" r:id="rId17"/>
    <p:sldId id="258" r:id="rId18"/>
    <p:sldId id="259" r:id="rId19"/>
    <p:sldId id="260" r:id="rId20"/>
    <p:sldId id="262" r:id="rId21"/>
    <p:sldId id="263" r:id="rId22"/>
    <p:sldId id="264" r:id="rId23"/>
    <p:sldId id="265" r:id="rId24"/>
    <p:sldId id="266" r:id="rId25"/>
    <p:sldId id="267" r:id="rId26"/>
    <p:sldId id="268" r:id="rId27"/>
    <p:sldId id="269" r:id="rId28"/>
    <p:sldId id="270" r:id="rId29"/>
    <p:sldId id="272" r:id="rId30"/>
    <p:sldId id="273" r:id="rId31"/>
    <p:sldId id="274" r:id="rId32"/>
    <p:sldId id="289" r:id="rId33"/>
    <p:sldId id="288" r:id="rId34"/>
    <p:sldId id="290" r:id="rId35"/>
    <p:sldId id="291" r:id="rId36"/>
    <p:sldId id="292" r:id="rId37"/>
    <p:sldId id="293" r:id="rId3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50" d="100"/>
          <a:sy n="50" d="100"/>
        </p:scale>
        <p:origin x="-1267" y="-67"/>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F6FA68A2-ECCC-4674-BE4D-C80E9B558196}" type="datetimeFigureOut">
              <a:rPr lang="en-US" smtClean="0"/>
              <a:pPr/>
              <a:t>4/20/2017</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50194B6D-ACFC-4870-B2CC-CC1E92CA5A21}"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6FA68A2-ECCC-4674-BE4D-C80E9B558196}" type="datetimeFigureOut">
              <a:rPr lang="en-US" smtClean="0"/>
              <a:pPr/>
              <a:t>4/20/2017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194B6D-ACFC-4870-B2CC-CC1E92CA5A2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6FA68A2-ECCC-4674-BE4D-C80E9B558196}" type="datetimeFigureOut">
              <a:rPr lang="en-US" smtClean="0"/>
              <a:pPr/>
              <a:t>4/20/2017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194B6D-ACFC-4870-B2CC-CC1E92CA5A21}"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6FA68A2-ECCC-4674-BE4D-C80E9B558196}" type="datetimeFigureOut">
              <a:rPr lang="en-US" smtClean="0"/>
              <a:pPr/>
              <a:t>4/20/2017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194B6D-ACFC-4870-B2CC-CC1E92CA5A21}"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F6FA68A2-ECCC-4674-BE4D-C80E9B558196}" type="datetimeFigureOut">
              <a:rPr lang="en-US" smtClean="0"/>
              <a:pPr/>
              <a:t>4/20/2017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194B6D-ACFC-4870-B2CC-CC1E92CA5A21}"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F6FA68A2-ECCC-4674-BE4D-C80E9B558196}" type="datetimeFigureOut">
              <a:rPr lang="en-US" smtClean="0"/>
              <a:pPr/>
              <a:t>4/20/2017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194B6D-ACFC-4870-B2CC-CC1E92CA5A21}"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F6FA68A2-ECCC-4674-BE4D-C80E9B558196}" type="datetimeFigureOut">
              <a:rPr lang="en-US" smtClean="0"/>
              <a:pPr/>
              <a:t>4/20/2017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0194B6D-ACFC-4870-B2CC-CC1E92CA5A21}"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F6FA68A2-ECCC-4674-BE4D-C80E9B558196}" type="datetimeFigureOut">
              <a:rPr lang="en-US" smtClean="0"/>
              <a:pPr/>
              <a:t>4/20/2017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0194B6D-ACFC-4870-B2CC-CC1E92CA5A21}"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6FA68A2-ECCC-4674-BE4D-C80E9B558196}" type="datetimeFigureOut">
              <a:rPr lang="en-US" smtClean="0"/>
              <a:pPr/>
              <a:t>4/20/2017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0194B6D-ACFC-4870-B2CC-CC1E92CA5A2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F6FA68A2-ECCC-4674-BE4D-C80E9B558196}" type="datetimeFigureOut">
              <a:rPr lang="en-US" smtClean="0"/>
              <a:pPr/>
              <a:t>4/20/2017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194B6D-ACFC-4870-B2CC-CC1E92CA5A21}"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F6FA68A2-ECCC-4674-BE4D-C80E9B558196}" type="datetimeFigureOut">
              <a:rPr lang="en-US" smtClean="0"/>
              <a:pPr/>
              <a:t>4/20/2017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50194B6D-ACFC-4870-B2CC-CC1E92CA5A21}"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F6FA68A2-ECCC-4674-BE4D-C80E9B558196}" type="datetimeFigureOut">
              <a:rPr lang="en-US" smtClean="0"/>
              <a:pPr/>
              <a:t>4/20/2017</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50194B6D-ACFC-4870-B2CC-CC1E92CA5A21}"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Constructor</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Function Prototype</a:t>
            </a:r>
            <a:endParaRPr lang="en-US" dirty="0"/>
          </a:p>
        </p:txBody>
      </p:sp>
      <p:sp>
        <p:nvSpPr>
          <p:cNvPr id="3" name="Content Placeholder 2"/>
          <p:cNvSpPr>
            <a:spLocks noGrp="1"/>
          </p:cNvSpPr>
          <p:nvPr>
            <p:ph idx="1"/>
          </p:nvPr>
        </p:nvSpPr>
        <p:spPr/>
        <p:txBody>
          <a:bodyPr/>
          <a:lstStyle/>
          <a:p>
            <a:pPr>
              <a:buNone/>
            </a:pPr>
            <a:endParaRPr lang="en-US" dirty="0" smtClean="0"/>
          </a:p>
          <a:p>
            <a:pPr>
              <a:buFont typeface="Wingdings" pitchFamily="2" charset="2"/>
              <a:buChar char="v"/>
            </a:pPr>
            <a:r>
              <a:rPr lang="en-US" dirty="0" smtClean="0"/>
              <a:t>   A function prototype is simply the declaration of a function that specifies function's name, parameters and return type. </a:t>
            </a:r>
          </a:p>
          <a:p>
            <a:pPr>
              <a:buNone/>
            </a:pPr>
            <a:endParaRPr lang="en-US" dirty="0" smtClean="0"/>
          </a:p>
          <a:p>
            <a:pPr>
              <a:buFont typeface="Wingdings" pitchFamily="2" charset="2"/>
              <a:buChar char="v"/>
            </a:pPr>
            <a:r>
              <a:rPr lang="en-US" dirty="0" smtClean="0"/>
              <a:t>   It doesn't contain function body.</a:t>
            </a:r>
          </a:p>
          <a:p>
            <a:pPr>
              <a:buNone/>
            </a:pPr>
            <a:endParaRPr lang="en-US" dirty="0" smtClean="0"/>
          </a:p>
          <a:p>
            <a:pPr>
              <a:buFont typeface="Wingdings" pitchFamily="2" charset="2"/>
              <a:buChar char="v"/>
            </a:pPr>
            <a:r>
              <a:rPr lang="en-US" dirty="0" smtClean="0"/>
              <a:t>   </a:t>
            </a:r>
            <a:r>
              <a:rPr lang="en-US" b="1" dirty="0" smtClean="0">
                <a:solidFill>
                  <a:srgbClr val="FF0000"/>
                </a:solidFill>
              </a:rPr>
              <a:t>Syntax:-   int addNumbers(int a, int b);</a:t>
            </a:r>
          </a:p>
          <a:p>
            <a:pPr>
              <a:buNone/>
            </a:pP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Function Call</a:t>
            </a:r>
            <a:endParaRPr lang="en-US" dirty="0"/>
          </a:p>
        </p:txBody>
      </p:sp>
      <p:sp>
        <p:nvSpPr>
          <p:cNvPr id="3" name="Content Placeholder 2"/>
          <p:cNvSpPr>
            <a:spLocks noGrp="1"/>
          </p:cNvSpPr>
          <p:nvPr>
            <p:ph idx="1"/>
          </p:nvPr>
        </p:nvSpPr>
        <p:spPr/>
        <p:txBody>
          <a:bodyPr/>
          <a:lstStyle/>
          <a:p>
            <a:pPr>
              <a:buNone/>
            </a:pPr>
            <a:endParaRPr lang="en-US" dirty="0" smtClean="0"/>
          </a:p>
          <a:p>
            <a:pPr>
              <a:buNone/>
            </a:pPr>
            <a:r>
              <a:rPr lang="en-US" dirty="0" smtClean="0"/>
              <a:t>    Control of the program is transferred to the user-defined function by calling it.</a:t>
            </a:r>
          </a:p>
          <a:p>
            <a:pPr>
              <a:buNone/>
            </a:pPr>
            <a:endParaRPr lang="en-US" dirty="0" smtClean="0"/>
          </a:p>
          <a:p>
            <a:pPr>
              <a:buNone/>
            </a:pPr>
            <a:r>
              <a:rPr lang="en-US" dirty="0" smtClean="0"/>
              <a:t>    </a:t>
            </a:r>
            <a:r>
              <a:rPr lang="en-US" b="1" dirty="0" smtClean="0">
                <a:solidFill>
                  <a:srgbClr val="FF0000"/>
                </a:solidFill>
              </a:rPr>
              <a:t>functionName(argument1, argument2, ...);</a:t>
            </a:r>
            <a:endParaRPr lang="en-US" b="1" dirty="0">
              <a:solidFill>
                <a:srgbClr val="FF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            Function Defination</a:t>
            </a:r>
            <a:endParaRPr lang="en-US" dirty="0"/>
          </a:p>
        </p:txBody>
      </p:sp>
      <p:sp>
        <p:nvSpPr>
          <p:cNvPr id="3" name="Content Placeholder 2"/>
          <p:cNvSpPr>
            <a:spLocks noGrp="1"/>
          </p:cNvSpPr>
          <p:nvPr>
            <p:ph idx="1"/>
          </p:nvPr>
        </p:nvSpPr>
        <p:spPr/>
        <p:txBody>
          <a:bodyPr/>
          <a:lstStyle/>
          <a:p>
            <a:pPr>
              <a:buNone/>
            </a:pPr>
            <a:r>
              <a:rPr lang="en-US" dirty="0" smtClean="0"/>
              <a:t>    Function definition contains the block of code to perform a specific task.</a:t>
            </a:r>
          </a:p>
          <a:p>
            <a:pPr>
              <a:buNone/>
            </a:pPr>
            <a:endParaRPr lang="en-US" dirty="0" smtClean="0"/>
          </a:p>
          <a:p>
            <a:pPr>
              <a:buNone/>
            </a:pPr>
            <a:r>
              <a:rPr lang="en-US" dirty="0" smtClean="0"/>
              <a:t>    </a:t>
            </a:r>
            <a:r>
              <a:rPr lang="en-US" b="1" dirty="0" smtClean="0">
                <a:solidFill>
                  <a:srgbClr val="FF0000"/>
                </a:solidFill>
              </a:rPr>
              <a:t>return Type functionName(type1 argument1, type2 argument2, ...) </a:t>
            </a:r>
          </a:p>
          <a:p>
            <a:pPr>
              <a:buNone/>
            </a:pPr>
            <a:r>
              <a:rPr lang="en-US" b="1" dirty="0" smtClean="0">
                <a:solidFill>
                  <a:srgbClr val="FF0000"/>
                </a:solidFill>
              </a:rPr>
              <a:t>       { </a:t>
            </a:r>
          </a:p>
          <a:p>
            <a:pPr>
              <a:buNone/>
            </a:pPr>
            <a:r>
              <a:rPr lang="en-US" b="1" dirty="0" smtClean="0">
                <a:solidFill>
                  <a:srgbClr val="FF0000"/>
                </a:solidFill>
              </a:rPr>
              <a:t>       //body of the function </a:t>
            </a:r>
          </a:p>
          <a:p>
            <a:pPr>
              <a:buNone/>
            </a:pPr>
            <a:r>
              <a:rPr lang="en-US" b="1" dirty="0" smtClean="0">
                <a:solidFill>
                  <a:srgbClr val="FF0000"/>
                </a:solidFill>
              </a:rPr>
              <a:t>     }</a:t>
            </a:r>
          </a:p>
          <a:p>
            <a:pPr>
              <a:buNone/>
            </a:pPr>
            <a:r>
              <a:rPr lang="en-US" dirty="0" smtClean="0"/>
              <a:t>      </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389888"/>
          </a:xfrm>
        </p:spPr>
        <p:txBody>
          <a:bodyPr>
            <a:normAutofit fontScale="90000"/>
          </a:bodyPr>
          <a:lstStyle/>
          <a:p>
            <a:pPr algn="ctr"/>
            <a:r>
              <a:rPr lang="en-US" dirty="0" smtClean="0"/>
              <a:t>                Addtion of two no using Function</a:t>
            </a:r>
            <a:endParaRPr lang="en-US" dirty="0"/>
          </a:p>
        </p:txBody>
      </p:sp>
      <p:sp>
        <p:nvSpPr>
          <p:cNvPr id="3" name="Content Placeholder 2"/>
          <p:cNvSpPr>
            <a:spLocks noGrp="1"/>
          </p:cNvSpPr>
          <p:nvPr>
            <p:ph idx="1"/>
          </p:nvPr>
        </p:nvSpPr>
        <p:spPr>
          <a:xfrm>
            <a:off x="457200" y="1935480"/>
            <a:ext cx="8229600" cy="4922520"/>
          </a:xfrm>
        </p:spPr>
        <p:txBody>
          <a:bodyPr/>
          <a:lstStyle/>
          <a:p>
            <a:pPr>
              <a:buNone/>
            </a:pPr>
            <a:endParaRPr lang="en-US" dirty="0" smtClean="0"/>
          </a:p>
          <a:p>
            <a:pPr>
              <a:buNone/>
            </a:pPr>
            <a:r>
              <a:rPr lang="en-US" dirty="0" smtClean="0"/>
              <a:t>          </a:t>
            </a:r>
            <a:r>
              <a:rPr lang="en-US" b="1" dirty="0" smtClean="0">
                <a:solidFill>
                  <a:srgbClr val="FF0000"/>
                </a:solidFill>
              </a:rPr>
              <a:t>int  add(</a:t>
            </a:r>
            <a:r>
              <a:rPr lang="en-US" b="1" dirty="0" err="1" smtClean="0">
                <a:solidFill>
                  <a:srgbClr val="FF0000"/>
                </a:solidFill>
              </a:rPr>
              <a:t>int,int</a:t>
            </a:r>
            <a:r>
              <a:rPr lang="en-US" b="1" dirty="0" smtClean="0">
                <a:solidFill>
                  <a:srgbClr val="FF0000"/>
                </a:solidFill>
              </a:rPr>
              <a:t>);</a:t>
            </a:r>
          </a:p>
          <a:p>
            <a:pPr>
              <a:buNone/>
            </a:pPr>
            <a:r>
              <a:rPr lang="en-US" b="1" dirty="0" smtClean="0">
                <a:solidFill>
                  <a:srgbClr val="FF0000"/>
                </a:solidFill>
              </a:rPr>
              <a:t>          void main()</a:t>
            </a:r>
          </a:p>
          <a:p>
            <a:pPr>
              <a:buNone/>
            </a:pPr>
            <a:r>
              <a:rPr lang="en-US" b="1" dirty="0" smtClean="0">
                <a:solidFill>
                  <a:srgbClr val="FF0000"/>
                </a:solidFill>
              </a:rPr>
              <a:t>          {</a:t>
            </a:r>
          </a:p>
          <a:p>
            <a:pPr>
              <a:buNone/>
            </a:pPr>
            <a:r>
              <a:rPr lang="en-US" b="1" dirty="0" smtClean="0">
                <a:solidFill>
                  <a:srgbClr val="FF0000"/>
                </a:solidFill>
              </a:rPr>
              <a:t>                function call;</a:t>
            </a:r>
          </a:p>
          <a:p>
            <a:pPr>
              <a:buNone/>
            </a:pPr>
            <a:r>
              <a:rPr lang="en-US" b="1" dirty="0" smtClean="0">
                <a:solidFill>
                  <a:srgbClr val="FF0000"/>
                </a:solidFill>
              </a:rPr>
              <a:t>           }</a:t>
            </a:r>
          </a:p>
          <a:p>
            <a:pPr>
              <a:buNone/>
            </a:pPr>
            <a:r>
              <a:rPr lang="en-US" b="1" dirty="0" smtClean="0">
                <a:solidFill>
                  <a:srgbClr val="FF0000"/>
                </a:solidFill>
              </a:rPr>
              <a:t>         int add(int </a:t>
            </a:r>
            <a:r>
              <a:rPr lang="en-US" b="1" dirty="0" err="1" smtClean="0">
                <a:solidFill>
                  <a:srgbClr val="FF0000"/>
                </a:solidFill>
              </a:rPr>
              <a:t>a,int</a:t>
            </a:r>
            <a:r>
              <a:rPr lang="en-US" b="1" dirty="0" smtClean="0">
                <a:solidFill>
                  <a:srgbClr val="FF0000"/>
                </a:solidFill>
              </a:rPr>
              <a:t> b)</a:t>
            </a:r>
          </a:p>
          <a:p>
            <a:pPr>
              <a:buNone/>
            </a:pPr>
            <a:r>
              <a:rPr lang="en-US" b="1" dirty="0" smtClean="0">
                <a:solidFill>
                  <a:srgbClr val="FF0000"/>
                </a:solidFill>
              </a:rPr>
              <a:t>         {</a:t>
            </a:r>
          </a:p>
          <a:p>
            <a:pPr>
              <a:buNone/>
            </a:pPr>
            <a:r>
              <a:rPr lang="en-US" b="1" dirty="0" smtClean="0">
                <a:solidFill>
                  <a:srgbClr val="FF0000"/>
                </a:solidFill>
              </a:rPr>
              <a:t>              int c;</a:t>
            </a:r>
          </a:p>
          <a:p>
            <a:pPr>
              <a:buNone/>
            </a:pPr>
            <a:r>
              <a:rPr lang="en-US" b="1" dirty="0" smtClean="0">
                <a:solidFill>
                  <a:srgbClr val="FF0000"/>
                </a:solidFill>
              </a:rPr>
              <a:t>              c=</a:t>
            </a:r>
            <a:r>
              <a:rPr lang="en-US" b="1" dirty="0" err="1" smtClean="0">
                <a:solidFill>
                  <a:srgbClr val="FF0000"/>
                </a:solidFill>
              </a:rPr>
              <a:t>a+b</a:t>
            </a:r>
            <a:r>
              <a:rPr lang="en-US" b="1" dirty="0" smtClean="0">
                <a:solidFill>
                  <a:srgbClr val="FF0000"/>
                </a:solidFill>
              </a:rPr>
              <a:t>;             return c;    }</a:t>
            </a:r>
          </a:p>
          <a:p>
            <a:pPr>
              <a:buNone/>
            </a:pPr>
            <a:endParaRPr lang="en-US" dirty="0" smtClean="0"/>
          </a:p>
          <a:p>
            <a:pPr>
              <a:buNone/>
            </a:pPr>
            <a:endParaRPr lang="en-US" dirty="0" smtClean="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What is Member Function ?</a:t>
            </a:r>
            <a:endParaRPr lang="en-US" dirty="0"/>
          </a:p>
        </p:txBody>
      </p:sp>
      <p:sp>
        <p:nvSpPr>
          <p:cNvPr id="3" name="Content Placeholder 2"/>
          <p:cNvSpPr>
            <a:spLocks noGrp="1"/>
          </p:cNvSpPr>
          <p:nvPr>
            <p:ph idx="1"/>
          </p:nvPr>
        </p:nvSpPr>
        <p:spPr/>
        <p:txBody>
          <a:bodyPr/>
          <a:lstStyle/>
          <a:p>
            <a:pPr>
              <a:buFont typeface="Wingdings" pitchFamily="2" charset="2"/>
              <a:buChar char="v"/>
            </a:pPr>
            <a:r>
              <a:rPr lang="en-US" sz="2800" dirty="0" smtClean="0">
                <a:latin typeface="Times New Roman" pitchFamily="18" charset="0"/>
                <a:cs typeface="Times New Roman" pitchFamily="18" charset="0"/>
              </a:rPr>
              <a:t>A member function of a class is a function that has its definition or its prototype within the class definition like any other variable. </a:t>
            </a:r>
          </a:p>
          <a:p>
            <a:pPr>
              <a:buNone/>
            </a:pPr>
            <a:endParaRPr lang="en-US" sz="2800" dirty="0" smtClean="0">
              <a:latin typeface="Times New Roman" pitchFamily="18" charset="0"/>
              <a:cs typeface="Times New Roman" pitchFamily="18" charset="0"/>
            </a:endParaRPr>
          </a:p>
          <a:p>
            <a:pPr>
              <a:buFont typeface="Wingdings" pitchFamily="2" charset="2"/>
              <a:buChar char="v"/>
            </a:pPr>
            <a:r>
              <a:rPr lang="en-US" dirty="0" smtClean="0"/>
              <a:t>   </a:t>
            </a:r>
            <a:r>
              <a:rPr lang="en-US" dirty="0" smtClean="0">
                <a:latin typeface="Times New Roman" pitchFamily="18" charset="0"/>
                <a:cs typeface="Times New Roman" pitchFamily="18" charset="0"/>
              </a:rPr>
              <a:t>It operates on any object of the class of which it is a member.</a:t>
            </a:r>
          </a:p>
          <a:p>
            <a:pPr>
              <a:buNone/>
            </a:pPr>
            <a:endParaRPr lang="en-US" dirty="0" smtClean="0">
              <a:latin typeface="Times New Roman" pitchFamily="18" charset="0"/>
              <a:cs typeface="Times New Roman" pitchFamily="18" charset="0"/>
            </a:endParaRPr>
          </a:p>
          <a:p>
            <a:pPr>
              <a:buFont typeface="Wingdings" pitchFamily="2" charset="2"/>
              <a:buChar char="v"/>
            </a:pPr>
            <a:r>
              <a:rPr lang="en-US" b="1" dirty="0" smtClean="0"/>
              <a:t>   </a:t>
            </a:r>
            <a:r>
              <a:rPr lang="en-US" dirty="0" smtClean="0">
                <a:latin typeface="Times New Roman" pitchFamily="18" charset="0"/>
                <a:cs typeface="Times New Roman" pitchFamily="18" charset="0"/>
              </a:rPr>
              <a:t>It can be access to all the members of a class for that object.</a:t>
            </a:r>
            <a:endParaRPr lang="en-US" dirty="0">
              <a:latin typeface="Times New Roman" pitchFamily="18" charset="0"/>
              <a:cs typeface="Times New Roman"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      What is Constructor  ?</a:t>
            </a:r>
            <a:endParaRPr lang="en-US" dirty="0"/>
          </a:p>
        </p:txBody>
      </p:sp>
      <p:sp>
        <p:nvSpPr>
          <p:cNvPr id="2" name="Content Placeholder 1"/>
          <p:cNvSpPr>
            <a:spLocks noGrp="1"/>
          </p:cNvSpPr>
          <p:nvPr>
            <p:ph idx="1"/>
          </p:nvPr>
        </p:nvSpPr>
        <p:spPr/>
        <p:txBody>
          <a:bodyPr>
            <a:normAutofit fontScale="92500" lnSpcReduction="10000"/>
          </a:bodyPr>
          <a:lstStyle/>
          <a:p>
            <a:pPr>
              <a:buFont typeface="Wingdings" pitchFamily="2" charset="2"/>
              <a:buChar char="v"/>
            </a:pPr>
            <a:r>
              <a:rPr lang="en-US" dirty="0" smtClean="0"/>
              <a:t>  </a:t>
            </a:r>
            <a:r>
              <a:rPr lang="en-US" dirty="0" smtClean="0">
                <a:latin typeface="Times New Roman" pitchFamily="18" charset="0"/>
                <a:cs typeface="Times New Roman" pitchFamily="18" charset="0"/>
              </a:rPr>
              <a:t>A constructor is a  member function that initializes an instance of its class. </a:t>
            </a:r>
          </a:p>
          <a:p>
            <a:pPr>
              <a:buFont typeface="Wingdings" pitchFamily="2" charset="2"/>
              <a:buChar char="v"/>
            </a:pPr>
            <a:r>
              <a:rPr lang="en-US" dirty="0" smtClean="0">
                <a:latin typeface="Times New Roman" pitchFamily="18" charset="0"/>
                <a:cs typeface="Times New Roman" pitchFamily="18" charset="0"/>
              </a:rPr>
              <a:t>A constructor has the same name as the class and no return value.</a:t>
            </a:r>
          </a:p>
          <a:p>
            <a:pPr>
              <a:buFont typeface="Wingdings" pitchFamily="2" charset="2"/>
              <a:buChar char="v"/>
            </a:pPr>
            <a:r>
              <a:rPr lang="en-US" dirty="0" smtClean="0">
                <a:latin typeface="Times New Roman" pitchFamily="18" charset="0"/>
                <a:cs typeface="Times New Roman" pitchFamily="18" charset="0"/>
              </a:rPr>
              <a:t> A constructor can have any number of parameters</a:t>
            </a:r>
            <a:r>
              <a:rPr lang="en-US" b="1" dirty="0" smtClean="0">
                <a:latin typeface="Times New Roman" pitchFamily="18" charset="0"/>
                <a:cs typeface="Times New Roman" pitchFamily="18" charset="0"/>
              </a:rPr>
              <a:t>.</a:t>
            </a:r>
          </a:p>
          <a:p>
            <a:pPr>
              <a:buFont typeface="Wingdings" pitchFamily="2" charset="2"/>
              <a:buChar char="v"/>
            </a:pPr>
            <a:r>
              <a:rPr lang="en-US" b="1" dirty="0" smtClean="0">
                <a:solidFill>
                  <a:srgbClr val="FF0000"/>
                </a:solidFill>
                <a:latin typeface="Times New Roman" pitchFamily="18" charset="0"/>
                <a:cs typeface="Times New Roman" pitchFamily="18" charset="0"/>
              </a:rPr>
              <a:t>  </a:t>
            </a:r>
            <a:r>
              <a:rPr lang="en-US" sz="2800" b="1" dirty="0" smtClean="0">
                <a:solidFill>
                  <a:srgbClr val="FF0000"/>
                </a:solidFill>
                <a:latin typeface="Times New Roman" pitchFamily="18" charset="0"/>
                <a:cs typeface="Times New Roman" pitchFamily="18" charset="0"/>
              </a:rPr>
              <a:t>Syntax:-   class name ( perameter list);</a:t>
            </a:r>
          </a:p>
          <a:p>
            <a:pPr>
              <a:buFont typeface="Wingdings" pitchFamily="2" charset="2"/>
              <a:buChar char="v"/>
            </a:pPr>
            <a:r>
              <a:rPr lang="en-US" sz="2800" b="1" dirty="0" smtClean="0">
                <a:solidFill>
                  <a:srgbClr val="FF0000"/>
                </a:solidFill>
                <a:latin typeface="Times New Roman" pitchFamily="18" charset="0"/>
                <a:cs typeface="Times New Roman" pitchFamily="18" charset="0"/>
              </a:rPr>
              <a:t>  Example-  class student</a:t>
            </a:r>
          </a:p>
          <a:p>
            <a:pPr>
              <a:buNone/>
            </a:pPr>
            <a:r>
              <a:rPr lang="en-US" sz="2800" b="1" dirty="0" smtClean="0">
                <a:solidFill>
                  <a:srgbClr val="FF0000"/>
                </a:solidFill>
                <a:latin typeface="Times New Roman" pitchFamily="18" charset="0"/>
                <a:cs typeface="Times New Roman" pitchFamily="18" charset="0"/>
              </a:rPr>
              <a:t>                       {</a:t>
            </a:r>
          </a:p>
          <a:p>
            <a:pPr>
              <a:buNone/>
            </a:pPr>
            <a:r>
              <a:rPr lang="en-US" sz="2800" b="1" dirty="0" smtClean="0">
                <a:solidFill>
                  <a:srgbClr val="FF0000"/>
                </a:solidFill>
                <a:latin typeface="Times New Roman" pitchFamily="18" charset="0"/>
                <a:cs typeface="Times New Roman" pitchFamily="18" charset="0"/>
              </a:rPr>
              <a:t>                            public:   student();   ** constructor *</a:t>
            </a:r>
          </a:p>
          <a:p>
            <a:pPr>
              <a:buNone/>
            </a:pPr>
            <a:r>
              <a:rPr lang="en-US" sz="2800" b="1" dirty="0" smtClean="0">
                <a:solidFill>
                  <a:srgbClr val="FF0000"/>
                </a:solidFill>
                <a:latin typeface="Times New Roman" pitchFamily="18" charset="0"/>
                <a:cs typeface="Times New Roman" pitchFamily="18" charset="0"/>
              </a:rPr>
              <a:t>                          }</a:t>
            </a:r>
            <a:r>
              <a:rPr lang="en-US" b="1" dirty="0" smtClean="0">
                <a:solidFill>
                  <a:srgbClr val="FF0000"/>
                </a:solidFill>
                <a:latin typeface="Times New Roman" pitchFamily="18" charset="0"/>
                <a:cs typeface="Times New Roman" pitchFamily="18" charset="0"/>
              </a:rPr>
              <a:t>                   </a:t>
            </a:r>
            <a:endParaRPr lang="en-US" b="1" dirty="0">
              <a:solidFill>
                <a:srgbClr val="FF0000"/>
              </a:solidFill>
              <a:latin typeface="Times New Roman" pitchFamily="18" charset="0"/>
              <a:cs typeface="Times New Roman"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    Constructor rules</a:t>
            </a:r>
            <a:endParaRPr lang="en-US" dirty="0"/>
          </a:p>
        </p:txBody>
      </p:sp>
      <p:sp>
        <p:nvSpPr>
          <p:cNvPr id="2" name="Content Placeholder 1"/>
          <p:cNvSpPr>
            <a:spLocks noGrp="1"/>
          </p:cNvSpPr>
          <p:nvPr>
            <p:ph idx="1"/>
          </p:nvPr>
        </p:nvSpPr>
        <p:spPr/>
        <p:txBody>
          <a:bodyPr/>
          <a:lstStyle/>
          <a:p>
            <a:pPr>
              <a:buFont typeface="Wingdings" pitchFamily="2" charset="2"/>
              <a:buChar char="v"/>
            </a:pPr>
            <a:r>
              <a:rPr lang="en-US" dirty="0" smtClean="0">
                <a:latin typeface="Times New Roman" pitchFamily="18" charset="0"/>
                <a:cs typeface="Times New Roman" pitchFamily="18" charset="0"/>
              </a:rPr>
              <a:t>Constructor is used for Initializing the values to the data members of the Class</a:t>
            </a:r>
            <a:r>
              <a:rPr lang="en-US" dirty="0" smtClean="0"/>
              <a:t>.</a:t>
            </a:r>
          </a:p>
          <a:p>
            <a:pPr>
              <a:buFont typeface="Wingdings" pitchFamily="2" charset="2"/>
              <a:buChar char="v"/>
            </a:pPr>
            <a:r>
              <a:rPr lang="en-US" dirty="0" smtClean="0"/>
              <a:t>  </a:t>
            </a:r>
            <a:r>
              <a:rPr lang="en-US" dirty="0" smtClean="0">
                <a:latin typeface="Times New Roman" pitchFamily="18" charset="0"/>
                <a:cs typeface="Times New Roman" pitchFamily="18" charset="0"/>
              </a:rPr>
              <a:t>Constructor is that whose name is same as name of class.</a:t>
            </a:r>
          </a:p>
          <a:p>
            <a:pPr>
              <a:buFont typeface="Wingdings" pitchFamily="2" charset="2"/>
              <a:buChar char="v"/>
            </a:pPr>
            <a:r>
              <a:rPr lang="en-US" dirty="0" smtClean="0">
                <a:latin typeface="Times New Roman" pitchFamily="18" charset="0"/>
                <a:cs typeface="Times New Roman" pitchFamily="18" charset="0"/>
              </a:rPr>
              <a:t>  Constructor gets Automatically called when an object of class is created</a:t>
            </a:r>
            <a:r>
              <a:rPr lang="en-US" dirty="0" smtClean="0"/>
              <a:t>.</a:t>
            </a:r>
          </a:p>
          <a:p>
            <a:pPr>
              <a:buFont typeface="Wingdings" pitchFamily="2" charset="2"/>
              <a:buChar char="v"/>
            </a:pPr>
            <a:r>
              <a:rPr lang="en-US" dirty="0" smtClean="0">
                <a:latin typeface="Times New Roman" pitchFamily="18" charset="0"/>
                <a:cs typeface="Times New Roman" pitchFamily="18" charset="0"/>
              </a:rPr>
              <a:t>  Constructors never have a Return Type even void.</a:t>
            </a:r>
            <a:endParaRPr lang="en-US" dirty="0">
              <a:latin typeface="Times New Roman" pitchFamily="18" charset="0"/>
              <a:cs typeface="Times New Roman"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pPr algn="ctr"/>
            <a:r>
              <a:rPr lang="en-US" dirty="0" smtClean="0"/>
              <a:t>      Display  of two no using constructor</a:t>
            </a:r>
            <a:endParaRPr lang="en-US" dirty="0"/>
          </a:p>
        </p:txBody>
      </p:sp>
      <p:sp>
        <p:nvSpPr>
          <p:cNvPr id="2" name="Content Placeholder 1"/>
          <p:cNvSpPr>
            <a:spLocks noGrp="1"/>
          </p:cNvSpPr>
          <p:nvPr>
            <p:ph idx="1"/>
          </p:nvPr>
        </p:nvSpPr>
        <p:spPr/>
        <p:txBody>
          <a:bodyPr>
            <a:normAutofit fontScale="77500" lnSpcReduction="20000"/>
          </a:bodyPr>
          <a:lstStyle/>
          <a:p>
            <a:pPr>
              <a:buNone/>
            </a:pPr>
            <a:r>
              <a:rPr lang="en-US" dirty="0" smtClean="0"/>
              <a:t> </a:t>
            </a:r>
            <a:r>
              <a:rPr lang="en-US" b="1" dirty="0" smtClean="0">
                <a:solidFill>
                  <a:srgbClr val="FF0000"/>
                </a:solidFill>
                <a:latin typeface="Times New Roman" pitchFamily="18" charset="0"/>
                <a:cs typeface="Times New Roman" pitchFamily="18" charset="0"/>
              </a:rPr>
              <a:t>#include &lt;iostream.h&gt; </a:t>
            </a:r>
          </a:p>
          <a:p>
            <a:pPr>
              <a:buNone/>
            </a:pPr>
            <a:r>
              <a:rPr lang="en-US" b="1" dirty="0" smtClean="0">
                <a:solidFill>
                  <a:srgbClr val="FF0000"/>
                </a:solidFill>
                <a:latin typeface="Times New Roman" pitchFamily="18" charset="0"/>
                <a:cs typeface="Times New Roman" pitchFamily="18" charset="0"/>
              </a:rPr>
              <a:t>#include&lt;</a:t>
            </a:r>
            <a:r>
              <a:rPr lang="en-US" b="1" dirty="0" err="1" smtClean="0">
                <a:solidFill>
                  <a:srgbClr val="FF0000"/>
                </a:solidFill>
                <a:latin typeface="Times New Roman" pitchFamily="18" charset="0"/>
                <a:cs typeface="Times New Roman" pitchFamily="18" charset="0"/>
              </a:rPr>
              <a:t>conio.h</a:t>
            </a:r>
            <a:r>
              <a:rPr lang="en-US" b="1" dirty="0" smtClean="0">
                <a:solidFill>
                  <a:srgbClr val="FF0000"/>
                </a:solidFill>
                <a:latin typeface="Times New Roman" pitchFamily="18" charset="0"/>
                <a:cs typeface="Times New Roman" pitchFamily="18" charset="0"/>
              </a:rPr>
              <a:t>&gt; </a:t>
            </a:r>
            <a:br>
              <a:rPr lang="en-US" b="1" dirty="0" smtClean="0">
                <a:solidFill>
                  <a:srgbClr val="FF0000"/>
                </a:solidFill>
                <a:latin typeface="Times New Roman" pitchFamily="18" charset="0"/>
                <a:cs typeface="Times New Roman" pitchFamily="18" charset="0"/>
              </a:rPr>
            </a:br>
            <a:r>
              <a:rPr lang="en-US" b="1" dirty="0" smtClean="0">
                <a:solidFill>
                  <a:srgbClr val="FF0000"/>
                </a:solidFill>
                <a:latin typeface="Times New Roman" pitchFamily="18" charset="0"/>
                <a:cs typeface="Times New Roman" pitchFamily="18" charset="0"/>
              </a:rPr>
              <a:t>class </a:t>
            </a:r>
            <a:r>
              <a:rPr lang="en-US" b="1" dirty="0" err="1" smtClean="0">
                <a:solidFill>
                  <a:srgbClr val="FF0000"/>
                </a:solidFill>
                <a:latin typeface="Times New Roman" pitchFamily="18" charset="0"/>
                <a:cs typeface="Times New Roman" pitchFamily="18" charset="0"/>
              </a:rPr>
              <a:t>myclass</a:t>
            </a:r>
            <a:r>
              <a:rPr lang="en-US" b="1" dirty="0" smtClean="0">
                <a:solidFill>
                  <a:srgbClr val="FF0000"/>
                </a:solidFill>
                <a:latin typeface="Times New Roman" pitchFamily="18" charset="0"/>
                <a:cs typeface="Times New Roman" pitchFamily="18" charset="0"/>
              </a:rPr>
              <a:t> </a:t>
            </a:r>
            <a:br>
              <a:rPr lang="en-US" b="1" dirty="0" smtClean="0">
                <a:solidFill>
                  <a:srgbClr val="FF0000"/>
                </a:solidFill>
                <a:latin typeface="Times New Roman" pitchFamily="18" charset="0"/>
                <a:cs typeface="Times New Roman" pitchFamily="18" charset="0"/>
              </a:rPr>
            </a:br>
            <a:r>
              <a:rPr lang="en-US" b="1" dirty="0" smtClean="0">
                <a:solidFill>
                  <a:srgbClr val="FF0000"/>
                </a:solidFill>
                <a:latin typeface="Times New Roman" pitchFamily="18" charset="0"/>
                <a:cs typeface="Times New Roman" pitchFamily="18" charset="0"/>
              </a:rPr>
              <a:t>{ </a:t>
            </a:r>
            <a:br>
              <a:rPr lang="en-US" b="1" dirty="0" smtClean="0">
                <a:solidFill>
                  <a:srgbClr val="FF0000"/>
                </a:solidFill>
                <a:latin typeface="Times New Roman" pitchFamily="18" charset="0"/>
                <a:cs typeface="Times New Roman" pitchFamily="18" charset="0"/>
              </a:rPr>
            </a:br>
            <a:r>
              <a:rPr lang="en-US" b="1" dirty="0" smtClean="0">
                <a:solidFill>
                  <a:srgbClr val="FF0000"/>
                </a:solidFill>
                <a:latin typeface="Times New Roman" pitchFamily="18" charset="0"/>
                <a:cs typeface="Times New Roman" pitchFamily="18" charset="0"/>
              </a:rPr>
              <a:t>    int a, b; </a:t>
            </a:r>
            <a:br>
              <a:rPr lang="en-US" b="1" dirty="0" smtClean="0">
                <a:solidFill>
                  <a:srgbClr val="FF0000"/>
                </a:solidFill>
                <a:latin typeface="Times New Roman" pitchFamily="18" charset="0"/>
                <a:cs typeface="Times New Roman" pitchFamily="18" charset="0"/>
              </a:rPr>
            </a:br>
            <a:r>
              <a:rPr lang="en-US" b="1" dirty="0" smtClean="0">
                <a:solidFill>
                  <a:srgbClr val="FF0000"/>
                </a:solidFill>
                <a:latin typeface="Times New Roman" pitchFamily="18" charset="0"/>
                <a:cs typeface="Times New Roman" pitchFamily="18" charset="0"/>
              </a:rPr>
              <a:t>    public: </a:t>
            </a:r>
            <a:br>
              <a:rPr lang="en-US" b="1" dirty="0" smtClean="0">
                <a:solidFill>
                  <a:srgbClr val="FF0000"/>
                </a:solidFill>
                <a:latin typeface="Times New Roman" pitchFamily="18" charset="0"/>
                <a:cs typeface="Times New Roman" pitchFamily="18" charset="0"/>
              </a:rPr>
            </a:br>
            <a:r>
              <a:rPr lang="en-US" b="1" dirty="0" smtClean="0">
                <a:solidFill>
                  <a:srgbClr val="FF0000"/>
                </a:solidFill>
                <a:latin typeface="Times New Roman" pitchFamily="18" charset="0"/>
                <a:cs typeface="Times New Roman" pitchFamily="18" charset="0"/>
              </a:rPr>
              <a:t>            </a:t>
            </a:r>
            <a:r>
              <a:rPr lang="en-US" b="1" dirty="0" err="1" smtClean="0">
                <a:solidFill>
                  <a:srgbClr val="FF0000"/>
                </a:solidFill>
                <a:latin typeface="Times New Roman" pitchFamily="18" charset="0"/>
                <a:cs typeface="Times New Roman" pitchFamily="18" charset="0"/>
              </a:rPr>
              <a:t>myclass</a:t>
            </a:r>
            <a:r>
              <a:rPr lang="en-US" b="1" dirty="0" smtClean="0">
                <a:solidFill>
                  <a:srgbClr val="FF0000"/>
                </a:solidFill>
                <a:latin typeface="Times New Roman" pitchFamily="18" charset="0"/>
                <a:cs typeface="Times New Roman" pitchFamily="18" charset="0"/>
              </a:rPr>
              <a:t>() </a:t>
            </a:r>
            <a:br>
              <a:rPr lang="en-US" b="1" dirty="0" smtClean="0">
                <a:solidFill>
                  <a:srgbClr val="FF0000"/>
                </a:solidFill>
                <a:latin typeface="Times New Roman" pitchFamily="18" charset="0"/>
                <a:cs typeface="Times New Roman" pitchFamily="18" charset="0"/>
              </a:rPr>
            </a:br>
            <a:r>
              <a:rPr lang="en-US" b="1" dirty="0" smtClean="0">
                <a:solidFill>
                  <a:srgbClr val="FF0000"/>
                </a:solidFill>
                <a:latin typeface="Times New Roman" pitchFamily="18" charset="0"/>
                <a:cs typeface="Times New Roman" pitchFamily="18" charset="0"/>
              </a:rPr>
              <a:t>       { </a:t>
            </a:r>
            <a:br>
              <a:rPr lang="en-US" b="1" dirty="0" smtClean="0">
                <a:solidFill>
                  <a:srgbClr val="FF0000"/>
                </a:solidFill>
                <a:latin typeface="Times New Roman" pitchFamily="18" charset="0"/>
                <a:cs typeface="Times New Roman" pitchFamily="18" charset="0"/>
              </a:rPr>
            </a:br>
            <a:r>
              <a:rPr lang="en-US" b="1" dirty="0" smtClean="0">
                <a:solidFill>
                  <a:srgbClr val="FF0000"/>
                </a:solidFill>
                <a:latin typeface="Times New Roman" pitchFamily="18" charset="0"/>
                <a:cs typeface="Times New Roman" pitchFamily="18" charset="0"/>
              </a:rPr>
              <a:t>             a=10 </a:t>
            </a:r>
            <a:br>
              <a:rPr lang="en-US" b="1" dirty="0" smtClean="0">
                <a:solidFill>
                  <a:srgbClr val="FF0000"/>
                </a:solidFill>
                <a:latin typeface="Times New Roman" pitchFamily="18" charset="0"/>
                <a:cs typeface="Times New Roman" pitchFamily="18" charset="0"/>
              </a:rPr>
            </a:br>
            <a:r>
              <a:rPr lang="en-US" b="1" dirty="0" smtClean="0">
                <a:solidFill>
                  <a:srgbClr val="FF0000"/>
                </a:solidFill>
                <a:latin typeface="Times New Roman" pitchFamily="18" charset="0"/>
                <a:cs typeface="Times New Roman" pitchFamily="18" charset="0"/>
              </a:rPr>
              <a:t>             b=30</a:t>
            </a:r>
            <a:br>
              <a:rPr lang="en-US" b="1" dirty="0" smtClean="0">
                <a:solidFill>
                  <a:srgbClr val="FF0000"/>
                </a:solidFill>
                <a:latin typeface="Times New Roman" pitchFamily="18" charset="0"/>
                <a:cs typeface="Times New Roman" pitchFamily="18" charset="0"/>
              </a:rPr>
            </a:br>
            <a:r>
              <a:rPr lang="en-US" b="1" dirty="0" smtClean="0">
                <a:solidFill>
                  <a:srgbClr val="FF0000"/>
                </a:solidFill>
                <a:latin typeface="Times New Roman" pitchFamily="18" charset="0"/>
                <a:cs typeface="Times New Roman" pitchFamily="18" charset="0"/>
              </a:rPr>
              <a:t>       } </a:t>
            </a:r>
            <a:br>
              <a:rPr lang="en-US" b="1" dirty="0" smtClean="0">
                <a:solidFill>
                  <a:srgbClr val="FF0000"/>
                </a:solidFill>
                <a:latin typeface="Times New Roman" pitchFamily="18" charset="0"/>
                <a:cs typeface="Times New Roman" pitchFamily="18" charset="0"/>
              </a:rPr>
            </a:br>
            <a:r>
              <a:rPr lang="en-US" b="1" dirty="0" smtClean="0">
                <a:solidFill>
                  <a:srgbClr val="FF0000"/>
                </a:solidFill>
                <a:latin typeface="Times New Roman" pitchFamily="18" charset="0"/>
                <a:cs typeface="Times New Roman" pitchFamily="18" charset="0"/>
              </a:rPr>
              <a:t>              void show() </a:t>
            </a:r>
            <a:br>
              <a:rPr lang="en-US" b="1" dirty="0" smtClean="0">
                <a:solidFill>
                  <a:srgbClr val="FF0000"/>
                </a:solidFill>
                <a:latin typeface="Times New Roman" pitchFamily="18" charset="0"/>
                <a:cs typeface="Times New Roman" pitchFamily="18" charset="0"/>
              </a:rPr>
            </a:br>
            <a:r>
              <a:rPr lang="en-US" b="1" dirty="0" smtClean="0">
                <a:solidFill>
                  <a:srgbClr val="FF0000"/>
                </a:solidFill>
                <a:latin typeface="Times New Roman" pitchFamily="18" charset="0"/>
                <a:cs typeface="Times New Roman" pitchFamily="18" charset="0"/>
              </a:rPr>
              <a:t>       { </a:t>
            </a:r>
            <a:br>
              <a:rPr lang="en-US" b="1" dirty="0" smtClean="0">
                <a:solidFill>
                  <a:srgbClr val="FF0000"/>
                </a:solidFill>
                <a:latin typeface="Times New Roman" pitchFamily="18" charset="0"/>
                <a:cs typeface="Times New Roman" pitchFamily="18" charset="0"/>
              </a:rPr>
            </a:br>
            <a:r>
              <a:rPr lang="en-US" b="1" dirty="0" smtClean="0">
                <a:solidFill>
                  <a:srgbClr val="FF0000"/>
                </a:solidFill>
                <a:latin typeface="Times New Roman" pitchFamily="18" charset="0"/>
                <a:cs typeface="Times New Roman" pitchFamily="18" charset="0"/>
              </a:rPr>
              <a:t>             cout&lt;&lt; a &lt;&lt; " " &lt;&lt; b; </a:t>
            </a:r>
            <a:br>
              <a:rPr lang="en-US" b="1" dirty="0" smtClean="0">
                <a:solidFill>
                  <a:srgbClr val="FF0000"/>
                </a:solidFill>
                <a:latin typeface="Times New Roman" pitchFamily="18" charset="0"/>
                <a:cs typeface="Times New Roman" pitchFamily="18" charset="0"/>
              </a:rPr>
            </a:br>
            <a:r>
              <a:rPr lang="en-US" b="1" dirty="0" smtClean="0">
                <a:solidFill>
                  <a:srgbClr val="FF0000"/>
                </a:solidFill>
                <a:latin typeface="Times New Roman" pitchFamily="18" charset="0"/>
                <a:cs typeface="Times New Roman" pitchFamily="18" charset="0"/>
              </a:rPr>
              <a:t>        } </a:t>
            </a:r>
            <a:br>
              <a:rPr lang="en-US" b="1" dirty="0" smtClean="0">
                <a:solidFill>
                  <a:srgbClr val="FF0000"/>
                </a:solidFill>
                <a:latin typeface="Times New Roman" pitchFamily="18" charset="0"/>
                <a:cs typeface="Times New Roman" pitchFamily="18" charset="0"/>
              </a:rPr>
            </a:br>
            <a:r>
              <a:rPr lang="en-US" b="1" dirty="0" smtClean="0">
                <a:solidFill>
                  <a:srgbClr val="FF0000"/>
                </a:solidFill>
                <a:latin typeface="Times New Roman" pitchFamily="18" charset="0"/>
                <a:cs typeface="Times New Roman" pitchFamily="18" charset="0"/>
              </a:rPr>
              <a:t>}; </a:t>
            </a:r>
            <a:br>
              <a:rPr lang="en-US" b="1" dirty="0" smtClean="0">
                <a:solidFill>
                  <a:srgbClr val="FF0000"/>
                </a:solidFill>
                <a:latin typeface="Times New Roman" pitchFamily="18" charset="0"/>
                <a:cs typeface="Times New Roman" pitchFamily="18" charset="0"/>
              </a:rPr>
            </a:br>
            <a:r>
              <a:rPr lang="en-US" b="1" dirty="0" smtClean="0">
                <a:solidFill>
                  <a:srgbClr val="FF0000"/>
                </a:solidFill>
                <a:latin typeface="Times New Roman" pitchFamily="18" charset="0"/>
                <a:cs typeface="Times New Roman" pitchFamily="18" charset="0"/>
              </a:rPr>
              <a:t>         </a:t>
            </a:r>
            <a:endParaRPr lang="en-US" b="1" dirty="0">
              <a:solidFill>
                <a:srgbClr val="FF0000"/>
              </a:solidFill>
              <a:latin typeface="Times New Roman" pitchFamily="18" charset="0"/>
              <a:cs typeface="Times New Roman"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dirty="0" smtClean="0"/>
              <a:t>Continue…..</a:t>
            </a:r>
            <a:endParaRPr lang="en-US" dirty="0"/>
          </a:p>
        </p:txBody>
      </p:sp>
      <p:sp>
        <p:nvSpPr>
          <p:cNvPr id="2" name="Content Placeholder 1"/>
          <p:cNvSpPr>
            <a:spLocks noGrp="1"/>
          </p:cNvSpPr>
          <p:nvPr>
            <p:ph idx="1"/>
          </p:nvPr>
        </p:nvSpPr>
        <p:spPr/>
        <p:txBody>
          <a:bodyPr/>
          <a:lstStyle/>
          <a:p>
            <a:pPr>
              <a:buNone/>
            </a:pPr>
            <a:r>
              <a:rPr lang="en-US" dirty="0" smtClean="0"/>
              <a:t> </a:t>
            </a:r>
            <a:r>
              <a:rPr lang="en-US" b="1" dirty="0" smtClean="0">
                <a:solidFill>
                  <a:srgbClr val="FF0000"/>
                </a:solidFill>
                <a:latin typeface="Times New Roman" pitchFamily="18" charset="0"/>
                <a:cs typeface="Times New Roman" pitchFamily="18" charset="0"/>
              </a:rPr>
              <a:t> void main() </a:t>
            </a:r>
            <a:br>
              <a:rPr lang="en-US" b="1" dirty="0" smtClean="0">
                <a:solidFill>
                  <a:srgbClr val="FF0000"/>
                </a:solidFill>
                <a:latin typeface="Times New Roman" pitchFamily="18" charset="0"/>
                <a:cs typeface="Times New Roman" pitchFamily="18" charset="0"/>
              </a:rPr>
            </a:br>
            <a:r>
              <a:rPr lang="en-US" b="1" dirty="0" smtClean="0">
                <a:solidFill>
                  <a:srgbClr val="FF0000"/>
                </a:solidFill>
                <a:latin typeface="Times New Roman" pitchFamily="18" charset="0"/>
                <a:cs typeface="Times New Roman" pitchFamily="18" charset="0"/>
              </a:rPr>
              <a:t>{ </a:t>
            </a:r>
            <a:br>
              <a:rPr lang="en-US" b="1" dirty="0" smtClean="0">
                <a:solidFill>
                  <a:srgbClr val="FF0000"/>
                </a:solidFill>
                <a:latin typeface="Times New Roman" pitchFamily="18" charset="0"/>
                <a:cs typeface="Times New Roman" pitchFamily="18" charset="0"/>
              </a:rPr>
            </a:br>
            <a:r>
              <a:rPr lang="en-US" b="1" dirty="0" smtClean="0">
                <a:solidFill>
                  <a:srgbClr val="FF0000"/>
                </a:solidFill>
                <a:latin typeface="Times New Roman" pitchFamily="18" charset="0"/>
                <a:cs typeface="Times New Roman" pitchFamily="18" charset="0"/>
              </a:rPr>
              <a:t>           clrscr(); </a:t>
            </a:r>
            <a:br>
              <a:rPr lang="en-US" b="1" dirty="0" smtClean="0">
                <a:solidFill>
                  <a:srgbClr val="FF0000"/>
                </a:solidFill>
                <a:latin typeface="Times New Roman" pitchFamily="18" charset="0"/>
                <a:cs typeface="Times New Roman" pitchFamily="18" charset="0"/>
              </a:rPr>
            </a:br>
            <a:r>
              <a:rPr lang="en-US" b="1" dirty="0" smtClean="0">
                <a:solidFill>
                  <a:srgbClr val="FF0000"/>
                </a:solidFill>
                <a:latin typeface="Times New Roman" pitchFamily="18" charset="0"/>
                <a:cs typeface="Times New Roman" pitchFamily="18" charset="0"/>
              </a:rPr>
              <a:t>           </a:t>
            </a:r>
            <a:r>
              <a:rPr lang="en-US" b="1" dirty="0" err="1" smtClean="0">
                <a:solidFill>
                  <a:srgbClr val="FF0000"/>
                </a:solidFill>
                <a:latin typeface="Times New Roman" pitchFamily="18" charset="0"/>
                <a:cs typeface="Times New Roman" pitchFamily="18" charset="0"/>
              </a:rPr>
              <a:t>myclass</a:t>
            </a:r>
            <a:r>
              <a:rPr lang="en-US" b="1" dirty="0" smtClean="0">
                <a:solidFill>
                  <a:srgbClr val="FF0000"/>
                </a:solidFill>
                <a:latin typeface="Times New Roman" pitchFamily="18" charset="0"/>
                <a:cs typeface="Times New Roman" pitchFamily="18" charset="0"/>
              </a:rPr>
              <a:t>  g;</a:t>
            </a:r>
            <a:br>
              <a:rPr lang="en-US" b="1" dirty="0" smtClean="0">
                <a:solidFill>
                  <a:srgbClr val="FF0000"/>
                </a:solidFill>
                <a:latin typeface="Times New Roman" pitchFamily="18" charset="0"/>
                <a:cs typeface="Times New Roman" pitchFamily="18" charset="0"/>
              </a:rPr>
            </a:br>
            <a:r>
              <a:rPr lang="en-US" b="1" dirty="0" smtClean="0">
                <a:solidFill>
                  <a:srgbClr val="FF0000"/>
                </a:solidFill>
                <a:latin typeface="Times New Roman" pitchFamily="18" charset="0"/>
                <a:cs typeface="Times New Roman" pitchFamily="18" charset="0"/>
              </a:rPr>
              <a:t>           g.show(); </a:t>
            </a:r>
            <a:br>
              <a:rPr lang="en-US" b="1" dirty="0" smtClean="0">
                <a:solidFill>
                  <a:srgbClr val="FF0000"/>
                </a:solidFill>
                <a:latin typeface="Times New Roman" pitchFamily="18" charset="0"/>
                <a:cs typeface="Times New Roman" pitchFamily="18" charset="0"/>
              </a:rPr>
            </a:br>
            <a:r>
              <a:rPr lang="en-US" b="1" dirty="0" smtClean="0">
                <a:solidFill>
                  <a:srgbClr val="FF0000"/>
                </a:solidFill>
                <a:latin typeface="Times New Roman" pitchFamily="18" charset="0"/>
                <a:cs typeface="Times New Roman" pitchFamily="18" charset="0"/>
              </a:rPr>
              <a:t>           getch(); </a:t>
            </a:r>
            <a:br>
              <a:rPr lang="en-US" b="1" dirty="0" smtClean="0">
                <a:solidFill>
                  <a:srgbClr val="FF0000"/>
                </a:solidFill>
                <a:latin typeface="Times New Roman" pitchFamily="18" charset="0"/>
                <a:cs typeface="Times New Roman" pitchFamily="18" charset="0"/>
              </a:rPr>
            </a:br>
            <a:r>
              <a:rPr lang="en-US" b="1" dirty="0" smtClean="0">
                <a:solidFill>
                  <a:srgbClr val="FF0000"/>
                </a:solidFill>
                <a:latin typeface="Times New Roman" pitchFamily="18" charset="0"/>
                <a:cs typeface="Times New Roman" pitchFamily="18" charset="0"/>
              </a:rPr>
              <a:t>} </a:t>
            </a:r>
            <a:endParaRPr lang="en-US" b="1" dirty="0">
              <a:solidFill>
                <a:srgbClr val="FF0000"/>
              </a:solidFill>
              <a:latin typeface="Times New Roman" pitchFamily="18" charset="0"/>
              <a:cs typeface="Times New Roman"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    Type of constructor</a:t>
            </a:r>
            <a:endParaRPr lang="en-US" dirty="0"/>
          </a:p>
        </p:txBody>
      </p:sp>
      <p:sp>
        <p:nvSpPr>
          <p:cNvPr id="2" name="Content Placeholder 1"/>
          <p:cNvSpPr>
            <a:spLocks noGrp="1"/>
          </p:cNvSpPr>
          <p:nvPr>
            <p:ph idx="1"/>
          </p:nvPr>
        </p:nvSpPr>
        <p:spPr/>
        <p:txBody>
          <a:bodyPr/>
          <a:lstStyle/>
          <a:p>
            <a:pPr>
              <a:buNone/>
            </a:pPr>
            <a:r>
              <a:rPr lang="en-US" dirty="0" smtClean="0">
                <a:latin typeface="Times New Roman" pitchFamily="18" charset="0"/>
                <a:cs typeface="Times New Roman" pitchFamily="18" charset="0"/>
              </a:rPr>
              <a:t>There are three types of constructor as-</a:t>
            </a:r>
          </a:p>
          <a:p>
            <a:pPr>
              <a:buNone/>
            </a:pPr>
            <a:endParaRPr lang="en-US" dirty="0" smtClean="0">
              <a:latin typeface="Times New Roman" pitchFamily="18" charset="0"/>
              <a:cs typeface="Times New Roman" pitchFamily="18" charset="0"/>
            </a:endParaRPr>
          </a:p>
          <a:p>
            <a:pPr>
              <a:buFont typeface="Wingdings" pitchFamily="2" charset="2"/>
              <a:buChar char="q"/>
            </a:pPr>
            <a:r>
              <a:rPr lang="en-US" dirty="0" smtClean="0">
                <a:latin typeface="Times New Roman" pitchFamily="18" charset="0"/>
                <a:cs typeface="Times New Roman" pitchFamily="18" charset="0"/>
              </a:rPr>
              <a:t>   Default Constructor</a:t>
            </a:r>
          </a:p>
          <a:p>
            <a:pPr>
              <a:buNone/>
            </a:pPr>
            <a:endParaRPr lang="en-US" dirty="0" smtClean="0">
              <a:latin typeface="Times New Roman" pitchFamily="18" charset="0"/>
              <a:cs typeface="Times New Roman" pitchFamily="18" charset="0"/>
            </a:endParaRPr>
          </a:p>
          <a:p>
            <a:pPr>
              <a:buFont typeface="Wingdings" pitchFamily="2" charset="2"/>
              <a:buChar char="q"/>
            </a:pPr>
            <a:r>
              <a:rPr lang="en-US" dirty="0" smtClean="0">
                <a:latin typeface="Times New Roman" pitchFamily="18" charset="0"/>
                <a:cs typeface="Times New Roman" pitchFamily="18" charset="0"/>
              </a:rPr>
              <a:t>   Parameterized  Constructor</a:t>
            </a:r>
          </a:p>
          <a:p>
            <a:pPr>
              <a:buNone/>
            </a:pPr>
            <a:endParaRPr lang="en-US" dirty="0" smtClean="0">
              <a:latin typeface="Times New Roman" pitchFamily="18" charset="0"/>
              <a:cs typeface="Times New Roman" pitchFamily="18" charset="0"/>
            </a:endParaRPr>
          </a:p>
          <a:p>
            <a:pPr>
              <a:buFont typeface="Wingdings" pitchFamily="2" charset="2"/>
              <a:buChar char="q"/>
            </a:pPr>
            <a:r>
              <a:rPr lang="en-US" dirty="0" smtClean="0">
                <a:latin typeface="Times New Roman" pitchFamily="18" charset="0"/>
                <a:cs typeface="Times New Roman" pitchFamily="18" charset="0"/>
              </a:rPr>
              <a:t>  Copy constructor</a:t>
            </a:r>
            <a:endParaRPr lang="en-US" dirty="0">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What is Data Member ?</a:t>
            </a:r>
            <a:endParaRPr lang="en-US" dirty="0"/>
          </a:p>
        </p:txBody>
      </p:sp>
      <p:sp>
        <p:nvSpPr>
          <p:cNvPr id="3" name="Content Placeholder 2"/>
          <p:cNvSpPr>
            <a:spLocks noGrp="1"/>
          </p:cNvSpPr>
          <p:nvPr>
            <p:ph idx="1"/>
          </p:nvPr>
        </p:nvSpPr>
        <p:spPr>
          <a:xfrm>
            <a:off x="457200" y="1828800"/>
            <a:ext cx="8229600" cy="4495800"/>
          </a:xfrm>
        </p:spPr>
        <p:txBody>
          <a:bodyPr/>
          <a:lstStyle/>
          <a:p>
            <a:pPr>
              <a:buNone/>
            </a:pPr>
            <a:endParaRPr lang="en-US" dirty="0" smtClean="0"/>
          </a:p>
          <a:p>
            <a:pPr>
              <a:buFont typeface="Wingdings" pitchFamily="2" charset="2"/>
              <a:buChar char="v"/>
            </a:pPr>
            <a:r>
              <a:rPr lang="en-US" dirty="0" smtClean="0"/>
              <a:t>   Data members define instance data of a class. </a:t>
            </a:r>
          </a:p>
          <a:p>
            <a:pPr>
              <a:buFont typeface="Wingdings" pitchFamily="2" charset="2"/>
              <a:buChar char="v"/>
            </a:pPr>
            <a:r>
              <a:rPr lang="en-US" dirty="0" smtClean="0"/>
              <a:t>  They must be defined in the main block of the class.</a:t>
            </a:r>
          </a:p>
          <a:p>
            <a:pPr>
              <a:buFont typeface="Wingdings" pitchFamily="2" charset="2"/>
              <a:buChar char="v"/>
            </a:pPr>
            <a:r>
              <a:rPr lang="en-US" dirty="0" smtClean="0"/>
              <a:t>You can define variables, buffers, temp-tables, queries. </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            Default Constructor</a:t>
            </a:r>
            <a:endParaRPr lang="en-US" dirty="0"/>
          </a:p>
        </p:txBody>
      </p:sp>
      <p:sp>
        <p:nvSpPr>
          <p:cNvPr id="2" name="Content Placeholder 1"/>
          <p:cNvSpPr>
            <a:spLocks noGrp="1"/>
          </p:cNvSpPr>
          <p:nvPr>
            <p:ph idx="1"/>
          </p:nvPr>
        </p:nvSpPr>
        <p:spPr/>
        <p:txBody>
          <a:bodyPr/>
          <a:lstStyle/>
          <a:p>
            <a:pPr>
              <a:buFont typeface="Wingdings" pitchFamily="2" charset="2"/>
              <a:buChar char="v"/>
            </a:pPr>
            <a:r>
              <a:rPr lang="en-US" dirty="0" smtClean="0"/>
              <a:t> </a:t>
            </a:r>
            <a:r>
              <a:rPr lang="en-US" sz="2400" dirty="0" smtClean="0">
                <a:latin typeface="Times New Roman" pitchFamily="18" charset="0"/>
                <a:cs typeface="Times New Roman" pitchFamily="18" charset="0"/>
              </a:rPr>
              <a:t>Default Constructor is also called as Empty Constructor which has no arguments and It  is Automatically called when we creates the object of class.</a:t>
            </a:r>
          </a:p>
          <a:p>
            <a:pPr>
              <a:buFont typeface="Wingdings" pitchFamily="2" charset="2"/>
              <a:buChar char="v"/>
            </a:pPr>
            <a:r>
              <a:rPr lang="en-US" sz="2400" dirty="0" smtClean="0">
                <a:latin typeface="Times New Roman" pitchFamily="18" charset="0"/>
                <a:cs typeface="Times New Roman" pitchFamily="18" charset="0"/>
              </a:rPr>
              <a:t>  </a:t>
            </a:r>
            <a:r>
              <a:rPr lang="en-US" sz="2400" b="1" dirty="0" smtClean="0">
                <a:solidFill>
                  <a:srgbClr val="FF0000"/>
                </a:solidFill>
                <a:latin typeface="Times New Roman" pitchFamily="18" charset="0"/>
                <a:cs typeface="Times New Roman" pitchFamily="18" charset="0"/>
              </a:rPr>
              <a:t>Syntax:-</a:t>
            </a:r>
          </a:p>
          <a:p>
            <a:pPr>
              <a:buFont typeface="Wingdings" pitchFamily="2" charset="2"/>
              <a:buChar char="v"/>
            </a:pPr>
            <a:endParaRPr lang="en-US" sz="2400" b="1" dirty="0" smtClean="0">
              <a:solidFill>
                <a:srgbClr val="FF0000"/>
              </a:solidFill>
              <a:latin typeface="Times New Roman" pitchFamily="18" charset="0"/>
              <a:cs typeface="Times New Roman" pitchFamily="18" charset="0"/>
            </a:endParaRPr>
          </a:p>
          <a:p>
            <a:pPr>
              <a:buNone/>
            </a:pPr>
            <a:r>
              <a:rPr lang="en-US" sz="2400" b="1" dirty="0" smtClean="0">
                <a:solidFill>
                  <a:srgbClr val="FF0000"/>
                </a:solidFill>
                <a:latin typeface="Times New Roman" pitchFamily="18" charset="0"/>
                <a:cs typeface="Times New Roman" pitchFamily="18" charset="0"/>
              </a:rPr>
              <a:t>                         class name()</a:t>
            </a:r>
          </a:p>
          <a:p>
            <a:pPr>
              <a:buNone/>
            </a:pPr>
            <a:r>
              <a:rPr lang="en-US" sz="2400" b="1" dirty="0" smtClean="0">
                <a:solidFill>
                  <a:srgbClr val="FF0000"/>
                </a:solidFill>
                <a:latin typeface="Times New Roman" pitchFamily="18" charset="0"/>
                <a:cs typeface="Times New Roman" pitchFamily="18" charset="0"/>
              </a:rPr>
              <a:t>                         {</a:t>
            </a:r>
          </a:p>
          <a:p>
            <a:pPr>
              <a:buNone/>
            </a:pPr>
            <a:r>
              <a:rPr lang="en-US" sz="2400" b="1" dirty="0" smtClean="0">
                <a:solidFill>
                  <a:srgbClr val="FF0000"/>
                </a:solidFill>
                <a:latin typeface="Times New Roman" pitchFamily="18" charset="0"/>
                <a:cs typeface="Times New Roman" pitchFamily="18" charset="0"/>
              </a:rPr>
              <a:t>                              constructor body;</a:t>
            </a:r>
          </a:p>
          <a:p>
            <a:pPr>
              <a:buNone/>
            </a:pPr>
            <a:r>
              <a:rPr lang="en-US" sz="2400" b="1" dirty="0" smtClean="0">
                <a:solidFill>
                  <a:srgbClr val="FF0000"/>
                </a:solidFill>
                <a:latin typeface="Times New Roman" pitchFamily="18" charset="0"/>
                <a:cs typeface="Times New Roman" pitchFamily="18" charset="0"/>
              </a:rPr>
              <a:t>                        }</a:t>
            </a:r>
          </a:p>
          <a:p>
            <a:pPr>
              <a:buNone/>
            </a:pPr>
            <a:r>
              <a:rPr lang="en-US" sz="2400" dirty="0" smtClean="0">
                <a:latin typeface="Times New Roman" pitchFamily="18" charset="0"/>
                <a:cs typeface="Times New Roman" pitchFamily="18" charset="0"/>
              </a:rPr>
              <a:t> </a:t>
            </a:r>
            <a:endParaRPr lang="en-US" sz="2400" dirty="0">
              <a:latin typeface="Times New Roman" pitchFamily="18" charset="0"/>
              <a:cs typeface="Times New Roman"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smtClean="0"/>
              <a:t>        Default Constructor Example</a:t>
            </a:r>
            <a:endParaRPr lang="en-US" dirty="0"/>
          </a:p>
        </p:txBody>
      </p:sp>
      <p:sp>
        <p:nvSpPr>
          <p:cNvPr id="2" name="Content Placeholder 1"/>
          <p:cNvSpPr>
            <a:spLocks noGrp="1"/>
          </p:cNvSpPr>
          <p:nvPr>
            <p:ph idx="1"/>
          </p:nvPr>
        </p:nvSpPr>
        <p:spPr/>
        <p:txBody>
          <a:bodyPr>
            <a:normAutofit/>
          </a:bodyPr>
          <a:lstStyle/>
          <a:p>
            <a:pPr>
              <a:buNone/>
            </a:pPr>
            <a:r>
              <a:rPr lang="en-US" b="1" dirty="0" smtClean="0">
                <a:solidFill>
                  <a:srgbClr val="FF0000"/>
                </a:solidFill>
                <a:latin typeface="Times New Roman" pitchFamily="18" charset="0"/>
                <a:cs typeface="Times New Roman" pitchFamily="18" charset="0"/>
              </a:rPr>
              <a:t>#include &lt;iostream.h&gt;</a:t>
            </a:r>
            <a:br>
              <a:rPr lang="en-US" b="1" dirty="0" smtClean="0">
                <a:solidFill>
                  <a:srgbClr val="FF0000"/>
                </a:solidFill>
                <a:latin typeface="Times New Roman" pitchFamily="18" charset="0"/>
                <a:cs typeface="Times New Roman" pitchFamily="18" charset="0"/>
              </a:rPr>
            </a:br>
            <a:r>
              <a:rPr lang="en-US" b="1" dirty="0" smtClean="0">
                <a:solidFill>
                  <a:srgbClr val="FF0000"/>
                </a:solidFill>
                <a:latin typeface="Times New Roman" pitchFamily="18" charset="0"/>
                <a:cs typeface="Times New Roman" pitchFamily="18" charset="0"/>
              </a:rPr>
              <a:t>class  ggi</a:t>
            </a:r>
            <a:br>
              <a:rPr lang="en-US" b="1" dirty="0" smtClean="0">
                <a:solidFill>
                  <a:srgbClr val="FF0000"/>
                </a:solidFill>
                <a:latin typeface="Times New Roman" pitchFamily="18" charset="0"/>
                <a:cs typeface="Times New Roman" pitchFamily="18" charset="0"/>
              </a:rPr>
            </a:br>
            <a:r>
              <a:rPr lang="en-US" b="1" dirty="0" smtClean="0">
                <a:solidFill>
                  <a:srgbClr val="FF0000"/>
                </a:solidFill>
                <a:latin typeface="Times New Roman" pitchFamily="18" charset="0"/>
                <a:cs typeface="Times New Roman" pitchFamily="18" charset="0"/>
              </a:rPr>
              <a:t>{</a:t>
            </a:r>
            <a:br>
              <a:rPr lang="en-US" b="1" dirty="0" smtClean="0">
                <a:solidFill>
                  <a:srgbClr val="FF0000"/>
                </a:solidFill>
                <a:latin typeface="Times New Roman" pitchFamily="18" charset="0"/>
                <a:cs typeface="Times New Roman" pitchFamily="18" charset="0"/>
              </a:rPr>
            </a:br>
            <a:r>
              <a:rPr lang="en-US" b="1" dirty="0" smtClean="0">
                <a:solidFill>
                  <a:srgbClr val="FF0000"/>
                </a:solidFill>
                <a:latin typeface="Times New Roman" pitchFamily="18" charset="0"/>
                <a:cs typeface="Times New Roman" pitchFamily="18" charset="0"/>
              </a:rPr>
              <a:t>public:</a:t>
            </a:r>
            <a:br>
              <a:rPr lang="en-US" b="1" dirty="0" smtClean="0">
                <a:solidFill>
                  <a:srgbClr val="FF0000"/>
                </a:solidFill>
                <a:latin typeface="Times New Roman" pitchFamily="18" charset="0"/>
                <a:cs typeface="Times New Roman" pitchFamily="18" charset="0"/>
              </a:rPr>
            </a:br>
            <a:r>
              <a:rPr lang="en-US" b="1" dirty="0" smtClean="0">
                <a:solidFill>
                  <a:srgbClr val="FF0000"/>
                </a:solidFill>
                <a:latin typeface="Times New Roman" pitchFamily="18" charset="0"/>
                <a:cs typeface="Times New Roman" pitchFamily="18" charset="0"/>
              </a:rPr>
              <a:t>int x;</a:t>
            </a:r>
            <a:br>
              <a:rPr lang="en-US" b="1" dirty="0" smtClean="0">
                <a:solidFill>
                  <a:srgbClr val="FF0000"/>
                </a:solidFill>
                <a:latin typeface="Times New Roman" pitchFamily="18" charset="0"/>
                <a:cs typeface="Times New Roman" pitchFamily="18" charset="0"/>
              </a:rPr>
            </a:br>
            <a:r>
              <a:rPr lang="en-US" b="1" dirty="0" smtClean="0">
                <a:solidFill>
                  <a:srgbClr val="FF0000"/>
                </a:solidFill>
                <a:latin typeface="Times New Roman" pitchFamily="18" charset="0"/>
                <a:cs typeface="Times New Roman" pitchFamily="18" charset="0"/>
              </a:rPr>
              <a:t>int y;</a:t>
            </a:r>
            <a:br>
              <a:rPr lang="en-US" b="1" dirty="0" smtClean="0">
                <a:solidFill>
                  <a:srgbClr val="FF0000"/>
                </a:solidFill>
                <a:latin typeface="Times New Roman" pitchFamily="18" charset="0"/>
                <a:cs typeface="Times New Roman" pitchFamily="18" charset="0"/>
              </a:rPr>
            </a:br>
            <a:r>
              <a:rPr lang="en-US" b="1" dirty="0" smtClean="0">
                <a:solidFill>
                  <a:srgbClr val="FF0000"/>
                </a:solidFill>
                <a:latin typeface="Times New Roman" pitchFamily="18" charset="0"/>
                <a:cs typeface="Times New Roman" pitchFamily="18" charset="0"/>
              </a:rPr>
              <a:t>ggi(){x=y=0;}</a:t>
            </a:r>
            <a:br>
              <a:rPr lang="en-US" b="1" dirty="0" smtClean="0">
                <a:solidFill>
                  <a:srgbClr val="FF0000"/>
                </a:solidFill>
                <a:latin typeface="Times New Roman" pitchFamily="18" charset="0"/>
                <a:cs typeface="Times New Roman" pitchFamily="18" charset="0"/>
              </a:rPr>
            </a:br>
            <a:r>
              <a:rPr lang="en-US" b="1" dirty="0" smtClean="0">
                <a:solidFill>
                  <a:srgbClr val="FF0000"/>
                </a:solidFill>
                <a:latin typeface="Times New Roman" pitchFamily="18" charset="0"/>
                <a:cs typeface="Times New Roman" pitchFamily="18" charset="0"/>
              </a:rPr>
              <a:t>};</a:t>
            </a:r>
            <a:r>
              <a:rPr lang="en-US" dirty="0" smtClean="0"/>
              <a:t/>
            </a:r>
            <a:br>
              <a:rPr lang="en-US" dirty="0" smtClean="0"/>
            </a:b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                     Continue…..</a:t>
            </a:r>
            <a:endParaRPr lang="en-US" dirty="0"/>
          </a:p>
        </p:txBody>
      </p:sp>
      <p:sp>
        <p:nvSpPr>
          <p:cNvPr id="2" name="Content Placeholder 1"/>
          <p:cNvSpPr>
            <a:spLocks noGrp="1"/>
          </p:cNvSpPr>
          <p:nvPr>
            <p:ph idx="1"/>
          </p:nvPr>
        </p:nvSpPr>
        <p:spPr/>
        <p:txBody>
          <a:bodyPr/>
          <a:lstStyle/>
          <a:p>
            <a:pPr>
              <a:buNone/>
            </a:pPr>
            <a:r>
              <a:rPr lang="en-US" dirty="0" smtClean="0"/>
              <a:t> </a:t>
            </a:r>
            <a:r>
              <a:rPr lang="en-US" b="1" dirty="0" smtClean="0">
                <a:solidFill>
                  <a:srgbClr val="FF0000"/>
                </a:solidFill>
                <a:latin typeface="Times New Roman" pitchFamily="18" charset="0"/>
                <a:cs typeface="Times New Roman" pitchFamily="18" charset="0"/>
              </a:rPr>
              <a:t>Void main()</a:t>
            </a:r>
            <a:br>
              <a:rPr lang="en-US" b="1" dirty="0" smtClean="0">
                <a:solidFill>
                  <a:srgbClr val="FF0000"/>
                </a:solidFill>
                <a:latin typeface="Times New Roman" pitchFamily="18" charset="0"/>
                <a:cs typeface="Times New Roman" pitchFamily="18" charset="0"/>
              </a:rPr>
            </a:br>
            <a:r>
              <a:rPr lang="en-US" b="1" dirty="0" smtClean="0">
                <a:solidFill>
                  <a:srgbClr val="FF0000"/>
                </a:solidFill>
                <a:latin typeface="Times New Roman" pitchFamily="18" charset="0"/>
                <a:cs typeface="Times New Roman" pitchFamily="18" charset="0"/>
              </a:rPr>
              <a:t>{</a:t>
            </a:r>
            <a:br>
              <a:rPr lang="en-US" b="1" dirty="0" smtClean="0">
                <a:solidFill>
                  <a:srgbClr val="FF0000"/>
                </a:solidFill>
                <a:latin typeface="Times New Roman" pitchFamily="18" charset="0"/>
                <a:cs typeface="Times New Roman" pitchFamily="18" charset="0"/>
              </a:rPr>
            </a:br>
            <a:r>
              <a:rPr lang="en-US" b="1" dirty="0" smtClean="0">
                <a:solidFill>
                  <a:srgbClr val="FF0000"/>
                </a:solidFill>
                <a:latin typeface="Times New Roman" pitchFamily="18" charset="0"/>
                <a:cs typeface="Times New Roman" pitchFamily="18" charset="0"/>
              </a:rPr>
              <a:t>ggi A;</a:t>
            </a:r>
            <a:br>
              <a:rPr lang="en-US" b="1" dirty="0" smtClean="0">
                <a:solidFill>
                  <a:srgbClr val="FF0000"/>
                </a:solidFill>
                <a:latin typeface="Times New Roman" pitchFamily="18" charset="0"/>
                <a:cs typeface="Times New Roman" pitchFamily="18" charset="0"/>
              </a:rPr>
            </a:br>
            <a:r>
              <a:rPr lang="en-US" b="1" dirty="0" smtClean="0">
                <a:solidFill>
                  <a:srgbClr val="FF0000"/>
                </a:solidFill>
                <a:latin typeface="Times New Roman" pitchFamily="18" charset="0"/>
                <a:cs typeface="Times New Roman" pitchFamily="18" charset="0"/>
              </a:rPr>
              <a:t>cout &lt;&lt; "Default constructs x,y value"&lt;&lt;</a:t>
            </a:r>
            <a:br>
              <a:rPr lang="en-US" b="1" dirty="0" smtClean="0">
                <a:solidFill>
                  <a:srgbClr val="FF0000"/>
                </a:solidFill>
                <a:latin typeface="Times New Roman" pitchFamily="18" charset="0"/>
                <a:cs typeface="Times New Roman" pitchFamily="18" charset="0"/>
              </a:rPr>
            </a:br>
            <a:r>
              <a:rPr lang="en-US" b="1" dirty="0" err="1" smtClean="0">
                <a:solidFill>
                  <a:srgbClr val="FF0000"/>
                </a:solidFill>
                <a:latin typeface="Times New Roman" pitchFamily="18" charset="0"/>
                <a:cs typeface="Times New Roman" pitchFamily="18" charset="0"/>
              </a:rPr>
              <a:t>A.x</a:t>
            </a:r>
            <a:r>
              <a:rPr lang="en-US" b="1" dirty="0" smtClean="0">
                <a:solidFill>
                  <a:srgbClr val="FF0000"/>
                </a:solidFill>
                <a:latin typeface="Times New Roman" pitchFamily="18" charset="0"/>
                <a:cs typeface="Times New Roman" pitchFamily="18" charset="0"/>
              </a:rPr>
              <a:t> &lt;&lt;" , "&lt;&lt; A.y &lt;&lt; "\n";</a:t>
            </a:r>
          </a:p>
          <a:p>
            <a:pPr>
              <a:buNone/>
            </a:pPr>
            <a:r>
              <a:rPr lang="en-US" b="1" dirty="0" smtClean="0">
                <a:solidFill>
                  <a:srgbClr val="FF0000"/>
                </a:solidFill>
                <a:latin typeface="Times New Roman" pitchFamily="18" charset="0"/>
                <a:cs typeface="Times New Roman" pitchFamily="18" charset="0"/>
              </a:rPr>
              <a:t>   getch();</a:t>
            </a:r>
          </a:p>
          <a:p>
            <a:pPr>
              <a:buNone/>
            </a:pPr>
            <a:r>
              <a:rPr lang="en-US" b="1" dirty="0" smtClean="0">
                <a:solidFill>
                  <a:srgbClr val="FF0000"/>
                </a:solidFill>
                <a:latin typeface="Times New Roman" pitchFamily="18" charset="0"/>
                <a:cs typeface="Times New Roman" pitchFamily="18" charset="0"/>
              </a:rPr>
              <a:t>}</a:t>
            </a:r>
            <a:r>
              <a:rPr lang="en-US" dirty="0" smtClean="0"/>
              <a:t/>
            </a:r>
            <a:br>
              <a:rPr lang="en-US" dirty="0" smtClean="0"/>
            </a:b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704088"/>
            <a:ext cx="8229600" cy="667512"/>
          </a:xfrm>
        </p:spPr>
        <p:txBody>
          <a:bodyPr>
            <a:normAutofit fontScale="90000"/>
          </a:bodyPr>
          <a:lstStyle/>
          <a:p>
            <a:r>
              <a:rPr lang="en-US" dirty="0" smtClean="0">
                <a:latin typeface="Times New Roman" pitchFamily="18" charset="0"/>
                <a:cs typeface="Times New Roman" pitchFamily="18" charset="0"/>
              </a:rPr>
              <a:t>       Parameterized  Constructor</a:t>
            </a:r>
            <a:endParaRPr lang="en-US" dirty="0"/>
          </a:p>
        </p:txBody>
      </p:sp>
      <p:sp>
        <p:nvSpPr>
          <p:cNvPr id="2" name="Content Placeholder 1"/>
          <p:cNvSpPr>
            <a:spLocks noGrp="1"/>
          </p:cNvSpPr>
          <p:nvPr>
            <p:ph idx="1"/>
          </p:nvPr>
        </p:nvSpPr>
        <p:spPr>
          <a:xfrm>
            <a:off x="457200" y="1524000"/>
            <a:ext cx="8229600" cy="4483291"/>
          </a:xfrm>
        </p:spPr>
        <p:txBody>
          <a:bodyPr>
            <a:normAutofit/>
          </a:bodyPr>
          <a:lstStyle/>
          <a:p>
            <a:r>
              <a:rPr lang="en-US" sz="2400" dirty="0" smtClean="0">
                <a:latin typeface="Times New Roman" pitchFamily="18" charset="0"/>
                <a:cs typeface="Times New Roman" pitchFamily="18" charset="0"/>
              </a:rPr>
              <a:t>This is Another type  Constructor which has some Arguments and same name as class name but it uses some Arguments .</a:t>
            </a:r>
          </a:p>
          <a:p>
            <a:pPr>
              <a:buNone/>
            </a:pPr>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 We have to create object of Class by passing some Arguments at the time of creating object with the name of class. </a:t>
            </a:r>
          </a:p>
          <a:p>
            <a:pPr>
              <a:buNone/>
            </a:pPr>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When we pass some Arguments to the Constructor then this will automatically pass the Arguments to the Constructor and the values will retrieve by the Respective Data Members of the Class.</a:t>
            </a:r>
            <a:endParaRPr lang="en-US" sz="2400" dirty="0">
              <a:latin typeface="Times New Roman" pitchFamily="18" charset="0"/>
              <a:cs typeface="Times New Roman"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pPr algn="ctr"/>
            <a:r>
              <a:rPr lang="en-US" dirty="0" smtClean="0"/>
              <a:t>           Syntax of parameterized Constructor</a:t>
            </a:r>
            <a:endParaRPr lang="en-US" dirty="0"/>
          </a:p>
        </p:txBody>
      </p:sp>
      <p:sp>
        <p:nvSpPr>
          <p:cNvPr id="2" name="Content Placeholder 1"/>
          <p:cNvSpPr>
            <a:spLocks noGrp="1"/>
          </p:cNvSpPr>
          <p:nvPr>
            <p:ph idx="1"/>
          </p:nvPr>
        </p:nvSpPr>
        <p:spPr/>
        <p:txBody>
          <a:bodyPr/>
          <a:lstStyle/>
          <a:p>
            <a:pPr>
              <a:buFont typeface="Wingdings" pitchFamily="2" charset="2"/>
              <a:buChar char="v"/>
            </a:pPr>
            <a:r>
              <a:rPr lang="en-US" sz="2800" b="1" dirty="0" smtClean="0">
                <a:solidFill>
                  <a:srgbClr val="FF0000"/>
                </a:solidFill>
                <a:latin typeface="Times New Roman" pitchFamily="18" charset="0"/>
                <a:cs typeface="Times New Roman" pitchFamily="18" charset="0"/>
              </a:rPr>
              <a:t>Syntax:-</a:t>
            </a:r>
          </a:p>
          <a:p>
            <a:pPr>
              <a:buFont typeface="Wingdings" pitchFamily="2" charset="2"/>
              <a:buChar char="v"/>
            </a:pPr>
            <a:endParaRPr lang="en-US" sz="2800" b="1" dirty="0" smtClean="0">
              <a:solidFill>
                <a:srgbClr val="FF0000"/>
              </a:solidFill>
              <a:latin typeface="Times New Roman" pitchFamily="18" charset="0"/>
              <a:cs typeface="Times New Roman" pitchFamily="18" charset="0"/>
            </a:endParaRPr>
          </a:p>
          <a:p>
            <a:pPr>
              <a:buNone/>
            </a:pPr>
            <a:r>
              <a:rPr lang="en-US" sz="2800" b="1" dirty="0" smtClean="0">
                <a:solidFill>
                  <a:srgbClr val="FF0000"/>
                </a:solidFill>
                <a:latin typeface="Times New Roman" pitchFamily="18" charset="0"/>
                <a:cs typeface="Times New Roman" pitchFamily="18" charset="0"/>
              </a:rPr>
              <a:t>                         class name(argument list)</a:t>
            </a:r>
          </a:p>
          <a:p>
            <a:pPr>
              <a:buNone/>
            </a:pPr>
            <a:r>
              <a:rPr lang="en-US" sz="2800" b="1" dirty="0" smtClean="0">
                <a:solidFill>
                  <a:srgbClr val="FF0000"/>
                </a:solidFill>
                <a:latin typeface="Times New Roman" pitchFamily="18" charset="0"/>
                <a:cs typeface="Times New Roman" pitchFamily="18" charset="0"/>
              </a:rPr>
              <a:t>                         {</a:t>
            </a:r>
          </a:p>
          <a:p>
            <a:pPr>
              <a:buNone/>
            </a:pPr>
            <a:r>
              <a:rPr lang="en-US" sz="2800" b="1" dirty="0" smtClean="0">
                <a:solidFill>
                  <a:srgbClr val="FF0000"/>
                </a:solidFill>
                <a:latin typeface="Times New Roman" pitchFamily="18" charset="0"/>
                <a:cs typeface="Times New Roman" pitchFamily="18" charset="0"/>
              </a:rPr>
              <a:t>                              constructor body;</a:t>
            </a:r>
          </a:p>
          <a:p>
            <a:pPr>
              <a:buNone/>
            </a:pPr>
            <a:r>
              <a:rPr lang="en-US" sz="2800" b="1" dirty="0" smtClean="0">
                <a:solidFill>
                  <a:srgbClr val="FF0000"/>
                </a:solidFill>
                <a:latin typeface="Times New Roman" pitchFamily="18" charset="0"/>
                <a:cs typeface="Times New Roman" pitchFamily="18" charset="0"/>
              </a:rPr>
              <a:t>                        }</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             Example…</a:t>
            </a:r>
            <a:endParaRPr lang="en-US" dirty="0"/>
          </a:p>
        </p:txBody>
      </p:sp>
      <p:sp>
        <p:nvSpPr>
          <p:cNvPr id="2" name="Content Placeholder 1"/>
          <p:cNvSpPr>
            <a:spLocks noGrp="1"/>
          </p:cNvSpPr>
          <p:nvPr>
            <p:ph idx="1"/>
          </p:nvPr>
        </p:nvSpPr>
        <p:spPr/>
        <p:txBody>
          <a:bodyPr>
            <a:normAutofit fontScale="92500" lnSpcReduction="20000"/>
          </a:bodyPr>
          <a:lstStyle/>
          <a:p>
            <a:pPr>
              <a:buNone/>
            </a:pPr>
            <a:r>
              <a:rPr lang="en-US" b="1" dirty="0" smtClean="0">
                <a:solidFill>
                  <a:srgbClr val="FF0000"/>
                </a:solidFill>
                <a:latin typeface="Times New Roman" pitchFamily="18" charset="0"/>
                <a:cs typeface="Times New Roman" pitchFamily="18" charset="0"/>
              </a:rPr>
              <a:t>#include &lt;</a:t>
            </a:r>
            <a:r>
              <a:rPr lang="en-US" b="1" dirty="0" err="1" smtClean="0">
                <a:solidFill>
                  <a:srgbClr val="FF0000"/>
                </a:solidFill>
                <a:latin typeface="Times New Roman" pitchFamily="18" charset="0"/>
                <a:cs typeface="Times New Roman" pitchFamily="18" charset="0"/>
              </a:rPr>
              <a:t>iostream</a:t>
            </a:r>
            <a:r>
              <a:rPr lang="en-US" b="1" dirty="0" smtClean="0">
                <a:solidFill>
                  <a:srgbClr val="FF0000"/>
                </a:solidFill>
                <a:latin typeface="Times New Roman" pitchFamily="18" charset="0"/>
                <a:cs typeface="Times New Roman" pitchFamily="18" charset="0"/>
              </a:rPr>
              <a:t>&gt; </a:t>
            </a:r>
          </a:p>
          <a:p>
            <a:pPr>
              <a:buNone/>
            </a:pPr>
            <a:r>
              <a:rPr lang="en-US" b="1" dirty="0" smtClean="0">
                <a:solidFill>
                  <a:srgbClr val="FF0000"/>
                </a:solidFill>
                <a:latin typeface="Times New Roman" pitchFamily="18" charset="0"/>
                <a:cs typeface="Times New Roman" pitchFamily="18" charset="0"/>
              </a:rPr>
              <a:t>class  math</a:t>
            </a:r>
          </a:p>
          <a:p>
            <a:pPr>
              <a:buNone/>
            </a:pPr>
            <a:r>
              <a:rPr lang="en-US" b="1" dirty="0" smtClean="0">
                <a:solidFill>
                  <a:srgbClr val="FF0000"/>
                </a:solidFill>
                <a:latin typeface="Times New Roman" pitchFamily="18" charset="0"/>
                <a:cs typeface="Times New Roman" pitchFamily="18" charset="0"/>
              </a:rPr>
              <a:t> { int a, b; </a:t>
            </a:r>
          </a:p>
          <a:p>
            <a:pPr>
              <a:buNone/>
            </a:pPr>
            <a:r>
              <a:rPr lang="en-US" b="1" dirty="0" smtClean="0">
                <a:solidFill>
                  <a:srgbClr val="FF0000"/>
                </a:solidFill>
                <a:latin typeface="Times New Roman" pitchFamily="18" charset="0"/>
                <a:cs typeface="Times New Roman" pitchFamily="18" charset="0"/>
              </a:rPr>
              <a:t>public: </a:t>
            </a:r>
          </a:p>
          <a:p>
            <a:pPr>
              <a:buNone/>
            </a:pPr>
            <a:r>
              <a:rPr lang="en-US" b="1" dirty="0" smtClean="0">
                <a:solidFill>
                  <a:srgbClr val="FF0000"/>
                </a:solidFill>
                <a:latin typeface="Times New Roman" pitchFamily="18" charset="0"/>
                <a:cs typeface="Times New Roman" pitchFamily="18" charset="0"/>
              </a:rPr>
              <a:t>math(int i, int j)</a:t>
            </a:r>
          </a:p>
          <a:p>
            <a:pPr>
              <a:buNone/>
            </a:pPr>
            <a:r>
              <a:rPr lang="en-US" b="1" dirty="0" smtClean="0">
                <a:solidFill>
                  <a:srgbClr val="FF0000"/>
                </a:solidFill>
                <a:latin typeface="Times New Roman" pitchFamily="18" charset="0"/>
                <a:cs typeface="Times New Roman" pitchFamily="18" charset="0"/>
              </a:rPr>
              <a:t> { a=</a:t>
            </a:r>
            <a:r>
              <a:rPr lang="en-US" b="1" dirty="0" err="1" smtClean="0">
                <a:solidFill>
                  <a:srgbClr val="FF0000"/>
                </a:solidFill>
                <a:latin typeface="Times New Roman" pitchFamily="18" charset="0"/>
                <a:cs typeface="Times New Roman" pitchFamily="18" charset="0"/>
              </a:rPr>
              <a:t>i</a:t>
            </a:r>
            <a:r>
              <a:rPr lang="en-US" b="1" dirty="0" smtClean="0">
                <a:solidFill>
                  <a:srgbClr val="FF0000"/>
                </a:solidFill>
                <a:latin typeface="Times New Roman" pitchFamily="18" charset="0"/>
                <a:cs typeface="Times New Roman" pitchFamily="18" charset="0"/>
              </a:rPr>
              <a:t>;</a:t>
            </a:r>
          </a:p>
          <a:p>
            <a:pPr>
              <a:buNone/>
            </a:pPr>
            <a:r>
              <a:rPr lang="en-US" b="1" dirty="0" smtClean="0">
                <a:solidFill>
                  <a:srgbClr val="FF0000"/>
                </a:solidFill>
                <a:latin typeface="Times New Roman" pitchFamily="18" charset="0"/>
                <a:cs typeface="Times New Roman" pitchFamily="18" charset="0"/>
              </a:rPr>
              <a:t>   b=j; </a:t>
            </a:r>
          </a:p>
          <a:p>
            <a:pPr>
              <a:buNone/>
            </a:pPr>
            <a:r>
              <a:rPr lang="en-US" b="1" dirty="0" smtClean="0">
                <a:solidFill>
                  <a:srgbClr val="FF0000"/>
                </a:solidFill>
                <a:latin typeface="Times New Roman" pitchFamily="18" charset="0"/>
                <a:cs typeface="Times New Roman" pitchFamily="18" charset="0"/>
              </a:rPr>
              <a:t>}</a:t>
            </a:r>
          </a:p>
          <a:p>
            <a:pPr>
              <a:buNone/>
            </a:pPr>
            <a:r>
              <a:rPr lang="en-US" b="1" dirty="0" smtClean="0">
                <a:solidFill>
                  <a:srgbClr val="FF0000"/>
                </a:solidFill>
                <a:latin typeface="Times New Roman" pitchFamily="18" charset="0"/>
                <a:cs typeface="Times New Roman" pitchFamily="18" charset="0"/>
              </a:rPr>
              <a:t> void show() </a:t>
            </a:r>
          </a:p>
          <a:p>
            <a:pPr>
              <a:buNone/>
            </a:pPr>
            <a:r>
              <a:rPr lang="en-US" b="1" dirty="0" smtClean="0">
                <a:solidFill>
                  <a:srgbClr val="FF0000"/>
                </a:solidFill>
                <a:latin typeface="Times New Roman" pitchFamily="18" charset="0"/>
                <a:cs typeface="Times New Roman" pitchFamily="18" charset="0"/>
              </a:rPr>
              <a:t>{ cout &lt;&lt; a &lt;&lt; " " &lt;&lt; b;</a:t>
            </a:r>
          </a:p>
          <a:p>
            <a:pPr>
              <a:buNone/>
            </a:pPr>
            <a:r>
              <a:rPr lang="en-US" b="1" dirty="0" smtClean="0">
                <a:solidFill>
                  <a:srgbClr val="FF0000"/>
                </a:solidFill>
                <a:latin typeface="Times New Roman" pitchFamily="18" charset="0"/>
                <a:cs typeface="Times New Roman" pitchFamily="18" charset="0"/>
              </a:rPr>
              <a:t> } };</a:t>
            </a:r>
            <a:endParaRPr lang="en-US" b="1" dirty="0">
              <a:solidFill>
                <a:srgbClr val="FF0000"/>
              </a:solidFill>
              <a:latin typeface="Times New Roman" pitchFamily="18" charset="0"/>
              <a:cs typeface="Times New Roman" pitchFamily="18"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           Continue…..</a:t>
            </a:r>
            <a:endParaRPr lang="en-US" dirty="0"/>
          </a:p>
        </p:txBody>
      </p:sp>
      <p:sp>
        <p:nvSpPr>
          <p:cNvPr id="2" name="Content Placeholder 1"/>
          <p:cNvSpPr>
            <a:spLocks noGrp="1"/>
          </p:cNvSpPr>
          <p:nvPr>
            <p:ph idx="1"/>
          </p:nvPr>
        </p:nvSpPr>
        <p:spPr/>
        <p:txBody>
          <a:bodyPr>
            <a:normAutofit fontScale="92500" lnSpcReduction="10000"/>
          </a:bodyPr>
          <a:lstStyle/>
          <a:p>
            <a:pPr>
              <a:buNone/>
            </a:pPr>
            <a:r>
              <a:rPr lang="en-US" b="1" dirty="0" smtClean="0">
                <a:solidFill>
                  <a:srgbClr val="FF0000"/>
                </a:solidFill>
                <a:latin typeface="Times New Roman" pitchFamily="18" charset="0"/>
                <a:cs typeface="Times New Roman" pitchFamily="18" charset="0"/>
              </a:rPr>
              <a:t>void main() </a:t>
            </a:r>
          </a:p>
          <a:p>
            <a:pPr>
              <a:buNone/>
            </a:pPr>
            <a:r>
              <a:rPr lang="en-US" b="1" dirty="0" smtClean="0">
                <a:solidFill>
                  <a:srgbClr val="FF0000"/>
                </a:solidFill>
                <a:latin typeface="Times New Roman" pitchFamily="18" charset="0"/>
                <a:cs typeface="Times New Roman" pitchFamily="18" charset="0"/>
              </a:rPr>
              <a:t>{ </a:t>
            </a:r>
          </a:p>
          <a:p>
            <a:pPr>
              <a:buNone/>
            </a:pPr>
            <a:r>
              <a:rPr lang="en-US" b="1" dirty="0" smtClean="0">
                <a:solidFill>
                  <a:srgbClr val="FF0000"/>
                </a:solidFill>
                <a:latin typeface="Times New Roman" pitchFamily="18" charset="0"/>
                <a:cs typeface="Times New Roman" pitchFamily="18" charset="0"/>
              </a:rPr>
              <a:t>Math  m(3, 5);</a:t>
            </a:r>
          </a:p>
          <a:p>
            <a:pPr>
              <a:buNone/>
            </a:pPr>
            <a:r>
              <a:rPr lang="en-US" b="1" dirty="0" smtClean="0">
                <a:solidFill>
                  <a:srgbClr val="FF0000"/>
                </a:solidFill>
                <a:latin typeface="Times New Roman" pitchFamily="18" charset="0"/>
                <a:cs typeface="Times New Roman" pitchFamily="18" charset="0"/>
              </a:rPr>
              <a:t> m.show(); </a:t>
            </a:r>
          </a:p>
          <a:p>
            <a:pPr>
              <a:buNone/>
            </a:pPr>
            <a:r>
              <a:rPr lang="en-US" b="1" dirty="0" smtClean="0">
                <a:solidFill>
                  <a:srgbClr val="FF0000"/>
                </a:solidFill>
                <a:latin typeface="Times New Roman" pitchFamily="18" charset="0"/>
                <a:cs typeface="Times New Roman" pitchFamily="18" charset="0"/>
              </a:rPr>
              <a:t>Getch();</a:t>
            </a:r>
          </a:p>
          <a:p>
            <a:pPr>
              <a:buNone/>
            </a:pPr>
            <a:r>
              <a:rPr lang="en-US" b="1" dirty="0" smtClean="0">
                <a:solidFill>
                  <a:srgbClr val="FF0000"/>
                </a:solidFill>
                <a:latin typeface="Times New Roman" pitchFamily="18" charset="0"/>
                <a:cs typeface="Times New Roman" pitchFamily="18" charset="0"/>
              </a:rPr>
              <a:t>}</a:t>
            </a:r>
          </a:p>
          <a:p>
            <a:pPr>
              <a:buNone/>
            </a:pPr>
            <a:endParaRPr lang="en-US" dirty="0" smtClean="0"/>
          </a:p>
          <a:p>
            <a:pPr>
              <a:buNone/>
            </a:pPr>
            <a:endParaRPr lang="en-US" dirty="0" smtClean="0"/>
          </a:p>
          <a:p>
            <a:pPr>
              <a:buNone/>
            </a:pPr>
            <a:endParaRPr lang="en-US" dirty="0" smtClean="0"/>
          </a:p>
          <a:p>
            <a:pPr>
              <a:buNone/>
            </a:pPr>
            <a:r>
              <a:rPr lang="en-US" dirty="0" smtClean="0"/>
              <a:t/>
            </a:r>
            <a:br>
              <a:rPr lang="en-US" dirty="0" smtClean="0"/>
            </a:b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           Copy Constructor</a:t>
            </a:r>
            <a:endParaRPr lang="en-US" dirty="0"/>
          </a:p>
        </p:txBody>
      </p:sp>
      <p:sp>
        <p:nvSpPr>
          <p:cNvPr id="2" name="Content Placeholder 1"/>
          <p:cNvSpPr>
            <a:spLocks noGrp="1"/>
          </p:cNvSpPr>
          <p:nvPr>
            <p:ph idx="1"/>
          </p:nvPr>
        </p:nvSpPr>
        <p:spPr/>
        <p:txBody>
          <a:bodyPr/>
          <a:lstStyle/>
          <a:p>
            <a:pPr>
              <a:buNone/>
            </a:pPr>
            <a:r>
              <a:rPr lang="en-US" b="1" dirty="0" smtClean="0"/>
              <a:t> </a:t>
            </a:r>
            <a:r>
              <a:rPr lang="en-US" dirty="0" smtClean="0">
                <a:latin typeface="Times New Roman" pitchFamily="18" charset="0"/>
                <a:cs typeface="Times New Roman" pitchFamily="18" charset="0"/>
              </a:rPr>
              <a:t>copy constructor is a constructor which creates an object by initializing it with an object of the same class.</a:t>
            </a:r>
            <a:r>
              <a:rPr lang="en-US" dirty="0" smtClean="0"/>
              <a:t> </a:t>
            </a:r>
          </a:p>
          <a:p>
            <a:pPr>
              <a:buNone/>
            </a:pPr>
            <a:endParaRPr lang="en-US" dirty="0" smtClean="0"/>
          </a:p>
          <a:p>
            <a:pPr>
              <a:buNone/>
            </a:pPr>
            <a:r>
              <a:rPr lang="en-US" dirty="0" smtClean="0"/>
              <a:t> </a:t>
            </a:r>
            <a:r>
              <a:rPr lang="en-US" sz="2800" dirty="0" smtClean="0">
                <a:latin typeface="Times New Roman" pitchFamily="18" charset="0"/>
                <a:cs typeface="Times New Roman" pitchFamily="18" charset="0"/>
              </a:rPr>
              <a:t>The copy constructor is used</a:t>
            </a:r>
          </a:p>
          <a:p>
            <a:pPr>
              <a:buFont typeface="Wingdings" pitchFamily="2" charset="2"/>
              <a:buChar char="v"/>
            </a:pPr>
            <a:r>
              <a:rPr lang="en-US" sz="2800" dirty="0" smtClean="0">
                <a:latin typeface="Times New Roman" pitchFamily="18" charset="0"/>
                <a:cs typeface="Times New Roman" pitchFamily="18" charset="0"/>
              </a:rPr>
              <a:t> Initialize one object from another of the same type.</a:t>
            </a:r>
          </a:p>
          <a:p>
            <a:pPr>
              <a:buFont typeface="Wingdings" pitchFamily="2" charset="2"/>
              <a:buChar char="v"/>
            </a:pPr>
            <a:r>
              <a:rPr lang="en-US" sz="2800" dirty="0" smtClean="0">
                <a:latin typeface="Times New Roman" pitchFamily="18" charset="0"/>
                <a:cs typeface="Times New Roman" pitchFamily="18" charset="0"/>
              </a:rPr>
              <a:t>Copy an object to pass it as an argument to a function.</a:t>
            </a:r>
          </a:p>
          <a:p>
            <a:pPr>
              <a:buFont typeface="Wingdings" pitchFamily="2" charset="2"/>
              <a:buChar char="v"/>
            </a:pPr>
            <a:r>
              <a:rPr lang="en-US" sz="2800" dirty="0" smtClean="0">
                <a:latin typeface="Times New Roman" pitchFamily="18" charset="0"/>
                <a:cs typeface="Times New Roman" pitchFamily="18" charset="0"/>
              </a:rPr>
              <a:t>Copy an object to return it from a function.</a:t>
            </a:r>
          </a:p>
          <a:p>
            <a:pPr>
              <a:buNone/>
            </a:pPr>
            <a:endParaRPr lang="en-US" dirty="0" smtClean="0">
              <a:latin typeface="Times New Roman" pitchFamily="18" charset="0"/>
              <a:cs typeface="Times New Roman" pitchFamily="18" charset="0"/>
            </a:endParaRPr>
          </a:p>
          <a:p>
            <a:pPr>
              <a:buNone/>
            </a:pP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        Copy Constructor Syntax</a:t>
            </a:r>
            <a:endParaRPr lang="en-US" dirty="0"/>
          </a:p>
        </p:txBody>
      </p:sp>
      <p:sp>
        <p:nvSpPr>
          <p:cNvPr id="2" name="Content Placeholder 1"/>
          <p:cNvSpPr>
            <a:spLocks noGrp="1"/>
          </p:cNvSpPr>
          <p:nvPr>
            <p:ph idx="1"/>
          </p:nvPr>
        </p:nvSpPr>
        <p:spPr>
          <a:xfrm>
            <a:off x="457200" y="1481329"/>
            <a:ext cx="8229600" cy="4386072"/>
          </a:xfrm>
        </p:spPr>
        <p:txBody>
          <a:bodyPr>
            <a:normAutofit fontScale="47500" lnSpcReduction="20000"/>
          </a:bodyPr>
          <a:lstStyle/>
          <a:p>
            <a:pPr>
              <a:buNone/>
            </a:pPr>
            <a:endParaRPr lang="en-US" dirty="0" smtClean="0"/>
          </a:p>
          <a:p>
            <a:pPr>
              <a:buNone/>
            </a:pPr>
            <a:r>
              <a:rPr lang="en-US" sz="3800" b="1" dirty="0" smtClean="0">
                <a:solidFill>
                  <a:srgbClr val="FF0000"/>
                </a:solidFill>
                <a:latin typeface="Times New Roman" pitchFamily="18" charset="0"/>
                <a:cs typeface="Times New Roman" pitchFamily="18" charset="0"/>
              </a:rPr>
              <a:t> class </a:t>
            </a:r>
            <a:r>
              <a:rPr lang="en-US" sz="3800" b="1" dirty="0" err="1" smtClean="0">
                <a:solidFill>
                  <a:srgbClr val="FF0000"/>
                </a:solidFill>
                <a:latin typeface="Times New Roman" pitchFamily="18" charset="0"/>
                <a:cs typeface="Times New Roman" pitchFamily="18" charset="0"/>
              </a:rPr>
              <a:t>class</a:t>
            </a:r>
            <a:r>
              <a:rPr lang="en-US" sz="3800" b="1" dirty="0" smtClean="0">
                <a:solidFill>
                  <a:srgbClr val="FF0000"/>
                </a:solidFill>
                <a:latin typeface="Times New Roman" pitchFamily="18" charset="0"/>
                <a:cs typeface="Times New Roman" pitchFamily="18" charset="0"/>
              </a:rPr>
              <a:t>-name</a:t>
            </a:r>
          </a:p>
          <a:p>
            <a:pPr>
              <a:buNone/>
            </a:pPr>
            <a:r>
              <a:rPr lang="en-US" sz="3800" b="1" dirty="0" smtClean="0">
                <a:solidFill>
                  <a:srgbClr val="FF0000"/>
                </a:solidFill>
                <a:latin typeface="Times New Roman" pitchFamily="18" charset="0"/>
                <a:cs typeface="Times New Roman" pitchFamily="18" charset="0"/>
              </a:rPr>
              <a:t>{</a:t>
            </a:r>
          </a:p>
          <a:p>
            <a:pPr>
              <a:buNone/>
            </a:pPr>
            <a:r>
              <a:rPr lang="en-US" sz="3800" b="1" dirty="0" smtClean="0">
                <a:solidFill>
                  <a:srgbClr val="FF0000"/>
                </a:solidFill>
                <a:latin typeface="Times New Roman" pitchFamily="18" charset="0"/>
                <a:cs typeface="Times New Roman" pitchFamily="18" charset="0"/>
              </a:rPr>
              <a:t>    Access Specifier:</a:t>
            </a:r>
          </a:p>
          <a:p>
            <a:pPr>
              <a:buNone/>
            </a:pPr>
            <a:r>
              <a:rPr lang="en-US" sz="3800" b="1" dirty="0" smtClean="0">
                <a:solidFill>
                  <a:srgbClr val="FF0000"/>
                </a:solidFill>
                <a:latin typeface="Times New Roman" pitchFamily="18" charset="0"/>
                <a:cs typeface="Times New Roman" pitchFamily="18" charset="0"/>
              </a:rPr>
              <a:t>        Member-Variables</a:t>
            </a:r>
          </a:p>
          <a:p>
            <a:pPr>
              <a:buNone/>
            </a:pPr>
            <a:r>
              <a:rPr lang="en-US" sz="3800" b="1" dirty="0" smtClean="0">
                <a:solidFill>
                  <a:srgbClr val="FF0000"/>
                </a:solidFill>
                <a:latin typeface="Times New Roman" pitchFamily="18" charset="0"/>
                <a:cs typeface="Times New Roman" pitchFamily="18" charset="0"/>
              </a:rPr>
              <a:t>        Member-Functions</a:t>
            </a:r>
          </a:p>
          <a:p>
            <a:pPr>
              <a:buNone/>
            </a:pPr>
            <a:r>
              <a:rPr lang="en-US" sz="3800" b="1" dirty="0" smtClean="0">
                <a:solidFill>
                  <a:srgbClr val="FF0000"/>
                </a:solidFill>
                <a:latin typeface="Times New Roman" pitchFamily="18" charset="0"/>
                <a:cs typeface="Times New Roman" pitchFamily="18" charset="0"/>
              </a:rPr>
              <a:t>    public:</a:t>
            </a:r>
          </a:p>
          <a:p>
            <a:pPr>
              <a:buNone/>
            </a:pPr>
            <a:r>
              <a:rPr lang="en-US" sz="3800" b="1" dirty="0" smtClean="0">
                <a:solidFill>
                  <a:srgbClr val="FF0000"/>
                </a:solidFill>
                <a:latin typeface="Times New Roman" pitchFamily="18" charset="0"/>
                <a:cs typeface="Times New Roman" pitchFamily="18" charset="0"/>
              </a:rPr>
              <a:t>        class-name(variable)</a:t>
            </a:r>
          </a:p>
          <a:p>
            <a:pPr>
              <a:buNone/>
            </a:pPr>
            <a:r>
              <a:rPr lang="en-US" sz="3800" b="1" dirty="0" smtClean="0">
                <a:solidFill>
                  <a:srgbClr val="FF0000"/>
                </a:solidFill>
                <a:latin typeface="Times New Roman" pitchFamily="18" charset="0"/>
                <a:cs typeface="Times New Roman" pitchFamily="18" charset="0"/>
              </a:rPr>
              <a:t>        {</a:t>
            </a:r>
          </a:p>
          <a:p>
            <a:pPr>
              <a:buNone/>
            </a:pPr>
            <a:r>
              <a:rPr lang="en-US" sz="3800" b="1" dirty="0" smtClean="0">
                <a:solidFill>
                  <a:srgbClr val="FF0000"/>
                </a:solidFill>
                <a:latin typeface="Times New Roman" pitchFamily="18" charset="0"/>
                <a:cs typeface="Times New Roman" pitchFamily="18" charset="0"/>
              </a:rPr>
              <a:t>            // Constructor code </a:t>
            </a:r>
          </a:p>
          <a:p>
            <a:pPr>
              <a:buNone/>
            </a:pPr>
            <a:r>
              <a:rPr lang="en-US" sz="3800" b="1" dirty="0" smtClean="0">
                <a:solidFill>
                  <a:srgbClr val="FF0000"/>
                </a:solidFill>
                <a:latin typeface="Times New Roman" pitchFamily="18" charset="0"/>
                <a:cs typeface="Times New Roman" pitchFamily="18" charset="0"/>
              </a:rPr>
              <a:t>        }</a:t>
            </a:r>
          </a:p>
          <a:p>
            <a:pPr>
              <a:buNone/>
            </a:pPr>
            <a:r>
              <a:rPr lang="en-US" sz="3800" b="1" dirty="0" smtClean="0">
                <a:solidFill>
                  <a:srgbClr val="FF0000"/>
                </a:solidFill>
                <a:latin typeface="Times New Roman" pitchFamily="18" charset="0"/>
                <a:cs typeface="Times New Roman" pitchFamily="18" charset="0"/>
              </a:rPr>
              <a:t>        </a:t>
            </a:r>
          </a:p>
          <a:p>
            <a:pPr>
              <a:buNone/>
            </a:pPr>
            <a:r>
              <a:rPr lang="en-US" sz="3800" b="1" dirty="0" smtClean="0">
                <a:solidFill>
                  <a:srgbClr val="FF0000"/>
                </a:solidFill>
                <a:latin typeface="Times New Roman" pitchFamily="18" charset="0"/>
                <a:cs typeface="Times New Roman" pitchFamily="18" charset="0"/>
              </a:rPr>
              <a:t>        ... other Variables &amp; Functions</a:t>
            </a:r>
          </a:p>
          <a:p>
            <a:pPr>
              <a:buNone/>
            </a:pPr>
            <a:r>
              <a:rPr lang="en-US" sz="3800" b="1" dirty="0" smtClean="0">
                <a:solidFill>
                  <a:srgbClr val="FF0000"/>
                </a:solidFill>
                <a:latin typeface="Times New Roman" pitchFamily="18" charset="0"/>
                <a:cs typeface="Times New Roman" pitchFamily="18" charset="0"/>
              </a:rPr>
              <a:t>};</a:t>
            </a:r>
          </a:p>
          <a:p>
            <a:pPr>
              <a:buNone/>
            </a:pP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0"/>
            <a:ext cx="8229600" cy="1417638"/>
          </a:xfrm>
        </p:spPr>
        <p:txBody>
          <a:bodyPr>
            <a:normAutofit fontScale="90000"/>
          </a:bodyPr>
          <a:lstStyle/>
          <a:p>
            <a:pPr algn="ctr"/>
            <a:r>
              <a:rPr lang="en-US" dirty="0" smtClean="0"/>
              <a:t>             Copy Constructor program</a:t>
            </a:r>
            <a:endParaRPr lang="en-US" dirty="0"/>
          </a:p>
        </p:txBody>
      </p:sp>
      <p:sp>
        <p:nvSpPr>
          <p:cNvPr id="2" name="Content Placeholder 1"/>
          <p:cNvSpPr>
            <a:spLocks noGrp="1"/>
          </p:cNvSpPr>
          <p:nvPr>
            <p:ph idx="1"/>
          </p:nvPr>
        </p:nvSpPr>
        <p:spPr>
          <a:xfrm>
            <a:off x="457200" y="1481328"/>
            <a:ext cx="8229600" cy="5148072"/>
          </a:xfrm>
        </p:spPr>
        <p:txBody>
          <a:bodyPr>
            <a:normAutofit fontScale="25000" lnSpcReduction="20000"/>
          </a:bodyPr>
          <a:lstStyle/>
          <a:p>
            <a:pPr>
              <a:buNone/>
            </a:pPr>
            <a:endParaRPr lang="en-US" dirty="0" smtClean="0"/>
          </a:p>
          <a:p>
            <a:pPr>
              <a:buNone/>
            </a:pPr>
            <a:r>
              <a:rPr lang="en-US" sz="8000" b="1" dirty="0" smtClean="0">
                <a:solidFill>
                  <a:srgbClr val="0070C0"/>
                </a:solidFill>
                <a:latin typeface="Times New Roman" pitchFamily="18" charset="0"/>
                <a:cs typeface="Times New Roman" pitchFamily="18" charset="0"/>
              </a:rPr>
              <a:t>#include&lt;</a:t>
            </a:r>
            <a:r>
              <a:rPr lang="en-US" sz="8000" b="1" dirty="0" err="1" smtClean="0">
                <a:solidFill>
                  <a:srgbClr val="0070C0"/>
                </a:solidFill>
                <a:latin typeface="Times New Roman" pitchFamily="18" charset="0"/>
                <a:cs typeface="Times New Roman" pitchFamily="18" charset="0"/>
              </a:rPr>
              <a:t>iostream</a:t>
            </a:r>
            <a:r>
              <a:rPr lang="en-US" sz="8000" b="1" dirty="0" smtClean="0">
                <a:solidFill>
                  <a:srgbClr val="0070C0"/>
                </a:solidFill>
                <a:latin typeface="Times New Roman" pitchFamily="18" charset="0"/>
                <a:cs typeface="Times New Roman" pitchFamily="18" charset="0"/>
              </a:rPr>
              <a:t>&gt;</a:t>
            </a:r>
          </a:p>
          <a:p>
            <a:pPr>
              <a:buNone/>
            </a:pPr>
            <a:r>
              <a:rPr lang="en-US" sz="8000" b="1" dirty="0" smtClean="0">
                <a:solidFill>
                  <a:srgbClr val="0070C0"/>
                </a:solidFill>
                <a:latin typeface="Times New Roman" pitchFamily="18" charset="0"/>
                <a:cs typeface="Times New Roman" pitchFamily="18" charset="0"/>
              </a:rPr>
              <a:t>#include&lt;</a:t>
            </a:r>
            <a:r>
              <a:rPr lang="en-US" sz="8000" b="1" dirty="0" err="1" smtClean="0">
                <a:solidFill>
                  <a:srgbClr val="0070C0"/>
                </a:solidFill>
                <a:latin typeface="Times New Roman" pitchFamily="18" charset="0"/>
                <a:cs typeface="Times New Roman" pitchFamily="18" charset="0"/>
              </a:rPr>
              <a:t>conio.h</a:t>
            </a:r>
            <a:r>
              <a:rPr lang="en-US" sz="8000" b="1" dirty="0" smtClean="0">
                <a:solidFill>
                  <a:srgbClr val="0070C0"/>
                </a:solidFill>
                <a:latin typeface="Times New Roman" pitchFamily="18" charset="0"/>
                <a:cs typeface="Times New Roman" pitchFamily="18" charset="0"/>
              </a:rPr>
              <a:t>&gt;</a:t>
            </a:r>
          </a:p>
          <a:p>
            <a:pPr>
              <a:buNone/>
            </a:pPr>
            <a:r>
              <a:rPr lang="en-US" sz="8000" b="1" dirty="0" smtClean="0">
                <a:solidFill>
                  <a:srgbClr val="0070C0"/>
                </a:solidFill>
                <a:latin typeface="Times New Roman" pitchFamily="18" charset="0"/>
                <a:cs typeface="Times New Roman" pitchFamily="18" charset="0"/>
              </a:rPr>
              <a:t>class  math </a:t>
            </a:r>
          </a:p>
          <a:p>
            <a:pPr>
              <a:buNone/>
            </a:pPr>
            <a:r>
              <a:rPr lang="en-US" sz="8000" b="1" dirty="0" smtClean="0">
                <a:solidFill>
                  <a:srgbClr val="0070C0"/>
                </a:solidFill>
                <a:latin typeface="Times New Roman" pitchFamily="18" charset="0"/>
                <a:cs typeface="Times New Roman" pitchFamily="18" charset="0"/>
              </a:rPr>
              <a:t>      {</a:t>
            </a:r>
          </a:p>
          <a:p>
            <a:pPr>
              <a:buNone/>
            </a:pPr>
            <a:r>
              <a:rPr lang="en-US" sz="8000" b="1" dirty="0" smtClean="0">
                <a:solidFill>
                  <a:srgbClr val="0070C0"/>
                </a:solidFill>
                <a:latin typeface="Times New Roman" pitchFamily="18" charset="0"/>
                <a:cs typeface="Times New Roman" pitchFamily="18" charset="0"/>
              </a:rPr>
              <a:t>    int </a:t>
            </a:r>
            <a:r>
              <a:rPr lang="en-US" sz="8000" b="1" dirty="0" err="1" smtClean="0">
                <a:solidFill>
                  <a:srgbClr val="0070C0"/>
                </a:solidFill>
                <a:latin typeface="Times New Roman" pitchFamily="18" charset="0"/>
                <a:cs typeface="Times New Roman" pitchFamily="18" charset="0"/>
              </a:rPr>
              <a:t>a,b</a:t>
            </a:r>
            <a:r>
              <a:rPr lang="en-US" sz="8000" b="1" dirty="0" smtClean="0">
                <a:solidFill>
                  <a:srgbClr val="0070C0"/>
                </a:solidFill>
                <a:latin typeface="Times New Roman" pitchFamily="18" charset="0"/>
                <a:cs typeface="Times New Roman" pitchFamily="18" charset="0"/>
              </a:rPr>
              <a:t>;</a:t>
            </a:r>
          </a:p>
          <a:p>
            <a:pPr>
              <a:buNone/>
            </a:pPr>
            <a:r>
              <a:rPr lang="en-US" sz="8000" b="1" dirty="0" smtClean="0">
                <a:solidFill>
                  <a:srgbClr val="0070C0"/>
                </a:solidFill>
                <a:latin typeface="Times New Roman" pitchFamily="18" charset="0"/>
                <a:cs typeface="Times New Roman" pitchFamily="18" charset="0"/>
              </a:rPr>
              <a:t>    public:</a:t>
            </a:r>
          </a:p>
          <a:p>
            <a:pPr>
              <a:buNone/>
            </a:pPr>
            <a:r>
              <a:rPr lang="en-US" sz="8000" b="1" dirty="0" smtClean="0">
                <a:solidFill>
                  <a:srgbClr val="0070C0"/>
                </a:solidFill>
                <a:latin typeface="Times New Roman" pitchFamily="18" charset="0"/>
                <a:cs typeface="Times New Roman" pitchFamily="18" charset="0"/>
              </a:rPr>
              <a:t>    math(</a:t>
            </a:r>
            <a:r>
              <a:rPr lang="en-US" sz="8000" b="1" dirty="0" err="1" smtClean="0">
                <a:solidFill>
                  <a:srgbClr val="0070C0"/>
                </a:solidFill>
                <a:latin typeface="Times New Roman" pitchFamily="18" charset="0"/>
                <a:cs typeface="Times New Roman" pitchFamily="18" charset="0"/>
              </a:rPr>
              <a:t>int</a:t>
            </a:r>
            <a:r>
              <a:rPr lang="en-US" sz="8000" b="1" dirty="0" smtClean="0">
                <a:solidFill>
                  <a:srgbClr val="0070C0"/>
                </a:solidFill>
                <a:latin typeface="Times New Roman" pitchFamily="18" charset="0"/>
                <a:cs typeface="Times New Roman" pitchFamily="18" charset="0"/>
              </a:rPr>
              <a:t> </a:t>
            </a:r>
            <a:r>
              <a:rPr lang="en-US" sz="8000" b="1" dirty="0" err="1" smtClean="0">
                <a:solidFill>
                  <a:srgbClr val="0070C0"/>
                </a:solidFill>
                <a:latin typeface="Times New Roman" pitchFamily="18" charset="0"/>
                <a:cs typeface="Times New Roman" pitchFamily="18" charset="0"/>
              </a:rPr>
              <a:t>x,int</a:t>
            </a:r>
            <a:r>
              <a:rPr lang="en-US" sz="8000" b="1" dirty="0" smtClean="0">
                <a:solidFill>
                  <a:srgbClr val="0070C0"/>
                </a:solidFill>
                <a:latin typeface="Times New Roman" pitchFamily="18" charset="0"/>
                <a:cs typeface="Times New Roman" pitchFamily="18" charset="0"/>
              </a:rPr>
              <a:t> y)     </a:t>
            </a:r>
          </a:p>
          <a:p>
            <a:pPr>
              <a:buNone/>
            </a:pPr>
            <a:r>
              <a:rPr lang="en-US" sz="8000" b="1" dirty="0" smtClean="0">
                <a:solidFill>
                  <a:srgbClr val="0070C0"/>
                </a:solidFill>
                <a:latin typeface="Times New Roman" pitchFamily="18" charset="0"/>
                <a:cs typeface="Times New Roman" pitchFamily="18" charset="0"/>
              </a:rPr>
              <a:t>       {</a:t>
            </a:r>
          </a:p>
          <a:p>
            <a:pPr>
              <a:buNone/>
            </a:pPr>
            <a:r>
              <a:rPr lang="en-US" sz="8000" b="1" dirty="0" smtClean="0">
                <a:solidFill>
                  <a:srgbClr val="0070C0"/>
                </a:solidFill>
                <a:latin typeface="Times New Roman" pitchFamily="18" charset="0"/>
                <a:cs typeface="Times New Roman" pitchFamily="18" charset="0"/>
              </a:rPr>
              <a:t>    a=x;</a:t>
            </a:r>
          </a:p>
          <a:p>
            <a:pPr>
              <a:buNone/>
            </a:pPr>
            <a:r>
              <a:rPr lang="en-US" sz="8000" b="1" dirty="0" smtClean="0">
                <a:solidFill>
                  <a:srgbClr val="0070C0"/>
                </a:solidFill>
                <a:latin typeface="Times New Roman" pitchFamily="18" charset="0"/>
                <a:cs typeface="Times New Roman" pitchFamily="18" charset="0"/>
              </a:rPr>
              <a:t>    b=y;</a:t>
            </a:r>
          </a:p>
          <a:p>
            <a:pPr>
              <a:buNone/>
            </a:pPr>
            <a:r>
              <a:rPr lang="en-US" sz="8000" b="1" dirty="0" smtClean="0">
                <a:solidFill>
                  <a:srgbClr val="0070C0"/>
                </a:solidFill>
                <a:latin typeface="Times New Roman" pitchFamily="18" charset="0"/>
                <a:cs typeface="Times New Roman" pitchFamily="18" charset="0"/>
              </a:rPr>
              <a:t>    cout&lt;&lt;"\</a:t>
            </a:r>
            <a:r>
              <a:rPr lang="en-US" sz="8000" b="1" dirty="0" err="1" smtClean="0">
                <a:solidFill>
                  <a:srgbClr val="0070C0"/>
                </a:solidFill>
                <a:latin typeface="Times New Roman" pitchFamily="18" charset="0"/>
                <a:cs typeface="Times New Roman" pitchFamily="18" charset="0"/>
              </a:rPr>
              <a:t>nIm</a:t>
            </a:r>
            <a:r>
              <a:rPr lang="en-US" sz="8000" b="1" dirty="0" smtClean="0">
                <a:solidFill>
                  <a:srgbClr val="0070C0"/>
                </a:solidFill>
                <a:latin typeface="Times New Roman" pitchFamily="18" charset="0"/>
                <a:cs typeface="Times New Roman" pitchFamily="18" charset="0"/>
              </a:rPr>
              <a:t> Constructor";</a:t>
            </a:r>
          </a:p>
          <a:p>
            <a:pPr>
              <a:buNone/>
            </a:pPr>
            <a:r>
              <a:rPr lang="en-US" sz="8000" b="1" dirty="0" smtClean="0">
                <a:solidFill>
                  <a:srgbClr val="0070C0"/>
                </a:solidFill>
                <a:latin typeface="Times New Roman" pitchFamily="18" charset="0"/>
                <a:cs typeface="Times New Roman" pitchFamily="18" charset="0"/>
              </a:rPr>
              <a:t>    }</a:t>
            </a:r>
          </a:p>
          <a:p>
            <a:pPr>
              <a:buNone/>
            </a:pPr>
            <a:r>
              <a:rPr lang="en-US" sz="8000" b="1" dirty="0" smtClean="0">
                <a:solidFill>
                  <a:srgbClr val="0070C0"/>
                </a:solidFill>
                <a:latin typeface="Times New Roman" pitchFamily="18" charset="0"/>
                <a:cs typeface="Times New Roman" pitchFamily="18" charset="0"/>
              </a:rPr>
              <a:t>  void Display()    {</a:t>
            </a:r>
          </a:p>
          <a:p>
            <a:pPr>
              <a:buNone/>
            </a:pPr>
            <a:r>
              <a:rPr lang="en-US" sz="8000" b="1" dirty="0" smtClean="0">
                <a:solidFill>
                  <a:srgbClr val="0070C0"/>
                </a:solidFill>
                <a:latin typeface="Times New Roman" pitchFamily="18" charset="0"/>
                <a:cs typeface="Times New Roman" pitchFamily="18" charset="0"/>
              </a:rPr>
              <a:t>   cout&lt;&lt;“”display the result is:”&lt;&lt;a&lt;&lt;</a:t>
            </a:r>
            <a:r>
              <a:rPr lang="en-US" sz="8000" b="1" dirty="0" err="1" smtClean="0">
                <a:solidFill>
                  <a:srgbClr val="0070C0"/>
                </a:solidFill>
                <a:latin typeface="Times New Roman" pitchFamily="18" charset="0"/>
                <a:cs typeface="Times New Roman" pitchFamily="18" charset="0"/>
              </a:rPr>
              <a:t>endl</a:t>
            </a:r>
            <a:r>
              <a:rPr lang="en-US" sz="8000" b="1" dirty="0" smtClean="0">
                <a:solidFill>
                  <a:srgbClr val="0070C0"/>
                </a:solidFill>
                <a:latin typeface="Times New Roman" pitchFamily="18" charset="0"/>
                <a:cs typeface="Times New Roman" pitchFamily="18" charset="0"/>
              </a:rPr>
              <a:t>;</a:t>
            </a:r>
          </a:p>
          <a:p>
            <a:pPr>
              <a:buNone/>
            </a:pPr>
            <a:r>
              <a:rPr lang="en-US" sz="8000" b="1" dirty="0" smtClean="0">
                <a:solidFill>
                  <a:srgbClr val="0070C0"/>
                </a:solidFill>
                <a:latin typeface="Times New Roman" pitchFamily="18" charset="0"/>
                <a:cs typeface="Times New Roman" pitchFamily="18" charset="0"/>
              </a:rPr>
              <a:t> cout&lt;&lt;“”display the result is:”&lt;&lt;b&lt;&lt;</a:t>
            </a:r>
            <a:r>
              <a:rPr lang="en-US" sz="8000" b="1" dirty="0" err="1" smtClean="0">
                <a:solidFill>
                  <a:srgbClr val="0070C0"/>
                </a:solidFill>
                <a:latin typeface="Times New Roman" pitchFamily="18" charset="0"/>
                <a:cs typeface="Times New Roman" pitchFamily="18" charset="0"/>
              </a:rPr>
              <a:t>endl</a:t>
            </a:r>
            <a:r>
              <a:rPr lang="en-US" sz="8000" b="1" dirty="0" smtClean="0">
                <a:solidFill>
                  <a:srgbClr val="0070C0"/>
                </a:solidFill>
                <a:latin typeface="Times New Roman" pitchFamily="18" charset="0"/>
                <a:cs typeface="Times New Roman" pitchFamily="18" charset="0"/>
              </a:rPr>
              <a:t>;</a:t>
            </a:r>
          </a:p>
          <a:p>
            <a:pPr>
              <a:buNone/>
            </a:pPr>
            <a:r>
              <a:rPr lang="en-US" sz="8000" b="1" dirty="0" smtClean="0">
                <a:solidFill>
                  <a:srgbClr val="0070C0"/>
                </a:solidFill>
                <a:latin typeface="Times New Roman" pitchFamily="18" charset="0"/>
                <a:cs typeface="Times New Roman" pitchFamily="18" charset="0"/>
              </a:rPr>
              <a:t>    }</a:t>
            </a:r>
          </a:p>
          <a:p>
            <a:pPr>
              <a:buNone/>
            </a:pPr>
            <a:r>
              <a:rPr lang="en-US" sz="8000" b="1" dirty="0" smtClean="0">
                <a:solidFill>
                  <a:srgbClr val="0070C0"/>
                </a:solidFill>
                <a:latin typeface="Times New Roman" pitchFamily="18" charset="0"/>
                <a:cs typeface="Times New Roman" pitchFamily="18" charset="0"/>
              </a:rPr>
              <a:t>};</a:t>
            </a:r>
          </a:p>
          <a:p>
            <a:pPr>
              <a:buNone/>
            </a:pPr>
            <a:endParaRPr lang="en-US" sz="8000" b="1" dirty="0">
              <a:solidFill>
                <a:srgbClr val="0070C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What is function ?</a:t>
            </a:r>
            <a:endParaRPr lang="en-US" dirty="0"/>
          </a:p>
        </p:txBody>
      </p:sp>
      <p:sp>
        <p:nvSpPr>
          <p:cNvPr id="3" name="Content Placeholder 2"/>
          <p:cNvSpPr>
            <a:spLocks noGrp="1"/>
          </p:cNvSpPr>
          <p:nvPr>
            <p:ph idx="1"/>
          </p:nvPr>
        </p:nvSpPr>
        <p:spPr/>
        <p:txBody>
          <a:bodyPr/>
          <a:lstStyle/>
          <a:p>
            <a:pPr>
              <a:buFont typeface="Wingdings" pitchFamily="2" charset="2"/>
              <a:buChar char="v"/>
            </a:pPr>
            <a:r>
              <a:rPr lang="en-US" sz="2800" dirty="0" smtClean="0">
                <a:latin typeface="Times New Roman" pitchFamily="18" charset="0"/>
                <a:cs typeface="Times New Roman" pitchFamily="18" charset="0"/>
              </a:rPr>
              <a:t>A function is a rule which relates the values of one variable quantity to the values of another variable quantity.</a:t>
            </a:r>
          </a:p>
          <a:p>
            <a:pPr>
              <a:buNone/>
            </a:pPr>
            <a:endParaRPr lang="en-US" sz="2800" dirty="0" smtClean="0">
              <a:latin typeface="Times New Roman" pitchFamily="18" charset="0"/>
              <a:cs typeface="Times New Roman" pitchFamily="18" charset="0"/>
            </a:endParaRPr>
          </a:p>
          <a:p>
            <a:pPr>
              <a:buFont typeface="Wingdings" pitchFamily="2" charset="2"/>
              <a:buChar char="v"/>
            </a:pPr>
            <a:r>
              <a:rPr lang="en-US" sz="2800" dirty="0" smtClean="0">
                <a:latin typeface="Times New Roman" pitchFamily="18" charset="0"/>
                <a:cs typeface="Times New Roman" pitchFamily="18" charset="0"/>
              </a:rPr>
              <a:t>  </a:t>
            </a:r>
            <a:r>
              <a:rPr lang="en-US" sz="2800" dirty="0" smtClean="0"/>
              <a:t>A function is a block of code that performs a specific task</a:t>
            </a:r>
            <a:endParaRPr lang="en-US" sz="2800" dirty="0" smtClean="0">
              <a:latin typeface="Times New Roman" pitchFamily="18" charset="0"/>
              <a:cs typeface="Times New Roman" pitchFamily="18" charset="0"/>
            </a:endParaRPr>
          </a:p>
          <a:p>
            <a:pPr>
              <a:buNone/>
            </a:pPr>
            <a:endParaRPr lang="en-US" sz="2800" dirty="0" smtClean="0">
              <a:latin typeface="Times New Roman" pitchFamily="18" charset="0"/>
              <a:cs typeface="Times New Roman"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Continue…</a:t>
            </a:r>
            <a:endParaRPr lang="en-US" dirty="0"/>
          </a:p>
        </p:txBody>
      </p:sp>
      <p:sp>
        <p:nvSpPr>
          <p:cNvPr id="3" name="Content Placeholder 2"/>
          <p:cNvSpPr>
            <a:spLocks noGrp="1"/>
          </p:cNvSpPr>
          <p:nvPr>
            <p:ph idx="1"/>
          </p:nvPr>
        </p:nvSpPr>
        <p:spPr/>
        <p:txBody>
          <a:bodyPr>
            <a:normAutofit/>
          </a:bodyPr>
          <a:lstStyle/>
          <a:p>
            <a:pPr>
              <a:buNone/>
            </a:pPr>
            <a:r>
              <a:rPr lang="en-US" sz="2400" b="1" dirty="0" smtClean="0">
                <a:solidFill>
                  <a:srgbClr val="0070C0"/>
                </a:solidFill>
                <a:latin typeface="Times New Roman" pitchFamily="18" charset="0"/>
                <a:cs typeface="Times New Roman" pitchFamily="18" charset="0"/>
              </a:rPr>
              <a:t>void main()  </a:t>
            </a:r>
          </a:p>
          <a:p>
            <a:pPr>
              <a:buNone/>
            </a:pPr>
            <a:r>
              <a:rPr lang="en-US" sz="2400" b="1" dirty="0" smtClean="0">
                <a:solidFill>
                  <a:srgbClr val="0070C0"/>
                </a:solidFill>
                <a:latin typeface="Times New Roman" pitchFamily="18" charset="0"/>
                <a:cs typeface="Times New Roman" pitchFamily="18" charset="0"/>
              </a:rPr>
              <a:t>              {</a:t>
            </a:r>
          </a:p>
          <a:p>
            <a:pPr>
              <a:buNone/>
            </a:pPr>
            <a:r>
              <a:rPr lang="en-US" sz="2400" b="1" dirty="0" smtClean="0">
                <a:solidFill>
                  <a:srgbClr val="0070C0"/>
                </a:solidFill>
                <a:latin typeface="Times New Roman" pitchFamily="18" charset="0"/>
                <a:cs typeface="Times New Roman" pitchFamily="18" charset="0"/>
              </a:rPr>
              <a:t>        math  p(10,20);</a:t>
            </a:r>
          </a:p>
          <a:p>
            <a:pPr>
              <a:buNone/>
            </a:pPr>
            <a:r>
              <a:rPr lang="en-US" sz="2400" b="1" dirty="0" smtClean="0">
                <a:solidFill>
                  <a:srgbClr val="0070C0"/>
                </a:solidFill>
                <a:latin typeface="Times New Roman" pitchFamily="18" charset="0"/>
                <a:cs typeface="Times New Roman" pitchFamily="18" charset="0"/>
              </a:rPr>
              <a:t>        math  q=p;</a:t>
            </a:r>
          </a:p>
          <a:p>
            <a:pPr>
              <a:buNone/>
            </a:pPr>
            <a:r>
              <a:rPr lang="en-US" sz="2400" b="1" dirty="0" smtClean="0">
                <a:solidFill>
                  <a:srgbClr val="0070C0"/>
                </a:solidFill>
                <a:latin typeface="Times New Roman" pitchFamily="18" charset="0"/>
                <a:cs typeface="Times New Roman" pitchFamily="18" charset="0"/>
              </a:rPr>
              <a:t>        p.Display();</a:t>
            </a:r>
          </a:p>
          <a:p>
            <a:pPr>
              <a:buNone/>
            </a:pPr>
            <a:r>
              <a:rPr lang="en-US" sz="2400" b="1" dirty="0" smtClean="0">
                <a:solidFill>
                  <a:srgbClr val="0070C0"/>
                </a:solidFill>
                <a:latin typeface="Times New Roman" pitchFamily="18" charset="0"/>
                <a:cs typeface="Times New Roman" pitchFamily="18" charset="0"/>
              </a:rPr>
              <a:t>        q.Display();</a:t>
            </a:r>
          </a:p>
          <a:p>
            <a:pPr>
              <a:buNone/>
            </a:pPr>
            <a:r>
              <a:rPr lang="en-US" sz="2400" b="1" dirty="0" smtClean="0">
                <a:solidFill>
                  <a:srgbClr val="0070C0"/>
                </a:solidFill>
                <a:latin typeface="Times New Roman" pitchFamily="18" charset="0"/>
                <a:cs typeface="Times New Roman" pitchFamily="18" charset="0"/>
              </a:rPr>
              <a:t>        getch();</a:t>
            </a:r>
          </a:p>
          <a:p>
            <a:pPr>
              <a:buNone/>
            </a:pPr>
            <a:r>
              <a:rPr lang="en-US" sz="2400" b="1" dirty="0" smtClean="0">
                <a:solidFill>
                  <a:srgbClr val="0070C0"/>
                </a:solidFill>
                <a:latin typeface="Times New Roman" pitchFamily="18" charset="0"/>
                <a:cs typeface="Times New Roman" pitchFamily="18" charset="0"/>
              </a:rPr>
              <a:t>      }</a:t>
            </a:r>
          </a:p>
          <a:p>
            <a:pPr>
              <a:buNone/>
            </a:pP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Output</a:t>
            </a:r>
            <a:endParaRPr lang="en-US" dirty="0"/>
          </a:p>
        </p:txBody>
      </p:sp>
      <p:sp>
        <p:nvSpPr>
          <p:cNvPr id="3" name="Content Placeholder 2"/>
          <p:cNvSpPr>
            <a:spLocks noGrp="1"/>
          </p:cNvSpPr>
          <p:nvPr>
            <p:ph idx="1"/>
          </p:nvPr>
        </p:nvSpPr>
        <p:spPr>
          <a:xfrm>
            <a:off x="304800" y="1935480"/>
            <a:ext cx="8382000" cy="4389120"/>
          </a:xfrm>
        </p:spPr>
        <p:txBody>
          <a:bodyPr/>
          <a:lstStyle/>
          <a:p>
            <a:endParaRPr lang="en-US" dirty="0" smtClean="0"/>
          </a:p>
          <a:p>
            <a:pPr algn="ctr">
              <a:buNone/>
            </a:pPr>
            <a:r>
              <a:rPr lang="en-US" b="1" dirty="0" smtClean="0">
                <a:solidFill>
                  <a:srgbClr val="0070C0"/>
                </a:solidFill>
              </a:rPr>
              <a:t>I m Constructor</a:t>
            </a:r>
          </a:p>
          <a:p>
            <a:pPr algn="ctr">
              <a:buNone/>
            </a:pPr>
            <a:r>
              <a:rPr lang="en-US" b="1" dirty="0" smtClean="0">
                <a:solidFill>
                  <a:srgbClr val="0070C0"/>
                </a:solidFill>
              </a:rPr>
              <a:t>Values :10      20</a:t>
            </a:r>
          </a:p>
          <a:p>
            <a:pPr algn="ctr">
              <a:buNone/>
            </a:pPr>
            <a:r>
              <a:rPr lang="en-US" b="1" dirty="0" smtClean="0">
                <a:solidFill>
                  <a:srgbClr val="0070C0"/>
                </a:solidFill>
              </a:rPr>
              <a:t>Values :10      20</a:t>
            </a:r>
          </a:p>
          <a:p>
            <a:pPr>
              <a:buNone/>
            </a:pP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What is Method ?</a:t>
            </a:r>
            <a:endParaRPr lang="en-US" dirty="0"/>
          </a:p>
        </p:txBody>
      </p:sp>
      <p:sp>
        <p:nvSpPr>
          <p:cNvPr id="3" name="Content Placeholder 2"/>
          <p:cNvSpPr>
            <a:spLocks noGrp="1"/>
          </p:cNvSpPr>
          <p:nvPr>
            <p:ph idx="1"/>
          </p:nvPr>
        </p:nvSpPr>
        <p:spPr/>
        <p:txBody>
          <a:bodyPr/>
          <a:lstStyle/>
          <a:p>
            <a:pPr>
              <a:buFont typeface="Wingdings" pitchFamily="2" charset="2"/>
              <a:buChar char="v"/>
            </a:pPr>
            <a:r>
              <a:rPr lang="en-US" dirty="0" smtClean="0"/>
              <a:t> A method means member functions of a class.</a:t>
            </a:r>
          </a:p>
          <a:p>
            <a:pPr>
              <a:buNone/>
            </a:pPr>
            <a:endParaRPr lang="en-US" dirty="0" smtClean="0"/>
          </a:p>
          <a:p>
            <a:pPr>
              <a:buFont typeface="Wingdings" pitchFamily="2" charset="2"/>
              <a:buChar char="v"/>
            </a:pPr>
            <a:r>
              <a:rPr lang="en-US" dirty="0" smtClean="0"/>
              <a:t>   Method returns nothing and just performs operations on its class.</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           What is Destructor ?</a:t>
            </a:r>
            <a:endParaRPr lang="en-US" dirty="0"/>
          </a:p>
        </p:txBody>
      </p:sp>
      <p:sp>
        <p:nvSpPr>
          <p:cNvPr id="3" name="Content Placeholder 2"/>
          <p:cNvSpPr>
            <a:spLocks noGrp="1"/>
          </p:cNvSpPr>
          <p:nvPr>
            <p:ph idx="1"/>
          </p:nvPr>
        </p:nvSpPr>
        <p:spPr/>
        <p:txBody>
          <a:bodyPr/>
          <a:lstStyle/>
          <a:p>
            <a:pPr>
              <a:buFont typeface="Wingdings" pitchFamily="2" charset="2"/>
              <a:buChar char="v"/>
            </a:pPr>
            <a:r>
              <a:rPr lang="en-US" dirty="0" smtClean="0"/>
              <a:t> A destructor  is a method which is automatically invoked when the object is destroyed.</a:t>
            </a:r>
          </a:p>
          <a:p>
            <a:pPr>
              <a:buFont typeface="Wingdings" pitchFamily="2" charset="2"/>
              <a:buChar char="v"/>
            </a:pPr>
            <a:r>
              <a:rPr lang="en-US" dirty="0" smtClean="0"/>
              <a:t>  A destructor will have exact same name as the class prefixed with a tilde (~)</a:t>
            </a:r>
          </a:p>
          <a:p>
            <a:pPr>
              <a:buFont typeface="Wingdings" pitchFamily="2" charset="2"/>
              <a:buChar char="v"/>
            </a:pPr>
            <a:r>
              <a:rPr lang="en-US" dirty="0" smtClean="0"/>
              <a:t> It can neither return a value nor can it take any parameters.</a:t>
            </a:r>
          </a:p>
          <a:p>
            <a:pPr>
              <a:buFont typeface="Wingdings" pitchFamily="2" charset="2"/>
              <a:buChar char="v"/>
            </a:pPr>
            <a:r>
              <a:rPr lang="en-US" b="1" dirty="0" smtClean="0">
                <a:solidFill>
                  <a:srgbClr val="FF0000"/>
                </a:solidFill>
              </a:rPr>
              <a:t>  Example-     Line()    *constructor Declaration **</a:t>
            </a:r>
          </a:p>
          <a:p>
            <a:pPr>
              <a:buNone/>
            </a:pPr>
            <a:r>
              <a:rPr lang="en-US" b="1" dirty="0" smtClean="0">
                <a:solidFill>
                  <a:srgbClr val="FF0000"/>
                </a:solidFill>
              </a:rPr>
              <a:t>                           ~Line()   * Destroy the object *</a:t>
            </a:r>
          </a:p>
          <a:p>
            <a:pPr>
              <a:buNone/>
            </a:pP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466088"/>
          </a:xfrm>
        </p:spPr>
        <p:txBody>
          <a:bodyPr>
            <a:normAutofit fontScale="90000"/>
          </a:bodyPr>
          <a:lstStyle/>
          <a:p>
            <a:pPr algn="ctr"/>
            <a:r>
              <a:rPr lang="en-US" dirty="0" smtClean="0"/>
              <a:t>                Constructor  &amp; Destructor Program</a:t>
            </a:r>
            <a:endParaRPr lang="en-US" dirty="0"/>
          </a:p>
        </p:txBody>
      </p:sp>
      <p:sp>
        <p:nvSpPr>
          <p:cNvPr id="3" name="Content Placeholder 2"/>
          <p:cNvSpPr>
            <a:spLocks noGrp="1"/>
          </p:cNvSpPr>
          <p:nvPr>
            <p:ph idx="1"/>
          </p:nvPr>
        </p:nvSpPr>
        <p:spPr/>
        <p:txBody>
          <a:bodyPr>
            <a:normAutofit fontScale="92500" lnSpcReduction="20000"/>
          </a:bodyPr>
          <a:lstStyle/>
          <a:p>
            <a:pPr marL="514350" indent="-514350">
              <a:buNone/>
            </a:pPr>
            <a:endParaRPr lang="en-US" dirty="0" smtClean="0"/>
          </a:p>
          <a:p>
            <a:pPr marL="514350" indent="-514350">
              <a:buNone/>
            </a:pPr>
            <a:r>
              <a:rPr lang="en-US" dirty="0" smtClean="0"/>
              <a:t>    </a:t>
            </a:r>
            <a:r>
              <a:rPr lang="en-US" b="1" dirty="0" smtClean="0">
                <a:solidFill>
                  <a:srgbClr val="FF0000"/>
                </a:solidFill>
              </a:rPr>
              <a:t>#include &lt;</a:t>
            </a:r>
            <a:r>
              <a:rPr lang="en-US" b="1" dirty="0" err="1" smtClean="0">
                <a:solidFill>
                  <a:srgbClr val="FF0000"/>
                </a:solidFill>
              </a:rPr>
              <a:t>iostream.h</a:t>
            </a:r>
            <a:r>
              <a:rPr lang="en-US" b="1" dirty="0" smtClean="0">
                <a:solidFill>
                  <a:srgbClr val="FF0000"/>
                </a:solidFill>
              </a:rPr>
              <a:t>&gt; </a:t>
            </a:r>
            <a:br>
              <a:rPr lang="en-US" b="1" dirty="0" smtClean="0">
                <a:solidFill>
                  <a:srgbClr val="FF0000"/>
                </a:solidFill>
              </a:rPr>
            </a:br>
            <a:r>
              <a:rPr lang="en-US" b="1" dirty="0" smtClean="0">
                <a:solidFill>
                  <a:srgbClr val="FF0000"/>
                </a:solidFill>
              </a:rPr>
              <a:t>#include&lt;</a:t>
            </a:r>
            <a:r>
              <a:rPr lang="en-US" b="1" dirty="0" err="1" smtClean="0">
                <a:solidFill>
                  <a:srgbClr val="FF0000"/>
                </a:solidFill>
              </a:rPr>
              <a:t>conio.h</a:t>
            </a:r>
            <a:r>
              <a:rPr lang="en-US" b="1" dirty="0" smtClean="0">
                <a:solidFill>
                  <a:srgbClr val="FF0000"/>
                </a:solidFill>
              </a:rPr>
              <a:t>&gt; </a:t>
            </a:r>
            <a:br>
              <a:rPr lang="en-US" b="1" dirty="0" smtClean="0">
                <a:solidFill>
                  <a:srgbClr val="FF0000"/>
                </a:solidFill>
              </a:rPr>
            </a:br>
            <a:r>
              <a:rPr lang="en-US" b="1" dirty="0" smtClean="0">
                <a:solidFill>
                  <a:srgbClr val="FF0000"/>
                </a:solidFill>
              </a:rPr>
              <a:t>class MyClass </a:t>
            </a:r>
            <a:br>
              <a:rPr lang="en-US" b="1" dirty="0" smtClean="0">
                <a:solidFill>
                  <a:srgbClr val="FF0000"/>
                </a:solidFill>
              </a:rPr>
            </a:br>
            <a:r>
              <a:rPr lang="en-US" b="1" dirty="0" smtClean="0">
                <a:solidFill>
                  <a:srgbClr val="FF0000"/>
                </a:solidFill>
              </a:rPr>
              <a:t>{ </a:t>
            </a:r>
            <a:br>
              <a:rPr lang="en-US" b="1" dirty="0" smtClean="0">
                <a:solidFill>
                  <a:srgbClr val="FF0000"/>
                </a:solidFill>
              </a:rPr>
            </a:br>
            <a:r>
              <a:rPr lang="en-US" b="1" dirty="0" smtClean="0">
                <a:solidFill>
                  <a:srgbClr val="FF0000"/>
                </a:solidFill>
              </a:rPr>
              <a:t>    public: </a:t>
            </a:r>
            <a:br>
              <a:rPr lang="en-US" b="1" dirty="0" smtClean="0">
                <a:solidFill>
                  <a:srgbClr val="FF0000"/>
                </a:solidFill>
              </a:rPr>
            </a:br>
            <a:r>
              <a:rPr lang="en-US" b="1" dirty="0" smtClean="0">
                <a:solidFill>
                  <a:srgbClr val="FF0000"/>
                </a:solidFill>
              </a:rPr>
              <a:t>    int x; </a:t>
            </a:r>
            <a:br>
              <a:rPr lang="en-US" b="1" dirty="0" smtClean="0">
                <a:solidFill>
                  <a:srgbClr val="FF0000"/>
                </a:solidFill>
              </a:rPr>
            </a:br>
            <a:r>
              <a:rPr lang="en-US" b="1" dirty="0" smtClean="0">
                <a:solidFill>
                  <a:srgbClr val="FF0000"/>
                </a:solidFill>
              </a:rPr>
              <a:t>   MyClass(); </a:t>
            </a:r>
            <a:br>
              <a:rPr lang="en-US" b="1" dirty="0" smtClean="0">
                <a:solidFill>
                  <a:srgbClr val="FF0000"/>
                </a:solidFill>
              </a:rPr>
            </a:br>
            <a:r>
              <a:rPr lang="en-US" b="1" dirty="0" smtClean="0">
                <a:solidFill>
                  <a:srgbClr val="FF0000"/>
                </a:solidFill>
              </a:rPr>
              <a:t> ~MyClass();  </a:t>
            </a:r>
            <a:br>
              <a:rPr lang="en-US" b="1" dirty="0" smtClean="0">
                <a:solidFill>
                  <a:srgbClr val="FF0000"/>
                </a:solidFill>
              </a:rPr>
            </a:br>
            <a:r>
              <a:rPr lang="en-US" b="1" dirty="0" smtClean="0">
                <a:solidFill>
                  <a:srgbClr val="FF0000"/>
                </a:solidFill>
              </a:rPr>
              <a:t>}; </a:t>
            </a:r>
            <a:br>
              <a:rPr lang="en-US" b="1" dirty="0" smtClean="0">
                <a:solidFill>
                  <a:srgbClr val="FF0000"/>
                </a:solidFill>
              </a:rPr>
            </a:br>
            <a:r>
              <a:rPr lang="en-US" b="1" dirty="0" smtClean="0">
                <a:solidFill>
                  <a:srgbClr val="FF0000"/>
                </a:solidFill>
              </a:rPr>
              <a:t>         MyClass::MyClass() </a:t>
            </a:r>
            <a:br>
              <a:rPr lang="en-US" b="1" dirty="0" smtClean="0">
                <a:solidFill>
                  <a:srgbClr val="FF0000"/>
                </a:solidFill>
              </a:rPr>
            </a:br>
            <a:r>
              <a:rPr lang="en-US" b="1" dirty="0" smtClean="0">
                <a:solidFill>
                  <a:srgbClr val="FF0000"/>
                </a:solidFill>
              </a:rPr>
              <a:t>      { </a:t>
            </a:r>
            <a:br>
              <a:rPr lang="en-US" b="1" dirty="0" smtClean="0">
                <a:solidFill>
                  <a:srgbClr val="FF0000"/>
                </a:solidFill>
              </a:rPr>
            </a:br>
            <a:r>
              <a:rPr lang="en-US" b="1" dirty="0" smtClean="0">
                <a:solidFill>
                  <a:srgbClr val="FF0000"/>
                </a:solidFill>
              </a:rPr>
              <a:t>                x = 10; </a:t>
            </a:r>
            <a:br>
              <a:rPr lang="en-US" b="1" dirty="0" smtClean="0">
                <a:solidFill>
                  <a:srgbClr val="FF0000"/>
                </a:solidFill>
              </a:rPr>
            </a:br>
            <a:r>
              <a:rPr lang="en-US" b="1" dirty="0" smtClean="0">
                <a:solidFill>
                  <a:srgbClr val="FF0000"/>
                </a:solidFill>
              </a:rPr>
              <a:t>      } </a:t>
            </a:r>
            <a:endParaRPr lang="en-US" b="1" dirty="0">
              <a:solidFill>
                <a:srgbClr val="FF0000"/>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Continue….</a:t>
            </a:r>
            <a:endParaRPr lang="en-US" dirty="0"/>
          </a:p>
        </p:txBody>
      </p:sp>
      <p:sp>
        <p:nvSpPr>
          <p:cNvPr id="3" name="Content Placeholder 2"/>
          <p:cNvSpPr>
            <a:spLocks noGrp="1"/>
          </p:cNvSpPr>
          <p:nvPr>
            <p:ph idx="1"/>
          </p:nvPr>
        </p:nvSpPr>
        <p:spPr>
          <a:xfrm>
            <a:off x="457200" y="1935480"/>
            <a:ext cx="8229600" cy="4693920"/>
          </a:xfrm>
        </p:spPr>
        <p:txBody>
          <a:bodyPr>
            <a:normAutofit fontScale="85000" lnSpcReduction="20000"/>
          </a:bodyPr>
          <a:lstStyle/>
          <a:p>
            <a:pPr>
              <a:buNone/>
            </a:pPr>
            <a:r>
              <a:rPr lang="en-US" b="1" dirty="0" smtClean="0">
                <a:solidFill>
                  <a:srgbClr val="FF0000"/>
                </a:solidFill>
              </a:rPr>
              <a:t/>
            </a:r>
            <a:br>
              <a:rPr lang="en-US" b="1" dirty="0" smtClean="0">
                <a:solidFill>
                  <a:srgbClr val="FF0000"/>
                </a:solidFill>
              </a:rPr>
            </a:br>
            <a:r>
              <a:rPr lang="en-US" b="1" dirty="0" smtClean="0">
                <a:solidFill>
                  <a:srgbClr val="FF0000"/>
                </a:solidFill>
              </a:rPr>
              <a:t>         </a:t>
            </a:r>
            <a:r>
              <a:rPr lang="en-US" sz="2800" b="1" dirty="0" smtClean="0">
                <a:solidFill>
                  <a:srgbClr val="FF0000"/>
                </a:solidFill>
              </a:rPr>
              <a:t> MyClass::~MyClass() </a:t>
            </a:r>
            <a:br>
              <a:rPr lang="en-US" sz="2800" b="1" dirty="0" smtClean="0">
                <a:solidFill>
                  <a:srgbClr val="FF0000"/>
                </a:solidFill>
              </a:rPr>
            </a:br>
            <a:r>
              <a:rPr lang="en-US" sz="2800" b="1" dirty="0" smtClean="0">
                <a:solidFill>
                  <a:srgbClr val="FF0000"/>
                </a:solidFill>
              </a:rPr>
              <a:t>      { </a:t>
            </a:r>
            <a:br>
              <a:rPr lang="en-US" sz="2800" b="1" dirty="0" smtClean="0">
                <a:solidFill>
                  <a:srgbClr val="FF0000"/>
                </a:solidFill>
              </a:rPr>
            </a:br>
            <a:r>
              <a:rPr lang="en-US" sz="2800" b="1" dirty="0" smtClean="0">
                <a:solidFill>
                  <a:srgbClr val="FF0000"/>
                </a:solidFill>
              </a:rPr>
              <a:t>            cout&lt;&lt; "Destructing ...\n"; </a:t>
            </a:r>
            <a:br>
              <a:rPr lang="en-US" sz="2800" b="1" dirty="0" smtClean="0">
                <a:solidFill>
                  <a:srgbClr val="FF0000"/>
                </a:solidFill>
              </a:rPr>
            </a:br>
            <a:r>
              <a:rPr lang="en-US" sz="2800" b="1" dirty="0" smtClean="0">
                <a:solidFill>
                  <a:srgbClr val="FF0000"/>
                </a:solidFill>
              </a:rPr>
              <a:t>      } </a:t>
            </a:r>
            <a:br>
              <a:rPr lang="en-US" sz="2800" b="1" dirty="0" smtClean="0">
                <a:solidFill>
                  <a:srgbClr val="FF0000"/>
                </a:solidFill>
              </a:rPr>
            </a:br>
            <a:r>
              <a:rPr lang="en-US" sz="2800" b="1" dirty="0" smtClean="0">
                <a:solidFill>
                  <a:srgbClr val="FF0000"/>
                </a:solidFill>
              </a:rPr>
              <a:t>              void main() </a:t>
            </a:r>
            <a:br>
              <a:rPr lang="en-US" sz="2800" b="1" dirty="0" smtClean="0">
                <a:solidFill>
                  <a:srgbClr val="FF0000"/>
                </a:solidFill>
              </a:rPr>
            </a:br>
            <a:r>
              <a:rPr lang="en-US" sz="2800" b="1" dirty="0" smtClean="0">
                <a:solidFill>
                  <a:srgbClr val="FF0000"/>
                </a:solidFill>
              </a:rPr>
              <a:t>      { </a:t>
            </a:r>
            <a:br>
              <a:rPr lang="en-US" sz="2800" b="1" dirty="0" smtClean="0">
                <a:solidFill>
                  <a:srgbClr val="FF0000"/>
                </a:solidFill>
              </a:rPr>
            </a:br>
            <a:r>
              <a:rPr lang="en-US" sz="2800" b="1" dirty="0" smtClean="0">
                <a:solidFill>
                  <a:srgbClr val="FF0000"/>
                </a:solidFill>
              </a:rPr>
              <a:t>             clrscr(); </a:t>
            </a:r>
            <a:br>
              <a:rPr lang="en-US" sz="2800" b="1" dirty="0" smtClean="0">
                <a:solidFill>
                  <a:srgbClr val="FF0000"/>
                </a:solidFill>
              </a:rPr>
            </a:br>
            <a:r>
              <a:rPr lang="en-US" sz="2800" b="1" dirty="0" smtClean="0">
                <a:solidFill>
                  <a:srgbClr val="FF0000"/>
                </a:solidFill>
              </a:rPr>
              <a:t>             MyClass ob1; </a:t>
            </a:r>
            <a:br>
              <a:rPr lang="en-US" sz="2800" b="1" dirty="0" smtClean="0">
                <a:solidFill>
                  <a:srgbClr val="FF0000"/>
                </a:solidFill>
              </a:rPr>
            </a:br>
            <a:r>
              <a:rPr lang="en-US" sz="2800" b="1" dirty="0" smtClean="0">
                <a:solidFill>
                  <a:srgbClr val="FF0000"/>
                </a:solidFill>
              </a:rPr>
              <a:t>             MyClass ob2; </a:t>
            </a:r>
            <a:br>
              <a:rPr lang="en-US" sz="2800" b="1" dirty="0" smtClean="0">
                <a:solidFill>
                  <a:srgbClr val="FF0000"/>
                </a:solidFill>
              </a:rPr>
            </a:br>
            <a:r>
              <a:rPr lang="en-US" sz="2800" b="1" dirty="0" smtClean="0">
                <a:solidFill>
                  <a:srgbClr val="FF0000"/>
                </a:solidFill>
              </a:rPr>
              <a:t>             cout &lt;&lt;ob1.x&lt;&lt; " " &lt;&lt;ob2.x&lt;&lt;"\n"; </a:t>
            </a:r>
            <a:br>
              <a:rPr lang="en-US" sz="2800" b="1" dirty="0" smtClean="0">
                <a:solidFill>
                  <a:srgbClr val="FF0000"/>
                </a:solidFill>
              </a:rPr>
            </a:br>
            <a:r>
              <a:rPr lang="en-US" sz="2800" b="1" dirty="0" smtClean="0">
                <a:solidFill>
                  <a:srgbClr val="FF0000"/>
                </a:solidFill>
              </a:rPr>
              <a:t>             getch(); </a:t>
            </a:r>
            <a:br>
              <a:rPr lang="en-US" sz="2800" b="1" dirty="0" smtClean="0">
                <a:solidFill>
                  <a:srgbClr val="FF0000"/>
                </a:solidFill>
              </a:rPr>
            </a:br>
            <a:r>
              <a:rPr lang="en-US" sz="2800" b="1" dirty="0" smtClean="0">
                <a:solidFill>
                  <a:srgbClr val="FF0000"/>
                </a:solidFill>
              </a:rPr>
              <a:t>      } </a:t>
            </a:r>
            <a:br>
              <a:rPr lang="en-US" sz="2800" b="1" dirty="0" smtClean="0">
                <a:solidFill>
                  <a:srgbClr val="FF0000"/>
                </a:solidFill>
              </a:rPr>
            </a:br>
            <a:r>
              <a:rPr lang="en-US" sz="2800" b="1" dirty="0" smtClean="0">
                <a:solidFill>
                  <a:srgbClr val="FF0000"/>
                </a:solidFill>
              </a:rPr>
              <a:t>Output: </a:t>
            </a:r>
            <a:br>
              <a:rPr lang="en-US" sz="2800" b="1" dirty="0" smtClean="0">
                <a:solidFill>
                  <a:srgbClr val="FF0000"/>
                </a:solidFill>
              </a:rPr>
            </a:br>
            <a:r>
              <a:rPr lang="en-US" sz="2800" b="1" dirty="0" smtClean="0">
                <a:solidFill>
                  <a:srgbClr val="FF0000"/>
                </a:solidFill>
              </a:rPr>
              <a:t>10 10 </a:t>
            </a:r>
            <a:endParaRPr lang="en-US" sz="2800" b="1" dirty="0">
              <a:solidFill>
                <a:srgbClr val="FF0000"/>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542288"/>
          </a:xfrm>
        </p:spPr>
        <p:txBody>
          <a:bodyPr>
            <a:normAutofit fontScale="90000"/>
          </a:bodyPr>
          <a:lstStyle/>
          <a:p>
            <a:pPr algn="ctr"/>
            <a:r>
              <a:rPr lang="en-US" dirty="0" smtClean="0"/>
              <a:t>          Difference between Constructor &amp; Destructor</a:t>
            </a:r>
            <a:endParaRPr lang="en-US" dirty="0"/>
          </a:p>
        </p:txBody>
      </p:sp>
      <p:sp>
        <p:nvSpPr>
          <p:cNvPr id="3" name="Content Placeholder 2"/>
          <p:cNvSpPr>
            <a:spLocks noGrp="1"/>
          </p:cNvSpPr>
          <p:nvPr>
            <p:ph idx="1"/>
          </p:nvPr>
        </p:nvSpPr>
        <p:spPr/>
        <p:txBody>
          <a:bodyPr/>
          <a:lstStyle/>
          <a:p>
            <a:pPr>
              <a:buNone/>
            </a:pPr>
            <a:endParaRPr lang="en-US" dirty="0" smtClean="0"/>
          </a:p>
          <a:p>
            <a:pPr>
              <a:buFont typeface="Wingdings" pitchFamily="2" charset="2"/>
              <a:buChar char="v"/>
            </a:pPr>
            <a:r>
              <a:rPr lang="en-US" dirty="0" smtClean="0"/>
              <a:t> </a:t>
            </a:r>
            <a:r>
              <a:rPr lang="en-US" dirty="0" smtClean="0"/>
              <a:t>  Constructor </a:t>
            </a:r>
            <a:r>
              <a:rPr lang="en-US" dirty="0" smtClean="0"/>
              <a:t>is Called when new instance of a class is created</a:t>
            </a:r>
            <a:r>
              <a:rPr lang="en-US" dirty="0" smtClean="0"/>
              <a:t>.</a:t>
            </a:r>
          </a:p>
          <a:p>
            <a:pPr>
              <a:buNone/>
            </a:pPr>
            <a:r>
              <a:rPr lang="en-US" dirty="0" smtClean="0"/>
              <a:t> </a:t>
            </a:r>
            <a:r>
              <a:rPr lang="en-US" dirty="0" smtClean="0"/>
              <a:t>               </a:t>
            </a:r>
            <a:r>
              <a:rPr lang="en-US" dirty="0" smtClean="0"/>
              <a:t>Destructor is called when instance of a class is deleted or released</a:t>
            </a:r>
            <a:r>
              <a:rPr lang="en-US" dirty="0" smtClean="0"/>
              <a:t>.</a:t>
            </a:r>
          </a:p>
          <a:p>
            <a:pPr>
              <a:buFont typeface="Wingdings" pitchFamily="2" charset="2"/>
              <a:buChar char="v"/>
            </a:pPr>
            <a:r>
              <a:rPr lang="en-US" dirty="0" smtClean="0"/>
              <a:t>  </a:t>
            </a:r>
            <a:r>
              <a:rPr lang="en-US" dirty="0" smtClean="0"/>
              <a:t>Constructor allocates the memory</a:t>
            </a:r>
            <a:r>
              <a:rPr lang="en-US" dirty="0" smtClean="0"/>
              <a:t>.</a:t>
            </a:r>
          </a:p>
          <a:p>
            <a:pPr>
              <a:buNone/>
            </a:pPr>
            <a:r>
              <a:rPr lang="en-US" dirty="0" smtClean="0"/>
              <a:t> </a:t>
            </a:r>
            <a:r>
              <a:rPr lang="en-US" dirty="0" smtClean="0"/>
              <a:t>            Destructor</a:t>
            </a:r>
            <a:r>
              <a:rPr lang="en-US" dirty="0" smtClean="0"/>
              <a:t> releases the memory</a:t>
            </a:r>
            <a:r>
              <a:rPr lang="en-US" dirty="0" smtClean="0"/>
              <a:t>.</a:t>
            </a:r>
          </a:p>
          <a:p>
            <a:pPr>
              <a:buFont typeface="Wingdings" pitchFamily="2" charset="2"/>
              <a:buChar char="v"/>
            </a:pPr>
            <a:r>
              <a:rPr lang="en-US" dirty="0" smtClean="0"/>
              <a:t> Constructors can have arguments</a:t>
            </a:r>
            <a:r>
              <a:rPr lang="en-US" dirty="0" smtClean="0"/>
              <a:t>.</a:t>
            </a:r>
          </a:p>
          <a:p>
            <a:pPr>
              <a:buNone/>
            </a:pPr>
            <a:r>
              <a:rPr lang="en-US" dirty="0" smtClean="0"/>
              <a:t> </a:t>
            </a:r>
            <a:r>
              <a:rPr lang="en-US" dirty="0" smtClean="0"/>
              <a:t>             </a:t>
            </a:r>
            <a:r>
              <a:rPr lang="en-US" dirty="0" smtClean="0"/>
              <a:t>Destructor can not have any arguments.</a:t>
            </a:r>
            <a:r>
              <a:rPr lang="en-US" dirty="0" smtClean="0"/>
              <a:t> </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Continue…..</a:t>
            </a:r>
            <a:endParaRPr lang="en-US" dirty="0"/>
          </a:p>
        </p:txBody>
      </p:sp>
      <p:sp>
        <p:nvSpPr>
          <p:cNvPr id="3" name="Content Placeholder 2"/>
          <p:cNvSpPr>
            <a:spLocks noGrp="1"/>
          </p:cNvSpPr>
          <p:nvPr>
            <p:ph idx="1"/>
          </p:nvPr>
        </p:nvSpPr>
        <p:spPr/>
        <p:txBody>
          <a:bodyPr/>
          <a:lstStyle/>
          <a:p>
            <a:pPr>
              <a:buFont typeface="Wingdings" pitchFamily="2" charset="2"/>
              <a:buChar char="v"/>
            </a:pPr>
            <a:r>
              <a:rPr lang="en-US" dirty="0" smtClean="0"/>
              <a:t>   </a:t>
            </a:r>
            <a:r>
              <a:rPr lang="en-US" dirty="0" smtClean="0"/>
              <a:t>Constructor has the same name as class name</a:t>
            </a:r>
            <a:r>
              <a:rPr lang="en-US" dirty="0" smtClean="0"/>
              <a:t>.</a:t>
            </a:r>
          </a:p>
          <a:p>
            <a:pPr>
              <a:buNone/>
            </a:pPr>
            <a:r>
              <a:rPr lang="en-US" dirty="0" smtClean="0"/>
              <a:t> </a:t>
            </a:r>
            <a:r>
              <a:rPr lang="en-US" dirty="0" smtClean="0"/>
              <a:t>                 </a:t>
            </a:r>
            <a:r>
              <a:rPr lang="en-US" dirty="0" smtClean="0"/>
              <a:t>Destructor also has the same name as class name but with (~) tiled operator</a:t>
            </a:r>
            <a:r>
              <a:rPr lang="en-US" dirty="0" smtClean="0"/>
              <a:t>.</a:t>
            </a:r>
          </a:p>
          <a:p>
            <a:pPr>
              <a:buFont typeface="Wingdings" pitchFamily="2" charset="2"/>
              <a:buChar char="v"/>
            </a:pPr>
            <a:r>
              <a:rPr lang="en-US" dirty="0" smtClean="0"/>
              <a:t> </a:t>
            </a:r>
            <a:r>
              <a:rPr lang="en-US" dirty="0" smtClean="0"/>
              <a:t> Classmate(Arguments</a:t>
            </a:r>
            <a:r>
              <a:rPr lang="en-US" dirty="0" smtClean="0"/>
              <a:t>)</a:t>
            </a:r>
            <a:br>
              <a:rPr lang="en-US" dirty="0" smtClean="0"/>
            </a:br>
            <a:r>
              <a:rPr lang="en-US" dirty="0" smtClean="0"/>
              <a:t>{</a:t>
            </a:r>
            <a:br>
              <a:rPr lang="en-US" dirty="0" smtClean="0"/>
            </a:br>
            <a:r>
              <a:rPr lang="en-US" dirty="0" smtClean="0"/>
              <a:t>//Body of Constructor</a:t>
            </a:r>
            <a:br>
              <a:rPr lang="en-US" dirty="0" smtClean="0"/>
            </a:br>
            <a:r>
              <a:rPr lang="en-US" dirty="0" smtClean="0"/>
              <a:t>}</a:t>
            </a:r>
          </a:p>
          <a:p>
            <a:pPr>
              <a:buNone/>
            </a:pPr>
            <a:r>
              <a:rPr lang="en-US" dirty="0" smtClean="0"/>
              <a:t> </a:t>
            </a:r>
            <a:r>
              <a:rPr lang="en-US" dirty="0" smtClean="0"/>
              <a:t>               </a:t>
            </a:r>
            <a:r>
              <a:rPr lang="en-US" dirty="0" smtClean="0"/>
              <a:t>~ ClassName()</a:t>
            </a:r>
            <a:br>
              <a:rPr lang="en-US" dirty="0" smtClean="0"/>
            </a:br>
            <a:r>
              <a:rPr lang="en-US" dirty="0" smtClean="0"/>
              <a:t>{</a:t>
            </a:r>
            <a:br>
              <a:rPr lang="en-US" dirty="0" smtClean="0"/>
            </a:br>
            <a:r>
              <a:rPr lang="en-US" dirty="0" smtClean="0"/>
              <a:t>}</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466088"/>
          </a:xfrm>
        </p:spPr>
        <p:txBody>
          <a:bodyPr>
            <a:normAutofit/>
          </a:bodyPr>
          <a:lstStyle/>
          <a:p>
            <a:pPr algn="ctr"/>
            <a:r>
              <a:rPr lang="en-US" dirty="0" smtClean="0"/>
              <a:t>   What is parameter ?</a:t>
            </a:r>
            <a:endParaRPr lang="en-US" dirty="0"/>
          </a:p>
        </p:txBody>
      </p:sp>
      <p:sp>
        <p:nvSpPr>
          <p:cNvPr id="3" name="Content Placeholder 2"/>
          <p:cNvSpPr>
            <a:spLocks noGrp="1"/>
          </p:cNvSpPr>
          <p:nvPr>
            <p:ph idx="1"/>
          </p:nvPr>
        </p:nvSpPr>
        <p:spPr/>
        <p:txBody>
          <a:bodyPr/>
          <a:lstStyle/>
          <a:p>
            <a:pPr>
              <a:buNone/>
            </a:pPr>
            <a:endParaRPr lang="en-US" dirty="0" smtClean="0"/>
          </a:p>
          <a:p>
            <a:pPr>
              <a:buNone/>
            </a:pPr>
            <a:r>
              <a:rPr lang="en-US" dirty="0" smtClean="0"/>
              <a:t>     Parameter is variable in the declaration of function.</a:t>
            </a:r>
          </a:p>
          <a:p>
            <a:pPr>
              <a:buNone/>
            </a:pPr>
            <a:endParaRPr lang="en-US" dirty="0" smtClean="0"/>
          </a:p>
          <a:p>
            <a:pPr>
              <a:buNone/>
            </a:pPr>
            <a:r>
              <a:rPr lang="en-US" dirty="0" smtClean="0"/>
              <a:t>     </a:t>
            </a:r>
            <a:r>
              <a:rPr lang="en-US" b="1" dirty="0" smtClean="0">
                <a:solidFill>
                  <a:srgbClr val="FF0000"/>
                </a:solidFill>
              </a:rPr>
              <a:t>What is Argument   ?</a:t>
            </a:r>
          </a:p>
          <a:p>
            <a:pPr>
              <a:buNone/>
            </a:pPr>
            <a:r>
              <a:rPr lang="en-US" sz="2400" dirty="0" smtClean="0">
                <a:solidFill>
                  <a:srgbClr val="FF0000"/>
                </a:solidFill>
                <a:latin typeface="Times New Roman" pitchFamily="18" charset="0"/>
                <a:cs typeface="Times New Roman" pitchFamily="18" charset="0"/>
              </a:rPr>
              <a:t>      </a:t>
            </a:r>
            <a:r>
              <a:rPr lang="en-US" sz="2400" dirty="0" smtClean="0">
                <a:latin typeface="Times New Roman" pitchFamily="18" charset="0"/>
                <a:cs typeface="Times New Roman" pitchFamily="18" charset="0"/>
              </a:rPr>
              <a:t>Argument is the actual value of this variable that gets passed to function.</a:t>
            </a:r>
            <a:endParaRPr lang="en-US" sz="2400" dirty="0" smtClean="0">
              <a:solidFill>
                <a:srgbClr val="FF0000"/>
              </a:solidFill>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Advantage of Function</a:t>
            </a:r>
            <a:endParaRPr lang="en-US" dirty="0"/>
          </a:p>
        </p:txBody>
      </p:sp>
      <p:sp>
        <p:nvSpPr>
          <p:cNvPr id="3" name="Content Placeholder 2"/>
          <p:cNvSpPr>
            <a:spLocks noGrp="1"/>
          </p:cNvSpPr>
          <p:nvPr>
            <p:ph idx="1"/>
          </p:nvPr>
        </p:nvSpPr>
        <p:spPr/>
        <p:txBody>
          <a:bodyPr/>
          <a:lstStyle/>
          <a:p>
            <a:pPr>
              <a:buNone/>
            </a:pPr>
            <a:endParaRPr lang="en-US" dirty="0" smtClean="0"/>
          </a:p>
          <a:p>
            <a:pPr>
              <a:buFont typeface="Wingdings" pitchFamily="2" charset="2"/>
              <a:buChar char="v"/>
            </a:pPr>
            <a:r>
              <a:rPr lang="en-US" dirty="0" smtClean="0"/>
              <a:t>  Function divides a long program into the small small module and easier for maintaining.</a:t>
            </a:r>
          </a:p>
          <a:p>
            <a:pPr>
              <a:buFont typeface="Wingdings" pitchFamily="2" charset="2"/>
              <a:buChar char="v"/>
            </a:pPr>
            <a:r>
              <a:rPr lang="en-US" dirty="0" smtClean="0"/>
              <a:t>  Program are reduced the length of the program and save the time.</a:t>
            </a:r>
          </a:p>
          <a:p>
            <a:pPr>
              <a:buFont typeface="Wingdings" pitchFamily="2" charset="2"/>
              <a:buChar char="v"/>
            </a:pPr>
            <a:r>
              <a:rPr lang="en-US" dirty="0" smtClean="0"/>
              <a:t>  It is very useful for testing and debugging.</a:t>
            </a:r>
          </a:p>
          <a:p>
            <a:pPr>
              <a:buFont typeface="Wingdings" pitchFamily="2" charset="2"/>
              <a:buChar char="v"/>
            </a:pPr>
            <a:r>
              <a:rPr lang="en-US" dirty="0" smtClean="0"/>
              <a:t>  Data can be protected and related local data.</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Type of Function</a:t>
            </a:r>
            <a:endParaRPr lang="en-US" dirty="0"/>
          </a:p>
        </p:txBody>
      </p:sp>
      <p:sp>
        <p:nvSpPr>
          <p:cNvPr id="3" name="Content Placeholder 2"/>
          <p:cNvSpPr>
            <a:spLocks noGrp="1"/>
          </p:cNvSpPr>
          <p:nvPr>
            <p:ph idx="1"/>
          </p:nvPr>
        </p:nvSpPr>
        <p:spPr/>
        <p:txBody>
          <a:bodyPr/>
          <a:lstStyle/>
          <a:p>
            <a:pPr>
              <a:buNone/>
            </a:pPr>
            <a:endParaRPr lang="en-US" dirty="0" smtClean="0"/>
          </a:p>
          <a:p>
            <a:pPr>
              <a:buNone/>
            </a:pPr>
            <a:r>
              <a:rPr lang="en-US" dirty="0" smtClean="0"/>
              <a:t>    There are two type of function as:</a:t>
            </a:r>
          </a:p>
          <a:p>
            <a:pPr>
              <a:buFont typeface="Wingdings" pitchFamily="2" charset="2"/>
              <a:buChar char="v"/>
            </a:pPr>
            <a:r>
              <a:rPr lang="en-US" dirty="0" smtClean="0"/>
              <a:t>     User defined function</a:t>
            </a:r>
          </a:p>
          <a:p>
            <a:pPr>
              <a:buFont typeface="Wingdings" pitchFamily="2" charset="2"/>
              <a:buChar char="v"/>
            </a:pPr>
            <a:r>
              <a:rPr lang="en-US" dirty="0" smtClean="0"/>
              <a:t>    Library Function</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Library Function</a:t>
            </a:r>
            <a:endParaRPr lang="en-US" dirty="0"/>
          </a:p>
        </p:txBody>
      </p:sp>
      <p:sp>
        <p:nvSpPr>
          <p:cNvPr id="3" name="Content Placeholder 2"/>
          <p:cNvSpPr>
            <a:spLocks noGrp="1"/>
          </p:cNvSpPr>
          <p:nvPr>
            <p:ph idx="1"/>
          </p:nvPr>
        </p:nvSpPr>
        <p:spPr/>
        <p:txBody>
          <a:bodyPr/>
          <a:lstStyle/>
          <a:p>
            <a:pPr>
              <a:buNone/>
            </a:pPr>
            <a:endParaRPr lang="en-US" dirty="0" smtClean="0"/>
          </a:p>
          <a:p>
            <a:pPr>
              <a:buNone/>
            </a:pPr>
            <a:r>
              <a:rPr lang="en-US" dirty="0" smtClean="0"/>
              <a:t>    Library functions which carry out  various useful tasks  all input and output operations.</a:t>
            </a:r>
          </a:p>
          <a:p>
            <a:pPr>
              <a:buNone/>
            </a:pPr>
            <a:endParaRPr lang="en-US" dirty="0" smtClean="0"/>
          </a:p>
          <a:p>
            <a:pPr>
              <a:buNone/>
            </a:pPr>
            <a:r>
              <a:rPr lang="en-US" b="1" dirty="0" smtClean="0">
                <a:solidFill>
                  <a:srgbClr val="FF0000"/>
                </a:solidFill>
              </a:rPr>
              <a:t>     Example-  cin,cout etc.</a:t>
            </a:r>
            <a:endParaRPr lang="en-US" b="1" dirty="0">
              <a:solidFill>
                <a:srgbClr val="FF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            User defined Function</a:t>
            </a:r>
            <a:endParaRPr lang="en-US" dirty="0"/>
          </a:p>
        </p:txBody>
      </p:sp>
      <p:sp>
        <p:nvSpPr>
          <p:cNvPr id="3" name="Content Placeholder 2"/>
          <p:cNvSpPr>
            <a:spLocks noGrp="1"/>
          </p:cNvSpPr>
          <p:nvPr>
            <p:ph idx="1"/>
          </p:nvPr>
        </p:nvSpPr>
        <p:spPr/>
        <p:txBody>
          <a:bodyPr/>
          <a:lstStyle/>
          <a:p>
            <a:pPr>
              <a:buNone/>
            </a:pPr>
            <a:endParaRPr lang="en-US" dirty="0" smtClean="0"/>
          </a:p>
          <a:p>
            <a:pPr>
              <a:buNone/>
            </a:pPr>
            <a:r>
              <a:rPr lang="en-US" dirty="0" smtClean="0"/>
              <a:t>   </a:t>
            </a:r>
            <a:r>
              <a:rPr lang="en-US" dirty="0" smtClean="0">
                <a:latin typeface="Times New Roman" pitchFamily="18" charset="0"/>
                <a:cs typeface="Times New Roman" pitchFamily="18" charset="0"/>
              </a:rPr>
              <a:t>User-defined functions are accept parameters, perform an action, such as a complex calculation, and return the result of that action as a value. </a:t>
            </a:r>
            <a:endParaRPr lang="en-US" dirty="0">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466088"/>
          </a:xfrm>
        </p:spPr>
        <p:txBody>
          <a:bodyPr>
            <a:normAutofit fontScale="90000"/>
          </a:bodyPr>
          <a:lstStyle/>
          <a:p>
            <a:pPr algn="ctr"/>
            <a:r>
              <a:rPr lang="en-US" dirty="0" smtClean="0"/>
              <a:t>              Type of user defined function</a:t>
            </a:r>
            <a:endParaRPr lang="en-US" dirty="0"/>
          </a:p>
        </p:txBody>
      </p:sp>
      <p:sp>
        <p:nvSpPr>
          <p:cNvPr id="3" name="Content Placeholder 2"/>
          <p:cNvSpPr>
            <a:spLocks noGrp="1"/>
          </p:cNvSpPr>
          <p:nvPr>
            <p:ph idx="1"/>
          </p:nvPr>
        </p:nvSpPr>
        <p:spPr/>
        <p:txBody>
          <a:bodyPr/>
          <a:lstStyle/>
          <a:p>
            <a:pPr>
              <a:buNone/>
            </a:pPr>
            <a:endParaRPr lang="en-US" dirty="0" smtClean="0"/>
          </a:p>
          <a:p>
            <a:pPr>
              <a:buNone/>
            </a:pPr>
            <a:r>
              <a:rPr lang="en-US" dirty="0" smtClean="0"/>
              <a:t>    There are three types of user defined  function as:</a:t>
            </a:r>
          </a:p>
          <a:p>
            <a:pPr>
              <a:buNone/>
            </a:pPr>
            <a:endParaRPr lang="en-US" dirty="0" smtClean="0"/>
          </a:p>
          <a:p>
            <a:pPr>
              <a:buFont typeface="Wingdings" pitchFamily="2" charset="2"/>
              <a:buChar char="v"/>
            </a:pPr>
            <a:r>
              <a:rPr lang="en-US" dirty="0" smtClean="0"/>
              <a:t>  Function  Prototype</a:t>
            </a:r>
          </a:p>
          <a:p>
            <a:pPr>
              <a:buFont typeface="Wingdings" pitchFamily="2" charset="2"/>
              <a:buChar char="v"/>
            </a:pPr>
            <a:r>
              <a:rPr lang="en-US" dirty="0" smtClean="0"/>
              <a:t>  Function call</a:t>
            </a:r>
          </a:p>
          <a:p>
            <a:pPr>
              <a:buFont typeface="Wingdings" pitchFamily="2" charset="2"/>
              <a:buChar char="v"/>
            </a:pPr>
            <a:r>
              <a:rPr lang="en-US" dirty="0" smtClean="0"/>
              <a:t>  Function defination  </a:t>
            </a: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160</TotalTime>
  <Words>694</Words>
  <Application>Microsoft Office PowerPoint</Application>
  <PresentationFormat>On-screen Show (4:3)</PresentationFormat>
  <Paragraphs>240</Paragraphs>
  <Slides>37</Slides>
  <Notes>0</Notes>
  <HiddenSlides>0</HiddenSlides>
  <MMClips>0</MMClips>
  <ScaleCrop>false</ScaleCrop>
  <HeadingPairs>
    <vt:vector size="4" baseType="variant">
      <vt:variant>
        <vt:lpstr>Theme</vt:lpstr>
      </vt:variant>
      <vt:variant>
        <vt:i4>1</vt:i4>
      </vt:variant>
      <vt:variant>
        <vt:lpstr>Slide Titles</vt:lpstr>
      </vt:variant>
      <vt:variant>
        <vt:i4>37</vt:i4>
      </vt:variant>
    </vt:vector>
  </HeadingPairs>
  <TitlesOfParts>
    <vt:vector size="38" baseType="lpstr">
      <vt:lpstr>Flow</vt:lpstr>
      <vt:lpstr>Constructor</vt:lpstr>
      <vt:lpstr>         What is Data Member ?</vt:lpstr>
      <vt:lpstr>              What is function ?</vt:lpstr>
      <vt:lpstr>   What is parameter ?</vt:lpstr>
      <vt:lpstr>          Advantage of Function</vt:lpstr>
      <vt:lpstr>             Type of Function</vt:lpstr>
      <vt:lpstr>             Library Function</vt:lpstr>
      <vt:lpstr>            User defined Function</vt:lpstr>
      <vt:lpstr>              Type of user defined function</vt:lpstr>
      <vt:lpstr>            Function Prototype</vt:lpstr>
      <vt:lpstr>                Function Call</vt:lpstr>
      <vt:lpstr>            Function Defination</vt:lpstr>
      <vt:lpstr>                Addtion of two no using Function</vt:lpstr>
      <vt:lpstr>         What is Member Function ?</vt:lpstr>
      <vt:lpstr>      What is Constructor  ?</vt:lpstr>
      <vt:lpstr>    Constructor rules</vt:lpstr>
      <vt:lpstr>      Display  of two no using constructor</vt:lpstr>
      <vt:lpstr>Continue…..</vt:lpstr>
      <vt:lpstr>    Type of constructor</vt:lpstr>
      <vt:lpstr>            Default Constructor</vt:lpstr>
      <vt:lpstr>        Default Constructor Example</vt:lpstr>
      <vt:lpstr>                     Continue…..</vt:lpstr>
      <vt:lpstr>       Parameterized  Constructor</vt:lpstr>
      <vt:lpstr>           Syntax of parameterized Constructor</vt:lpstr>
      <vt:lpstr>             Example…</vt:lpstr>
      <vt:lpstr>           Continue…..</vt:lpstr>
      <vt:lpstr>           Copy Constructor</vt:lpstr>
      <vt:lpstr>        Copy Constructor Syntax</vt:lpstr>
      <vt:lpstr>             Copy Constructor program</vt:lpstr>
      <vt:lpstr>                    Continue…</vt:lpstr>
      <vt:lpstr>                      Output</vt:lpstr>
      <vt:lpstr>                What is Method ?</vt:lpstr>
      <vt:lpstr>           What is Destructor ?</vt:lpstr>
      <vt:lpstr>                Constructor  &amp; Destructor Program</vt:lpstr>
      <vt:lpstr>                       Continue….</vt:lpstr>
      <vt:lpstr>          Difference between Constructor &amp; Destructor</vt:lpstr>
      <vt:lpstr>                   Continue…..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Constructor</dc:title>
  <dc:creator>INTEL 6</dc:creator>
  <cp:lastModifiedBy>INTEL 6</cp:lastModifiedBy>
  <cp:revision>28</cp:revision>
  <dcterms:created xsi:type="dcterms:W3CDTF">2017-03-08T19:23:29Z</dcterms:created>
  <dcterms:modified xsi:type="dcterms:W3CDTF">2017-04-20T15:55:21Z</dcterms:modified>
</cp:coreProperties>
</file>