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56" r:id="rId2"/>
    <p:sldId id="294" r:id="rId3"/>
    <p:sldId id="257" r:id="rId4"/>
    <p:sldId id="258" r:id="rId5"/>
    <p:sldId id="259" r:id="rId6"/>
    <p:sldId id="260" r:id="rId7"/>
    <p:sldId id="261" r:id="rId8"/>
    <p:sldId id="295" r:id="rId9"/>
    <p:sldId id="262" r:id="rId10"/>
    <p:sldId id="263" r:id="rId11"/>
    <p:sldId id="264" r:id="rId12"/>
    <p:sldId id="265" r:id="rId13"/>
    <p:sldId id="266" r:id="rId14"/>
    <p:sldId id="267" r:id="rId15"/>
    <p:sldId id="296" r:id="rId16"/>
    <p:sldId id="268" r:id="rId17"/>
    <p:sldId id="277" r:id="rId18"/>
    <p:sldId id="278" r:id="rId19"/>
    <p:sldId id="279" r:id="rId20"/>
    <p:sldId id="280" r:id="rId21"/>
    <p:sldId id="269" r:id="rId22"/>
    <p:sldId id="270" r:id="rId23"/>
    <p:sldId id="271" r:id="rId24"/>
    <p:sldId id="272" r:id="rId25"/>
    <p:sldId id="276" r:id="rId26"/>
    <p:sldId id="273" r:id="rId27"/>
    <p:sldId id="274" r:id="rId28"/>
    <p:sldId id="275"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4" r:id="rId79"/>
    <p:sldId id="333" r:id="rId80"/>
    <p:sldId id="340" r:id="rId81"/>
    <p:sldId id="335" r:id="rId82"/>
    <p:sldId id="336" r:id="rId83"/>
    <p:sldId id="337" r:id="rId84"/>
    <p:sldId id="338" r:id="rId85"/>
    <p:sldId id="339" r:id="rId86"/>
    <p:sldId id="341" r:id="rId87"/>
    <p:sldId id="342" r:id="rId88"/>
    <p:sldId id="343" r:id="rId89"/>
    <p:sldId id="344" r:id="rId90"/>
    <p:sldId id="345" r:id="rId91"/>
    <p:sldId id="346" r:id="rId92"/>
    <p:sldId id="347" r:id="rId93"/>
    <p:sldId id="348" r:id="rId94"/>
    <p:sldId id="349" r:id="rId95"/>
    <p:sldId id="350" r:id="rId96"/>
    <p:sldId id="353" r:id="rId97"/>
    <p:sldId id="352"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Lst>
  <p:sldSz cx="12192000" cy="6858000"/>
  <p:notesSz cx="10234613" cy="146621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3298" autoAdjust="0"/>
  </p:normalViewPr>
  <p:slideViewPr>
    <p:cSldViewPr snapToGrid="0">
      <p:cViewPr varScale="1">
        <p:scale>
          <a:sx n="69" d="100"/>
          <a:sy n="69" d="100"/>
        </p:scale>
        <p:origin x="-78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735654"/>
          </a:xfrm>
          <a:prstGeom prst="rect">
            <a:avLst/>
          </a:prstGeom>
        </p:spPr>
        <p:txBody>
          <a:bodyPr vert="horz" lIns="142262" tIns="71131" rIns="142262" bIns="71131" rtlCol="0"/>
          <a:lstStyle>
            <a:lvl1pPr algn="l">
              <a:defRPr sz="1900"/>
            </a:lvl1pPr>
          </a:lstStyle>
          <a:p>
            <a:endParaRPr lang="en-US"/>
          </a:p>
        </p:txBody>
      </p:sp>
      <p:sp>
        <p:nvSpPr>
          <p:cNvPr id="3" name="Date Placeholder 2"/>
          <p:cNvSpPr>
            <a:spLocks noGrp="1"/>
          </p:cNvSpPr>
          <p:nvPr>
            <p:ph type="dt" idx="1"/>
          </p:nvPr>
        </p:nvSpPr>
        <p:spPr>
          <a:xfrm>
            <a:off x="5797246" y="0"/>
            <a:ext cx="4434999" cy="735654"/>
          </a:xfrm>
          <a:prstGeom prst="rect">
            <a:avLst/>
          </a:prstGeom>
        </p:spPr>
        <p:txBody>
          <a:bodyPr vert="horz" lIns="142262" tIns="71131" rIns="142262" bIns="71131" rtlCol="0"/>
          <a:lstStyle>
            <a:lvl1pPr algn="r">
              <a:defRPr sz="1900"/>
            </a:lvl1pPr>
          </a:lstStyle>
          <a:p>
            <a:fld id="{9AD8E7DE-6E99-4ACD-9AE6-578E09C03121}" type="datetimeFigureOut">
              <a:rPr lang="en-US" smtClean="0"/>
              <a:pPr/>
              <a:t>8/3/2020</a:t>
            </a:fld>
            <a:endParaRPr lang="en-US"/>
          </a:p>
        </p:txBody>
      </p:sp>
      <p:sp>
        <p:nvSpPr>
          <p:cNvPr id="4" name="Slide Image Placeholder 3"/>
          <p:cNvSpPr>
            <a:spLocks noGrp="1" noRot="1" noChangeAspect="1"/>
          </p:cNvSpPr>
          <p:nvPr>
            <p:ph type="sldImg" idx="2"/>
          </p:nvPr>
        </p:nvSpPr>
        <p:spPr>
          <a:xfrm>
            <a:off x="719138" y="1833563"/>
            <a:ext cx="8796337" cy="4948237"/>
          </a:xfrm>
          <a:prstGeom prst="rect">
            <a:avLst/>
          </a:prstGeom>
          <a:noFill/>
          <a:ln w="12700">
            <a:solidFill>
              <a:prstClr val="black"/>
            </a:solidFill>
          </a:ln>
        </p:spPr>
        <p:txBody>
          <a:bodyPr vert="horz" lIns="142262" tIns="71131" rIns="142262" bIns="71131" rtlCol="0" anchor="ctr"/>
          <a:lstStyle/>
          <a:p>
            <a:endParaRPr lang="en-US"/>
          </a:p>
        </p:txBody>
      </p:sp>
      <p:sp>
        <p:nvSpPr>
          <p:cNvPr id="5" name="Notes Placeholder 4"/>
          <p:cNvSpPr>
            <a:spLocks noGrp="1"/>
          </p:cNvSpPr>
          <p:nvPr>
            <p:ph type="body" sz="quarter" idx="3"/>
          </p:nvPr>
        </p:nvSpPr>
        <p:spPr>
          <a:xfrm>
            <a:off x="1023462" y="7056159"/>
            <a:ext cx="8187690" cy="5773222"/>
          </a:xfrm>
          <a:prstGeom prst="rect">
            <a:avLst/>
          </a:prstGeom>
        </p:spPr>
        <p:txBody>
          <a:bodyPr vert="horz" lIns="142262" tIns="71131" rIns="142262" bIns="711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926499"/>
            <a:ext cx="4434999" cy="735652"/>
          </a:xfrm>
          <a:prstGeom prst="rect">
            <a:avLst/>
          </a:prstGeom>
        </p:spPr>
        <p:txBody>
          <a:bodyPr vert="horz" lIns="142262" tIns="71131" rIns="142262" bIns="71131" rtlCol="0" anchor="b"/>
          <a:lstStyle>
            <a:lvl1pPr algn="l">
              <a:defRPr sz="1900"/>
            </a:lvl1pPr>
          </a:lstStyle>
          <a:p>
            <a:endParaRPr lang="en-US"/>
          </a:p>
        </p:txBody>
      </p:sp>
      <p:sp>
        <p:nvSpPr>
          <p:cNvPr id="7" name="Slide Number Placeholder 6"/>
          <p:cNvSpPr>
            <a:spLocks noGrp="1"/>
          </p:cNvSpPr>
          <p:nvPr>
            <p:ph type="sldNum" sz="quarter" idx="5"/>
          </p:nvPr>
        </p:nvSpPr>
        <p:spPr>
          <a:xfrm>
            <a:off x="5797246" y="13926499"/>
            <a:ext cx="4434999" cy="735652"/>
          </a:xfrm>
          <a:prstGeom prst="rect">
            <a:avLst/>
          </a:prstGeom>
        </p:spPr>
        <p:txBody>
          <a:bodyPr vert="horz" lIns="142262" tIns="71131" rIns="142262" bIns="71131" rtlCol="0" anchor="b"/>
          <a:lstStyle>
            <a:lvl1pPr algn="r">
              <a:defRPr sz="1900"/>
            </a:lvl1pPr>
          </a:lstStyle>
          <a:p>
            <a:fld id="{A837166E-B6FE-4A3C-A940-17D6C2386A62}" type="slidenum">
              <a:rPr lang="en-US" smtClean="0"/>
              <a:pPr/>
              <a:t>‹#›</a:t>
            </a:fld>
            <a:endParaRPr lang="en-US"/>
          </a:p>
        </p:txBody>
      </p:sp>
    </p:spTree>
    <p:extLst>
      <p:ext uri="{BB962C8B-B14F-4D97-AF65-F5344CB8AC3E}">
        <p14:creationId xmlns="" xmlns:p14="http://schemas.microsoft.com/office/powerpoint/2010/main" val="263155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70</a:t>
            </a:fld>
            <a:endParaRPr lang="en-US"/>
          </a:p>
        </p:txBody>
      </p:sp>
    </p:spTree>
    <p:extLst>
      <p:ext uri="{BB962C8B-B14F-4D97-AF65-F5344CB8AC3E}">
        <p14:creationId xmlns="" xmlns:p14="http://schemas.microsoft.com/office/powerpoint/2010/main" val="1010552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79</a:t>
            </a:fld>
            <a:endParaRPr lang="en-US"/>
          </a:p>
        </p:txBody>
      </p:sp>
    </p:spTree>
    <p:extLst>
      <p:ext uri="{BB962C8B-B14F-4D97-AF65-F5344CB8AC3E}">
        <p14:creationId xmlns="" xmlns:p14="http://schemas.microsoft.com/office/powerpoint/2010/main" val="233076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81</a:t>
            </a:fld>
            <a:endParaRPr lang="en-US"/>
          </a:p>
        </p:txBody>
      </p:sp>
    </p:spTree>
    <p:extLst>
      <p:ext uri="{BB962C8B-B14F-4D97-AF65-F5344CB8AC3E}">
        <p14:creationId xmlns="" xmlns:p14="http://schemas.microsoft.com/office/powerpoint/2010/main" val="125864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82</a:t>
            </a:fld>
            <a:endParaRPr lang="en-US"/>
          </a:p>
        </p:txBody>
      </p:sp>
    </p:spTree>
    <p:extLst>
      <p:ext uri="{BB962C8B-B14F-4D97-AF65-F5344CB8AC3E}">
        <p14:creationId xmlns="" xmlns:p14="http://schemas.microsoft.com/office/powerpoint/2010/main" val="79311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83</a:t>
            </a:fld>
            <a:endParaRPr lang="en-US"/>
          </a:p>
        </p:txBody>
      </p:sp>
    </p:spTree>
    <p:extLst>
      <p:ext uri="{BB962C8B-B14F-4D97-AF65-F5344CB8AC3E}">
        <p14:creationId xmlns="" xmlns:p14="http://schemas.microsoft.com/office/powerpoint/2010/main" val="1060257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100</a:t>
            </a:fld>
            <a:endParaRPr lang="en-US"/>
          </a:p>
        </p:txBody>
      </p:sp>
    </p:spTree>
    <p:extLst>
      <p:ext uri="{BB962C8B-B14F-4D97-AF65-F5344CB8AC3E}">
        <p14:creationId xmlns="" xmlns:p14="http://schemas.microsoft.com/office/powerpoint/2010/main" val="34275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71</a:t>
            </a:fld>
            <a:endParaRPr lang="en-US"/>
          </a:p>
        </p:txBody>
      </p:sp>
    </p:spTree>
    <p:extLst>
      <p:ext uri="{BB962C8B-B14F-4D97-AF65-F5344CB8AC3E}">
        <p14:creationId xmlns="" xmlns:p14="http://schemas.microsoft.com/office/powerpoint/2010/main" val="3312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72</a:t>
            </a:fld>
            <a:endParaRPr lang="en-US"/>
          </a:p>
        </p:txBody>
      </p:sp>
    </p:spTree>
    <p:extLst>
      <p:ext uri="{BB962C8B-B14F-4D97-AF65-F5344CB8AC3E}">
        <p14:creationId xmlns="" xmlns:p14="http://schemas.microsoft.com/office/powerpoint/2010/main" val="149018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73</a:t>
            </a:fld>
            <a:endParaRPr lang="en-US"/>
          </a:p>
        </p:txBody>
      </p:sp>
    </p:spTree>
    <p:extLst>
      <p:ext uri="{BB962C8B-B14F-4D97-AF65-F5344CB8AC3E}">
        <p14:creationId xmlns="" xmlns:p14="http://schemas.microsoft.com/office/powerpoint/2010/main" val="148805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74</a:t>
            </a:fld>
            <a:endParaRPr lang="en-US"/>
          </a:p>
        </p:txBody>
      </p:sp>
    </p:spTree>
    <p:extLst>
      <p:ext uri="{BB962C8B-B14F-4D97-AF65-F5344CB8AC3E}">
        <p14:creationId xmlns="" xmlns:p14="http://schemas.microsoft.com/office/powerpoint/2010/main" val="1869795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75</a:t>
            </a:fld>
            <a:endParaRPr lang="en-US"/>
          </a:p>
        </p:txBody>
      </p:sp>
    </p:spTree>
    <p:extLst>
      <p:ext uri="{BB962C8B-B14F-4D97-AF65-F5344CB8AC3E}">
        <p14:creationId xmlns="" xmlns:p14="http://schemas.microsoft.com/office/powerpoint/2010/main" val="240194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76</a:t>
            </a:fld>
            <a:endParaRPr lang="en-US"/>
          </a:p>
        </p:txBody>
      </p:sp>
    </p:spTree>
    <p:extLst>
      <p:ext uri="{BB962C8B-B14F-4D97-AF65-F5344CB8AC3E}">
        <p14:creationId xmlns="" xmlns:p14="http://schemas.microsoft.com/office/powerpoint/2010/main" val="3039878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77</a:t>
            </a:fld>
            <a:endParaRPr lang="en-US"/>
          </a:p>
        </p:txBody>
      </p:sp>
    </p:spTree>
    <p:extLst>
      <p:ext uri="{BB962C8B-B14F-4D97-AF65-F5344CB8AC3E}">
        <p14:creationId xmlns="" xmlns:p14="http://schemas.microsoft.com/office/powerpoint/2010/main" val="165641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78</a:t>
            </a:fld>
            <a:endParaRPr lang="en-US"/>
          </a:p>
        </p:txBody>
      </p:sp>
    </p:spTree>
    <p:extLst>
      <p:ext uri="{BB962C8B-B14F-4D97-AF65-F5344CB8AC3E}">
        <p14:creationId xmlns="" xmlns:p14="http://schemas.microsoft.com/office/powerpoint/2010/main" val="882172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392880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2551033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247948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305242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424273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344945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211341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19181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232859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132911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13CF3-93AB-454F-B69D-E184CA9E6A0F}" type="datetimeFigureOut">
              <a:rPr lang="en-US" smtClean="0"/>
              <a:pPr/>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191938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13CF3-93AB-454F-B69D-E184CA9E6A0F}" type="datetimeFigureOut">
              <a:rPr lang="en-US" smtClean="0"/>
              <a:pPr/>
              <a:t>8/3/2020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91C32-6B9C-496D-AD7B-73143C6B72F7}" type="slidenum">
              <a:rPr lang="en-US" smtClean="0"/>
              <a:pPr/>
              <a:t>‹#›</a:t>
            </a:fld>
            <a:endParaRPr lang="en-US" dirty="0"/>
          </a:p>
        </p:txBody>
      </p:sp>
    </p:spTree>
    <p:extLst>
      <p:ext uri="{BB962C8B-B14F-4D97-AF65-F5344CB8AC3E}">
        <p14:creationId xmlns="" xmlns:p14="http://schemas.microsoft.com/office/powerpoint/2010/main" val="412774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file:///D:\Google%20Drive\BCA%20Class%20Notes\OOP%20using%20C++\CPP%20Notes\FINAL%20NOTES%20-%20C++\Codes\LogicalOptr.cpp"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file:///D:\Google%20Drive\BCA%20Class%20Notes\OOP%20using%20C++\CPP%20Notes\FINAL%20NOTES%20-%20C++\Codes\BitwiseOptr.cpp"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file:///D:\Google%20Drive\BCA%20Class%20Notes\OOP%20using%20C++\CPP%20Notes\FINAL%20NOTES%20-%20C++\Codes\ShiftOptr.cpp"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file:///D:\Google%20Drive\BCA%20Class%20Notes\OOP%20using%20C++\CPP%20Notes\FINAL%20NOTES%20-%20C++\Codes\UnaryOptr.cpp"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C++</a:t>
            </a:r>
            <a:br>
              <a:rPr lang="en-US" dirty="0" smtClean="0"/>
            </a:br>
            <a:r>
              <a:rPr lang="en-US" dirty="0" smtClean="0"/>
              <a:t>BCAN – E302A</a:t>
            </a:r>
            <a:endParaRPr lang="en-US" dirty="0"/>
          </a:p>
        </p:txBody>
      </p:sp>
    </p:spTree>
    <p:extLst>
      <p:ext uri="{BB962C8B-B14F-4D97-AF65-F5344CB8AC3E}">
        <p14:creationId xmlns="" xmlns:p14="http://schemas.microsoft.com/office/powerpoint/2010/main" val="123276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First C++ Program -</a:t>
            </a:r>
            <a:endParaRPr lang="en-US" sz="3600" b="1" dirty="0">
              <a:latin typeface="+mn-lt"/>
            </a:endParaRPr>
          </a:p>
        </p:txBody>
      </p:sp>
      <p:sp>
        <p:nvSpPr>
          <p:cNvPr id="3" name="Text Placeholder 2"/>
          <p:cNvSpPr>
            <a:spLocks noGrp="1"/>
          </p:cNvSpPr>
          <p:nvPr>
            <p:ph type="body" idx="1"/>
          </p:nvPr>
        </p:nvSpPr>
        <p:spPr>
          <a:xfrm>
            <a:off x="568803" y="1307644"/>
            <a:ext cx="11005246" cy="5268520"/>
          </a:xfrm>
        </p:spPr>
        <p:txBody>
          <a:bodyPr>
            <a:noAutofit/>
          </a:bodyPr>
          <a:lstStyle/>
          <a:p>
            <a:pPr lvl="1" algn="just"/>
            <a:r>
              <a:rPr lang="en-US" b="1" dirty="0" smtClean="0">
                <a:solidFill>
                  <a:schemeClr val="tx1"/>
                </a:solidFill>
              </a:rPr>
              <a:t>#include &lt;iostream.h&gt;</a:t>
            </a:r>
          </a:p>
          <a:p>
            <a:pPr lvl="1" algn="just"/>
            <a:r>
              <a:rPr lang="en-US" b="1" dirty="0" smtClean="0">
                <a:solidFill>
                  <a:schemeClr val="tx1"/>
                </a:solidFill>
              </a:rPr>
              <a:t>using namespace std;</a:t>
            </a:r>
          </a:p>
          <a:p>
            <a:pPr lvl="1" algn="just"/>
            <a:r>
              <a:rPr lang="en-US" b="1" dirty="0" smtClean="0">
                <a:solidFill>
                  <a:schemeClr val="tx1"/>
                </a:solidFill>
              </a:rPr>
              <a:t>void main()</a:t>
            </a:r>
          </a:p>
          <a:p>
            <a:pPr lvl="1" algn="just"/>
            <a:r>
              <a:rPr lang="en-US" b="1" dirty="0" smtClean="0">
                <a:solidFill>
                  <a:schemeClr val="tx1"/>
                </a:solidFill>
              </a:rPr>
              <a:t>{</a:t>
            </a:r>
          </a:p>
          <a:p>
            <a:pPr lvl="1" algn="just"/>
            <a:r>
              <a:rPr lang="en-US" b="1" dirty="0" smtClean="0">
                <a:solidFill>
                  <a:schemeClr val="tx1"/>
                </a:solidFill>
              </a:rPr>
              <a:t>    cout &lt;&lt; "Hello this is C++";</a:t>
            </a:r>
          </a:p>
          <a:p>
            <a:pPr lvl="1" algn="just"/>
            <a:r>
              <a:rPr lang="en-US" b="1" dirty="0" smtClean="0">
                <a:solidFill>
                  <a:schemeClr val="tx1"/>
                </a:solidFill>
              </a:rPr>
              <a:t>}</a:t>
            </a:r>
          </a:p>
          <a:p>
            <a:pPr lvl="1" algn="just"/>
            <a:endParaRPr lang="en-US" b="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Header files - </a:t>
            </a:r>
            <a:r>
              <a:rPr lang="en-US" sz="2000" dirty="0" smtClean="0">
                <a:solidFill>
                  <a:schemeClr val="tx1"/>
                </a:solidFill>
              </a:rPr>
              <a:t>Header files are included at the beginning just like in C program. Here iostream is a header file which provides us with input &amp; output streams. Header files contained predeclared function libraries, which can be used by users for their ease.</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Namespace std - </a:t>
            </a:r>
            <a:r>
              <a:rPr lang="en-US" sz="2000" dirty="0" smtClean="0">
                <a:solidFill>
                  <a:schemeClr val="tx1"/>
                </a:solidFill>
              </a:rPr>
              <a:t>Using namespace std, tells the compiler to use standard namespace. Namespace collects identifiers used for class, object and variables. Namespace can be used by two ways in a program, either by the use of using statement at the beginning, like we did in above mentioned program or by using name of namespace as prefix before the identifier with scope resolution (::) operator.</a:t>
            </a:r>
            <a:endParaRPr lang="en-US" sz="2000" dirty="0">
              <a:solidFill>
                <a:schemeClr val="tx1"/>
              </a:solidFill>
            </a:endParaRPr>
          </a:p>
        </p:txBody>
      </p:sp>
    </p:spTree>
    <p:extLst>
      <p:ext uri="{BB962C8B-B14F-4D97-AF65-F5344CB8AC3E}">
        <p14:creationId xmlns="" xmlns:p14="http://schemas.microsoft.com/office/powerpoint/2010/main" val="4739966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184386947"/>
              </p:ext>
            </p:extLst>
          </p:nvPr>
        </p:nvGraphicFramePr>
        <p:xfrm>
          <a:off x="363069" y="208656"/>
          <a:ext cx="11524130" cy="3462392"/>
        </p:xfrm>
        <a:graphic>
          <a:graphicData uri="http://schemas.openxmlformats.org/drawingml/2006/table">
            <a:tbl>
              <a:tblPr>
                <a:tableStyleId>{5940675A-B579-460E-94D1-54222C63F5DA}</a:tableStyleId>
              </a:tblPr>
              <a:tblGrid>
                <a:gridCol w="3576919"/>
                <a:gridCol w="7947211"/>
              </a:tblGrid>
              <a:tr h="384971">
                <a:tc>
                  <a:txBody>
                    <a:bodyPr/>
                    <a:lstStyle/>
                    <a:p>
                      <a:pPr algn="ctr" fontAlgn="t"/>
                      <a:r>
                        <a:rPr lang="en-US" sz="2000" b="1" dirty="0">
                          <a:effectLst/>
                        </a:rPr>
                        <a:t>Exception</a:t>
                      </a:r>
                      <a:endParaRPr lang="en-US" sz="2000" b="1" dirty="0">
                        <a:solidFill>
                          <a:srgbClr val="000000"/>
                        </a:solidFill>
                        <a:effectLst/>
                        <a:latin typeface="times new roman" panose="02020603050405020304" pitchFamily="18" charset="0"/>
                      </a:endParaRPr>
                    </a:p>
                  </a:txBody>
                  <a:tcPr marL="87493" marR="87493" marT="87493" marB="87493" anchor="ctr">
                    <a:solidFill>
                      <a:schemeClr val="accent2">
                        <a:lumMod val="60000"/>
                        <a:lumOff val="40000"/>
                      </a:schemeClr>
                    </a:solidFill>
                  </a:tcPr>
                </a:tc>
                <a:tc>
                  <a:txBody>
                    <a:bodyPr/>
                    <a:lstStyle/>
                    <a:p>
                      <a:pPr algn="ctr" fontAlgn="t"/>
                      <a:r>
                        <a:rPr lang="en-US" sz="2000" b="1" dirty="0">
                          <a:effectLst/>
                        </a:rPr>
                        <a:t>Description</a:t>
                      </a:r>
                      <a:endParaRPr lang="en-US" sz="2000" b="1" dirty="0">
                        <a:solidFill>
                          <a:srgbClr val="000000"/>
                        </a:solidFill>
                        <a:effectLst/>
                        <a:latin typeface="times new roman" panose="02020603050405020304" pitchFamily="18" charset="0"/>
                      </a:endParaRPr>
                    </a:p>
                  </a:txBody>
                  <a:tcPr marL="87493" marR="87493" marT="87493" marB="87493" anchor="ctr">
                    <a:solidFill>
                      <a:schemeClr val="accent2">
                        <a:lumMod val="60000"/>
                        <a:lumOff val="40000"/>
                      </a:schemeClr>
                    </a:solidFill>
                  </a:tcPr>
                </a:tc>
              </a:tr>
              <a:tr h="342876">
                <a:tc>
                  <a:txBody>
                    <a:bodyPr/>
                    <a:lstStyle/>
                    <a:p>
                      <a:pPr algn="ctr" fontAlgn="t"/>
                      <a:r>
                        <a:rPr lang="en-US" sz="2000" b="1">
                          <a:effectLst/>
                        </a:rPr>
                        <a:t>std::exception</a:t>
                      </a:r>
                      <a:endParaRPr lang="en-US" sz="2000" b="1">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It is an exception and parent class of all standard C++ exceptions.</a:t>
                      </a:r>
                      <a:endParaRPr lang="en-US" sz="2000" b="1" dirty="0">
                        <a:solidFill>
                          <a:srgbClr val="000000"/>
                        </a:solidFill>
                        <a:effectLst/>
                        <a:latin typeface="verdana" panose="020B0604030504040204" pitchFamily="34" charset="0"/>
                      </a:endParaRPr>
                    </a:p>
                  </a:txBody>
                  <a:tcPr marL="58329" marR="58329" marT="58329" marB="58329" anchor="ctr"/>
                </a:tc>
              </a:tr>
              <a:tr h="443753">
                <a:tc>
                  <a:txBody>
                    <a:bodyPr/>
                    <a:lstStyle/>
                    <a:p>
                      <a:pPr algn="ctr" fontAlgn="t"/>
                      <a:r>
                        <a:rPr lang="en-US" sz="2000" b="1" dirty="0">
                          <a:effectLst/>
                        </a:rPr>
                        <a:t>std::</a:t>
                      </a:r>
                      <a:r>
                        <a:rPr lang="en-US" sz="2000" b="1" dirty="0" err="1">
                          <a:effectLst/>
                        </a:rPr>
                        <a:t>logic_failure</a:t>
                      </a:r>
                      <a:endParaRPr lang="en-US" sz="2000" b="1" dirty="0">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a:effectLst/>
                        </a:rPr>
                        <a:t>It is an exception that can be detected by reading a code.</a:t>
                      </a:r>
                      <a:endParaRPr lang="en-US" sz="2000" b="1">
                        <a:solidFill>
                          <a:srgbClr val="000000"/>
                        </a:solidFill>
                        <a:effectLst/>
                        <a:latin typeface="verdana" panose="020B0604030504040204" pitchFamily="34" charset="0"/>
                      </a:endParaRPr>
                    </a:p>
                  </a:txBody>
                  <a:tcPr marL="58329" marR="58329" marT="58329" marB="58329" anchor="ctr"/>
                </a:tc>
              </a:tr>
              <a:tr h="431563">
                <a:tc>
                  <a:txBody>
                    <a:bodyPr/>
                    <a:lstStyle/>
                    <a:p>
                      <a:pPr algn="ctr" fontAlgn="t"/>
                      <a:r>
                        <a:rPr lang="en-US" sz="2000" b="1" dirty="0">
                          <a:effectLst/>
                        </a:rPr>
                        <a:t>std::</a:t>
                      </a:r>
                      <a:r>
                        <a:rPr lang="en-US" sz="2000" b="1" dirty="0" err="1">
                          <a:effectLst/>
                        </a:rPr>
                        <a:t>runtime_error</a:t>
                      </a:r>
                      <a:endParaRPr lang="en-US" sz="2000" b="1" dirty="0">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It is an exception that cannot be detected by reading a code.</a:t>
                      </a:r>
                      <a:endParaRPr lang="en-US" sz="2000" b="1" dirty="0">
                        <a:solidFill>
                          <a:srgbClr val="000000"/>
                        </a:solidFill>
                        <a:effectLst/>
                        <a:latin typeface="verdana" panose="020B0604030504040204" pitchFamily="34" charset="0"/>
                      </a:endParaRPr>
                    </a:p>
                  </a:txBody>
                  <a:tcPr marL="58329" marR="58329" marT="58329" marB="58329" anchor="ctr"/>
                </a:tc>
              </a:tr>
              <a:tr h="350466">
                <a:tc>
                  <a:txBody>
                    <a:bodyPr/>
                    <a:lstStyle/>
                    <a:p>
                      <a:pPr algn="ctr" fontAlgn="t"/>
                      <a:r>
                        <a:rPr lang="en-US" sz="2000" b="1" dirty="0">
                          <a:effectLst/>
                        </a:rPr>
                        <a:t>std::</a:t>
                      </a:r>
                      <a:r>
                        <a:rPr lang="en-US" sz="2000" b="1" dirty="0" err="1">
                          <a:effectLst/>
                        </a:rPr>
                        <a:t>bad_exception</a:t>
                      </a:r>
                      <a:endParaRPr lang="en-US" sz="2000" b="1" dirty="0">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It is used to handle the unexpected exceptions in a </a:t>
                      </a:r>
                      <a:r>
                        <a:rPr lang="en-US" sz="2000" b="1" dirty="0" err="1">
                          <a:effectLst/>
                        </a:rPr>
                        <a:t>c++</a:t>
                      </a:r>
                      <a:r>
                        <a:rPr lang="en-US" sz="2000" b="1" dirty="0">
                          <a:effectLst/>
                        </a:rPr>
                        <a:t> program.</a:t>
                      </a:r>
                      <a:endParaRPr lang="en-US" sz="2000" b="1" dirty="0">
                        <a:solidFill>
                          <a:srgbClr val="000000"/>
                        </a:solidFill>
                        <a:effectLst/>
                        <a:latin typeface="verdana" panose="020B0604030504040204" pitchFamily="34" charset="0"/>
                      </a:endParaRPr>
                    </a:p>
                  </a:txBody>
                  <a:tcPr marL="58329" marR="58329" marT="58329" marB="58329" anchor="ctr"/>
                </a:tc>
              </a:tr>
              <a:tr h="399656">
                <a:tc>
                  <a:txBody>
                    <a:bodyPr/>
                    <a:lstStyle/>
                    <a:p>
                      <a:pPr algn="ctr" fontAlgn="t"/>
                      <a:r>
                        <a:rPr lang="en-US" sz="2000" b="1" dirty="0">
                          <a:effectLst/>
                        </a:rPr>
                        <a:t>std::</a:t>
                      </a:r>
                      <a:r>
                        <a:rPr lang="en-US" sz="2000" b="1" dirty="0" err="1">
                          <a:effectLst/>
                        </a:rPr>
                        <a:t>bad_cast</a:t>
                      </a:r>
                      <a:endParaRPr lang="en-US" sz="2000" b="1" dirty="0">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This exception is generally be thrown by </a:t>
                      </a:r>
                      <a:r>
                        <a:rPr lang="en-US" sz="2000" b="1" dirty="0" err="1">
                          <a:effectLst/>
                        </a:rPr>
                        <a:t>dynamic_cast</a:t>
                      </a:r>
                      <a:r>
                        <a:rPr lang="en-US" sz="2000" b="1" dirty="0">
                          <a:effectLst/>
                        </a:rPr>
                        <a:t>.</a:t>
                      </a:r>
                      <a:endParaRPr lang="en-US" sz="2000" b="1" dirty="0">
                        <a:solidFill>
                          <a:srgbClr val="000000"/>
                        </a:solidFill>
                        <a:effectLst/>
                        <a:latin typeface="verdana" panose="020B0604030504040204" pitchFamily="34" charset="0"/>
                      </a:endParaRPr>
                    </a:p>
                  </a:txBody>
                  <a:tcPr marL="58329" marR="58329" marT="58329" marB="58329" anchor="ctr"/>
                </a:tc>
              </a:tr>
              <a:tr h="395056">
                <a:tc>
                  <a:txBody>
                    <a:bodyPr/>
                    <a:lstStyle/>
                    <a:p>
                      <a:pPr algn="ctr" fontAlgn="t"/>
                      <a:r>
                        <a:rPr lang="en-US" sz="2000" b="1">
                          <a:effectLst/>
                        </a:rPr>
                        <a:t>std::bad_typeid</a:t>
                      </a:r>
                      <a:endParaRPr lang="en-US" sz="2000" b="1">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This exception is generally be thrown by </a:t>
                      </a:r>
                      <a:r>
                        <a:rPr lang="en-US" sz="2000" b="1" dirty="0" err="1">
                          <a:effectLst/>
                        </a:rPr>
                        <a:t>typeid</a:t>
                      </a:r>
                      <a:r>
                        <a:rPr lang="en-US" sz="2000" b="1" dirty="0">
                          <a:effectLst/>
                        </a:rPr>
                        <a:t>.</a:t>
                      </a:r>
                      <a:endParaRPr lang="en-US" sz="2000" b="1" dirty="0">
                        <a:solidFill>
                          <a:srgbClr val="000000"/>
                        </a:solidFill>
                        <a:effectLst/>
                        <a:latin typeface="verdana" panose="020B0604030504040204" pitchFamily="34" charset="0"/>
                      </a:endParaRPr>
                    </a:p>
                  </a:txBody>
                  <a:tcPr marL="58329" marR="58329" marT="58329" marB="58329" anchor="ctr"/>
                </a:tc>
              </a:tr>
              <a:tr h="363563">
                <a:tc>
                  <a:txBody>
                    <a:bodyPr/>
                    <a:lstStyle/>
                    <a:p>
                      <a:pPr algn="ctr" fontAlgn="t"/>
                      <a:r>
                        <a:rPr lang="en-US" sz="2000" b="1">
                          <a:effectLst/>
                        </a:rPr>
                        <a:t>std::bad_alloc</a:t>
                      </a:r>
                      <a:endParaRPr lang="en-US" sz="2000" b="1">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This exception is generally be thrown by new.</a:t>
                      </a:r>
                      <a:endParaRPr lang="en-US" sz="2000" b="1" dirty="0">
                        <a:solidFill>
                          <a:srgbClr val="000000"/>
                        </a:solidFill>
                        <a:effectLst/>
                        <a:latin typeface="verdana" panose="020B0604030504040204" pitchFamily="34" charset="0"/>
                      </a:endParaRPr>
                    </a:p>
                  </a:txBody>
                  <a:tcPr marL="58329" marR="58329" marT="58329" marB="58329" anchor="ctr"/>
                </a:tc>
              </a:tr>
            </a:tbl>
          </a:graphicData>
        </a:graphic>
      </p:graphicFrame>
      <p:sp>
        <p:nvSpPr>
          <p:cNvPr id="3" name="Rectangle 1"/>
          <p:cNvSpPr>
            <a:spLocks noChangeArrowheads="1"/>
          </p:cNvSpPr>
          <p:nvPr/>
        </p:nvSpPr>
        <p:spPr bwMode="auto">
          <a:xfrm>
            <a:off x="2927350" y="1692275"/>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277905" y="3900572"/>
            <a:ext cx="9390529" cy="1569660"/>
          </a:xfrm>
          <a:prstGeom prst="rect">
            <a:avLst/>
          </a:prstGeom>
        </p:spPr>
        <p:txBody>
          <a:bodyPr wrap="square">
            <a:spAutoFit/>
          </a:bodyPr>
          <a:lstStyle/>
          <a:p>
            <a:pPr marL="285750" indent="-285750">
              <a:buFont typeface="Wingdings" panose="05000000000000000000" pitchFamily="2" charset="2"/>
              <a:buChar char="q"/>
            </a:pPr>
            <a:r>
              <a:rPr lang="en-US" sz="2400" b="1" dirty="0" smtClean="0"/>
              <a:t> NOTE:</a:t>
            </a:r>
            <a:r>
              <a:rPr lang="en-US" sz="2400" dirty="0" smtClean="0"/>
              <a:t> In </a:t>
            </a:r>
            <a:r>
              <a:rPr lang="en-US" sz="2400" dirty="0"/>
              <a:t>C++, we use 3 keywords to perform exception </a:t>
            </a:r>
            <a:r>
              <a:rPr lang="en-US" sz="2400" dirty="0" smtClean="0"/>
              <a:t>handling -</a:t>
            </a:r>
            <a:endParaRPr lang="en-US" sz="2400" dirty="0"/>
          </a:p>
          <a:p>
            <a:pPr marL="1828800" lvl="3" indent="-457200">
              <a:buFont typeface="+mj-lt"/>
              <a:buAutoNum type="arabicParenR"/>
            </a:pPr>
            <a:r>
              <a:rPr lang="en-US" sz="2400" dirty="0" smtClean="0"/>
              <a:t>try</a:t>
            </a:r>
          </a:p>
          <a:p>
            <a:pPr marL="1828800" lvl="3" indent="-457200">
              <a:buFont typeface="+mj-lt"/>
              <a:buAutoNum type="arabicParenR"/>
            </a:pPr>
            <a:r>
              <a:rPr lang="en-US" sz="2400" dirty="0" smtClean="0"/>
              <a:t>catch</a:t>
            </a:r>
          </a:p>
          <a:p>
            <a:pPr marL="1828800" lvl="3" indent="-457200">
              <a:buFont typeface="+mj-lt"/>
              <a:buAutoNum type="arabicParenR"/>
            </a:pPr>
            <a:r>
              <a:rPr lang="en-US" sz="2400" dirty="0" smtClean="0"/>
              <a:t>throw</a:t>
            </a:r>
            <a:endParaRPr lang="en-US" sz="2400" dirty="0"/>
          </a:p>
        </p:txBody>
      </p:sp>
    </p:spTree>
    <p:extLst>
      <p:ext uri="{BB962C8B-B14F-4D97-AF65-F5344CB8AC3E}">
        <p14:creationId xmlns="" xmlns:p14="http://schemas.microsoft.com/office/powerpoint/2010/main" val="31658601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045" y="161365"/>
            <a:ext cx="4733365" cy="523220"/>
          </a:xfrm>
          <a:prstGeom prst="rect">
            <a:avLst/>
          </a:prstGeom>
          <a:noFill/>
        </p:spPr>
        <p:txBody>
          <a:bodyPr wrap="square" rtlCol="0">
            <a:spAutoFit/>
          </a:bodyPr>
          <a:lstStyle/>
          <a:p>
            <a:r>
              <a:rPr lang="en-US" sz="2800" b="1" dirty="0" smtClean="0"/>
              <a:t>Try/catch Example -</a:t>
            </a:r>
            <a:endParaRPr lang="en-US" sz="2800" b="1" dirty="0"/>
          </a:p>
        </p:txBody>
      </p:sp>
      <p:sp>
        <p:nvSpPr>
          <p:cNvPr id="4" name="Rectangle 3"/>
          <p:cNvSpPr/>
          <p:nvPr/>
        </p:nvSpPr>
        <p:spPr>
          <a:xfrm>
            <a:off x="242045" y="684585"/>
            <a:ext cx="6790767" cy="3477875"/>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float </a:t>
            </a:r>
            <a:r>
              <a:rPr lang="en-US" sz="2000" b="1" dirty="0">
                <a:solidFill>
                  <a:srgbClr val="FF0000"/>
                </a:solidFill>
                <a:latin typeface="Courier New" panose="02070309020205020404" pitchFamily="49" charset="0"/>
                <a:cs typeface="Courier New" panose="02070309020205020404" pitchFamily="49" charset="0"/>
              </a:rPr>
              <a:t>division(int x, int y)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if( y == 0 )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throw "Attempted to divide by zero!";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return (x/y);  </a:t>
            </a: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p:txBody>
      </p:sp>
      <p:sp>
        <p:nvSpPr>
          <p:cNvPr id="5" name="Rectangle 4"/>
          <p:cNvSpPr/>
          <p:nvPr/>
        </p:nvSpPr>
        <p:spPr>
          <a:xfrm>
            <a:off x="7032812" y="576862"/>
            <a:ext cx="4948517" cy="4247317"/>
          </a:xfrm>
          <a:prstGeom prst="rect">
            <a:avLst/>
          </a:prstGeom>
        </p:spPr>
        <p:txBody>
          <a:bodyPr wrap="square">
            <a:spAutoFit/>
          </a:bodyPr>
          <a:lstStyle/>
          <a:p>
            <a:r>
              <a:rPr lang="en-US" b="1" dirty="0">
                <a:solidFill>
                  <a:srgbClr val="0070C0"/>
                </a:solidFill>
                <a:latin typeface="Courier New" panose="02070309020205020404" pitchFamily="49" charset="0"/>
                <a:cs typeface="Courier New" panose="02070309020205020404" pitchFamily="49" charset="0"/>
              </a:rPr>
              <a:t>void main () </a:t>
            </a:r>
          </a:p>
          <a:p>
            <a:r>
              <a:rPr lang="en-US" b="1" dirty="0">
                <a:solidFill>
                  <a:srgbClr val="0070C0"/>
                </a:solidFill>
                <a:latin typeface="Courier New" panose="02070309020205020404" pitchFamily="49" charset="0"/>
                <a:cs typeface="Courier New" panose="02070309020205020404" pitchFamily="49" charset="0"/>
              </a:rPr>
              <a:t>{  </a:t>
            </a:r>
          </a:p>
          <a:p>
            <a:r>
              <a:rPr lang="en-US" b="1" dirty="0">
                <a:solidFill>
                  <a:srgbClr val="0070C0"/>
                </a:solidFill>
                <a:latin typeface="Courier New" panose="02070309020205020404" pitchFamily="49" charset="0"/>
                <a:cs typeface="Courier New" panose="02070309020205020404" pitchFamily="49" charset="0"/>
              </a:rPr>
              <a:t>   int i = 25;  </a:t>
            </a:r>
          </a:p>
          <a:p>
            <a:r>
              <a:rPr lang="en-US" b="1" dirty="0">
                <a:solidFill>
                  <a:srgbClr val="0070C0"/>
                </a:solidFill>
                <a:latin typeface="Courier New" panose="02070309020205020404" pitchFamily="49" charset="0"/>
                <a:cs typeface="Courier New" panose="02070309020205020404" pitchFamily="49" charset="0"/>
              </a:rPr>
              <a:t>   int j = 0;  </a:t>
            </a:r>
          </a:p>
          <a:p>
            <a:r>
              <a:rPr lang="en-US" b="1" dirty="0">
                <a:solidFill>
                  <a:srgbClr val="0070C0"/>
                </a:solidFill>
                <a:latin typeface="Courier New" panose="02070309020205020404" pitchFamily="49" charset="0"/>
                <a:cs typeface="Courier New" panose="02070309020205020404" pitchFamily="49" charset="0"/>
              </a:rPr>
              <a:t>   float k = 0;  </a:t>
            </a:r>
          </a:p>
          <a:p>
            <a:r>
              <a:rPr lang="en-US" b="1" dirty="0">
                <a:solidFill>
                  <a:srgbClr val="0070C0"/>
                </a:solidFill>
                <a:latin typeface="Courier New" panose="02070309020205020404" pitchFamily="49" charset="0"/>
                <a:cs typeface="Courier New" panose="02070309020205020404" pitchFamily="49" charset="0"/>
              </a:rPr>
              <a:t>   try </a:t>
            </a:r>
            <a:endParaRPr lang="en-US" b="1" dirty="0" smtClean="0">
              <a:solidFill>
                <a:srgbClr val="0070C0"/>
              </a:solidFill>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  </a:t>
            </a:r>
            <a:endParaRPr lang="en-US" b="1" dirty="0">
              <a:solidFill>
                <a:srgbClr val="0070C0"/>
              </a:solidFill>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k = division(i, j);  </a:t>
            </a:r>
          </a:p>
          <a:p>
            <a:r>
              <a:rPr lang="en-US" b="1" dirty="0">
                <a:solidFill>
                  <a:srgbClr val="0070C0"/>
                </a:solidFill>
                <a:latin typeface="Courier New" panose="02070309020205020404" pitchFamily="49" charset="0"/>
                <a:cs typeface="Courier New" panose="02070309020205020404" pitchFamily="49" charset="0"/>
              </a:rPr>
              <a:t>      cout &lt;&lt; k &lt;&lt; endl;  </a:t>
            </a:r>
          </a:p>
          <a:p>
            <a:r>
              <a:rPr lang="en-US" b="1" dirty="0">
                <a:solidFill>
                  <a:srgbClr val="0070C0"/>
                </a:solidFill>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a:t>
            </a:r>
          </a:p>
          <a:p>
            <a:r>
              <a:rPr lang="en-US" b="1" dirty="0" smtClean="0">
                <a:solidFill>
                  <a:srgbClr val="0070C0"/>
                </a:solidFill>
                <a:latin typeface="Courier New" panose="02070309020205020404" pitchFamily="49" charset="0"/>
                <a:cs typeface="Courier New" panose="02070309020205020404" pitchFamily="49" charset="0"/>
              </a:rPr>
              <a:t>   catch </a:t>
            </a:r>
            <a:r>
              <a:rPr lang="en-US" b="1" dirty="0">
                <a:solidFill>
                  <a:srgbClr val="0070C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const</a:t>
            </a:r>
            <a:r>
              <a:rPr lang="en-US" b="1" dirty="0">
                <a:solidFill>
                  <a:srgbClr val="0070C0"/>
                </a:solidFill>
                <a:latin typeface="Courier New" panose="02070309020205020404" pitchFamily="49" charset="0"/>
                <a:cs typeface="Courier New" panose="02070309020205020404" pitchFamily="49" charset="0"/>
              </a:rPr>
              <a:t> char* e) </a:t>
            </a:r>
            <a:endParaRPr lang="en-US" b="1" dirty="0" smtClean="0">
              <a:solidFill>
                <a:srgbClr val="0070C0"/>
              </a:solidFill>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  {  </a:t>
            </a:r>
            <a:endParaRPr lang="en-US" b="1" dirty="0">
              <a:solidFill>
                <a:srgbClr val="0070C0"/>
              </a:solidFill>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cerr</a:t>
            </a:r>
            <a:r>
              <a:rPr lang="en-US" b="1" dirty="0">
                <a:solidFill>
                  <a:srgbClr val="0070C0"/>
                </a:solidFill>
                <a:latin typeface="Courier New" panose="02070309020205020404" pitchFamily="49" charset="0"/>
                <a:cs typeface="Courier New" panose="02070309020205020404" pitchFamily="49" charset="0"/>
              </a:rPr>
              <a:t> &lt;&lt; e &lt;&lt; endl;  </a:t>
            </a:r>
          </a:p>
          <a:p>
            <a:r>
              <a:rPr lang="en-US" b="1" dirty="0">
                <a:solidFill>
                  <a:srgbClr val="0070C0"/>
                </a:solidFill>
                <a:latin typeface="Courier New" panose="02070309020205020404" pitchFamily="49" charset="0"/>
                <a:cs typeface="Courier New" panose="02070309020205020404" pitchFamily="49" charset="0"/>
              </a:rPr>
              <a:t>   }  </a:t>
            </a:r>
          </a:p>
          <a:p>
            <a:r>
              <a:rPr lang="en-US" b="1" dirty="0" smtClean="0">
                <a:solidFill>
                  <a:srgbClr val="0070C0"/>
                </a:solidFill>
                <a:latin typeface="Courier New" panose="02070309020205020404" pitchFamily="49" charset="0"/>
                <a:cs typeface="Courier New" panose="02070309020205020404" pitchFamily="49" charset="0"/>
              </a:rPr>
              <a:t>} </a:t>
            </a:r>
            <a:endParaRPr lang="en-US"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14396094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247" y="165011"/>
            <a:ext cx="11636188" cy="6555641"/>
          </a:xfrm>
          <a:prstGeom prst="rect">
            <a:avLst/>
          </a:prstGeom>
        </p:spPr>
        <p:txBody>
          <a:bodyPr wrap="square">
            <a:spAutoFit/>
          </a:bodyPr>
          <a:lstStyle/>
          <a:p>
            <a:r>
              <a:rPr lang="en-US" sz="2800" b="1" dirty="0"/>
              <a:t>Friend </a:t>
            </a:r>
            <a:r>
              <a:rPr lang="en-US" sz="2800" b="1" dirty="0" smtClean="0"/>
              <a:t>Function -</a:t>
            </a:r>
            <a:endParaRPr lang="en-US" dirty="0"/>
          </a:p>
          <a:p>
            <a:pPr marL="342900" indent="-342900" algn="just">
              <a:buFont typeface="Wingdings" panose="05000000000000000000" pitchFamily="2" charset="2"/>
              <a:buChar char="§"/>
            </a:pPr>
            <a:r>
              <a:rPr lang="en-US" sz="2400" dirty="0" smtClean="0"/>
              <a:t>If </a:t>
            </a:r>
            <a:r>
              <a:rPr lang="en-US" sz="2400" dirty="0"/>
              <a:t>a function is defined as a friend function in C++, then the protected and private data of a class can be accessed using the function.</a:t>
            </a:r>
          </a:p>
          <a:p>
            <a:pPr algn="just"/>
            <a:endParaRPr lang="en-US" sz="2400" dirty="0"/>
          </a:p>
          <a:p>
            <a:pPr marL="342900" indent="-342900" algn="just">
              <a:buFont typeface="Wingdings" panose="05000000000000000000" pitchFamily="2" charset="2"/>
              <a:buChar char="§"/>
            </a:pPr>
            <a:r>
              <a:rPr lang="en-US" sz="2400" dirty="0"/>
              <a:t>By using the keyword friend compiler knows the given function is a friend function.</a:t>
            </a:r>
          </a:p>
          <a:p>
            <a:pPr algn="just"/>
            <a:endParaRPr lang="en-US" sz="2400" dirty="0"/>
          </a:p>
          <a:p>
            <a:pPr marL="342900" indent="-342900" algn="just">
              <a:buFont typeface="Wingdings" panose="05000000000000000000" pitchFamily="2" charset="2"/>
              <a:buChar char="§"/>
            </a:pPr>
            <a:r>
              <a:rPr lang="en-US" sz="2400" dirty="0"/>
              <a:t>For accessing the data, the declaration of a friend function should be done inside the body of a class starting with the keyword friend</a:t>
            </a:r>
            <a:r>
              <a:rPr lang="en-US" sz="2400" dirty="0" smtClean="0"/>
              <a:t>.</a:t>
            </a:r>
          </a:p>
          <a:p>
            <a:pPr marL="342900" indent="-342900" algn="just">
              <a:buFont typeface="Wingdings" panose="05000000000000000000" pitchFamily="2" charset="2"/>
              <a:buChar char="§"/>
            </a:pPr>
            <a:endParaRPr lang="en-US" sz="2400" dirty="0" smtClean="0"/>
          </a:p>
          <a:p>
            <a:r>
              <a:rPr lang="en-US" sz="2400" b="1" dirty="0"/>
              <a:t>Declaration of friend function in C</a:t>
            </a:r>
            <a:r>
              <a:rPr lang="en-US" sz="2400" b="1" dirty="0" smtClean="0"/>
              <a:t>++ -</a:t>
            </a:r>
            <a:endParaRPr lang="en-US" sz="2400" b="1" dirty="0"/>
          </a:p>
          <a:p>
            <a:pPr lvl="1"/>
            <a:r>
              <a:rPr lang="en-US" sz="2000" b="1" dirty="0">
                <a:solidFill>
                  <a:srgbClr val="FF0000"/>
                </a:solidFill>
                <a:latin typeface="Courier New" panose="02070309020205020404" pitchFamily="49" charset="0"/>
                <a:cs typeface="Courier New" panose="02070309020205020404" pitchFamily="49" charset="0"/>
              </a:rPr>
              <a:t>class </a:t>
            </a:r>
            <a:r>
              <a:rPr lang="en-US" sz="2000" b="1" dirty="0" err="1">
                <a:solidFill>
                  <a:srgbClr val="FF0000"/>
                </a:solidFill>
                <a:latin typeface="Courier New" panose="02070309020205020404" pitchFamily="49" charset="0"/>
                <a:cs typeface="Courier New" panose="02070309020205020404" pitchFamily="49" charset="0"/>
              </a:rPr>
              <a:t>class_name</a:t>
            </a:r>
            <a:r>
              <a:rPr lang="en-US" sz="2000" b="1" dirty="0">
                <a:solidFill>
                  <a:srgbClr val="FF0000"/>
                </a:solidFill>
                <a:latin typeface="Courier New" panose="02070309020205020404" pitchFamily="49" charset="0"/>
                <a:cs typeface="Courier New" panose="02070309020205020404" pitchFamily="49" charset="0"/>
              </a:rPr>
              <a:t>    </a:t>
            </a:r>
          </a:p>
          <a:p>
            <a:pPr lvl="1"/>
            <a:r>
              <a:rPr lang="en-US" sz="2000" b="1" dirty="0">
                <a:solidFill>
                  <a:srgbClr val="FF0000"/>
                </a:solidFill>
                <a:latin typeface="Courier New" panose="02070309020205020404" pitchFamily="49" charset="0"/>
                <a:cs typeface="Courier New" panose="02070309020205020404" pitchFamily="49" charset="0"/>
              </a:rPr>
              <a:t>{    </a:t>
            </a:r>
          </a:p>
          <a:p>
            <a:pPr lvl="1"/>
            <a:r>
              <a:rPr lang="en-US" sz="2000" b="1" dirty="0">
                <a:solidFill>
                  <a:srgbClr val="FF0000"/>
                </a:solidFill>
                <a:latin typeface="Courier New" panose="02070309020205020404" pitchFamily="49" charset="0"/>
                <a:cs typeface="Courier New" panose="02070309020205020404" pitchFamily="49" charset="0"/>
              </a:rPr>
              <a:t>    friend </a:t>
            </a:r>
            <a:r>
              <a:rPr lang="en-US" sz="2000" b="1" dirty="0" err="1">
                <a:solidFill>
                  <a:srgbClr val="FF0000"/>
                </a:solidFill>
                <a:latin typeface="Courier New" panose="02070309020205020404" pitchFamily="49" charset="0"/>
                <a:cs typeface="Courier New" panose="02070309020205020404" pitchFamily="49" charset="0"/>
              </a:rPr>
              <a:t>data_type</a:t>
            </a:r>
            <a:r>
              <a:rPr lang="en-US" sz="2000" b="1"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function_name</a:t>
            </a:r>
            <a:r>
              <a:rPr lang="en-US" sz="2000" dirty="0">
                <a:solidFill>
                  <a:srgbClr val="FF0000"/>
                </a:solidFill>
                <a:latin typeface="Courier New" panose="02070309020205020404" pitchFamily="49" charset="0"/>
                <a:cs typeface="Courier New" panose="02070309020205020404" pitchFamily="49" charset="0"/>
              </a:rPr>
              <a:t>(argument/s</a:t>
            </a:r>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pPr lvl="1" algn="just"/>
            <a:r>
              <a:rPr lang="en-US" sz="2000" b="1" dirty="0" smtClean="0">
                <a:solidFill>
                  <a:srgbClr val="FF0000"/>
                </a:solidFill>
                <a:latin typeface="Courier New" panose="02070309020205020404" pitchFamily="49" charset="0"/>
                <a:cs typeface="Courier New" panose="02070309020205020404" pitchFamily="49" charset="0"/>
              </a:rPr>
              <a:t>};</a:t>
            </a:r>
          </a:p>
          <a:p>
            <a:pPr lvl="1" algn="just"/>
            <a:r>
              <a:rPr lang="en-US" sz="2400" b="1" dirty="0">
                <a:solidFill>
                  <a:srgbClr val="FF0000"/>
                </a:solidFill>
              </a:rPr>
              <a:t>    </a:t>
            </a:r>
          </a:p>
          <a:p>
            <a:pPr algn="just"/>
            <a:r>
              <a:rPr lang="en-US" sz="2400" b="1" dirty="0" smtClean="0"/>
              <a:t>NOTE -</a:t>
            </a:r>
            <a:r>
              <a:rPr lang="en-US" sz="2400" dirty="0" smtClean="0"/>
              <a:t> In </a:t>
            </a:r>
            <a:r>
              <a:rPr lang="en-US" sz="2400" dirty="0"/>
              <a:t>the above declaration, the friend function is preceded by the keyword friend. The function can be defined anywhere in the program like a normal C++ function. The function definition does not use either the keyword </a:t>
            </a:r>
            <a:r>
              <a:rPr lang="en-US" sz="2400" b="1" dirty="0"/>
              <a:t>friend or scope resolution operator</a:t>
            </a:r>
            <a:r>
              <a:rPr lang="en-US" sz="2400" dirty="0" smtClean="0"/>
              <a:t>.</a:t>
            </a:r>
            <a:endParaRPr lang="en-US" sz="2400" dirty="0"/>
          </a:p>
        </p:txBody>
      </p:sp>
    </p:spTree>
    <p:extLst>
      <p:ext uri="{BB962C8B-B14F-4D97-AF65-F5344CB8AC3E}">
        <p14:creationId xmlns="" xmlns:p14="http://schemas.microsoft.com/office/powerpoint/2010/main" val="23810470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776" y="187876"/>
            <a:ext cx="11784105" cy="4216539"/>
          </a:xfrm>
          <a:prstGeom prst="rect">
            <a:avLst/>
          </a:prstGeom>
        </p:spPr>
        <p:txBody>
          <a:bodyPr wrap="square">
            <a:spAutoFit/>
          </a:bodyPr>
          <a:lstStyle/>
          <a:p>
            <a:r>
              <a:rPr lang="en-US" sz="2800" b="1" dirty="0"/>
              <a:t>Characteristics of a Friend F</a:t>
            </a:r>
            <a:r>
              <a:rPr lang="en-US" sz="2800" b="1" dirty="0" smtClean="0"/>
              <a:t>unction -</a:t>
            </a:r>
            <a:endParaRPr lang="en-US" sz="2800" b="1" dirty="0"/>
          </a:p>
          <a:p>
            <a:pPr marL="285750" indent="-285750" algn="just">
              <a:buFont typeface="Wingdings" panose="05000000000000000000" pitchFamily="2" charset="2"/>
              <a:buChar char="§"/>
            </a:pPr>
            <a:r>
              <a:rPr lang="en-US" sz="2400" dirty="0" smtClean="0"/>
              <a:t>The </a:t>
            </a:r>
            <a:r>
              <a:rPr lang="en-US" sz="2400" dirty="0"/>
              <a:t>function is not in the scope of the class to which it has been declared as a friend.</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cannot be called using the object as it is not in the scope of that class.</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 be invoked like a normal function without using the object.</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cannot access the member names directly and has to use an object name and dot </a:t>
            </a:r>
            <a:r>
              <a:rPr lang="en-US" sz="2400" dirty="0" smtClean="0"/>
              <a:t>membership </a:t>
            </a:r>
            <a:r>
              <a:rPr lang="en-US" sz="2400" dirty="0"/>
              <a:t>operator with the member name.</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 be declared either in the private or the public part.</a:t>
            </a:r>
          </a:p>
        </p:txBody>
      </p:sp>
      <p:pic>
        <p:nvPicPr>
          <p:cNvPr id="1026" name="Picture 2" descr="Image result for friend function in c++"/>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18328" y="4481792"/>
            <a:ext cx="5715000" cy="22955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541164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905" y="165063"/>
            <a:ext cx="6096000" cy="6247864"/>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Box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private:    </a:t>
            </a:r>
          </a:p>
          <a:p>
            <a:r>
              <a:rPr lang="en-US" sz="2000" b="1" dirty="0">
                <a:solidFill>
                  <a:srgbClr val="FF0000"/>
                </a:solidFill>
                <a:latin typeface="Courier New" panose="02070309020205020404" pitchFamily="49" charset="0"/>
                <a:cs typeface="Courier New" panose="02070309020205020404" pitchFamily="49" charset="0"/>
              </a:rPr>
              <a:t>        int length;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Box</a:t>
            </a:r>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length = 0;</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friend int </a:t>
            </a:r>
            <a:r>
              <a:rPr lang="en-US" sz="2000" b="1" dirty="0" err="1" smtClean="0">
                <a:solidFill>
                  <a:srgbClr val="FF0000"/>
                </a:solidFill>
                <a:latin typeface="Courier New" panose="02070309020205020404" pitchFamily="49" charset="0"/>
                <a:cs typeface="Courier New" panose="02070309020205020404" pitchFamily="49" charset="0"/>
              </a:rPr>
              <a:t>printLength</a:t>
            </a:r>
            <a:r>
              <a:rPr lang="en-US" sz="2000" b="1" dirty="0" smtClean="0">
                <a:solidFill>
                  <a:srgbClr val="FF0000"/>
                </a:solidFill>
                <a:latin typeface="Courier New" panose="02070309020205020404" pitchFamily="49" charset="0"/>
                <a:cs typeface="Courier New" panose="02070309020205020404" pitchFamily="49" charset="0"/>
              </a:rPr>
              <a:t>(Box);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int </a:t>
            </a:r>
            <a:r>
              <a:rPr lang="en-US" sz="2000" b="1" dirty="0" err="1">
                <a:solidFill>
                  <a:srgbClr val="FF0000"/>
                </a:solidFill>
                <a:latin typeface="Courier New" panose="02070309020205020404" pitchFamily="49" charset="0"/>
                <a:cs typeface="Courier New" panose="02070309020205020404" pitchFamily="49" charset="0"/>
              </a:rPr>
              <a:t>printLength</a:t>
            </a:r>
            <a:r>
              <a:rPr lang="en-US" sz="2000" b="1" dirty="0">
                <a:solidFill>
                  <a:srgbClr val="FF0000"/>
                </a:solidFill>
                <a:latin typeface="Courier New" panose="02070309020205020404" pitchFamily="49" charset="0"/>
                <a:cs typeface="Courier New" panose="02070309020205020404" pitchFamily="49" charset="0"/>
              </a:rPr>
              <a:t>(Box b)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b.length</a:t>
            </a:r>
            <a:r>
              <a:rPr lang="en-US" sz="2000" b="1" dirty="0">
                <a:solidFill>
                  <a:srgbClr val="FF0000"/>
                </a:solidFill>
                <a:latin typeface="Courier New" panose="02070309020205020404" pitchFamily="49" charset="0"/>
                <a:cs typeface="Courier New" panose="02070309020205020404" pitchFamily="49" charset="0"/>
              </a:rPr>
              <a:t> += 10;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return </a:t>
            </a:r>
            <a:r>
              <a:rPr lang="en-US" sz="2000" b="1" dirty="0" err="1">
                <a:solidFill>
                  <a:srgbClr val="FF0000"/>
                </a:solidFill>
                <a:latin typeface="Courier New" panose="02070309020205020404" pitchFamily="49" charset="0"/>
                <a:cs typeface="Courier New" panose="02070309020205020404" pitchFamily="49" charset="0"/>
              </a:rPr>
              <a:t>b.length</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p>
        </p:txBody>
      </p:sp>
      <p:sp>
        <p:nvSpPr>
          <p:cNvPr id="3" name="Rectangle 2"/>
          <p:cNvSpPr/>
          <p:nvPr/>
        </p:nvSpPr>
        <p:spPr>
          <a:xfrm>
            <a:off x="4217894" y="517303"/>
            <a:ext cx="7974106" cy="1631216"/>
          </a:xfrm>
          <a:prstGeom prst="rect">
            <a:avLst/>
          </a:prstGeom>
        </p:spPr>
        <p:txBody>
          <a:bodyPr wrap="square">
            <a:spAutoFit/>
          </a:bodyPr>
          <a:lstStyle/>
          <a:p>
            <a:r>
              <a:rPr lang="en-US" sz="2000" b="1" dirty="0" smtClean="0">
                <a:solidFill>
                  <a:srgbClr val="7030A0"/>
                </a:solidFill>
                <a:latin typeface="Courier New" panose="02070309020205020404" pitchFamily="49" charset="0"/>
                <a:cs typeface="Courier New" panose="02070309020205020404" pitchFamily="49" charset="0"/>
              </a:rPr>
              <a:t>void </a:t>
            </a:r>
            <a:r>
              <a:rPr lang="en-US" sz="2000" b="1" dirty="0">
                <a:solidFill>
                  <a:srgbClr val="7030A0"/>
                </a:solidFill>
                <a:latin typeface="Courier New" panose="02070309020205020404" pitchFamily="49" charset="0"/>
                <a:cs typeface="Courier New" panose="02070309020205020404" pitchFamily="49" charset="0"/>
              </a:rPr>
              <a:t>main()    </a:t>
            </a:r>
          </a:p>
          <a:p>
            <a:r>
              <a:rPr lang="en-US" sz="2000" b="1" dirty="0">
                <a:solidFill>
                  <a:srgbClr val="7030A0"/>
                </a:solidFill>
                <a:latin typeface="Courier New" panose="02070309020205020404" pitchFamily="49" charset="0"/>
                <a:cs typeface="Courier New" panose="02070309020205020404" pitchFamily="49" charset="0"/>
              </a:rPr>
              <a:t>{    </a:t>
            </a:r>
          </a:p>
          <a:p>
            <a:r>
              <a:rPr lang="en-US" sz="2000" b="1" dirty="0">
                <a:solidFill>
                  <a:srgbClr val="7030A0"/>
                </a:solidFill>
                <a:latin typeface="Courier New" panose="02070309020205020404" pitchFamily="49" charset="0"/>
                <a:cs typeface="Courier New" panose="02070309020205020404" pitchFamily="49" charset="0"/>
              </a:rPr>
              <a:t>    Box b;    </a:t>
            </a:r>
          </a:p>
          <a:p>
            <a:r>
              <a:rPr lang="en-US" sz="2000" b="1" dirty="0">
                <a:solidFill>
                  <a:srgbClr val="7030A0"/>
                </a:solidFill>
                <a:latin typeface="Courier New" panose="02070309020205020404" pitchFamily="49" charset="0"/>
                <a:cs typeface="Courier New" panose="02070309020205020404" pitchFamily="49" charset="0"/>
              </a:rPr>
              <a:t>    cout&lt;&lt;"Length of box: </a:t>
            </a:r>
            <a:r>
              <a:rPr lang="en-US" sz="2000" b="1" dirty="0" smtClean="0">
                <a:solidFill>
                  <a:srgbClr val="7030A0"/>
                </a:solidFill>
                <a:latin typeface="Courier New" panose="02070309020205020404" pitchFamily="49" charset="0"/>
                <a:cs typeface="Courier New" panose="02070309020205020404" pitchFamily="49" charset="0"/>
              </a:rPr>
              <a:t>"&lt;&lt; </a:t>
            </a:r>
            <a:r>
              <a:rPr lang="en-US" sz="2000" b="1" dirty="0" err="1" smtClean="0">
                <a:solidFill>
                  <a:srgbClr val="7030A0"/>
                </a:solidFill>
                <a:latin typeface="Courier New" panose="02070309020205020404" pitchFamily="49" charset="0"/>
                <a:cs typeface="Courier New" panose="02070309020205020404" pitchFamily="49" charset="0"/>
              </a:rPr>
              <a:t>printLength</a:t>
            </a:r>
            <a:r>
              <a:rPr lang="en-US" sz="2000" b="1" dirty="0" smtClean="0">
                <a:solidFill>
                  <a:srgbClr val="7030A0"/>
                </a:solidFill>
                <a:latin typeface="Courier New" panose="02070309020205020404" pitchFamily="49" charset="0"/>
                <a:cs typeface="Courier New" panose="02070309020205020404" pitchFamily="49" charset="0"/>
              </a:rPr>
              <a:t>(b</a:t>
            </a:r>
            <a:r>
              <a:rPr lang="en-US" sz="2000" b="1" dirty="0">
                <a:solidFill>
                  <a:srgbClr val="7030A0"/>
                </a:solidFill>
                <a:latin typeface="Courier New" panose="02070309020205020404" pitchFamily="49" charset="0"/>
                <a:cs typeface="Courier New" panose="02070309020205020404" pitchFamily="49" charset="0"/>
              </a:rPr>
              <a:t>)&lt;&lt;endl;    </a:t>
            </a:r>
          </a:p>
          <a:p>
            <a:r>
              <a:rPr lang="en-US" sz="2000" b="1" dirty="0" smtClean="0">
                <a:solidFill>
                  <a:srgbClr val="7030A0"/>
                </a:solidFill>
                <a:latin typeface="Courier New" panose="02070309020205020404" pitchFamily="49" charset="0"/>
                <a:cs typeface="Courier New" panose="02070309020205020404" pitchFamily="49" charset="0"/>
              </a:rPr>
              <a:t>} </a:t>
            </a:r>
            <a:endParaRPr lang="en-US" sz="2000" b="1" dirty="0">
              <a:solidFill>
                <a:srgbClr val="7030A0"/>
              </a:solidFill>
              <a:latin typeface="Courier New" panose="02070309020205020404" pitchFamily="49" charset="0"/>
              <a:cs typeface="Courier New" panose="02070309020205020404" pitchFamily="49" charset="0"/>
            </a:endParaRPr>
          </a:p>
        </p:txBody>
      </p:sp>
      <p:sp>
        <p:nvSpPr>
          <p:cNvPr id="4" name="Rectangle 3"/>
          <p:cNvSpPr/>
          <p:nvPr/>
        </p:nvSpPr>
        <p:spPr>
          <a:xfrm>
            <a:off x="7463118" y="5916706"/>
            <a:ext cx="4491317"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t>Example of Friend Function</a:t>
            </a:r>
            <a:endParaRPr lang="en-US" sz="2400" b="1" i="1" dirty="0"/>
          </a:p>
        </p:txBody>
      </p:sp>
    </p:spTree>
    <p:extLst>
      <p:ext uri="{BB962C8B-B14F-4D97-AF65-F5344CB8AC3E}">
        <p14:creationId xmlns="" xmlns:p14="http://schemas.microsoft.com/office/powerpoint/2010/main" val="36291519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63118" y="5916706"/>
            <a:ext cx="4491317"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t>Example of Friend Class</a:t>
            </a:r>
            <a:endParaRPr lang="en-US" sz="2400" b="1" i="1" dirty="0"/>
          </a:p>
        </p:txBody>
      </p:sp>
      <p:sp>
        <p:nvSpPr>
          <p:cNvPr id="6" name="Rectangle 5"/>
          <p:cNvSpPr/>
          <p:nvPr/>
        </p:nvSpPr>
        <p:spPr>
          <a:xfrm>
            <a:off x="183777" y="160930"/>
            <a:ext cx="11770658" cy="830997"/>
          </a:xfrm>
          <a:prstGeom prst="rect">
            <a:avLst/>
          </a:prstGeom>
        </p:spPr>
        <p:txBody>
          <a:bodyPr wrap="square">
            <a:spAutoFit/>
          </a:bodyPr>
          <a:lstStyle/>
          <a:p>
            <a:r>
              <a:rPr lang="en-US" sz="2400" b="1" dirty="0"/>
              <a:t>A friend class can access both private and protected members of the class in which it has been declared as friend.</a:t>
            </a:r>
          </a:p>
        </p:txBody>
      </p:sp>
      <p:sp>
        <p:nvSpPr>
          <p:cNvPr id="8" name="Rectangle 7"/>
          <p:cNvSpPr/>
          <p:nvPr/>
        </p:nvSpPr>
        <p:spPr>
          <a:xfrm>
            <a:off x="183777" y="1233973"/>
            <a:ext cx="6096000" cy="5016758"/>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A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x =5;  </a:t>
            </a:r>
          </a:p>
          <a:p>
            <a:r>
              <a:rPr lang="en-US" sz="2000" b="1" dirty="0">
                <a:solidFill>
                  <a:srgbClr val="FF0000"/>
                </a:solidFill>
                <a:latin typeface="Courier New" panose="02070309020205020404" pitchFamily="49" charset="0"/>
                <a:cs typeface="Courier New" panose="02070309020205020404" pitchFamily="49" charset="0"/>
              </a:rPr>
              <a:t>    friend class B;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B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display(A &amp;a)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cout&lt;&lt;"value of x is : "&lt;&lt;</a:t>
            </a:r>
            <a:r>
              <a:rPr lang="en-US" sz="2000" b="1" dirty="0" err="1">
                <a:solidFill>
                  <a:srgbClr val="FF0000"/>
                </a:solidFill>
                <a:latin typeface="Courier New" panose="02070309020205020404" pitchFamily="49" charset="0"/>
                <a:cs typeface="Courier New" panose="02070309020205020404" pitchFamily="49" charset="0"/>
              </a:rPr>
              <a:t>a.x</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p>
        </p:txBody>
      </p:sp>
      <p:sp>
        <p:nvSpPr>
          <p:cNvPr id="9" name="Rectangle 8"/>
          <p:cNvSpPr/>
          <p:nvPr/>
        </p:nvSpPr>
        <p:spPr>
          <a:xfrm>
            <a:off x="5589494" y="1265603"/>
            <a:ext cx="6096000" cy="2246769"/>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int main()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 </a:t>
            </a:r>
            <a:r>
              <a:rPr lang="en-US" sz="2000" b="1" dirty="0" err="1">
                <a:solidFill>
                  <a:srgbClr val="FF0000"/>
                </a:solidFill>
                <a:latin typeface="Courier New" panose="02070309020205020404" pitchFamily="49" charset="0"/>
                <a:cs typeface="Courier New" panose="02070309020205020404" pitchFamily="49" charset="0"/>
              </a:rPr>
              <a:t>a</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B </a:t>
            </a:r>
            <a:r>
              <a:rPr lang="en-US" sz="2000" b="1" dirty="0" err="1">
                <a:solidFill>
                  <a:srgbClr val="FF0000"/>
                </a:solidFill>
                <a:latin typeface="Courier New" panose="02070309020205020404" pitchFamily="49" charset="0"/>
                <a:cs typeface="Courier New" panose="02070309020205020404" pitchFamily="49" charset="0"/>
              </a:rPr>
              <a:t>b</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b.display</a:t>
            </a:r>
            <a:r>
              <a:rPr lang="en-US" sz="2000" b="1" dirty="0">
                <a:solidFill>
                  <a:srgbClr val="FF0000"/>
                </a:solidFill>
                <a:latin typeface="Courier New" panose="02070309020205020404" pitchFamily="49" charset="0"/>
                <a:cs typeface="Courier New" panose="02070309020205020404" pitchFamily="49" charset="0"/>
              </a:rPr>
              <a:t>(a);  </a:t>
            </a:r>
          </a:p>
          <a:p>
            <a:r>
              <a:rPr lang="en-US" sz="2000" b="1" dirty="0">
                <a:solidFill>
                  <a:srgbClr val="FF0000"/>
                </a:solidFill>
                <a:latin typeface="Courier New" panose="02070309020205020404" pitchFamily="49" charset="0"/>
                <a:cs typeface="Courier New" panose="02070309020205020404" pitchFamily="49" charset="0"/>
              </a:rPr>
              <a:t>    return 0;  </a:t>
            </a:r>
          </a:p>
          <a:p>
            <a:r>
              <a:rPr lang="en-US" sz="2000"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7376966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11" y="147919"/>
            <a:ext cx="11779624" cy="5816977"/>
          </a:xfrm>
          <a:prstGeom prst="rect">
            <a:avLst/>
          </a:prstGeom>
          <a:noFill/>
        </p:spPr>
        <p:txBody>
          <a:bodyPr wrap="square" rtlCol="0">
            <a:spAutoFit/>
          </a:bodyPr>
          <a:lstStyle/>
          <a:p>
            <a:r>
              <a:rPr lang="en-US" sz="2800" b="1" dirty="0" smtClean="0"/>
              <a:t>Inline Function –</a:t>
            </a:r>
            <a:endParaRPr lang="en-US" sz="2800" b="1" dirty="0"/>
          </a:p>
          <a:p>
            <a:pPr marL="457200" indent="-457200">
              <a:buFont typeface="Wingdings" panose="05000000000000000000" pitchFamily="2" charset="2"/>
              <a:buChar char="§"/>
            </a:pPr>
            <a:endParaRPr lang="en-US" sz="2800" b="1" dirty="0" smtClean="0"/>
          </a:p>
          <a:p>
            <a:pPr marL="457200" indent="-457200">
              <a:buFont typeface="Wingdings" panose="05000000000000000000" pitchFamily="2" charset="2"/>
              <a:buChar char="§"/>
            </a:pPr>
            <a:r>
              <a:rPr lang="en-US" sz="2800" b="1" dirty="0" smtClean="0"/>
              <a:t>What </a:t>
            </a:r>
            <a:r>
              <a:rPr lang="en-US" sz="2800" b="1" dirty="0"/>
              <a:t>is inline </a:t>
            </a:r>
            <a:r>
              <a:rPr lang="en-US" sz="2800" b="1" dirty="0" smtClean="0"/>
              <a:t>function?</a:t>
            </a:r>
          </a:p>
          <a:p>
            <a:pPr marL="457200" indent="-457200" algn="just">
              <a:buFont typeface="+mj-lt"/>
              <a:buAutoNum type="arabicPeriod"/>
            </a:pPr>
            <a:r>
              <a:rPr lang="en-US" sz="2400" dirty="0"/>
              <a:t>The inline functions are a C++ enhancement feature </a:t>
            </a:r>
            <a:r>
              <a:rPr lang="en-US" sz="2400" b="1" dirty="0">
                <a:solidFill>
                  <a:srgbClr val="FF0000"/>
                </a:solidFill>
              </a:rPr>
              <a:t>to increase the  execution time</a:t>
            </a:r>
            <a:r>
              <a:rPr lang="en-US" sz="2400" dirty="0"/>
              <a:t> of a program.</a:t>
            </a:r>
          </a:p>
          <a:p>
            <a:pPr marL="457200" indent="-457200" algn="just">
              <a:buFont typeface="+mj-lt"/>
              <a:buAutoNum type="arabicPeriod"/>
            </a:pPr>
            <a:endParaRPr lang="en-US" sz="2400" dirty="0" smtClean="0"/>
          </a:p>
          <a:p>
            <a:pPr marL="457200" indent="-457200" algn="just">
              <a:buFont typeface="+mj-lt"/>
              <a:buAutoNum type="arabicPeriod"/>
            </a:pPr>
            <a:r>
              <a:rPr lang="en-US" sz="2400" dirty="0" smtClean="0"/>
              <a:t>Functions </a:t>
            </a:r>
            <a:r>
              <a:rPr lang="en-US" sz="2400" dirty="0"/>
              <a:t>can be instructed to compiler to make them inline so that  compiler can replace those function definition wherever those are  being </a:t>
            </a:r>
            <a:r>
              <a:rPr lang="en-US" sz="2400" dirty="0" smtClean="0"/>
              <a:t>called.</a:t>
            </a:r>
          </a:p>
          <a:p>
            <a:pPr marL="457200" indent="-457200" algn="just">
              <a:buFont typeface="+mj-lt"/>
              <a:buAutoNum type="arabicPeriod"/>
            </a:pPr>
            <a:endParaRPr lang="en-US" sz="2400" dirty="0"/>
          </a:p>
          <a:p>
            <a:pPr marL="457200" indent="-457200" algn="just">
              <a:buFont typeface="+mj-lt"/>
              <a:buAutoNum type="arabicPeriod"/>
            </a:pPr>
            <a:r>
              <a:rPr lang="en-US" sz="2400" dirty="0" smtClean="0"/>
              <a:t>Compiler </a:t>
            </a:r>
            <a:r>
              <a:rPr lang="en-US" sz="2400" dirty="0"/>
              <a:t>replaces the definition of inline functions at compile time  instead of referring function definition at </a:t>
            </a:r>
            <a:r>
              <a:rPr lang="en-US" sz="2400" dirty="0" smtClean="0"/>
              <a:t>runtime.</a:t>
            </a:r>
          </a:p>
          <a:p>
            <a:pPr marL="457200" indent="-457200" algn="just">
              <a:buFont typeface="+mj-lt"/>
              <a:buAutoNum type="arabicPeriod"/>
            </a:pPr>
            <a:endParaRPr lang="en-US" sz="2400" dirty="0"/>
          </a:p>
          <a:p>
            <a:pPr marL="457200" indent="-457200" algn="just">
              <a:buFont typeface="+mj-lt"/>
              <a:buAutoNum type="arabicPeriod"/>
            </a:pPr>
            <a:r>
              <a:rPr lang="en-US" sz="2400" dirty="0" smtClean="0"/>
              <a:t>If </a:t>
            </a:r>
            <a:r>
              <a:rPr lang="en-US" sz="2400" dirty="0"/>
              <a:t>function is big (in term of executable instruction etc) then, compiler  can ignore the “inline” request and treat the function as normal  function.</a:t>
            </a:r>
          </a:p>
          <a:p>
            <a:pPr algn="just"/>
            <a:endParaRPr lang="en-US" sz="2400" dirty="0"/>
          </a:p>
        </p:txBody>
      </p:sp>
    </p:spTree>
    <p:extLst>
      <p:ext uri="{BB962C8B-B14F-4D97-AF65-F5344CB8AC3E}">
        <p14:creationId xmlns="" xmlns:p14="http://schemas.microsoft.com/office/powerpoint/2010/main" val="22412867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266" y="218746"/>
            <a:ext cx="11596040" cy="6678751"/>
          </a:xfrm>
          <a:prstGeom prst="rect">
            <a:avLst/>
          </a:prstGeom>
        </p:spPr>
        <p:txBody>
          <a:bodyPr wrap="square">
            <a:spAutoFit/>
          </a:bodyPr>
          <a:lstStyle/>
          <a:p>
            <a:pPr marL="457200" indent="-457200">
              <a:buFont typeface="Wingdings" panose="05000000000000000000" pitchFamily="2" charset="2"/>
              <a:buChar char="§"/>
            </a:pPr>
            <a:r>
              <a:rPr lang="en-US" sz="2800" b="1" dirty="0"/>
              <a:t>How to make function </a:t>
            </a:r>
            <a:r>
              <a:rPr lang="en-US" sz="2800" b="1" dirty="0" smtClean="0"/>
              <a:t>inline?</a:t>
            </a:r>
          </a:p>
          <a:p>
            <a:pPr algn="just"/>
            <a:r>
              <a:rPr lang="en-US" sz="2400" dirty="0" smtClean="0"/>
              <a:t>To </a:t>
            </a:r>
            <a:r>
              <a:rPr lang="en-US" sz="2400" dirty="0"/>
              <a:t>make any function as inline, start its definitions with the keyword  “</a:t>
            </a:r>
            <a:r>
              <a:rPr lang="en-US" sz="2400" dirty="0" smtClean="0"/>
              <a:t>inline”.</a:t>
            </a:r>
            <a:endParaRPr lang="en-US" sz="2400" dirty="0"/>
          </a:p>
          <a:p>
            <a:r>
              <a:rPr lang="en-US" sz="2800" b="1" dirty="0"/>
              <a:t>Syntax -</a:t>
            </a:r>
          </a:p>
          <a:p>
            <a:pPr lvl="3"/>
            <a:r>
              <a:rPr lang="en-US" sz="2000" b="1" dirty="0" smtClean="0">
                <a:solidFill>
                  <a:srgbClr val="FF0000"/>
                </a:solidFill>
                <a:latin typeface="Courier New" panose="02070309020205020404" pitchFamily="49" charset="0"/>
                <a:cs typeface="Courier New" panose="02070309020205020404" pitchFamily="49" charset="0"/>
              </a:rPr>
              <a:t>inline </a:t>
            </a:r>
            <a:r>
              <a:rPr lang="en-US" sz="2000" b="1" dirty="0">
                <a:solidFill>
                  <a:srgbClr val="FF0000"/>
                </a:solidFill>
                <a:latin typeface="Courier New" panose="02070309020205020404" pitchFamily="49" charset="0"/>
                <a:cs typeface="Courier New" panose="02070309020205020404" pitchFamily="49" charset="0"/>
              </a:rPr>
              <a:t>int add(int a, int b)</a:t>
            </a:r>
          </a:p>
          <a:p>
            <a:pPr lvl="3"/>
            <a:r>
              <a:rPr lang="en-US" sz="2000" b="1" dirty="0">
                <a:solidFill>
                  <a:srgbClr val="FF0000"/>
                </a:solidFill>
                <a:latin typeface="Courier New" panose="02070309020205020404" pitchFamily="49" charset="0"/>
                <a:cs typeface="Courier New" panose="02070309020205020404" pitchFamily="49" charset="0"/>
              </a:rPr>
              <a:t>{</a:t>
            </a:r>
          </a:p>
          <a:p>
            <a:pPr lvl="3"/>
            <a:r>
              <a:rPr lang="en-US" sz="2000" b="1" dirty="0" smtClean="0">
                <a:solidFill>
                  <a:srgbClr val="FF0000"/>
                </a:solidFill>
                <a:latin typeface="Courier New" panose="02070309020205020404" pitchFamily="49" charset="0"/>
                <a:cs typeface="Courier New" panose="02070309020205020404" pitchFamily="49" charset="0"/>
              </a:rPr>
              <a:t>	return </a:t>
            </a:r>
            <a:r>
              <a:rPr lang="en-US" sz="2000" b="1" dirty="0">
                <a:solidFill>
                  <a:srgbClr val="FF0000"/>
                </a:solidFill>
                <a:latin typeface="Courier New" panose="02070309020205020404" pitchFamily="49" charset="0"/>
                <a:cs typeface="Courier New" panose="02070309020205020404" pitchFamily="49" charset="0"/>
              </a:rPr>
              <a:t>(a + b);</a:t>
            </a:r>
          </a:p>
          <a:p>
            <a:pPr lvl="3"/>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a:p>
            <a:pPr marL="342900" indent="-342900" algn="just">
              <a:buFont typeface="Wingdings" panose="05000000000000000000" pitchFamily="2" charset="2"/>
              <a:buChar char="§"/>
            </a:pPr>
            <a:r>
              <a:rPr lang="en-US" sz="2800" b="1" dirty="0" smtClean="0"/>
              <a:t>Advantages –</a:t>
            </a:r>
          </a:p>
          <a:p>
            <a:pPr marL="914400" lvl="1" indent="-457200" algn="just">
              <a:buFont typeface="+mj-lt"/>
              <a:buAutoNum type="arabicPeriod"/>
            </a:pPr>
            <a:r>
              <a:rPr lang="en-US" sz="2400" dirty="0"/>
              <a:t>It speeds up your program by avoiding function calling overhead</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It </a:t>
            </a:r>
            <a:r>
              <a:rPr lang="en-US" sz="2400" dirty="0"/>
              <a:t>save overhead of variables push/pop on the stack, when function calling  happens</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It </a:t>
            </a:r>
            <a:r>
              <a:rPr lang="en-US" sz="2400" dirty="0"/>
              <a:t>save overhead of return call from </a:t>
            </a:r>
            <a:r>
              <a:rPr lang="en-US" sz="2400" dirty="0" smtClean="0"/>
              <a:t>	a </a:t>
            </a:r>
            <a:r>
              <a:rPr lang="en-US" sz="2400" dirty="0"/>
              <a:t>function</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It </a:t>
            </a:r>
            <a:r>
              <a:rPr lang="en-US" sz="2400" dirty="0"/>
              <a:t>increases locality of reference by utilizing instruction cache</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By </a:t>
            </a:r>
            <a:r>
              <a:rPr lang="en-US" sz="2400" dirty="0"/>
              <a:t>marking it as inline, you can put a function definition in a header file  (i.e. it can be included in multiple compilation unit, without the linker  complaining)</a:t>
            </a:r>
          </a:p>
        </p:txBody>
      </p:sp>
    </p:spTree>
    <p:extLst>
      <p:ext uri="{BB962C8B-B14F-4D97-AF65-F5344CB8AC3E}">
        <p14:creationId xmlns="" xmlns:p14="http://schemas.microsoft.com/office/powerpoint/2010/main" val="15983823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557" y="151511"/>
            <a:ext cx="11722575" cy="6063198"/>
          </a:xfrm>
          <a:prstGeom prst="rect">
            <a:avLst/>
          </a:prstGeom>
        </p:spPr>
        <p:txBody>
          <a:bodyPr wrap="square">
            <a:spAutoFit/>
          </a:bodyPr>
          <a:lstStyle/>
          <a:p>
            <a:pPr marL="457200" indent="-457200">
              <a:buFont typeface="Wingdings" panose="05000000000000000000" pitchFamily="2" charset="2"/>
              <a:buChar char="§"/>
            </a:pPr>
            <a:r>
              <a:rPr lang="en-US" sz="2800" b="1" spc="-160" dirty="0" smtClean="0">
                <a:uFill>
                  <a:solidFill>
                    <a:srgbClr val="000000"/>
                  </a:solidFill>
                </a:uFill>
              </a:rPr>
              <a:t>Disadvantages –</a:t>
            </a:r>
          </a:p>
          <a:p>
            <a:pPr marL="914400" lvl="1" indent="-457200" algn="just">
              <a:buFont typeface="+mj-lt"/>
              <a:buAutoNum type="arabicPeriod"/>
            </a:pPr>
            <a:r>
              <a:rPr lang="en-US" sz="2400" dirty="0"/>
              <a:t>It increases the executable size due to code </a:t>
            </a:r>
            <a:r>
              <a:rPr lang="en-US" sz="2400" dirty="0" smtClean="0"/>
              <a:t>expansion.</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C</a:t>
            </a:r>
            <a:r>
              <a:rPr lang="en-US" sz="2400" dirty="0"/>
              <a:t>++ inlining is resolved at compile time. Which means if you change the  code of the inline function, you would need to recompile all the code using it  to make sure it will be </a:t>
            </a:r>
            <a:r>
              <a:rPr lang="en-US" sz="2400" dirty="0" smtClean="0"/>
              <a:t>updated</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When </a:t>
            </a:r>
            <a:r>
              <a:rPr lang="en-US" sz="2400" dirty="0"/>
              <a:t>used in a header, it makes your header file larger with information  which users don’t </a:t>
            </a:r>
            <a:r>
              <a:rPr lang="en-US" sz="2400" dirty="0" smtClean="0"/>
              <a:t>care.</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As </a:t>
            </a:r>
            <a:r>
              <a:rPr lang="en-US" sz="2400" dirty="0"/>
              <a:t>mentioned above it increases the executable size, which may cause  thrashing in memory. More number of page fault bringing down your  program </a:t>
            </a:r>
            <a:r>
              <a:rPr lang="en-US" sz="2400" dirty="0" smtClean="0"/>
              <a:t>performance.</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Sometimes </a:t>
            </a:r>
            <a:r>
              <a:rPr lang="en-US" sz="2400" dirty="0"/>
              <a:t>not useful for example in embedded system where large  executable size is not preferred at all due to memory constraints.</a:t>
            </a:r>
          </a:p>
          <a:p>
            <a:pPr lvl="1" algn="just"/>
            <a:endParaRPr lang="en-US" sz="2400" dirty="0"/>
          </a:p>
        </p:txBody>
      </p:sp>
    </p:spTree>
    <p:extLst>
      <p:ext uri="{BB962C8B-B14F-4D97-AF65-F5344CB8AC3E}">
        <p14:creationId xmlns="" xmlns:p14="http://schemas.microsoft.com/office/powerpoint/2010/main" val="39617953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635" y="460793"/>
            <a:ext cx="3619247" cy="720710"/>
          </a:xfrm>
          <a:prstGeom prst="rect">
            <a:avLst/>
          </a:prstGeom>
        </p:spPr>
        <p:txBody>
          <a:bodyPr wrap="square">
            <a:spAutoFit/>
          </a:bodyPr>
          <a:lstStyle/>
          <a:p>
            <a:pPr marL="12700" marR="5080">
              <a:lnSpc>
                <a:spcPct val="100000"/>
              </a:lnSpc>
              <a:spcBef>
                <a:spcPts val="100"/>
              </a:spcBef>
            </a:pPr>
            <a:r>
              <a:rPr lang="en-US" sz="2000" b="1" spc="-10" dirty="0">
                <a:solidFill>
                  <a:srgbClr val="FF0000"/>
                </a:solidFill>
                <a:latin typeface="Courier New"/>
                <a:cs typeface="Courier New"/>
              </a:rPr>
              <a:t>#</a:t>
            </a:r>
            <a:r>
              <a:rPr lang="en-US" sz="2000" b="1" spc="-10" dirty="0" smtClean="0">
                <a:solidFill>
                  <a:srgbClr val="FF0000"/>
                </a:solidFill>
                <a:latin typeface="Courier New"/>
                <a:cs typeface="Courier New"/>
              </a:rPr>
              <a:t>include&lt;iostream.h&gt;</a:t>
            </a:r>
          </a:p>
          <a:p>
            <a:pPr marL="12700" marR="5080">
              <a:lnSpc>
                <a:spcPct val="100000"/>
              </a:lnSpc>
              <a:spcBef>
                <a:spcPts val="100"/>
              </a:spcBef>
            </a:pPr>
            <a:r>
              <a:rPr lang="en-US" sz="2000" b="1" spc="-10" dirty="0" smtClean="0">
                <a:solidFill>
                  <a:srgbClr val="FF0000"/>
                </a:solidFill>
                <a:latin typeface="Courier New"/>
                <a:cs typeface="Courier New"/>
              </a:rPr>
              <a:t>#include&lt;</a:t>
            </a:r>
            <a:r>
              <a:rPr lang="en-US" sz="2000" b="1" spc="-10" dirty="0" err="1" smtClean="0">
                <a:solidFill>
                  <a:srgbClr val="FF0000"/>
                </a:solidFill>
                <a:latin typeface="Courier New"/>
                <a:cs typeface="Courier New"/>
              </a:rPr>
              <a:t>conio.h</a:t>
            </a:r>
            <a:r>
              <a:rPr lang="en-US" sz="2000" b="1" spc="-10" dirty="0" smtClean="0">
                <a:solidFill>
                  <a:srgbClr val="FF0000"/>
                </a:solidFill>
                <a:latin typeface="Courier New"/>
                <a:cs typeface="Courier New"/>
              </a:rPr>
              <a:t>&gt;</a:t>
            </a:r>
          </a:p>
        </p:txBody>
      </p:sp>
      <p:sp>
        <p:nvSpPr>
          <p:cNvPr id="3" name="object 5"/>
          <p:cNvSpPr txBox="1"/>
          <p:nvPr/>
        </p:nvSpPr>
        <p:spPr>
          <a:xfrm>
            <a:off x="347635" y="1355926"/>
            <a:ext cx="4506753" cy="4013919"/>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0000"/>
                </a:solidFill>
                <a:latin typeface="Courier New"/>
                <a:cs typeface="Courier New"/>
              </a:rPr>
              <a:t>inline int sqr(int</a:t>
            </a:r>
            <a:r>
              <a:rPr sz="2000" b="1" spc="-50" dirty="0">
                <a:solidFill>
                  <a:srgbClr val="FF0000"/>
                </a:solidFill>
                <a:latin typeface="Courier New"/>
                <a:cs typeface="Courier New"/>
              </a:rPr>
              <a:t> </a:t>
            </a:r>
            <a:r>
              <a:rPr sz="2000" b="1" spc="-5" dirty="0">
                <a:solidFill>
                  <a:srgbClr val="FF0000"/>
                </a:solidFill>
                <a:latin typeface="Courier New"/>
                <a:cs typeface="Courier New"/>
              </a:rPr>
              <a:t>x)</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a:p>
            <a:pPr marL="422909">
              <a:lnSpc>
                <a:spcPct val="100000"/>
              </a:lnSpc>
            </a:pPr>
            <a:r>
              <a:rPr sz="2000" b="1" spc="-10" dirty="0" smtClean="0">
                <a:solidFill>
                  <a:srgbClr val="FF0000"/>
                </a:solidFill>
                <a:latin typeface="Courier New"/>
                <a:cs typeface="Courier New"/>
              </a:rPr>
              <a:t>int</a:t>
            </a:r>
            <a:r>
              <a:rPr sz="2000" b="1" spc="-15" dirty="0" smtClean="0">
                <a:solidFill>
                  <a:srgbClr val="FF0000"/>
                </a:solidFill>
                <a:latin typeface="Courier New"/>
                <a:cs typeface="Courier New"/>
              </a:rPr>
              <a:t> </a:t>
            </a:r>
            <a:r>
              <a:rPr sz="2000" b="1" spc="-15" dirty="0">
                <a:solidFill>
                  <a:srgbClr val="FF0000"/>
                </a:solidFill>
                <a:latin typeface="Courier New"/>
                <a:cs typeface="Courier New"/>
              </a:rPr>
              <a:t>y;</a:t>
            </a:r>
            <a:endParaRPr sz="2000" b="1" dirty="0">
              <a:solidFill>
                <a:srgbClr val="FF0000"/>
              </a:solidFill>
              <a:latin typeface="Courier New"/>
              <a:cs typeface="Courier New"/>
            </a:endParaRPr>
          </a:p>
          <a:p>
            <a:pPr marL="422909">
              <a:lnSpc>
                <a:spcPct val="100000"/>
              </a:lnSpc>
            </a:pPr>
            <a:r>
              <a:rPr sz="2000" b="1" dirty="0">
                <a:solidFill>
                  <a:srgbClr val="FF0000"/>
                </a:solidFill>
                <a:latin typeface="Courier New"/>
                <a:cs typeface="Courier New"/>
              </a:rPr>
              <a:t>y = x *</a:t>
            </a:r>
            <a:r>
              <a:rPr sz="2000" b="1" spc="-95" dirty="0">
                <a:solidFill>
                  <a:srgbClr val="FF0000"/>
                </a:solidFill>
                <a:latin typeface="Courier New"/>
                <a:cs typeface="Courier New"/>
              </a:rPr>
              <a:t> </a:t>
            </a:r>
            <a:r>
              <a:rPr sz="2000" b="1" spc="-5" dirty="0">
                <a:solidFill>
                  <a:srgbClr val="FF0000"/>
                </a:solidFill>
                <a:latin typeface="Courier New"/>
                <a:cs typeface="Courier New"/>
              </a:rPr>
              <a:t>x;</a:t>
            </a:r>
            <a:endParaRPr sz="2000" b="1" dirty="0">
              <a:solidFill>
                <a:srgbClr val="FF0000"/>
              </a:solidFill>
              <a:latin typeface="Courier New"/>
              <a:cs typeface="Courier New"/>
            </a:endParaRPr>
          </a:p>
          <a:p>
            <a:pPr marL="422909">
              <a:lnSpc>
                <a:spcPct val="100000"/>
              </a:lnSpc>
            </a:pPr>
            <a:r>
              <a:rPr sz="2000" b="1" spc="-10" dirty="0">
                <a:solidFill>
                  <a:srgbClr val="FF0000"/>
                </a:solidFill>
                <a:latin typeface="Courier New"/>
                <a:cs typeface="Courier New"/>
              </a:rPr>
              <a:t>return</a:t>
            </a:r>
            <a:r>
              <a:rPr sz="2000" b="1" spc="-25" dirty="0">
                <a:solidFill>
                  <a:srgbClr val="FF0000"/>
                </a:solidFill>
                <a:latin typeface="Courier New"/>
                <a:cs typeface="Courier New"/>
              </a:rPr>
              <a:t> </a:t>
            </a:r>
            <a:r>
              <a:rPr sz="2000" b="1" spc="-10" dirty="0">
                <a:solidFill>
                  <a:srgbClr val="FF0000"/>
                </a:solidFill>
                <a:latin typeface="Courier New"/>
                <a:cs typeface="Courier New"/>
              </a:rPr>
              <a:t>y;</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a:p>
            <a:pPr marL="12700">
              <a:lnSpc>
                <a:spcPct val="100000"/>
              </a:lnSpc>
            </a:pPr>
            <a:r>
              <a:rPr sz="2000" b="1" spc="-5" dirty="0">
                <a:solidFill>
                  <a:srgbClr val="FF0000"/>
                </a:solidFill>
                <a:latin typeface="Courier New"/>
                <a:cs typeface="Courier New"/>
              </a:rPr>
              <a:t>int</a:t>
            </a:r>
            <a:r>
              <a:rPr sz="2000" b="1" spc="-25" dirty="0">
                <a:solidFill>
                  <a:srgbClr val="FF0000"/>
                </a:solidFill>
                <a:latin typeface="Courier New"/>
                <a:cs typeface="Courier New"/>
              </a:rPr>
              <a:t> </a:t>
            </a:r>
            <a:r>
              <a:rPr sz="2000" b="1" spc="-10" dirty="0">
                <a:solidFill>
                  <a:srgbClr val="FF0000"/>
                </a:solidFill>
                <a:latin typeface="Courier New"/>
                <a:cs typeface="Courier New"/>
              </a:rPr>
              <a:t>main()</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a:p>
            <a:pPr marL="422909">
              <a:lnSpc>
                <a:spcPct val="100000"/>
              </a:lnSpc>
              <a:spcBef>
                <a:spcPts val="5"/>
              </a:spcBef>
            </a:pPr>
            <a:r>
              <a:rPr sz="2000" b="1" spc="-10" dirty="0">
                <a:solidFill>
                  <a:srgbClr val="FF0000"/>
                </a:solidFill>
                <a:latin typeface="Courier New"/>
                <a:cs typeface="Courier New"/>
              </a:rPr>
              <a:t>int </a:t>
            </a:r>
            <a:r>
              <a:rPr sz="2000" b="1" dirty="0">
                <a:solidFill>
                  <a:srgbClr val="FF0000"/>
                </a:solidFill>
                <a:latin typeface="Courier New"/>
                <a:cs typeface="Courier New"/>
              </a:rPr>
              <a:t>a </a:t>
            </a:r>
            <a:r>
              <a:rPr sz="2000" b="1" spc="-10" dirty="0">
                <a:solidFill>
                  <a:srgbClr val="FF0000"/>
                </a:solidFill>
                <a:latin typeface="Courier New"/>
                <a:cs typeface="Courier New"/>
              </a:rPr>
              <a:t>=3,</a:t>
            </a:r>
            <a:r>
              <a:rPr sz="2000" b="1" spc="-35" dirty="0">
                <a:solidFill>
                  <a:srgbClr val="FF0000"/>
                </a:solidFill>
                <a:latin typeface="Courier New"/>
                <a:cs typeface="Courier New"/>
              </a:rPr>
              <a:t> </a:t>
            </a:r>
            <a:r>
              <a:rPr sz="2000" b="1" spc="-10" dirty="0">
                <a:solidFill>
                  <a:srgbClr val="FF0000"/>
                </a:solidFill>
                <a:latin typeface="Courier New"/>
                <a:cs typeface="Courier New"/>
              </a:rPr>
              <a:t>b;</a:t>
            </a:r>
            <a:endParaRPr sz="2000" b="1" dirty="0">
              <a:solidFill>
                <a:srgbClr val="FF0000"/>
              </a:solidFill>
              <a:latin typeface="Courier New"/>
              <a:cs typeface="Courier New"/>
            </a:endParaRPr>
          </a:p>
          <a:p>
            <a:pPr marL="422909">
              <a:lnSpc>
                <a:spcPct val="100000"/>
              </a:lnSpc>
            </a:pPr>
            <a:r>
              <a:rPr sz="2000" b="1" dirty="0">
                <a:solidFill>
                  <a:srgbClr val="FF0000"/>
                </a:solidFill>
                <a:latin typeface="Courier New"/>
                <a:cs typeface="Courier New"/>
              </a:rPr>
              <a:t>b =</a:t>
            </a:r>
            <a:r>
              <a:rPr sz="2000" b="1" spc="-35" dirty="0">
                <a:solidFill>
                  <a:srgbClr val="FF0000"/>
                </a:solidFill>
                <a:latin typeface="Courier New"/>
                <a:cs typeface="Courier New"/>
              </a:rPr>
              <a:t> </a:t>
            </a:r>
            <a:r>
              <a:rPr sz="2000" b="1" spc="-10" dirty="0">
                <a:solidFill>
                  <a:srgbClr val="FF0000"/>
                </a:solidFill>
                <a:latin typeface="Courier New"/>
                <a:cs typeface="Courier New"/>
              </a:rPr>
              <a:t>sqr(a);</a:t>
            </a:r>
            <a:endParaRPr sz="2000" b="1" dirty="0">
              <a:solidFill>
                <a:srgbClr val="FF0000"/>
              </a:solidFill>
              <a:latin typeface="Courier New"/>
              <a:cs typeface="Courier New"/>
            </a:endParaRPr>
          </a:p>
          <a:p>
            <a:pPr marL="422909">
              <a:lnSpc>
                <a:spcPct val="100000"/>
              </a:lnSpc>
            </a:pPr>
            <a:r>
              <a:rPr sz="2000" b="1" spc="-10" dirty="0">
                <a:solidFill>
                  <a:srgbClr val="FF0000"/>
                </a:solidFill>
                <a:latin typeface="Courier New"/>
                <a:cs typeface="Courier New"/>
              </a:rPr>
              <a:t>cout &lt;&lt;"ans is</a:t>
            </a:r>
            <a:r>
              <a:rPr sz="2000" b="1" spc="-80" dirty="0">
                <a:solidFill>
                  <a:srgbClr val="FF0000"/>
                </a:solidFill>
                <a:latin typeface="Courier New"/>
                <a:cs typeface="Courier New"/>
              </a:rPr>
              <a:t> </a:t>
            </a:r>
            <a:r>
              <a:rPr sz="2000" b="1" spc="-10" dirty="0">
                <a:solidFill>
                  <a:srgbClr val="FF0000"/>
                </a:solidFill>
                <a:latin typeface="Courier New"/>
                <a:cs typeface="Courier New"/>
              </a:rPr>
              <a:t>"&lt;&lt;b;</a:t>
            </a:r>
            <a:endParaRPr sz="2000" b="1" dirty="0">
              <a:solidFill>
                <a:srgbClr val="FF0000"/>
              </a:solidFill>
              <a:latin typeface="Courier New"/>
              <a:cs typeface="Courier New"/>
            </a:endParaRPr>
          </a:p>
          <a:p>
            <a:pPr marL="422909">
              <a:lnSpc>
                <a:spcPct val="100000"/>
              </a:lnSpc>
            </a:pPr>
            <a:r>
              <a:rPr sz="2000" b="1" spc="-10" dirty="0">
                <a:solidFill>
                  <a:srgbClr val="FF0000"/>
                </a:solidFill>
                <a:latin typeface="Courier New"/>
                <a:cs typeface="Courier New"/>
              </a:rPr>
              <a:t>return</a:t>
            </a:r>
            <a:r>
              <a:rPr sz="2000" b="1" spc="-25" dirty="0">
                <a:solidFill>
                  <a:srgbClr val="FF0000"/>
                </a:solidFill>
                <a:latin typeface="Courier New"/>
                <a:cs typeface="Courier New"/>
              </a:rPr>
              <a:t> </a:t>
            </a:r>
            <a:r>
              <a:rPr sz="2000" b="1" spc="-10" dirty="0">
                <a:solidFill>
                  <a:srgbClr val="FF0000"/>
                </a:solidFill>
                <a:latin typeface="Courier New"/>
                <a:cs typeface="Courier New"/>
              </a:rPr>
              <a:t>0;</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p:txBody>
      </p:sp>
      <p:sp>
        <p:nvSpPr>
          <p:cNvPr id="4" name="Rectangle 3"/>
          <p:cNvSpPr/>
          <p:nvPr/>
        </p:nvSpPr>
        <p:spPr>
          <a:xfrm>
            <a:off x="7463118" y="5916706"/>
            <a:ext cx="4491317"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t>Example of Inline Function</a:t>
            </a:r>
            <a:endParaRPr lang="en-US" sz="2400" b="1" i="1" dirty="0"/>
          </a:p>
        </p:txBody>
      </p:sp>
    </p:spTree>
    <p:extLst>
      <p:ext uri="{BB962C8B-B14F-4D97-AF65-F5344CB8AC3E}">
        <p14:creationId xmlns="" xmlns:p14="http://schemas.microsoft.com/office/powerpoint/2010/main" val="39138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C++ Basic Input / Output -</a:t>
            </a:r>
            <a:endParaRPr lang="en-US" sz="3600" b="1" dirty="0">
              <a:latin typeface="+mn-lt"/>
            </a:endParaRPr>
          </a:p>
        </p:txBody>
      </p:sp>
      <p:sp>
        <p:nvSpPr>
          <p:cNvPr id="3" name="Text Placeholder 2"/>
          <p:cNvSpPr>
            <a:spLocks noGrp="1"/>
          </p:cNvSpPr>
          <p:nvPr>
            <p:ph type="body" idx="1"/>
          </p:nvPr>
        </p:nvSpPr>
        <p:spPr>
          <a:xfrm>
            <a:off x="568803" y="1307644"/>
            <a:ext cx="11005246" cy="5268520"/>
          </a:xfrm>
        </p:spPr>
        <p:txBody>
          <a:bodyPr>
            <a:noAutofit/>
          </a:bodyPr>
          <a:lstStyle/>
          <a:p>
            <a:pPr marL="342900" indent="-342900" algn="just">
              <a:buFont typeface="Arial" panose="020B0604020202020204" pitchFamily="34" charset="0"/>
              <a:buChar char="•"/>
            </a:pPr>
            <a:r>
              <a:rPr lang="en-US" sz="2000" dirty="0" smtClean="0">
                <a:solidFill>
                  <a:schemeClr val="tx1"/>
                </a:solidFill>
              </a:rPr>
              <a:t>C++ I/O operation is using the stream concept. Stream is the sequence of bytes or flow of data. It makes the performance fast.</a:t>
            </a:r>
          </a:p>
          <a:p>
            <a:pPr marL="342900" indent="-342900" algn="just">
              <a:buFont typeface="Arial" panose="020B0604020202020204" pitchFamily="34" charset="0"/>
              <a:buChar char="•"/>
            </a:pPr>
            <a:r>
              <a:rPr lang="en-US" sz="2000" dirty="0" smtClean="0">
                <a:solidFill>
                  <a:schemeClr val="tx1"/>
                </a:solidFill>
              </a:rPr>
              <a:t>If bytes flow from main memory to device like printer, display screen, or a network connection etc, this is called as </a:t>
            </a:r>
            <a:r>
              <a:rPr lang="en-US" sz="2000" b="1" dirty="0" smtClean="0">
                <a:solidFill>
                  <a:schemeClr val="tx1"/>
                </a:solidFill>
              </a:rPr>
              <a:t>output operation</a:t>
            </a:r>
            <a:r>
              <a:rPr lang="en-US" sz="2000" dirty="0" smtClean="0">
                <a:solidFill>
                  <a:schemeClr val="tx1"/>
                </a:solidFill>
              </a:rPr>
              <a:t>.</a:t>
            </a:r>
            <a:endParaRPr lang="en-US"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If bytes flow from device like printer, display screen, or a network connection etc to main memory, this is called as </a:t>
            </a:r>
            <a:r>
              <a:rPr lang="en-US" sz="2000" b="1" dirty="0" smtClean="0">
                <a:solidFill>
                  <a:schemeClr val="tx1"/>
                </a:solidFill>
              </a:rPr>
              <a:t>input operation</a:t>
            </a:r>
            <a:r>
              <a:rPr lang="en-US" sz="2000" dirty="0" smtClean="0">
                <a:solidFill>
                  <a:schemeClr val="tx1"/>
                </a:solidFill>
              </a:rPr>
              <a:t>.</a:t>
            </a:r>
          </a:p>
          <a:p>
            <a:pPr algn="ctr"/>
            <a:r>
              <a:rPr lang="en-US" sz="2000" b="1" i="1" dirty="0" smtClean="0">
                <a:solidFill>
                  <a:srgbClr val="FF0000"/>
                </a:solidFill>
              </a:rPr>
              <a:t>- I/O Library Header Files –</a:t>
            </a:r>
          </a:p>
          <a:p>
            <a:endParaRPr lang="en-US" sz="2000" b="1" i="1" dirty="0" smtClean="0">
              <a:solidFill>
                <a:schemeClr val="tx1"/>
              </a:solidFill>
            </a:endParaRPr>
          </a:p>
        </p:txBody>
      </p:sp>
      <p:graphicFrame>
        <p:nvGraphicFramePr>
          <p:cNvPr id="5" name="Table 4"/>
          <p:cNvGraphicFramePr>
            <a:graphicFrameLocks noGrp="1"/>
          </p:cNvGraphicFramePr>
          <p:nvPr>
            <p:extLst>
              <p:ext uri="{D42A27DB-BD31-4B8C-83A1-F6EECF244321}">
                <p14:modId xmlns="" xmlns:p14="http://schemas.microsoft.com/office/powerpoint/2010/main" val="1704881324"/>
              </p:ext>
            </p:extLst>
          </p:nvPr>
        </p:nvGraphicFramePr>
        <p:xfrm>
          <a:off x="1064712" y="3858642"/>
          <a:ext cx="10421655" cy="2636520"/>
        </p:xfrm>
        <a:graphic>
          <a:graphicData uri="http://schemas.openxmlformats.org/drawingml/2006/table">
            <a:tbl>
              <a:tblPr/>
              <a:tblGrid>
                <a:gridCol w="1982985"/>
                <a:gridCol w="8438670"/>
              </a:tblGrid>
              <a:tr h="0">
                <a:tc>
                  <a:txBody>
                    <a:bodyPr/>
                    <a:lstStyle/>
                    <a:p>
                      <a:pPr algn="ctr" fontAlgn="t"/>
                      <a:r>
                        <a:rPr lang="en-US" sz="2000" b="1" dirty="0">
                          <a:solidFill>
                            <a:srgbClr val="000000"/>
                          </a:solidFill>
                          <a:effectLst/>
                          <a:latin typeface="+mn-lt"/>
                        </a:rPr>
                        <a:t>Header File</a:t>
                      </a:r>
                    </a:p>
                  </a:txBody>
                  <a:tcPr marL="114300" marR="114300" marT="114300" marB="114300">
                    <a:lnL w="9525" cap="flat" cmpd="sng" algn="ctr">
                      <a:solidFill>
                        <a:srgbClr val="700DDC"/>
                      </a:solidFill>
                      <a:prstDash val="solid"/>
                      <a:round/>
                      <a:headEnd type="none" w="med" len="med"/>
                      <a:tailEnd type="none" w="med" len="med"/>
                    </a:lnL>
                    <a:lnR w="9525" cap="flat" cmpd="sng" algn="ctr">
                      <a:solidFill>
                        <a:srgbClr val="700DDC"/>
                      </a:solidFill>
                      <a:prstDash val="solid"/>
                      <a:round/>
                      <a:headEnd type="none" w="med" len="med"/>
                      <a:tailEnd type="none" w="med" len="med"/>
                    </a:lnR>
                    <a:lnT w="9525" cap="flat" cmpd="sng" algn="ctr">
                      <a:solidFill>
                        <a:srgbClr val="700DD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b="1" dirty="0">
                          <a:solidFill>
                            <a:srgbClr val="000000"/>
                          </a:solidFill>
                          <a:effectLst/>
                          <a:latin typeface="+mn-lt"/>
                        </a:rPr>
                        <a:t>Function and Description</a:t>
                      </a:r>
                    </a:p>
                  </a:txBody>
                  <a:tcPr marL="114300" marR="114300" marT="114300" marB="114300">
                    <a:lnL w="9525" cap="flat" cmpd="sng" algn="ctr">
                      <a:solidFill>
                        <a:srgbClr val="700DDC"/>
                      </a:solidFill>
                      <a:prstDash val="solid"/>
                      <a:round/>
                      <a:headEnd type="none" w="med" len="med"/>
                      <a:tailEnd type="none" w="med" len="med"/>
                    </a:lnL>
                    <a:lnR w="9525" cap="flat" cmpd="sng" algn="ctr">
                      <a:solidFill>
                        <a:srgbClr val="700DDC"/>
                      </a:solidFill>
                      <a:prstDash val="solid"/>
                      <a:round/>
                      <a:headEnd type="none" w="med" len="med"/>
                      <a:tailEnd type="none" w="med" len="med"/>
                    </a:lnR>
                    <a:lnT w="9525" cap="flat" cmpd="sng" algn="ctr">
                      <a:solidFill>
                        <a:srgbClr val="700DD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US" dirty="0">
                          <a:solidFill>
                            <a:srgbClr val="000000"/>
                          </a:solidFill>
                          <a:effectLst/>
                          <a:latin typeface="verdana" panose="020B0604030504040204" pitchFamily="34" charset="0"/>
                        </a:rPr>
                        <a:t>&lt;iostream&gt;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is used to define the </a:t>
                      </a:r>
                      <a:r>
                        <a:rPr lang="en-US" b="1" dirty="0">
                          <a:solidFill>
                            <a:srgbClr val="000000"/>
                          </a:solidFill>
                          <a:effectLst/>
                          <a:latin typeface="verdana" panose="020B0604030504040204" pitchFamily="34" charset="0"/>
                        </a:rPr>
                        <a:t>cout, cin and cerr</a:t>
                      </a:r>
                      <a:r>
                        <a:rPr lang="en-US" dirty="0">
                          <a:solidFill>
                            <a:srgbClr val="000000"/>
                          </a:solidFill>
                          <a:effectLst/>
                          <a:latin typeface="verdana" panose="020B0604030504040204" pitchFamily="34" charset="0"/>
                        </a:rPr>
                        <a:t> objects, which correspond to standard output stream, standard input stream and standard error stream, respectively.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dirty="0">
                          <a:solidFill>
                            <a:srgbClr val="000000"/>
                          </a:solidFill>
                          <a:effectLst/>
                          <a:latin typeface="verdana" panose="020B0604030504040204" pitchFamily="34" charset="0"/>
                        </a:rPr>
                        <a:t>&lt;iomanip&gt;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It is used to declare services useful for performing formatted I/O, such as </a:t>
                      </a:r>
                      <a:r>
                        <a:rPr lang="en-US" b="1" dirty="0">
                          <a:solidFill>
                            <a:srgbClr val="000000"/>
                          </a:solidFill>
                          <a:effectLst/>
                          <a:latin typeface="verdana" panose="020B0604030504040204" pitchFamily="34" charset="0"/>
                        </a:rPr>
                        <a:t>setprecision and setw.</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dirty="0">
                          <a:solidFill>
                            <a:srgbClr val="000000"/>
                          </a:solidFill>
                          <a:effectLst/>
                          <a:latin typeface="verdana" panose="020B0604030504040204" pitchFamily="34" charset="0"/>
                        </a:rPr>
                        <a:t>&lt;fstream&gt;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is used to declare services for user-controlled file processing.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4115224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046" y="420451"/>
            <a:ext cx="11654425" cy="6001643"/>
          </a:xfrm>
          <a:prstGeom prst="rect">
            <a:avLst/>
          </a:prstGeom>
        </p:spPr>
        <p:txBody>
          <a:bodyPr wrap="square">
            <a:spAutoFit/>
          </a:bodyPr>
          <a:lstStyle/>
          <a:p>
            <a:r>
              <a:rPr lang="en-US" sz="2800" b="1" dirty="0"/>
              <a:t>C++ </a:t>
            </a:r>
            <a:r>
              <a:rPr lang="en-US" sz="2800" b="1" dirty="0" smtClean="0"/>
              <a:t>Inheritance –</a:t>
            </a:r>
          </a:p>
          <a:p>
            <a:pPr marL="342900" indent="-342900" algn="just">
              <a:buFont typeface="Wingdings" panose="05000000000000000000" pitchFamily="2" charset="2"/>
              <a:buChar char="§"/>
            </a:pPr>
            <a:r>
              <a:rPr lang="en-US" sz="2000" dirty="0"/>
              <a:t>In C++, inheritance is a process in which one object acquires all the properties and behaviors of its parent object automatically. In such way, </a:t>
            </a:r>
            <a:r>
              <a:rPr lang="en-US" sz="2000" dirty="0" smtClean="0"/>
              <a:t>we </a:t>
            </a:r>
            <a:r>
              <a:rPr lang="en-US" sz="2000" dirty="0"/>
              <a:t>can </a:t>
            </a:r>
            <a:r>
              <a:rPr lang="en-US" sz="2000" b="1" dirty="0"/>
              <a:t>reuse, extend or modify</a:t>
            </a:r>
            <a:r>
              <a:rPr lang="en-US" sz="2000" dirty="0"/>
              <a:t> the attributes and behaviors which are defined in other </a:t>
            </a:r>
            <a:r>
              <a:rPr lang="en-US" sz="2000" dirty="0" smtClean="0"/>
              <a:t>class.</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dirty="0" smtClean="0"/>
              <a:t>In </a:t>
            </a:r>
            <a:r>
              <a:rPr lang="en-US" sz="2000" dirty="0"/>
              <a:t>C++, the class which inherits the members of another class is called </a:t>
            </a:r>
            <a:r>
              <a:rPr lang="en-US" sz="2000" b="1" dirty="0"/>
              <a:t>derived class</a:t>
            </a:r>
            <a:r>
              <a:rPr lang="en-US" sz="2000" dirty="0"/>
              <a:t> and the class whose members are inherited is called </a:t>
            </a:r>
            <a:r>
              <a:rPr lang="en-US" sz="2000" b="1" dirty="0"/>
              <a:t>base class</a:t>
            </a:r>
            <a:r>
              <a:rPr lang="en-US" sz="2000" dirty="0"/>
              <a:t>. </a:t>
            </a:r>
            <a:r>
              <a:rPr lang="en-US" sz="2000" b="1" dirty="0"/>
              <a:t>The derived class is the specialized class for the base class</a:t>
            </a:r>
            <a:r>
              <a:rPr lang="en-US" sz="2000" dirty="0" smtClean="0"/>
              <a:t>.</a:t>
            </a:r>
          </a:p>
          <a:p>
            <a:pPr marL="342900" indent="-342900" algn="just">
              <a:buFont typeface="Wingdings" panose="05000000000000000000" pitchFamily="2" charset="2"/>
              <a:buChar char="§"/>
            </a:pPr>
            <a:endParaRPr lang="en-US" sz="2000" dirty="0"/>
          </a:p>
          <a:p>
            <a:pPr algn="just"/>
            <a:r>
              <a:rPr lang="en-US" sz="2800" b="1" dirty="0" smtClean="0"/>
              <a:t>Advantages -</a:t>
            </a:r>
            <a:endParaRPr lang="en-US" sz="2800" b="1" dirty="0"/>
          </a:p>
          <a:p>
            <a:pPr marL="342900" indent="-342900">
              <a:buFont typeface="Wingdings" panose="05000000000000000000" pitchFamily="2" charset="2"/>
              <a:buChar char="§"/>
            </a:pPr>
            <a:r>
              <a:rPr lang="en-US" sz="2000" b="1" dirty="0"/>
              <a:t>Code </a:t>
            </a:r>
            <a:r>
              <a:rPr lang="en-US" sz="2000" b="1" dirty="0" smtClean="0"/>
              <a:t>reusability</a:t>
            </a:r>
            <a:r>
              <a:rPr lang="en-US" sz="2000" dirty="0" smtClean="0"/>
              <a:t> - </a:t>
            </a:r>
            <a:r>
              <a:rPr lang="en-US" sz="2000" dirty="0"/>
              <a:t>Now </a:t>
            </a:r>
            <a:r>
              <a:rPr lang="en-US" sz="2000" dirty="0" smtClean="0"/>
              <a:t>we </a:t>
            </a:r>
            <a:r>
              <a:rPr lang="en-US" sz="2000" dirty="0"/>
              <a:t>can reuse the members of your parent class. So, there is no need to define the member again. So less code is required in the class</a:t>
            </a:r>
            <a:r>
              <a:rPr lang="en-US" sz="2000" dirty="0" smtClean="0"/>
              <a:t>.</a:t>
            </a:r>
          </a:p>
          <a:p>
            <a:endParaRPr lang="en-US" sz="2000" dirty="0"/>
          </a:p>
          <a:p>
            <a:r>
              <a:rPr lang="en-US" sz="2800" b="1" dirty="0"/>
              <a:t>Types Of </a:t>
            </a:r>
            <a:r>
              <a:rPr lang="en-US" sz="2800" b="1" dirty="0" smtClean="0"/>
              <a:t>Inheritance -</a:t>
            </a:r>
            <a:endParaRPr lang="en-US" sz="2000" dirty="0"/>
          </a:p>
          <a:p>
            <a:pPr marL="800100" lvl="1" indent="-342900">
              <a:buFont typeface="Wingdings" panose="05000000000000000000" pitchFamily="2" charset="2"/>
              <a:buChar char="§"/>
            </a:pPr>
            <a:r>
              <a:rPr lang="en-US" sz="2000" dirty="0"/>
              <a:t>Single inheritance</a:t>
            </a:r>
          </a:p>
          <a:p>
            <a:pPr marL="800100" lvl="1" indent="-342900">
              <a:buFont typeface="Wingdings" panose="05000000000000000000" pitchFamily="2" charset="2"/>
              <a:buChar char="§"/>
            </a:pPr>
            <a:r>
              <a:rPr lang="en-US" sz="2000" dirty="0"/>
              <a:t>Multiple inheritance</a:t>
            </a:r>
          </a:p>
          <a:p>
            <a:pPr marL="800100" lvl="1" indent="-342900">
              <a:buFont typeface="Wingdings" panose="05000000000000000000" pitchFamily="2" charset="2"/>
              <a:buChar char="§"/>
            </a:pPr>
            <a:r>
              <a:rPr lang="en-US" sz="2000" dirty="0"/>
              <a:t>Hierarchical inheritance</a:t>
            </a:r>
          </a:p>
          <a:p>
            <a:pPr marL="800100" lvl="1" indent="-342900">
              <a:buFont typeface="Wingdings" panose="05000000000000000000" pitchFamily="2" charset="2"/>
              <a:buChar char="§"/>
            </a:pPr>
            <a:r>
              <a:rPr lang="en-US" sz="2000" dirty="0"/>
              <a:t>Multilevel inheritance</a:t>
            </a:r>
          </a:p>
          <a:p>
            <a:pPr marL="800100" lvl="1" indent="-342900">
              <a:buFont typeface="Wingdings" panose="05000000000000000000" pitchFamily="2" charset="2"/>
              <a:buChar char="§"/>
            </a:pPr>
            <a:r>
              <a:rPr lang="en-US" sz="2000" dirty="0"/>
              <a:t>Hybrid </a:t>
            </a:r>
            <a:r>
              <a:rPr lang="en-US" sz="2000" dirty="0" smtClean="0"/>
              <a:t>inheritance</a:t>
            </a:r>
            <a:endParaRPr lang="en-US" sz="2000" dirty="0"/>
          </a:p>
        </p:txBody>
      </p:sp>
    </p:spTree>
    <p:extLst>
      <p:ext uri="{BB962C8B-B14F-4D97-AF65-F5344CB8AC3E}">
        <p14:creationId xmlns="" xmlns:p14="http://schemas.microsoft.com/office/powerpoint/2010/main" val="23085551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97522" y="1258419"/>
            <a:ext cx="6856007" cy="4241428"/>
          </a:xfrm>
          <a:prstGeom prst="rect">
            <a:avLst/>
          </a:prstGeom>
        </p:spPr>
      </p:pic>
    </p:spTree>
    <p:extLst>
      <p:ext uri="{BB962C8B-B14F-4D97-AF65-F5344CB8AC3E}">
        <p14:creationId xmlns="" xmlns:p14="http://schemas.microsoft.com/office/powerpoint/2010/main" val="2530791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329" y="202630"/>
            <a:ext cx="11810999" cy="6401753"/>
          </a:xfrm>
          <a:prstGeom prst="rect">
            <a:avLst/>
          </a:prstGeom>
        </p:spPr>
        <p:txBody>
          <a:bodyPr wrap="square">
            <a:spAutoFit/>
          </a:bodyPr>
          <a:lstStyle/>
          <a:p>
            <a:r>
              <a:rPr lang="en-US" sz="2800" b="1" dirty="0"/>
              <a:t>Derived </a:t>
            </a:r>
            <a:r>
              <a:rPr lang="en-US" sz="2800" b="1" dirty="0" smtClean="0"/>
              <a:t>Classes - </a:t>
            </a:r>
            <a:r>
              <a:rPr lang="en-US" sz="2000" dirty="0" smtClean="0"/>
              <a:t>A </a:t>
            </a:r>
            <a:r>
              <a:rPr lang="en-US" sz="2000" dirty="0"/>
              <a:t>Derived class is defined as the class derived from the base class.</a:t>
            </a:r>
          </a:p>
          <a:p>
            <a:endParaRPr lang="en-US" dirty="0" smtClean="0"/>
          </a:p>
          <a:p>
            <a:r>
              <a:rPr lang="en-US" sz="2400" b="1" dirty="0" smtClean="0"/>
              <a:t>Syntax -	</a:t>
            </a:r>
            <a:r>
              <a:rPr lang="en-US" sz="2000" b="1" dirty="0">
                <a:solidFill>
                  <a:srgbClr val="FF0000"/>
                </a:solidFill>
                <a:latin typeface="Courier New" panose="02070309020205020404" pitchFamily="49" charset="0"/>
                <a:cs typeface="Courier New" panose="02070309020205020404" pitchFamily="49" charset="0"/>
              </a:rPr>
              <a:t>class </a:t>
            </a:r>
            <a:r>
              <a:rPr lang="en-US" sz="2000" b="1" dirty="0" err="1">
                <a:solidFill>
                  <a:srgbClr val="FF0000"/>
                </a:solidFill>
                <a:latin typeface="Courier New" panose="02070309020205020404" pitchFamily="49" charset="0"/>
                <a:cs typeface="Courier New" panose="02070309020205020404" pitchFamily="49" charset="0"/>
              </a:rPr>
              <a:t>derived_class_name</a:t>
            </a:r>
            <a:r>
              <a:rPr lang="en-US" sz="2000" b="1" dirty="0">
                <a:solidFill>
                  <a:srgbClr val="FF0000"/>
                </a:solidFill>
                <a:latin typeface="Courier New" panose="02070309020205020404" pitchFamily="49" charset="0"/>
                <a:cs typeface="Courier New" panose="02070309020205020404" pitchFamily="49" charset="0"/>
              </a:rPr>
              <a:t> :: visibility-mode </a:t>
            </a:r>
            <a:r>
              <a:rPr lang="en-US" sz="2000" b="1" dirty="0" err="1">
                <a:solidFill>
                  <a:srgbClr val="FF0000"/>
                </a:solidFill>
                <a:latin typeface="Courier New" panose="02070309020205020404" pitchFamily="49" charset="0"/>
                <a:cs typeface="Courier New" panose="02070309020205020404" pitchFamily="49" charset="0"/>
              </a:rPr>
              <a:t>base_class_name</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body of the derived class.  </a:t>
            </a:r>
          </a:p>
          <a:p>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a:t>
            </a:r>
            <a:endParaRPr lang="en-US" sz="2400" b="1" dirty="0">
              <a:solidFill>
                <a:srgbClr val="FF0000"/>
              </a:solidFill>
              <a:latin typeface="Courier New" panose="02070309020205020404" pitchFamily="49" charset="0"/>
              <a:cs typeface="Courier New" panose="02070309020205020404" pitchFamily="49" charset="0"/>
            </a:endParaRPr>
          </a:p>
          <a:p>
            <a:r>
              <a:rPr lang="en-US" sz="2000" dirty="0" smtClean="0"/>
              <a:t>where -</a:t>
            </a:r>
            <a:endParaRPr lang="en-US" sz="2000" dirty="0"/>
          </a:p>
          <a:p>
            <a:pPr marL="342900" indent="-342900" algn="just">
              <a:buFont typeface="Wingdings" panose="05000000000000000000" pitchFamily="2" charset="2"/>
              <a:buChar char="§"/>
            </a:pPr>
            <a:r>
              <a:rPr lang="en-US" sz="2000" b="1" dirty="0" err="1" smtClean="0"/>
              <a:t>derived_class_name</a:t>
            </a:r>
            <a:r>
              <a:rPr lang="en-US" sz="2000" b="1" dirty="0" smtClean="0"/>
              <a:t> -</a:t>
            </a:r>
            <a:r>
              <a:rPr lang="en-US" sz="2000" dirty="0" smtClean="0"/>
              <a:t> </a:t>
            </a:r>
            <a:r>
              <a:rPr lang="en-US" sz="2000" dirty="0"/>
              <a:t>It is the name of the derived </a:t>
            </a:r>
            <a:r>
              <a:rPr lang="en-US" sz="2000" dirty="0" smtClean="0"/>
              <a:t>class.</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b="1" dirty="0" smtClean="0"/>
              <a:t>visibility mode -</a:t>
            </a:r>
            <a:r>
              <a:rPr lang="en-US" sz="2000" dirty="0" smtClean="0"/>
              <a:t> </a:t>
            </a:r>
            <a:r>
              <a:rPr lang="en-US" sz="2000" dirty="0"/>
              <a:t>The visibility mode specifies whether the features of the base class are publicly inherited or privately inherited. It can be public or private</a:t>
            </a:r>
            <a:r>
              <a:rPr lang="en-US" sz="2000" dirty="0" smtClean="0"/>
              <a:t>.</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b="1" dirty="0" err="1" smtClean="0"/>
              <a:t>base_class_name</a:t>
            </a:r>
            <a:r>
              <a:rPr lang="en-US" sz="2000" b="1" dirty="0" smtClean="0"/>
              <a:t> -</a:t>
            </a:r>
            <a:r>
              <a:rPr lang="en-US" sz="2000" dirty="0" smtClean="0"/>
              <a:t> </a:t>
            </a:r>
            <a:r>
              <a:rPr lang="en-US" sz="2000" dirty="0"/>
              <a:t>It is the name of the base class.</a:t>
            </a:r>
          </a:p>
          <a:p>
            <a:pPr marL="800100" lvl="1" indent="-342900" algn="just">
              <a:buFont typeface="Wingdings" panose="05000000000000000000" pitchFamily="2" charset="2"/>
              <a:buChar char="§"/>
            </a:pPr>
            <a:r>
              <a:rPr lang="en-US" sz="2000" dirty="0" smtClean="0"/>
              <a:t>When </a:t>
            </a:r>
            <a:r>
              <a:rPr lang="en-US" sz="2000" dirty="0"/>
              <a:t>the base class is privately inherited by the derived class, public members of the base class becomes the private members of the derived class. Therefore, the public members of the base class are not accessible by the objects of the derived class only by the member functions of the derived class</a:t>
            </a:r>
            <a:r>
              <a:rPr lang="en-US" sz="2000" dirty="0" smtClean="0"/>
              <a:t>.</a:t>
            </a:r>
          </a:p>
          <a:p>
            <a:pPr marL="800100" lvl="1" indent="-342900" algn="just">
              <a:buFont typeface="Wingdings" panose="05000000000000000000" pitchFamily="2" charset="2"/>
              <a:buChar char="§"/>
            </a:pPr>
            <a:endParaRPr lang="en-US" sz="2000" dirty="0"/>
          </a:p>
          <a:p>
            <a:pPr marL="800100" lvl="1" indent="-342900" algn="just">
              <a:buFont typeface="Wingdings" panose="05000000000000000000" pitchFamily="2" charset="2"/>
              <a:buChar char="§"/>
            </a:pPr>
            <a:r>
              <a:rPr lang="en-US" sz="2000" dirty="0"/>
              <a:t>When the base class is publicly inherited by the derived class, public members of the base class also become the public members of the derived class. Therefore, the public members of the base class are accessible by the objects of the derived class as well as by the member functions of the base class.</a:t>
            </a:r>
          </a:p>
        </p:txBody>
      </p:sp>
    </p:spTree>
    <p:extLst>
      <p:ext uri="{BB962C8B-B14F-4D97-AF65-F5344CB8AC3E}">
        <p14:creationId xmlns="" xmlns:p14="http://schemas.microsoft.com/office/powerpoint/2010/main" val="813779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799" y="224135"/>
            <a:ext cx="11622741" cy="2923877"/>
          </a:xfrm>
          <a:prstGeom prst="rect">
            <a:avLst/>
          </a:prstGeom>
        </p:spPr>
        <p:txBody>
          <a:bodyPr wrap="square">
            <a:spAutoFit/>
          </a:bodyPr>
          <a:lstStyle/>
          <a:p>
            <a:r>
              <a:rPr lang="en-US" sz="2000" b="1" dirty="0" smtClean="0"/>
              <a:t>Note -</a:t>
            </a:r>
            <a:endParaRPr lang="en-US" sz="2000" b="1" dirty="0"/>
          </a:p>
          <a:p>
            <a:pPr marL="914400" lvl="1" indent="-457200">
              <a:buFont typeface="+mj-lt"/>
              <a:buAutoNum type="arabicPeriod"/>
            </a:pPr>
            <a:r>
              <a:rPr lang="en-US" sz="2000" dirty="0"/>
              <a:t>In C++, the default mode of visibility is private.</a:t>
            </a:r>
          </a:p>
          <a:p>
            <a:pPr marL="914400" lvl="1" indent="-457200">
              <a:buFont typeface="+mj-lt"/>
              <a:buAutoNum type="arabicPeriod"/>
            </a:pPr>
            <a:r>
              <a:rPr lang="en-US" sz="2000" dirty="0"/>
              <a:t>The private members of the base class are never inherited</a:t>
            </a:r>
            <a:r>
              <a:rPr lang="en-US" sz="2000" dirty="0" smtClean="0"/>
              <a:t>.</a:t>
            </a:r>
          </a:p>
          <a:p>
            <a:endParaRPr lang="en-US" sz="2000" dirty="0"/>
          </a:p>
          <a:p>
            <a:r>
              <a:rPr lang="en-US" sz="2400" b="1" dirty="0"/>
              <a:t>Single </a:t>
            </a:r>
            <a:r>
              <a:rPr lang="en-US" sz="2400" b="1" dirty="0" smtClean="0"/>
              <a:t>Inheritance -</a:t>
            </a:r>
            <a:endParaRPr lang="en-US" sz="2400" b="1" dirty="0"/>
          </a:p>
          <a:p>
            <a:pPr algn="just"/>
            <a:r>
              <a:rPr lang="en-US" sz="2000" dirty="0"/>
              <a:t>Single inheritance is defined as the inheritance in which a derived class is inherited from the only one base class</a:t>
            </a:r>
            <a:r>
              <a:rPr lang="en-US" sz="2000" dirty="0" smtClean="0"/>
              <a:t>.</a:t>
            </a:r>
          </a:p>
          <a:p>
            <a:pPr algn="just"/>
            <a:endParaRPr lang="en-US" sz="2000" dirty="0"/>
          </a:p>
          <a:p>
            <a:pPr algn="just"/>
            <a:endParaRPr lang="en-US" sz="2000" dirty="0"/>
          </a:p>
        </p:txBody>
      </p:sp>
      <p:pic>
        <p:nvPicPr>
          <p:cNvPr id="5" name="Picture 4"/>
          <p:cNvPicPr>
            <a:picLocks noChangeAspect="1"/>
          </p:cNvPicPr>
          <p:nvPr/>
        </p:nvPicPr>
        <p:blipFill>
          <a:blip r:embed="rId2"/>
          <a:stretch>
            <a:fillRect/>
          </a:stretch>
        </p:blipFill>
        <p:spPr>
          <a:xfrm>
            <a:off x="4988856" y="2775976"/>
            <a:ext cx="1223683" cy="3096415"/>
          </a:xfrm>
          <a:prstGeom prst="rect">
            <a:avLst/>
          </a:prstGeom>
        </p:spPr>
      </p:pic>
    </p:spTree>
    <p:extLst>
      <p:ext uri="{BB962C8B-B14F-4D97-AF65-F5344CB8AC3E}">
        <p14:creationId xmlns="" xmlns:p14="http://schemas.microsoft.com/office/powerpoint/2010/main" val="29570488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929" y="225549"/>
            <a:ext cx="6754906" cy="5047536"/>
          </a:xfrm>
          <a:prstGeom prst="rect">
            <a:avLst/>
          </a:prstGeom>
        </p:spPr>
        <p:txBody>
          <a:bodyPr wrap="square">
            <a:spAutoFit/>
          </a:bodyPr>
          <a:lstStyle/>
          <a:p>
            <a:r>
              <a:rPr lang="en-US" sz="2400" b="1" dirty="0"/>
              <a:t>Single Level Inheritance Example: Inheriting </a:t>
            </a:r>
            <a:r>
              <a:rPr lang="en-US" sz="2400" b="1" dirty="0" smtClean="0"/>
              <a:t>Fields -</a:t>
            </a:r>
          </a:p>
          <a:p>
            <a:endParaRPr lang="en-US" b="1" dirty="0" smtClean="0"/>
          </a:p>
          <a:p>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Account</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float salary = 60000;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Programmer: public Account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float bonus = 5000;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4" name="Rectangle 3"/>
          <p:cNvSpPr/>
          <p:nvPr/>
        </p:nvSpPr>
        <p:spPr>
          <a:xfrm>
            <a:off x="5939117" y="1872154"/>
            <a:ext cx="6096000" cy="1754326"/>
          </a:xfrm>
          <a:prstGeom prst="rect">
            <a:avLst/>
          </a:prstGeom>
        </p:spPr>
        <p:txBody>
          <a:bodyPr>
            <a:spAutoFit/>
          </a:bodyPr>
          <a:lstStyle/>
          <a:p>
            <a:r>
              <a:rPr lang="en-US" b="1" dirty="0" smtClean="0">
                <a:solidFill>
                  <a:srgbClr val="FF0000"/>
                </a:solidFill>
                <a:latin typeface="Courier New" panose="02070309020205020404" pitchFamily="49" charset="0"/>
                <a:cs typeface="Courier New" panose="02070309020205020404" pitchFamily="49" charset="0"/>
              </a:rPr>
              <a:t>void main()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Programmer p1;  </a:t>
            </a:r>
          </a:p>
          <a:p>
            <a:r>
              <a:rPr lang="en-US" b="1" dirty="0">
                <a:solidFill>
                  <a:srgbClr val="FF0000"/>
                </a:solidFill>
                <a:latin typeface="Courier New" panose="02070309020205020404" pitchFamily="49" charset="0"/>
                <a:cs typeface="Courier New" panose="02070309020205020404" pitchFamily="49" charset="0"/>
              </a:rPr>
              <a:t>     cout&lt;&lt;"Salary: "&lt;&lt;p1.salary&lt;&lt;endl;    </a:t>
            </a:r>
          </a:p>
          <a:p>
            <a:r>
              <a:rPr lang="en-US" b="1" dirty="0">
                <a:solidFill>
                  <a:srgbClr val="FF0000"/>
                </a:solidFill>
                <a:latin typeface="Courier New" panose="02070309020205020404" pitchFamily="49" charset="0"/>
                <a:cs typeface="Courier New" panose="02070309020205020404" pitchFamily="49" charset="0"/>
              </a:rPr>
              <a:t>     cout&lt;&lt;"Bonus: "&lt;&lt;p1.bonus&lt;&lt;endl;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15917973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906" y="660808"/>
            <a:ext cx="6096000" cy="6247864"/>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Animal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void </a:t>
            </a:r>
            <a:r>
              <a:rPr lang="en-US" sz="2000" b="1" dirty="0">
                <a:solidFill>
                  <a:srgbClr val="FF0000"/>
                </a:solidFill>
                <a:latin typeface="Courier New" panose="02070309020205020404" pitchFamily="49" charset="0"/>
                <a:cs typeface="Courier New" panose="02070309020205020404" pitchFamily="49" charset="0"/>
              </a:rPr>
              <a:t>eat()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a:t>
            </a:r>
            <a:r>
              <a:rPr lang="en-US" sz="2000" b="1" dirty="0">
                <a:solidFill>
                  <a:srgbClr val="FF0000"/>
                </a:solidFill>
                <a:latin typeface="Courier New" panose="02070309020205020404" pitchFamily="49" charset="0"/>
                <a:cs typeface="Courier New" panose="02070309020205020404" pitchFamily="49" charset="0"/>
              </a:rPr>
              <a:t>&lt;&lt;"Eating..."&lt;&lt;endl;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Dog: public Animal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public</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void bark</a:t>
            </a:r>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a:t>
            </a:r>
            <a:r>
              <a:rPr lang="en-US" sz="2000" b="1" dirty="0">
                <a:solidFill>
                  <a:srgbClr val="FF0000"/>
                </a:solidFill>
                <a:latin typeface="Courier New" panose="02070309020205020404" pitchFamily="49" charset="0"/>
                <a:cs typeface="Courier New" panose="02070309020205020404" pitchFamily="49" charset="0"/>
              </a:rPr>
              <a:t>&lt;&lt;"Barking...";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5" name="Rectangle 4"/>
          <p:cNvSpPr/>
          <p:nvPr/>
        </p:nvSpPr>
        <p:spPr>
          <a:xfrm>
            <a:off x="277906" y="172249"/>
            <a:ext cx="7135415" cy="461665"/>
          </a:xfrm>
          <a:prstGeom prst="rect">
            <a:avLst/>
          </a:prstGeom>
        </p:spPr>
        <p:txBody>
          <a:bodyPr wrap="none">
            <a:spAutoFit/>
          </a:bodyPr>
          <a:lstStyle/>
          <a:p>
            <a:r>
              <a:rPr lang="en-US" sz="2400" b="1" dirty="0"/>
              <a:t>Single Level Inheritance Example: Inheriting </a:t>
            </a:r>
            <a:r>
              <a:rPr lang="en-US" sz="2400" b="1" dirty="0" smtClean="0"/>
              <a:t>Methods -</a:t>
            </a:r>
            <a:endParaRPr lang="en-US" sz="2400" b="1" dirty="0"/>
          </a:p>
        </p:txBody>
      </p:sp>
      <p:sp>
        <p:nvSpPr>
          <p:cNvPr id="6" name="Rectangle 5"/>
          <p:cNvSpPr/>
          <p:nvPr/>
        </p:nvSpPr>
        <p:spPr>
          <a:xfrm>
            <a:off x="6373906" y="2377025"/>
            <a:ext cx="5593976" cy="1754326"/>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main()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Dog d1;  </a:t>
            </a:r>
          </a:p>
          <a:p>
            <a:r>
              <a:rPr lang="en-US" b="1" dirty="0">
                <a:solidFill>
                  <a:srgbClr val="FF0000"/>
                </a:solidFill>
                <a:latin typeface="Courier New" panose="02070309020205020404" pitchFamily="49" charset="0"/>
                <a:cs typeface="Courier New" panose="02070309020205020404" pitchFamily="49" charset="0"/>
              </a:rPr>
              <a:t>    d1.eat();  </a:t>
            </a:r>
          </a:p>
          <a:p>
            <a:r>
              <a:rPr lang="en-US" b="1" dirty="0">
                <a:solidFill>
                  <a:srgbClr val="FF0000"/>
                </a:solidFill>
                <a:latin typeface="Courier New" panose="02070309020205020404" pitchFamily="49" charset="0"/>
                <a:cs typeface="Courier New" panose="02070309020205020404" pitchFamily="49" charset="0"/>
              </a:rPr>
              <a:t>    d1.bark();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32418639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5575" y="271581"/>
            <a:ext cx="11957538" cy="643253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800" b="1" dirty="0">
                <a:latin typeface="+mn-lt"/>
              </a:rPr>
              <a:t>How to make a Private Member </a:t>
            </a:r>
            <a:r>
              <a:rPr lang="en-US" sz="2800" b="1" dirty="0" smtClean="0">
                <a:latin typeface="+mn-lt"/>
              </a:rPr>
              <a:t>Inheritable –</a:t>
            </a:r>
          </a:p>
          <a:p>
            <a:pPr marL="342900" lvl="0" indent="-342900" algn="just">
              <a:buFont typeface="Wingdings" panose="05000000000000000000" pitchFamily="2" charset="2"/>
              <a:buChar char="§"/>
            </a:pPr>
            <a:r>
              <a:rPr lang="en-US" sz="2000" dirty="0" smtClean="0">
                <a:latin typeface="+mn-lt"/>
              </a:rPr>
              <a:t>The </a:t>
            </a:r>
            <a:r>
              <a:rPr lang="en-US" sz="2000" dirty="0">
                <a:latin typeface="+mn-lt"/>
              </a:rPr>
              <a:t>private member is not inheritable. If we modify the visibility mode by making it public, but this takes away the advantage of data hiding</a:t>
            </a:r>
            <a:r>
              <a:rPr lang="en-US" sz="2000" dirty="0" smtClean="0">
                <a:latin typeface="+mn-lt"/>
              </a:rPr>
              <a:t>.</a:t>
            </a:r>
          </a:p>
          <a:p>
            <a:pPr marL="342900" lvl="0" indent="-342900" algn="just">
              <a:buFont typeface="Wingdings" panose="05000000000000000000" pitchFamily="2" charset="2"/>
              <a:buChar char="§"/>
            </a:pPr>
            <a:endParaRPr lang="en-US" sz="2000" dirty="0">
              <a:latin typeface="+mn-lt"/>
            </a:endParaRPr>
          </a:p>
          <a:p>
            <a:pPr marL="342900" lvl="0" indent="-342900" algn="just">
              <a:buFont typeface="Wingdings" panose="05000000000000000000" pitchFamily="2" charset="2"/>
              <a:buChar char="§"/>
            </a:pPr>
            <a:r>
              <a:rPr lang="en-US" sz="2000" dirty="0">
                <a:latin typeface="+mn-lt"/>
              </a:rPr>
              <a:t>C++ introduces a third visibility modifier, i.e., protected. The member which is declared as protected will be accessible to all the member functions within the class as well as the class immediately derived from it.</a:t>
            </a:r>
          </a:p>
          <a:p>
            <a:pPr lvl="0" algn="just"/>
            <a:endParaRPr lang="en-US" sz="2000" dirty="0" smtClean="0">
              <a:latin typeface="+mn-lt"/>
            </a:endParaRPr>
          </a:p>
          <a:p>
            <a:pPr lvl="0" algn="just"/>
            <a:r>
              <a:rPr lang="en-US" sz="2400" b="1" dirty="0" smtClean="0">
                <a:latin typeface="+mn-lt"/>
              </a:rPr>
              <a:t>Visibility </a:t>
            </a:r>
            <a:r>
              <a:rPr lang="en-US" sz="2400" b="1" dirty="0">
                <a:latin typeface="+mn-lt"/>
              </a:rPr>
              <a:t>modes can be classified into three </a:t>
            </a:r>
            <a:r>
              <a:rPr lang="en-US" sz="2400" b="1" dirty="0" smtClean="0">
                <a:latin typeface="+mn-lt"/>
              </a:rPr>
              <a:t>categories -</a:t>
            </a:r>
            <a:endParaRPr lang="en-US" sz="2400" b="1" dirty="0">
              <a:latin typeface="+mn-lt"/>
            </a:endParaRPr>
          </a:p>
          <a:p>
            <a:pPr lvl="0" algn="just"/>
            <a:r>
              <a:rPr lang="en-US" sz="2000" dirty="0">
                <a:latin typeface="+mn-lt"/>
              </a:rPr>
              <a:t>  </a:t>
            </a:r>
            <a:endParaRPr lang="en-US" sz="2000" dirty="0" smtClean="0">
              <a:latin typeface="+mn-lt"/>
            </a:endParaRPr>
          </a:p>
          <a:p>
            <a:pPr lvl="0" algn="just"/>
            <a:endParaRPr lang="en-US" sz="2000" dirty="0">
              <a:latin typeface="+mn-lt"/>
            </a:endParaRPr>
          </a:p>
          <a:p>
            <a:pPr lvl="0" algn="just"/>
            <a:endParaRPr lang="en-US" sz="2000" dirty="0" smtClean="0">
              <a:latin typeface="+mn-lt"/>
            </a:endParaRPr>
          </a:p>
          <a:p>
            <a:pPr lvl="0" algn="just"/>
            <a:endParaRPr lang="en-US" sz="2000" dirty="0">
              <a:latin typeface="+mn-lt"/>
            </a:endParaRPr>
          </a:p>
          <a:p>
            <a:pPr lvl="0" algn="just"/>
            <a:endParaRPr lang="en-US" sz="2000" dirty="0" smtClean="0">
              <a:latin typeface="+mn-lt"/>
            </a:endParaRPr>
          </a:p>
          <a:p>
            <a:pPr lvl="0" algn="just"/>
            <a:endParaRPr lang="en-US" sz="2000" dirty="0" smtClean="0">
              <a:latin typeface="+mn-lt"/>
            </a:endParaRPr>
          </a:p>
          <a:p>
            <a:pPr marL="342900" lvl="0" indent="-342900" algn="just">
              <a:buFont typeface="Wingdings" panose="05000000000000000000" pitchFamily="2" charset="2"/>
              <a:buChar char="§"/>
            </a:pPr>
            <a:r>
              <a:rPr lang="en-US" sz="2000" b="1" dirty="0" smtClean="0">
                <a:latin typeface="+mn-lt"/>
              </a:rPr>
              <a:t>Public -</a:t>
            </a:r>
            <a:r>
              <a:rPr lang="en-US" sz="2000" dirty="0" smtClean="0">
                <a:latin typeface="+mn-lt"/>
              </a:rPr>
              <a:t> </a:t>
            </a:r>
            <a:r>
              <a:rPr lang="en-US" sz="2000" dirty="0">
                <a:latin typeface="+mn-lt"/>
              </a:rPr>
              <a:t>When the member is declared as public, it is accessible to all the functions of the program</a:t>
            </a:r>
            <a:r>
              <a:rPr lang="en-US" sz="2000" dirty="0" smtClean="0">
                <a:latin typeface="+mn-lt"/>
              </a:rPr>
              <a:t>.</a:t>
            </a:r>
          </a:p>
          <a:p>
            <a:pPr marL="342900" lvl="0" indent="-342900" algn="just">
              <a:buFont typeface="Wingdings" panose="05000000000000000000" pitchFamily="2" charset="2"/>
              <a:buChar char="§"/>
            </a:pPr>
            <a:endParaRPr lang="en-US" sz="2000" dirty="0">
              <a:latin typeface="+mn-lt"/>
            </a:endParaRPr>
          </a:p>
          <a:p>
            <a:pPr marL="342900" lvl="0" indent="-342900" algn="just">
              <a:buFont typeface="Wingdings" panose="05000000000000000000" pitchFamily="2" charset="2"/>
              <a:buChar char="§"/>
            </a:pPr>
            <a:r>
              <a:rPr lang="en-US" sz="2000" b="1" dirty="0" smtClean="0">
                <a:latin typeface="+mn-lt"/>
              </a:rPr>
              <a:t>Private -</a:t>
            </a:r>
            <a:r>
              <a:rPr lang="en-US" sz="2000" dirty="0" smtClean="0">
                <a:latin typeface="+mn-lt"/>
              </a:rPr>
              <a:t> </a:t>
            </a:r>
            <a:r>
              <a:rPr lang="en-US" sz="2000" dirty="0">
                <a:latin typeface="+mn-lt"/>
              </a:rPr>
              <a:t>When the member is declared as private, it is accessible within the class only.</a:t>
            </a:r>
          </a:p>
          <a:p>
            <a:pPr marL="342900" lvl="0" indent="-342900" algn="just">
              <a:buFont typeface="Wingdings" panose="05000000000000000000" pitchFamily="2" charset="2"/>
              <a:buChar char="§"/>
            </a:pPr>
            <a:endParaRPr lang="en-US" sz="2000" dirty="0" smtClean="0">
              <a:latin typeface="+mn-lt"/>
            </a:endParaRPr>
          </a:p>
          <a:p>
            <a:pPr marL="342900" lvl="0" indent="-342900" algn="just">
              <a:buFont typeface="Wingdings" panose="05000000000000000000" pitchFamily="2" charset="2"/>
              <a:buChar char="§"/>
            </a:pPr>
            <a:r>
              <a:rPr lang="en-US" sz="2000" b="1" dirty="0" smtClean="0">
                <a:latin typeface="+mn-lt"/>
              </a:rPr>
              <a:t>Protected -</a:t>
            </a:r>
            <a:r>
              <a:rPr lang="en-US" sz="2000" dirty="0" smtClean="0">
                <a:latin typeface="+mn-lt"/>
              </a:rPr>
              <a:t> </a:t>
            </a:r>
            <a:r>
              <a:rPr lang="en-US" sz="2000" dirty="0">
                <a:latin typeface="+mn-lt"/>
              </a:rPr>
              <a:t>When the member is declared as protected, it is accessible within its own class as well as the class immediately derived from it</a:t>
            </a:r>
            <a:r>
              <a:rPr lang="en-US" sz="2000" dirty="0" smtClean="0">
                <a:latin typeface="+mn-lt"/>
              </a:rPr>
              <a:t>.</a:t>
            </a:r>
            <a:endParaRPr lang="en-US" sz="2000" dirty="0">
              <a:latin typeface="+mn-lt"/>
            </a:endParaRPr>
          </a:p>
        </p:txBody>
      </p:sp>
      <p:sp>
        <p:nvSpPr>
          <p:cNvPr id="3" name="AutoShape 2" descr="C++ Inheritance"/>
          <p:cNvSpPr>
            <a:spLocks noChangeAspect="1" noChangeArrowheads="1"/>
          </p:cNvSpPr>
          <p:nvPr/>
        </p:nvSpPr>
        <p:spPr bwMode="auto">
          <a:xfrm>
            <a:off x="155575" y="629957"/>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939149" y="3052266"/>
            <a:ext cx="3447148" cy="1654204"/>
          </a:xfrm>
          <a:prstGeom prst="rect">
            <a:avLst/>
          </a:prstGeom>
        </p:spPr>
      </p:pic>
    </p:spTree>
    <p:extLst>
      <p:ext uri="{BB962C8B-B14F-4D97-AF65-F5344CB8AC3E}">
        <p14:creationId xmlns="" xmlns:p14="http://schemas.microsoft.com/office/powerpoint/2010/main" val="12949924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241214278"/>
              </p:ext>
            </p:extLst>
          </p:nvPr>
        </p:nvGraphicFramePr>
        <p:xfrm>
          <a:off x="847164" y="787446"/>
          <a:ext cx="10636624" cy="2438400"/>
        </p:xfrm>
        <a:graphic>
          <a:graphicData uri="http://schemas.openxmlformats.org/drawingml/2006/table">
            <a:tbl>
              <a:tblPr>
                <a:tableStyleId>{5940675A-B579-460E-94D1-54222C63F5DA}</a:tableStyleId>
              </a:tblPr>
              <a:tblGrid>
                <a:gridCol w="2659156"/>
                <a:gridCol w="2659156"/>
                <a:gridCol w="2659156"/>
                <a:gridCol w="2659156"/>
              </a:tblGrid>
              <a:tr h="520065">
                <a:tc rowSpan="2">
                  <a:txBody>
                    <a:bodyPr/>
                    <a:lstStyle/>
                    <a:p>
                      <a:pPr algn="ctr" fontAlgn="t"/>
                      <a:r>
                        <a:rPr lang="en-US" sz="2000" b="1" dirty="0">
                          <a:effectLst/>
                        </a:rPr>
                        <a:t>Base class visibility</a:t>
                      </a:r>
                      <a:endParaRPr lang="en-US" sz="2000" b="1" dirty="0">
                        <a:solidFill>
                          <a:srgbClr val="000000"/>
                        </a:solidFill>
                        <a:effectLst/>
                        <a:latin typeface="times new roman" panose="02020603050405020304" pitchFamily="18" charset="0"/>
                      </a:endParaRPr>
                    </a:p>
                  </a:txBody>
                  <a:tcPr marL="114300" marR="114300" marT="114300" marB="114300" anchor="ctr"/>
                </a:tc>
                <a:tc gridSpan="3">
                  <a:txBody>
                    <a:bodyPr/>
                    <a:lstStyle/>
                    <a:p>
                      <a:pPr algn="ctr" fontAlgn="t"/>
                      <a:r>
                        <a:rPr lang="en-US" sz="2000" b="1">
                          <a:effectLst/>
                        </a:rPr>
                        <a:t>Derived class visibility</a:t>
                      </a:r>
                      <a:endParaRPr lang="en-US" sz="2000" b="1">
                        <a:solidFill>
                          <a:srgbClr val="000000"/>
                        </a:solidFill>
                        <a:effectLst/>
                        <a:latin typeface="times new roman" panose="02020603050405020304" pitchFamily="18" charset="0"/>
                      </a:endParaRPr>
                    </a:p>
                  </a:txBody>
                  <a:tcPr marL="114300" marR="114300" marT="114300" marB="114300" anchor="ctr"/>
                </a:tc>
                <a:tc hMerge="1">
                  <a:txBody>
                    <a:bodyPr/>
                    <a:lstStyle/>
                    <a:p>
                      <a:endParaRPr lang="en-US"/>
                    </a:p>
                  </a:txBody>
                  <a:tcPr/>
                </a:tc>
                <a:tc hMerge="1">
                  <a:txBody>
                    <a:bodyPr/>
                    <a:lstStyle/>
                    <a:p>
                      <a:endParaRPr lang="en-US"/>
                    </a:p>
                  </a:txBody>
                  <a:tcPr/>
                </a:tc>
              </a:tr>
              <a:tr h="520065">
                <a:tc vMerge="1">
                  <a:txBody>
                    <a:bodyPr/>
                    <a:lstStyle/>
                    <a:p>
                      <a:endParaRPr lang="en-US"/>
                    </a:p>
                  </a:txBody>
                  <a:tcPr/>
                </a:tc>
                <a:tc>
                  <a:txBody>
                    <a:bodyPr/>
                    <a:lstStyle/>
                    <a:p>
                      <a:pPr algn="ctr" fontAlgn="t"/>
                      <a:r>
                        <a:rPr lang="en-US" sz="2000" b="1" dirty="0">
                          <a:solidFill>
                            <a:srgbClr val="FF0000"/>
                          </a:solidFill>
                          <a:effectLst/>
                        </a:rPr>
                        <a:t>Public</a:t>
                      </a:r>
                      <a:endParaRPr lang="en-US" sz="2000" b="1" dirty="0">
                        <a:solidFill>
                          <a:srgbClr val="FF0000"/>
                        </a:solidFill>
                        <a:effectLst/>
                        <a:latin typeface="times new roman" panose="02020603050405020304" pitchFamily="18" charset="0"/>
                      </a:endParaRPr>
                    </a:p>
                  </a:txBody>
                  <a:tcPr marL="114300" marR="114300" marT="114300" marB="114300" anchor="ctr"/>
                </a:tc>
                <a:tc>
                  <a:txBody>
                    <a:bodyPr/>
                    <a:lstStyle/>
                    <a:p>
                      <a:pPr algn="ctr" fontAlgn="t"/>
                      <a:r>
                        <a:rPr lang="en-US" sz="2000" b="1" dirty="0">
                          <a:solidFill>
                            <a:srgbClr val="FF0000"/>
                          </a:solidFill>
                          <a:effectLst/>
                        </a:rPr>
                        <a:t>Private</a:t>
                      </a:r>
                      <a:endParaRPr lang="en-US" sz="2000" b="1" dirty="0">
                        <a:solidFill>
                          <a:srgbClr val="FF0000"/>
                        </a:solidFill>
                        <a:effectLst/>
                        <a:latin typeface="times new roman" panose="02020603050405020304" pitchFamily="18" charset="0"/>
                      </a:endParaRPr>
                    </a:p>
                  </a:txBody>
                  <a:tcPr marL="114300" marR="114300" marT="114300" marB="114300" anchor="ctr"/>
                </a:tc>
                <a:tc>
                  <a:txBody>
                    <a:bodyPr/>
                    <a:lstStyle/>
                    <a:p>
                      <a:pPr algn="ctr" fontAlgn="t"/>
                      <a:r>
                        <a:rPr lang="en-US" sz="2000" b="1" dirty="0">
                          <a:solidFill>
                            <a:srgbClr val="FF0000"/>
                          </a:solidFill>
                          <a:effectLst/>
                        </a:rPr>
                        <a:t>Protected</a:t>
                      </a:r>
                      <a:endParaRPr lang="en-US" sz="2000" b="1" dirty="0">
                        <a:solidFill>
                          <a:srgbClr val="FF0000"/>
                        </a:solidFill>
                        <a:effectLst/>
                        <a:latin typeface="times new roman" panose="02020603050405020304" pitchFamily="18" charset="0"/>
                      </a:endParaRPr>
                    </a:p>
                  </a:txBody>
                  <a:tcPr marL="114300" marR="114300" marT="114300" marB="114300" anchor="ctr"/>
                </a:tc>
              </a:tr>
              <a:tr h="445770">
                <a:tc>
                  <a:txBody>
                    <a:bodyPr/>
                    <a:lstStyle/>
                    <a:p>
                      <a:pPr algn="ctr" fontAlgn="t"/>
                      <a:r>
                        <a:rPr lang="en-US" sz="2000" b="1" dirty="0">
                          <a:solidFill>
                            <a:srgbClr val="FF0000"/>
                          </a:solidFill>
                          <a:effectLst/>
                        </a:rPr>
                        <a:t>Private</a:t>
                      </a:r>
                      <a:endParaRPr lang="en-US" sz="2000" b="1" dirty="0">
                        <a:solidFill>
                          <a:srgbClr val="FF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Not Inherited</a:t>
                      </a:r>
                      <a:endParaRPr lang="en-US" sz="2000" b="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Not Inherited</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Not Inherited</a:t>
                      </a:r>
                      <a:endParaRPr lang="en-US" sz="2000" b="0">
                        <a:solidFill>
                          <a:srgbClr val="000000"/>
                        </a:solidFill>
                        <a:effectLst/>
                        <a:latin typeface="verdana" panose="020B0604030504040204" pitchFamily="34" charset="0"/>
                      </a:endParaRPr>
                    </a:p>
                  </a:txBody>
                  <a:tcPr marL="76200" marR="76200" marT="76200" marB="76200" anchor="ctr"/>
                </a:tc>
              </a:tr>
              <a:tr h="445770">
                <a:tc>
                  <a:txBody>
                    <a:bodyPr/>
                    <a:lstStyle/>
                    <a:p>
                      <a:pPr algn="ctr" fontAlgn="t"/>
                      <a:r>
                        <a:rPr lang="en-US" sz="2000" b="1" dirty="0">
                          <a:solidFill>
                            <a:srgbClr val="FF0000"/>
                          </a:solidFill>
                          <a:effectLst/>
                        </a:rPr>
                        <a:t>Protected</a:t>
                      </a:r>
                      <a:endParaRPr lang="en-US" sz="2000" b="1" dirty="0">
                        <a:solidFill>
                          <a:srgbClr val="FF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Protected</a:t>
                      </a:r>
                      <a:endParaRPr lang="en-US" sz="2000" b="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Private</a:t>
                      </a:r>
                      <a:endParaRPr lang="en-US" sz="2000" b="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Protected</a:t>
                      </a:r>
                      <a:endParaRPr lang="en-US" sz="2000" b="0">
                        <a:solidFill>
                          <a:srgbClr val="000000"/>
                        </a:solidFill>
                        <a:effectLst/>
                        <a:latin typeface="verdana" panose="020B0604030504040204" pitchFamily="34" charset="0"/>
                      </a:endParaRPr>
                    </a:p>
                  </a:txBody>
                  <a:tcPr marL="76200" marR="76200" marT="76200" marB="76200" anchor="ctr"/>
                </a:tc>
              </a:tr>
              <a:tr h="445770">
                <a:tc>
                  <a:txBody>
                    <a:bodyPr/>
                    <a:lstStyle/>
                    <a:p>
                      <a:pPr algn="ctr" fontAlgn="t"/>
                      <a:r>
                        <a:rPr lang="en-US" sz="2000" b="1" dirty="0">
                          <a:solidFill>
                            <a:srgbClr val="FF0000"/>
                          </a:solidFill>
                          <a:effectLst/>
                        </a:rPr>
                        <a:t>Public</a:t>
                      </a:r>
                      <a:endParaRPr lang="en-US" sz="2000" b="1" dirty="0">
                        <a:solidFill>
                          <a:srgbClr val="FF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Public</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Private</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Protected</a:t>
                      </a:r>
                      <a:endParaRPr lang="en-US" sz="2000" b="0" dirty="0">
                        <a:solidFill>
                          <a:srgbClr val="000000"/>
                        </a:solidFill>
                        <a:effectLst/>
                        <a:latin typeface="verdana" panose="020B0604030504040204" pitchFamily="34" charset="0"/>
                      </a:endParaRPr>
                    </a:p>
                  </a:txBody>
                  <a:tcPr marL="76200" marR="76200" marT="76200" marB="76200" anchor="ctr"/>
                </a:tc>
              </a:tr>
            </a:tbl>
          </a:graphicData>
        </a:graphic>
      </p:graphicFrame>
      <p:sp>
        <p:nvSpPr>
          <p:cNvPr id="6" name="Rectangle 5"/>
          <p:cNvSpPr/>
          <p:nvPr/>
        </p:nvSpPr>
        <p:spPr>
          <a:xfrm>
            <a:off x="249921" y="164958"/>
            <a:ext cx="5010602" cy="523220"/>
          </a:xfrm>
          <a:prstGeom prst="rect">
            <a:avLst/>
          </a:prstGeom>
        </p:spPr>
        <p:txBody>
          <a:bodyPr wrap="none">
            <a:spAutoFit/>
          </a:bodyPr>
          <a:lstStyle/>
          <a:p>
            <a:r>
              <a:rPr lang="en-US" sz="2800" b="1" dirty="0"/>
              <a:t>Visibility of Inherited </a:t>
            </a:r>
            <a:r>
              <a:rPr lang="en-US" sz="2800" b="1" dirty="0" smtClean="0"/>
              <a:t>Members -</a:t>
            </a:r>
            <a:endParaRPr lang="en-US" sz="2800" b="1" dirty="0"/>
          </a:p>
        </p:txBody>
      </p:sp>
    </p:spTree>
    <p:extLst>
      <p:ext uri="{BB962C8B-B14F-4D97-AF65-F5344CB8AC3E}">
        <p14:creationId xmlns="" xmlns:p14="http://schemas.microsoft.com/office/powerpoint/2010/main" val="15273784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458" y="224135"/>
            <a:ext cx="11689977" cy="6370975"/>
          </a:xfrm>
          <a:prstGeom prst="rect">
            <a:avLst/>
          </a:prstGeom>
        </p:spPr>
        <p:txBody>
          <a:bodyPr wrap="square">
            <a:spAutoFit/>
          </a:bodyPr>
          <a:lstStyle/>
          <a:p>
            <a:pPr algn="just"/>
            <a:r>
              <a:rPr lang="en-US" sz="2800" b="1" dirty="0"/>
              <a:t>Multilevel </a:t>
            </a:r>
            <a:r>
              <a:rPr lang="en-US" sz="2800" b="1" dirty="0" smtClean="0"/>
              <a:t>Inheritance - </a:t>
            </a:r>
            <a:r>
              <a:rPr lang="en-US" sz="2000" dirty="0" smtClean="0"/>
              <a:t>Multilevel </a:t>
            </a:r>
            <a:r>
              <a:rPr lang="en-US" sz="2000" dirty="0"/>
              <a:t>inheritance is a process of deriving a class from another derived class</a:t>
            </a:r>
            <a:r>
              <a:rPr lang="en-US" sz="2000" dirty="0" smtClean="0"/>
              <a:t>.</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#include&lt;iostream.h&gt;</a:t>
            </a:r>
          </a:p>
          <a:p>
            <a:pPr algn="just"/>
            <a:r>
              <a:rPr lang="en-US" b="1" dirty="0" smtClean="0">
                <a:solidFill>
                  <a:srgbClr val="FF0000"/>
                </a:solidFill>
                <a:latin typeface="Courier New" panose="02070309020205020404" pitchFamily="49" charset="0"/>
                <a:cs typeface="Courier New" panose="02070309020205020404" pitchFamily="49" charset="0"/>
              </a:rPr>
              <a:t>#include&lt;</a:t>
            </a:r>
            <a:r>
              <a:rPr lang="en-US" b="1" dirty="0" err="1" smtClean="0">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  </a:t>
            </a:r>
            <a:endParaRPr lang="en-US" b="1" dirty="0">
              <a:solidFill>
                <a:srgbClr val="FF0000"/>
              </a:solidFill>
              <a:latin typeface="Courier New" panose="02070309020205020404" pitchFamily="49" charset="0"/>
              <a:cs typeface="Courier New" panose="02070309020205020404" pitchFamily="49" charset="0"/>
            </a:endParaRPr>
          </a:p>
          <a:p>
            <a:pPr algn="just"/>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class </a:t>
            </a:r>
            <a:r>
              <a:rPr lang="en-US" b="1" dirty="0">
                <a:solidFill>
                  <a:srgbClr val="FF0000"/>
                </a:solidFill>
                <a:latin typeface="Courier New" panose="02070309020205020404" pitchFamily="49" charset="0"/>
                <a:cs typeface="Courier New" panose="02070309020205020404" pitchFamily="49" charset="0"/>
              </a:rPr>
              <a:t>Animal </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public:  </a:t>
            </a: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void </a:t>
            </a:r>
            <a:r>
              <a:rPr lang="en-US" b="1" dirty="0">
                <a:solidFill>
                  <a:srgbClr val="FF0000"/>
                </a:solidFill>
                <a:latin typeface="Courier New" panose="02070309020205020404" pitchFamily="49" charset="0"/>
                <a:cs typeface="Courier New" panose="02070309020205020404" pitchFamily="49" charset="0"/>
              </a:rPr>
              <a:t>eat() </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cout</a:t>
            </a:r>
            <a:r>
              <a:rPr lang="en-US" b="1" dirty="0">
                <a:solidFill>
                  <a:srgbClr val="FF0000"/>
                </a:solidFill>
                <a:latin typeface="Courier New" panose="02070309020205020404" pitchFamily="49" charset="0"/>
                <a:cs typeface="Courier New" panose="02070309020205020404" pitchFamily="49" charset="0"/>
              </a:rPr>
              <a:t>&lt;&lt;"Eating..."&lt;&lt;endl;   </a:t>
            </a: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class </a:t>
            </a:r>
            <a:r>
              <a:rPr lang="en-US" b="1" dirty="0">
                <a:solidFill>
                  <a:srgbClr val="FF0000"/>
                </a:solidFill>
                <a:latin typeface="Courier New" panose="02070309020205020404" pitchFamily="49" charset="0"/>
                <a:cs typeface="Courier New" panose="02070309020205020404" pitchFamily="49" charset="0"/>
              </a:rPr>
              <a:t>Dog: public Animal   </a:t>
            </a:r>
          </a:p>
          <a:p>
            <a:pPr algn="just"/>
            <a:r>
              <a:rPr lang="en-US" b="1" dirty="0">
                <a:solidFill>
                  <a:srgbClr val="FF0000"/>
                </a:solidFill>
                <a:latin typeface="Courier New" panose="02070309020205020404" pitchFamily="49" charset="0"/>
                <a:cs typeface="Courier New" panose="02070309020205020404" pitchFamily="49" charset="0"/>
              </a:rPr>
              <a:t>{</a:t>
            </a:r>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public</a:t>
            </a:r>
            <a:r>
              <a:rPr lang="en-US" b="1" dirty="0">
                <a:solidFill>
                  <a:srgbClr val="FF0000"/>
                </a:solidFill>
                <a:latin typeface="Courier New" panose="02070309020205020404" pitchFamily="49" charset="0"/>
                <a:cs typeface="Courier New" panose="02070309020205020404" pitchFamily="49" charset="0"/>
              </a:rPr>
              <a:t>:  </a:t>
            </a:r>
          </a:p>
          <a:p>
            <a:pPr algn="just"/>
            <a:r>
              <a:rPr lang="en-US" b="1" dirty="0">
                <a:solidFill>
                  <a:srgbClr val="FF0000"/>
                </a:solidFill>
                <a:latin typeface="Courier New" panose="02070309020205020404" pitchFamily="49" charset="0"/>
                <a:cs typeface="Courier New" panose="02070309020205020404" pitchFamily="49" charset="0"/>
              </a:rPr>
              <a:t>     void bark</a:t>
            </a:r>
            <a:r>
              <a:rPr lang="en-US" b="1" dirty="0" smtClean="0">
                <a:solidFill>
                  <a:srgbClr val="FF0000"/>
                </a:solidFill>
                <a:latin typeface="Courier New" panose="02070309020205020404" pitchFamily="49" charset="0"/>
                <a:cs typeface="Courier New" panose="02070309020205020404" pitchFamily="49" charset="0"/>
              </a:rPr>
              <a:t>()</a:t>
            </a:r>
          </a:p>
          <a:p>
            <a:pPr algn="just"/>
            <a:r>
              <a:rPr lang="en-US" b="1" dirty="0" smtClean="0">
                <a:solidFill>
                  <a:srgbClr val="FF0000"/>
                </a:solidFill>
                <a:latin typeface="Courier New" panose="02070309020205020404" pitchFamily="49" charset="0"/>
                <a:cs typeface="Courier New" panose="02070309020205020404" pitchFamily="49" charset="0"/>
              </a:rPr>
              <a:t>     {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cout</a:t>
            </a:r>
            <a:r>
              <a:rPr lang="en-US" b="1" dirty="0">
                <a:solidFill>
                  <a:srgbClr val="FF0000"/>
                </a:solidFill>
                <a:latin typeface="Courier New" panose="02070309020205020404" pitchFamily="49" charset="0"/>
                <a:cs typeface="Courier New" panose="02070309020205020404" pitchFamily="49" charset="0"/>
              </a:rPr>
              <a:t>&lt;&lt;"Barking..."&lt;&lt;endl;   </a:t>
            </a:r>
          </a:p>
          <a:p>
            <a:pPr algn="just"/>
            <a:r>
              <a:rPr lang="en-US" b="1" dirty="0">
                <a:solidFill>
                  <a:srgbClr val="FF0000"/>
                </a:solidFill>
                <a:latin typeface="Courier New" panose="02070309020205020404" pitchFamily="49" charset="0"/>
                <a:cs typeface="Courier New" panose="02070309020205020404" pitchFamily="49" charset="0"/>
              </a:rPr>
              <a:t>     }    </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0905564" y="793521"/>
            <a:ext cx="1048871" cy="3536432"/>
          </a:xfrm>
          <a:prstGeom prst="rect">
            <a:avLst/>
          </a:prstGeom>
        </p:spPr>
      </p:pic>
      <p:pic>
        <p:nvPicPr>
          <p:cNvPr id="7" name="Picture 6"/>
          <p:cNvPicPr>
            <a:picLocks noChangeAspect="1"/>
          </p:cNvPicPr>
          <p:nvPr/>
        </p:nvPicPr>
        <p:blipFill>
          <a:blip r:embed="rId3"/>
          <a:stretch>
            <a:fillRect/>
          </a:stretch>
        </p:blipFill>
        <p:spPr>
          <a:xfrm>
            <a:off x="5551396" y="1508379"/>
            <a:ext cx="6145301" cy="4621169"/>
          </a:xfrm>
          <a:prstGeom prst="rect">
            <a:avLst/>
          </a:prstGeom>
        </p:spPr>
      </p:pic>
    </p:spTree>
    <p:extLst>
      <p:ext uri="{BB962C8B-B14F-4D97-AF65-F5344CB8AC3E}">
        <p14:creationId xmlns="" xmlns:p14="http://schemas.microsoft.com/office/powerpoint/2010/main" val="41820704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 Inheritance"/>
          <p:cNvSpPr>
            <a:spLocks noChangeAspect="1" noChangeArrowheads="1"/>
          </p:cNvSpPr>
          <p:nvPr/>
        </p:nvSpPr>
        <p:spPr bwMode="auto">
          <a:xfrm>
            <a:off x="155575" y="680478"/>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55574" y="171158"/>
            <a:ext cx="11852649" cy="830997"/>
          </a:xfrm>
          <a:prstGeom prst="rect">
            <a:avLst/>
          </a:prstGeom>
        </p:spPr>
        <p:txBody>
          <a:bodyPr wrap="square">
            <a:spAutoFit/>
          </a:bodyPr>
          <a:lstStyle/>
          <a:p>
            <a:r>
              <a:rPr lang="en-US" sz="2800" b="1" dirty="0"/>
              <a:t>Multiple </a:t>
            </a:r>
            <a:r>
              <a:rPr lang="en-US" sz="2800" b="1" dirty="0" smtClean="0"/>
              <a:t>Inheritance -</a:t>
            </a:r>
            <a:endParaRPr lang="en-US" sz="2800" b="1" dirty="0"/>
          </a:p>
          <a:p>
            <a:pPr algn="just"/>
            <a:r>
              <a:rPr lang="en-US" sz="2000" dirty="0"/>
              <a:t>Multiple inheritance is the process of deriving a new class that inherits the attributes from two or more classes</a:t>
            </a:r>
            <a:r>
              <a:rPr lang="en-US" sz="2000" dirty="0" smtClean="0"/>
              <a:t>.</a:t>
            </a:r>
          </a:p>
        </p:txBody>
      </p:sp>
      <p:pic>
        <p:nvPicPr>
          <p:cNvPr id="7" name="Picture 6"/>
          <p:cNvPicPr>
            <a:picLocks noChangeAspect="1"/>
          </p:cNvPicPr>
          <p:nvPr/>
        </p:nvPicPr>
        <p:blipFill>
          <a:blip r:embed="rId2"/>
          <a:stretch>
            <a:fillRect/>
          </a:stretch>
        </p:blipFill>
        <p:spPr>
          <a:xfrm>
            <a:off x="3558707" y="1175460"/>
            <a:ext cx="4385839" cy="2199751"/>
          </a:xfrm>
          <a:prstGeom prst="rect">
            <a:avLst/>
          </a:prstGeom>
        </p:spPr>
      </p:pic>
      <p:sp>
        <p:nvSpPr>
          <p:cNvPr id="10" name="Rectangle 9"/>
          <p:cNvSpPr/>
          <p:nvPr/>
        </p:nvSpPr>
        <p:spPr>
          <a:xfrm>
            <a:off x="155574" y="3548516"/>
            <a:ext cx="11852649" cy="1692771"/>
          </a:xfrm>
          <a:prstGeom prst="rect">
            <a:avLst/>
          </a:prstGeom>
        </p:spPr>
        <p:txBody>
          <a:bodyPr wrap="square">
            <a:spAutoFit/>
          </a:bodyPr>
          <a:lstStyle/>
          <a:p>
            <a:r>
              <a:rPr lang="en-US" sz="2400" b="1" dirty="0" smtClean="0"/>
              <a:t>Ambiguity </a:t>
            </a:r>
            <a:r>
              <a:rPr lang="en-US" sz="2400" b="1" dirty="0"/>
              <a:t>Resolution in </a:t>
            </a:r>
            <a:r>
              <a:rPr lang="en-US" sz="2400" b="1" dirty="0" smtClean="0"/>
              <a:t>Inheritance –</a:t>
            </a:r>
          </a:p>
          <a:p>
            <a:pPr algn="just"/>
            <a:r>
              <a:rPr lang="en-US" sz="2000" dirty="0"/>
              <a:t>Ambiguity can be occurred in using the multiple inheritance when a function with the same name occurs in more than one base class.</a:t>
            </a:r>
            <a:r>
              <a:rPr lang="en-US" sz="2000" b="1" dirty="0" smtClean="0"/>
              <a:t> </a:t>
            </a:r>
          </a:p>
          <a:p>
            <a:pPr algn="just"/>
            <a:endParaRPr lang="en-US" sz="2000" b="1" dirty="0"/>
          </a:p>
          <a:p>
            <a:pPr algn="just"/>
            <a:r>
              <a:rPr lang="en-US" sz="2000" b="1" dirty="0" smtClean="0"/>
              <a:t>Note: </a:t>
            </a:r>
            <a:r>
              <a:rPr lang="en-US" sz="2000" dirty="0" smtClean="0"/>
              <a:t>Example of Multiple Inheritance and Ambiguity Resolution discussed later. </a:t>
            </a:r>
            <a:endParaRPr lang="en-US" sz="2000" dirty="0"/>
          </a:p>
        </p:txBody>
      </p:sp>
    </p:spTree>
    <p:extLst>
      <p:ext uri="{BB962C8B-B14F-4D97-AF65-F5344CB8AC3E}">
        <p14:creationId xmlns="" xmlns:p14="http://schemas.microsoft.com/office/powerpoint/2010/main" val="119979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Standard output stream (cout) -</a:t>
            </a:r>
            <a:endParaRPr lang="en-US" sz="3600" b="1" dirty="0">
              <a:latin typeface="+mn-lt"/>
            </a:endParaRPr>
          </a:p>
        </p:txBody>
      </p:sp>
      <p:sp>
        <p:nvSpPr>
          <p:cNvPr id="3" name="Text Placeholder 2"/>
          <p:cNvSpPr>
            <a:spLocks noGrp="1"/>
          </p:cNvSpPr>
          <p:nvPr>
            <p:ph type="body" idx="1"/>
          </p:nvPr>
        </p:nvSpPr>
        <p:spPr>
          <a:xfrm>
            <a:off x="568803" y="1307644"/>
            <a:ext cx="11005246" cy="3690241"/>
          </a:xfrm>
        </p:spPr>
        <p:txBody>
          <a:bodyPr>
            <a:noAutofit/>
          </a:bodyPr>
          <a:lstStyle/>
          <a:p>
            <a:pPr marL="342900" indent="-342900" algn="just">
              <a:buFont typeface="Wingdings" panose="05000000000000000000" pitchFamily="2" charset="2"/>
              <a:buChar char="§"/>
            </a:pPr>
            <a:r>
              <a:rPr lang="en-US" dirty="0" smtClean="0">
                <a:solidFill>
                  <a:schemeClr val="tx1"/>
                </a:solidFill>
              </a:rPr>
              <a:t>The cout is a predefined object of ostream class. It is connected with the standard output device, which is usually a display screen. The cout is used in conjunction with stream </a:t>
            </a:r>
            <a:r>
              <a:rPr lang="en-US" i="1" dirty="0" smtClean="0">
                <a:solidFill>
                  <a:schemeClr val="tx1"/>
                </a:solidFill>
              </a:rPr>
              <a:t>insertion operator</a:t>
            </a:r>
            <a:r>
              <a:rPr lang="en-US" dirty="0" smtClean="0">
                <a:solidFill>
                  <a:schemeClr val="tx1"/>
                </a:solidFill>
              </a:rPr>
              <a:t> (&lt;&lt;) to display the output on a console.</a:t>
            </a:r>
          </a:p>
          <a:p>
            <a:pPr lvl="1" algn="just"/>
            <a:endParaRPr lang="en-US" b="1" dirty="0">
              <a:solidFill>
                <a:schemeClr val="tx1"/>
              </a:solidFill>
            </a:endParaRPr>
          </a:p>
          <a:p>
            <a:pPr lvl="1" algn="just"/>
            <a:r>
              <a:rPr lang="en-US" b="1" dirty="0" smtClean="0">
                <a:solidFill>
                  <a:srgbClr val="FF0000"/>
                </a:solidFill>
              </a:rPr>
              <a:t>#include &lt;iostream.h&gt;</a:t>
            </a:r>
          </a:p>
          <a:p>
            <a:pPr lvl="1" algn="just"/>
            <a:r>
              <a:rPr lang="en-US" b="1" dirty="0" smtClean="0">
                <a:solidFill>
                  <a:srgbClr val="FF0000"/>
                </a:solidFill>
              </a:rPr>
              <a:t>void main()</a:t>
            </a:r>
          </a:p>
          <a:p>
            <a:pPr lvl="1" algn="just"/>
            <a:r>
              <a:rPr lang="en-US" b="1" dirty="0" smtClean="0">
                <a:solidFill>
                  <a:srgbClr val="FF0000"/>
                </a:solidFill>
              </a:rPr>
              <a:t>{</a:t>
            </a:r>
          </a:p>
          <a:p>
            <a:pPr lvl="1" algn="just"/>
            <a:r>
              <a:rPr lang="en-US" b="1" dirty="0" smtClean="0">
                <a:solidFill>
                  <a:srgbClr val="FF0000"/>
                </a:solidFill>
              </a:rPr>
              <a:t>    cout &lt;&lt; "Hello this is C++";</a:t>
            </a:r>
          </a:p>
          <a:p>
            <a:pPr lvl="1" algn="just"/>
            <a:r>
              <a:rPr lang="en-US" b="1" dirty="0">
                <a:solidFill>
                  <a:srgbClr val="FF0000"/>
                </a:solidFill>
              </a:rPr>
              <a:t>}</a:t>
            </a:r>
            <a:endParaRPr lang="en-US" b="1" dirty="0" smtClean="0">
              <a:solidFill>
                <a:srgbClr val="FF0000"/>
              </a:solidFill>
            </a:endParaRPr>
          </a:p>
        </p:txBody>
      </p:sp>
    </p:spTree>
    <p:extLst>
      <p:ext uri="{BB962C8B-B14F-4D97-AF65-F5344CB8AC3E}">
        <p14:creationId xmlns="" xmlns:p14="http://schemas.microsoft.com/office/powerpoint/2010/main" val="156085612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83" y="212259"/>
            <a:ext cx="4132729" cy="6463308"/>
          </a:xfrm>
          <a:prstGeom prst="rect">
            <a:avLst/>
          </a:prstGeom>
        </p:spPr>
        <p:txBody>
          <a:bodyPr wrap="square">
            <a:spAutoFit/>
          </a:bodyPr>
          <a:lstStyle/>
          <a:p>
            <a:r>
              <a:rPr lang="en-US" b="1" dirty="0">
                <a:solidFill>
                  <a:srgbClr val="FF0000"/>
                </a:solidFill>
                <a:latin typeface="Courier New" panose="02070309020205020404" pitchFamily="49" charset="0"/>
                <a:cs typeface="Courier New" panose="02070309020205020404" pitchFamily="49" charset="0"/>
              </a:rPr>
              <a:t>#include&lt;iostream.h&gt;</a:t>
            </a:r>
          </a:p>
          <a:p>
            <a:r>
              <a:rPr lang="en-US" b="1" dirty="0">
                <a:solidFill>
                  <a:srgbClr val="FF0000"/>
                </a:solidFill>
                <a:latin typeface="Courier New" panose="02070309020205020404" pitchFamily="49" charset="0"/>
                <a:cs typeface="Courier New" panose="02070309020205020404" pitchFamily="49" charset="0"/>
              </a:rPr>
              <a:t>#include&lt;</a:t>
            </a:r>
            <a:r>
              <a:rPr lang="en-US" b="1" dirty="0" err="1">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class A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protected:  </a:t>
            </a:r>
          </a:p>
          <a:p>
            <a:r>
              <a:rPr lang="en-US" b="1" dirty="0">
                <a:solidFill>
                  <a:srgbClr val="FF0000"/>
                </a:solidFill>
                <a:latin typeface="Courier New" panose="02070309020205020404" pitchFamily="49" charset="0"/>
                <a:cs typeface="Courier New" panose="02070309020205020404" pitchFamily="49" charset="0"/>
              </a:rPr>
              <a:t>     	int a;  </a:t>
            </a:r>
          </a:p>
          <a:p>
            <a:r>
              <a:rPr lang="en-US" b="1" dirty="0">
                <a:solidFill>
                  <a:srgbClr val="FF0000"/>
                </a:solidFill>
                <a:latin typeface="Courier New" panose="02070309020205020404" pitchFamily="49" charset="0"/>
                <a:cs typeface="Courier New" panose="02070309020205020404" pitchFamily="49" charset="0"/>
              </a:rPr>
              <a:t>    public:  </a:t>
            </a:r>
          </a:p>
          <a:p>
            <a:r>
              <a:rPr lang="en-US" b="1" dirty="0">
                <a:solidFill>
                  <a:srgbClr val="FF0000"/>
                </a:solidFill>
                <a:latin typeface="Courier New" panose="02070309020205020404" pitchFamily="49" charset="0"/>
                <a:cs typeface="Courier New" panose="02070309020205020404" pitchFamily="49" charset="0"/>
              </a:rPr>
              <a:t>    	void </a:t>
            </a:r>
            <a:r>
              <a:rPr lang="en-US" b="1" dirty="0" err="1">
                <a:solidFill>
                  <a:srgbClr val="FF0000"/>
                </a:solidFill>
                <a:latin typeface="Courier New" panose="02070309020205020404" pitchFamily="49" charset="0"/>
                <a:cs typeface="Courier New" panose="02070309020205020404" pitchFamily="49" charset="0"/>
              </a:rPr>
              <a:t>get_a</a:t>
            </a:r>
            <a:r>
              <a:rPr lang="en-US" b="1" dirty="0">
                <a:solidFill>
                  <a:srgbClr val="FF0000"/>
                </a:solidFill>
                <a:latin typeface="Courier New" panose="02070309020205020404" pitchFamily="49" charset="0"/>
                <a:cs typeface="Courier New" panose="02070309020205020404" pitchFamily="49" charset="0"/>
              </a:rPr>
              <a:t>(int n)  </a:t>
            </a: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 = n;  </a:t>
            </a: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class B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protected: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int</a:t>
            </a:r>
            <a:r>
              <a:rPr lang="en-US" b="1" dirty="0">
                <a:solidFill>
                  <a:srgbClr val="FF0000"/>
                </a:solidFill>
                <a:latin typeface="Courier New" panose="02070309020205020404" pitchFamily="49" charset="0"/>
                <a:cs typeface="Courier New" panose="02070309020205020404" pitchFamily="49" charset="0"/>
              </a:rPr>
              <a:t> b;  </a:t>
            </a:r>
          </a:p>
          <a:p>
            <a:r>
              <a:rPr lang="en-US" b="1" dirty="0">
                <a:solidFill>
                  <a:srgbClr val="FF0000"/>
                </a:solidFill>
                <a:latin typeface="Courier New" panose="02070309020205020404" pitchFamily="49" charset="0"/>
                <a:cs typeface="Courier New" panose="02070309020205020404" pitchFamily="49" charset="0"/>
              </a:rPr>
              <a:t>    public: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void</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get_b</a:t>
            </a:r>
            <a:r>
              <a:rPr lang="en-US" b="1" dirty="0">
                <a:solidFill>
                  <a:srgbClr val="FF0000"/>
                </a:solidFill>
                <a:latin typeface="Courier New" panose="02070309020205020404" pitchFamily="49" charset="0"/>
                <a:cs typeface="Courier New" panose="02070309020205020404" pitchFamily="49" charset="0"/>
              </a:rPr>
              <a:t>(int n)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b</a:t>
            </a:r>
            <a:r>
              <a:rPr lang="en-US" b="1" dirty="0">
                <a:solidFill>
                  <a:srgbClr val="FF0000"/>
                </a:solidFill>
                <a:latin typeface="Courier New" panose="02070309020205020404" pitchFamily="49" charset="0"/>
                <a:cs typeface="Courier New" panose="02070309020205020404" pitchFamily="49" charset="0"/>
              </a:rPr>
              <a:t> = n;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p>
        </p:txBody>
      </p:sp>
      <p:sp>
        <p:nvSpPr>
          <p:cNvPr id="3" name="Rectangle 2"/>
          <p:cNvSpPr/>
          <p:nvPr/>
        </p:nvSpPr>
        <p:spPr>
          <a:xfrm>
            <a:off x="3680012" y="669458"/>
            <a:ext cx="8758518" cy="5355312"/>
          </a:xfrm>
          <a:prstGeom prst="rect">
            <a:avLst/>
          </a:prstGeom>
        </p:spPr>
        <p:txBody>
          <a:bodyPr wrap="square">
            <a:spAutoFit/>
          </a:bodyPr>
          <a:lstStyle/>
          <a:p>
            <a:r>
              <a:rPr lang="en-US" b="1" dirty="0">
                <a:solidFill>
                  <a:srgbClr val="7030A0"/>
                </a:solidFill>
                <a:latin typeface="Courier New" panose="02070309020205020404" pitchFamily="49" charset="0"/>
                <a:cs typeface="Courier New" panose="02070309020205020404" pitchFamily="49" charset="0"/>
              </a:rPr>
              <a:t>class C : public A</a:t>
            </a:r>
            <a:r>
              <a:rPr lang="en-US" b="1" dirty="0" smtClean="0">
                <a:solidFill>
                  <a:srgbClr val="7030A0"/>
                </a:solidFill>
                <a:latin typeface="Courier New" panose="02070309020205020404" pitchFamily="49" charset="0"/>
                <a:cs typeface="Courier New" panose="02070309020205020404" pitchFamily="49" charset="0"/>
              </a:rPr>
              <a:t>, public</a:t>
            </a:r>
            <a:r>
              <a:rPr lang="en-US" b="1" dirty="0">
                <a:solidFill>
                  <a:srgbClr val="7030A0"/>
                </a:solidFill>
                <a:latin typeface="Courier New" panose="02070309020205020404" pitchFamily="49" charset="0"/>
                <a:cs typeface="Courier New" panose="02070309020205020404" pitchFamily="49" charset="0"/>
              </a:rPr>
              <a:t> B  </a:t>
            </a:r>
          </a:p>
          <a:p>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public:  </a:t>
            </a:r>
          </a:p>
          <a:p>
            <a:r>
              <a:rPr lang="en-US" b="1" dirty="0">
                <a:solidFill>
                  <a:srgbClr val="7030A0"/>
                </a:solidFill>
                <a:latin typeface="Courier New" panose="02070309020205020404" pitchFamily="49" charset="0"/>
                <a:cs typeface="Courier New" panose="02070309020205020404" pitchFamily="49" charset="0"/>
              </a:rPr>
              <a:t>    void display()  </a:t>
            </a:r>
          </a:p>
          <a:p>
            <a:r>
              <a:rPr lang="en-US" b="1" dirty="0">
                <a:solidFill>
                  <a:srgbClr val="7030A0"/>
                </a:solidFill>
                <a:latin typeface="Courier New" panose="02070309020205020404" pitchFamily="49" charset="0"/>
                <a:cs typeface="Courier New" panose="02070309020205020404" pitchFamily="49" charset="0"/>
              </a:rPr>
              <a:t>    {  </a:t>
            </a:r>
          </a:p>
          <a:p>
            <a:r>
              <a:rPr lang="en-US" b="1" dirty="0">
                <a:solidFill>
                  <a:srgbClr val="7030A0"/>
                </a:solidFill>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cout</a:t>
            </a:r>
            <a:r>
              <a:rPr lang="en-US" b="1" dirty="0">
                <a:solidFill>
                  <a:srgbClr val="7030A0"/>
                </a:solidFill>
                <a:latin typeface="Courier New" panose="02070309020205020404" pitchFamily="49" charset="0"/>
                <a:cs typeface="Courier New" panose="02070309020205020404" pitchFamily="49" charset="0"/>
              </a:rPr>
              <a:t> &lt;&lt; "The value of a is : " </a:t>
            </a:r>
            <a:r>
              <a:rPr lang="en-US" b="1" dirty="0" smtClean="0">
                <a:solidFill>
                  <a:srgbClr val="7030A0"/>
                </a:solidFill>
                <a:latin typeface="Courier New" panose="02070309020205020404" pitchFamily="49" charset="0"/>
                <a:cs typeface="Courier New" panose="02070309020205020404" pitchFamily="49" charset="0"/>
              </a:rPr>
              <a:t>&lt;&lt; a;</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cout</a:t>
            </a:r>
            <a:r>
              <a:rPr lang="en-US" b="1" dirty="0">
                <a:solidFill>
                  <a:srgbClr val="7030A0"/>
                </a:solidFill>
                <a:latin typeface="Courier New" panose="02070309020205020404" pitchFamily="49" charset="0"/>
                <a:cs typeface="Courier New" panose="02070309020205020404" pitchFamily="49" charset="0"/>
              </a:rPr>
              <a:t> &lt;&lt; "The value of b is : " </a:t>
            </a:r>
            <a:r>
              <a:rPr lang="en-US" b="1" dirty="0" smtClean="0">
                <a:solidFill>
                  <a:srgbClr val="7030A0"/>
                </a:solidFill>
                <a:latin typeface="Courier New" panose="02070309020205020404" pitchFamily="49" charset="0"/>
                <a:cs typeface="Courier New" panose="02070309020205020404" pitchFamily="49" charset="0"/>
              </a:rPr>
              <a:t>&lt;&lt; b;</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cout &lt;&lt; "</a:t>
            </a:r>
            <a:r>
              <a:rPr lang="en-US" b="1" dirty="0">
                <a:solidFill>
                  <a:srgbClr val="7030A0"/>
                </a:solidFill>
                <a:latin typeface="Courier New" panose="02070309020205020404" pitchFamily="49" charset="0"/>
                <a:cs typeface="Courier New" panose="02070309020205020404" pitchFamily="49" charset="0"/>
              </a:rPr>
              <a:t>Addition of a and b is : </a:t>
            </a:r>
            <a:r>
              <a:rPr lang="en-US" b="1" dirty="0" smtClean="0">
                <a:solidFill>
                  <a:srgbClr val="7030A0"/>
                </a:solidFill>
                <a:latin typeface="Courier New" panose="02070309020205020404" pitchFamily="49" charset="0"/>
                <a:cs typeface="Courier New" panose="02070309020205020404" pitchFamily="49" charset="0"/>
              </a:rPr>
              <a:t>“ &lt;&lt; (</a:t>
            </a:r>
            <a:r>
              <a:rPr lang="en-US" b="1" dirty="0" err="1" smtClean="0">
                <a:solidFill>
                  <a:srgbClr val="7030A0"/>
                </a:solidFill>
                <a:latin typeface="Courier New" panose="02070309020205020404" pitchFamily="49" charset="0"/>
                <a:cs typeface="Courier New" panose="02070309020205020404" pitchFamily="49" charset="0"/>
              </a:rPr>
              <a:t>a+b</a:t>
            </a:r>
            <a:r>
              <a:rPr lang="en-US" b="1" dirty="0" smtClean="0">
                <a:solidFill>
                  <a:srgbClr val="7030A0"/>
                </a:solidFill>
                <a:latin typeface="Courier New" panose="02070309020205020404" pitchFamily="49" charset="0"/>
                <a:cs typeface="Courier New" panose="02070309020205020404" pitchFamily="49" charset="0"/>
              </a:rPr>
              <a:t>);</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  </a:t>
            </a:r>
          </a:p>
          <a:p>
            <a:r>
              <a:rPr lang="en-US" b="1" dirty="0" smtClean="0">
                <a:solidFill>
                  <a:srgbClr val="7030A0"/>
                </a:solidFill>
                <a:latin typeface="Courier New" panose="02070309020205020404" pitchFamily="49" charset="0"/>
                <a:cs typeface="Courier New" panose="02070309020205020404" pitchFamily="49" charset="0"/>
              </a:rPr>
              <a:t>};</a:t>
            </a:r>
          </a:p>
          <a:p>
            <a:r>
              <a:rPr lang="en-US" b="1" dirty="0">
                <a:solidFill>
                  <a:srgbClr val="7030A0"/>
                </a:solidFill>
                <a:latin typeface="Courier New" panose="02070309020205020404" pitchFamily="49" charset="0"/>
                <a:cs typeface="Courier New" panose="02070309020205020404" pitchFamily="49" charset="0"/>
              </a:rPr>
              <a:t>  </a:t>
            </a:r>
          </a:p>
          <a:p>
            <a:r>
              <a:rPr lang="en-US" b="1" dirty="0" smtClean="0">
                <a:solidFill>
                  <a:srgbClr val="7030A0"/>
                </a:solidFill>
                <a:latin typeface="Courier New" panose="02070309020205020404" pitchFamily="49" charset="0"/>
                <a:cs typeface="Courier New" panose="02070309020205020404" pitchFamily="49" charset="0"/>
              </a:rPr>
              <a:t>void</a:t>
            </a:r>
            <a:r>
              <a:rPr lang="en-US" b="1" dirty="0">
                <a:solidFill>
                  <a:srgbClr val="7030A0"/>
                </a:solidFill>
                <a:latin typeface="Courier New" panose="02070309020205020404" pitchFamily="49" charset="0"/>
                <a:cs typeface="Courier New" panose="02070309020205020404" pitchFamily="49" charset="0"/>
              </a:rPr>
              <a:t> main()  </a:t>
            </a:r>
          </a:p>
          <a:p>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C </a:t>
            </a:r>
            <a:r>
              <a:rPr lang="en-US" b="1" dirty="0" err="1">
                <a:solidFill>
                  <a:srgbClr val="7030A0"/>
                </a:solidFill>
                <a:latin typeface="Courier New" panose="02070309020205020404" pitchFamily="49" charset="0"/>
                <a:cs typeface="Courier New" panose="02070309020205020404" pitchFamily="49" charset="0"/>
              </a:rPr>
              <a:t>c</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dirty="0" err="1">
                <a:solidFill>
                  <a:srgbClr val="7030A0"/>
                </a:solidFill>
                <a:latin typeface="Courier New" panose="02070309020205020404" pitchFamily="49" charset="0"/>
                <a:cs typeface="Courier New" panose="02070309020205020404" pitchFamily="49" charset="0"/>
              </a:rPr>
              <a:t>c.get_a</a:t>
            </a:r>
            <a:r>
              <a:rPr lang="en-US" b="1" dirty="0">
                <a:solidFill>
                  <a:srgbClr val="7030A0"/>
                </a:solidFill>
                <a:latin typeface="Courier New" panose="02070309020205020404" pitchFamily="49" charset="0"/>
                <a:cs typeface="Courier New" panose="02070309020205020404" pitchFamily="49" charset="0"/>
              </a:rPr>
              <a:t>(10);  </a:t>
            </a:r>
          </a:p>
          <a:p>
            <a:r>
              <a:rPr lang="en-US" b="1" dirty="0">
                <a:solidFill>
                  <a:srgbClr val="7030A0"/>
                </a:solidFill>
                <a:latin typeface="Courier New" panose="02070309020205020404" pitchFamily="49" charset="0"/>
                <a:cs typeface="Courier New" panose="02070309020205020404" pitchFamily="49" charset="0"/>
              </a:rPr>
              <a:t>   </a:t>
            </a:r>
            <a:r>
              <a:rPr lang="en-US" b="1" dirty="0" err="1">
                <a:solidFill>
                  <a:srgbClr val="7030A0"/>
                </a:solidFill>
                <a:latin typeface="Courier New" panose="02070309020205020404" pitchFamily="49" charset="0"/>
                <a:cs typeface="Courier New" panose="02070309020205020404" pitchFamily="49" charset="0"/>
              </a:rPr>
              <a:t>c.get_b</a:t>
            </a:r>
            <a:r>
              <a:rPr lang="en-US" b="1" dirty="0">
                <a:solidFill>
                  <a:srgbClr val="7030A0"/>
                </a:solidFill>
                <a:latin typeface="Courier New" panose="02070309020205020404" pitchFamily="49" charset="0"/>
                <a:cs typeface="Courier New" panose="02070309020205020404" pitchFamily="49" charset="0"/>
              </a:rPr>
              <a:t>(20);  </a:t>
            </a:r>
          </a:p>
          <a:p>
            <a:r>
              <a:rPr lang="en-US" b="1" dirty="0">
                <a:solidFill>
                  <a:srgbClr val="7030A0"/>
                </a:solidFill>
                <a:latin typeface="Courier New" panose="02070309020205020404" pitchFamily="49" charset="0"/>
                <a:cs typeface="Courier New" panose="02070309020205020404" pitchFamily="49" charset="0"/>
              </a:rPr>
              <a:t>   </a:t>
            </a:r>
            <a:r>
              <a:rPr lang="en-US" b="1" dirty="0" err="1">
                <a:solidFill>
                  <a:srgbClr val="7030A0"/>
                </a:solidFill>
                <a:latin typeface="Courier New" panose="02070309020205020404" pitchFamily="49" charset="0"/>
                <a:cs typeface="Courier New" panose="02070309020205020404" pitchFamily="49" charset="0"/>
              </a:rPr>
              <a:t>c.display</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p>
          <a:p>
            <a:r>
              <a:rPr lang="en-US" b="1" dirty="0" smtClean="0">
                <a:solidFill>
                  <a:srgbClr val="7030A0"/>
                </a:solidFill>
                <a:latin typeface="Courier New" panose="02070309020205020404" pitchFamily="49" charset="0"/>
                <a:cs typeface="Courier New" panose="02070309020205020404" pitchFamily="49" charset="0"/>
              </a:rPr>
              <a:t>}</a:t>
            </a:r>
            <a:endParaRPr lang="en-US" b="1" dirty="0">
              <a:solidFill>
                <a:srgbClr val="7030A0"/>
              </a:solidFill>
              <a:latin typeface="Courier New" panose="02070309020205020404" pitchFamily="49" charset="0"/>
              <a:cs typeface="Courier New" panose="02070309020205020404" pitchFamily="49" charset="0"/>
            </a:endParaRPr>
          </a:p>
        </p:txBody>
      </p:sp>
      <p:sp>
        <p:nvSpPr>
          <p:cNvPr id="4" name="Rectangle 3"/>
          <p:cNvSpPr/>
          <p:nvPr/>
        </p:nvSpPr>
        <p:spPr>
          <a:xfrm>
            <a:off x="7812742" y="5909085"/>
            <a:ext cx="4249270"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Example of Multiple Inheritance</a:t>
            </a:r>
            <a:r>
              <a:rPr lang="en-US" dirty="0" smtClean="0"/>
              <a:t> </a:t>
            </a:r>
            <a:endParaRPr lang="en-US" dirty="0"/>
          </a:p>
        </p:txBody>
      </p:sp>
    </p:spTree>
    <p:extLst>
      <p:ext uri="{BB962C8B-B14F-4D97-AF65-F5344CB8AC3E}">
        <p14:creationId xmlns="" xmlns:p14="http://schemas.microsoft.com/office/powerpoint/2010/main" val="22309621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6881" y="192009"/>
            <a:ext cx="7454153" cy="6247864"/>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A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display()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cout </a:t>
            </a:r>
            <a:r>
              <a:rPr lang="en-US" sz="2000" b="1" dirty="0">
                <a:solidFill>
                  <a:srgbClr val="FF0000"/>
                </a:solidFill>
                <a:latin typeface="Courier New" panose="02070309020205020404" pitchFamily="49" charset="0"/>
                <a:cs typeface="Courier New" panose="02070309020205020404" pitchFamily="49" charset="0"/>
              </a:rPr>
              <a:t>&lt;&lt; "Class A" &lt;&lt; </a:t>
            </a:r>
            <a:r>
              <a:rPr lang="en-US" sz="2000" b="1" dirty="0" smtClean="0">
                <a:solidFill>
                  <a:srgbClr val="FF0000"/>
                </a:solidFill>
                <a:latin typeface="Courier New" panose="02070309020205020404" pitchFamily="49" charset="0"/>
                <a:cs typeface="Courier New" panose="02070309020205020404" pitchFamily="49" charset="0"/>
              </a:rPr>
              <a:t>endl;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B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display()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cout </a:t>
            </a:r>
            <a:r>
              <a:rPr lang="en-US" sz="2000" b="1" dirty="0">
                <a:solidFill>
                  <a:srgbClr val="FF0000"/>
                </a:solidFill>
                <a:latin typeface="Courier New" panose="02070309020205020404" pitchFamily="49" charset="0"/>
                <a:cs typeface="Courier New" panose="02070309020205020404" pitchFamily="49" charset="0"/>
              </a:rPr>
              <a:t>&lt;&lt; "Class B" &lt;&lt; </a:t>
            </a:r>
            <a:r>
              <a:rPr lang="en-US" sz="2000" b="1" dirty="0" smtClean="0">
                <a:solidFill>
                  <a:srgbClr val="FF0000"/>
                </a:solidFill>
                <a:latin typeface="Courier New" panose="02070309020205020404" pitchFamily="49" charset="0"/>
                <a:cs typeface="Courier New" panose="02070309020205020404" pitchFamily="49" charset="0"/>
              </a:rPr>
              <a:t>endl;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p>
        </p:txBody>
      </p:sp>
      <p:sp>
        <p:nvSpPr>
          <p:cNvPr id="4" name="Rectangle 3"/>
          <p:cNvSpPr/>
          <p:nvPr/>
        </p:nvSpPr>
        <p:spPr>
          <a:xfrm>
            <a:off x="7001430" y="192009"/>
            <a:ext cx="4253753" cy="3970318"/>
          </a:xfrm>
          <a:prstGeom prst="rect">
            <a:avLst/>
          </a:prstGeom>
        </p:spPr>
        <p:txBody>
          <a:bodyPr wrap="square">
            <a:spAutoFit/>
          </a:bodyPr>
          <a:lstStyle/>
          <a:p>
            <a:r>
              <a:rPr lang="en-US" b="1" dirty="0">
                <a:solidFill>
                  <a:srgbClr val="FF0000"/>
                </a:solidFill>
                <a:latin typeface="Courier New" panose="02070309020205020404" pitchFamily="49" charset="0"/>
                <a:cs typeface="Courier New" panose="02070309020205020404" pitchFamily="49" charset="0"/>
              </a:rPr>
              <a:t>class C : public A, public B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void view()  </a:t>
            </a: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 :: display</a:t>
            </a:r>
            <a:r>
              <a:rPr lang="en-US" b="1" dirty="0"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B :: display</a:t>
            </a:r>
            <a:r>
              <a:rPr lang="en-US" b="1" dirty="0"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   </a:t>
            </a:r>
          </a:p>
          <a:p>
            <a:r>
              <a:rPr lang="en-US" b="1" dirty="0" smtClean="0">
                <a:solidFill>
                  <a:srgbClr val="FF0000"/>
                </a:solidFill>
                <a:latin typeface="Courier New" panose="02070309020205020404" pitchFamily="49" charset="0"/>
                <a:cs typeface="Courier New" panose="02070309020205020404" pitchFamily="49" charset="0"/>
              </a:rPr>
              <a:t>};  </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void </a:t>
            </a:r>
            <a:r>
              <a:rPr lang="en-US" b="1" dirty="0">
                <a:solidFill>
                  <a:srgbClr val="FF0000"/>
                </a:solidFill>
                <a:latin typeface="Courier New" panose="02070309020205020404" pitchFamily="49" charset="0"/>
                <a:cs typeface="Courier New" panose="02070309020205020404" pitchFamily="49" charset="0"/>
              </a:rPr>
              <a:t>main()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C </a:t>
            </a:r>
            <a:r>
              <a:rPr lang="en-US" b="1" dirty="0" err="1">
                <a:solidFill>
                  <a:srgbClr val="FF0000"/>
                </a:solidFill>
                <a:latin typeface="Courier New" panose="02070309020205020404" pitchFamily="49" charset="0"/>
                <a:cs typeface="Courier New" panose="02070309020205020404" pitchFamily="49" charset="0"/>
              </a:rPr>
              <a:t>c</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c.display</a:t>
            </a:r>
            <a:r>
              <a:rPr lang="en-US" b="1" dirty="0">
                <a:solidFill>
                  <a:srgbClr val="FF0000"/>
                </a:solidFill>
                <a:latin typeface="Courier New" panose="02070309020205020404" pitchFamily="49" charset="0"/>
                <a:cs typeface="Courier New" panose="02070309020205020404" pitchFamily="49" charset="0"/>
              </a:rPr>
              <a:t>();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
        <p:nvSpPr>
          <p:cNvPr id="5" name="Rectangle 4"/>
          <p:cNvSpPr/>
          <p:nvPr/>
        </p:nvSpPr>
        <p:spPr>
          <a:xfrm>
            <a:off x="7523629" y="5889812"/>
            <a:ext cx="4518211" cy="738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Example of Ambiguity Resolution</a:t>
            </a:r>
            <a:endParaRPr lang="en-US" sz="2400" b="1" dirty="0"/>
          </a:p>
        </p:txBody>
      </p:sp>
    </p:spTree>
    <p:extLst>
      <p:ext uri="{BB962C8B-B14F-4D97-AF65-F5344CB8AC3E}">
        <p14:creationId xmlns="" xmlns:p14="http://schemas.microsoft.com/office/powerpoint/2010/main" val="8326392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987" y="183794"/>
            <a:ext cx="11851341" cy="830997"/>
          </a:xfrm>
          <a:prstGeom prst="rect">
            <a:avLst/>
          </a:prstGeom>
        </p:spPr>
        <p:txBody>
          <a:bodyPr wrap="square">
            <a:spAutoFit/>
          </a:bodyPr>
          <a:lstStyle/>
          <a:p>
            <a:r>
              <a:rPr lang="en-US" sz="2800" b="1" dirty="0"/>
              <a:t>Hybrid </a:t>
            </a:r>
            <a:r>
              <a:rPr lang="en-US" sz="2800" b="1" dirty="0" smtClean="0"/>
              <a:t>Inheritance -</a:t>
            </a:r>
            <a:endParaRPr lang="en-US" sz="2800" b="1" dirty="0"/>
          </a:p>
          <a:p>
            <a:pPr algn="just"/>
            <a:r>
              <a:rPr lang="en-US" sz="2000" dirty="0"/>
              <a:t>Hybrid inheritance is a combination of more than one type of inheritance</a:t>
            </a:r>
            <a:r>
              <a:rPr lang="en-US" sz="2000" dirty="0" smtClean="0"/>
              <a:t>.</a:t>
            </a:r>
          </a:p>
        </p:txBody>
      </p:sp>
      <p:pic>
        <p:nvPicPr>
          <p:cNvPr id="5" name="Picture 4"/>
          <p:cNvPicPr>
            <a:picLocks noChangeAspect="1"/>
          </p:cNvPicPr>
          <p:nvPr/>
        </p:nvPicPr>
        <p:blipFill>
          <a:blip r:embed="rId2"/>
          <a:stretch>
            <a:fillRect/>
          </a:stretch>
        </p:blipFill>
        <p:spPr>
          <a:xfrm>
            <a:off x="8081683" y="183794"/>
            <a:ext cx="3899646" cy="3833941"/>
          </a:xfrm>
          <a:prstGeom prst="rect">
            <a:avLst/>
          </a:prstGeom>
        </p:spPr>
      </p:pic>
      <p:sp>
        <p:nvSpPr>
          <p:cNvPr id="6" name="Rectangle 5"/>
          <p:cNvSpPr/>
          <p:nvPr/>
        </p:nvSpPr>
        <p:spPr>
          <a:xfrm>
            <a:off x="129987" y="1569143"/>
            <a:ext cx="9740153" cy="4401205"/>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A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protected: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int </a:t>
            </a:r>
            <a:r>
              <a:rPr lang="en-US" sz="2000" b="1" dirty="0">
                <a:solidFill>
                  <a:srgbClr val="FF0000"/>
                </a:solidFill>
                <a:latin typeface="Courier New" panose="02070309020205020404" pitchFamily="49" charset="0"/>
                <a:cs typeface="Courier New" panose="02070309020205020404" pitchFamily="49" charset="0"/>
              </a:rPr>
              <a:t>a;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void </a:t>
            </a:r>
            <a:r>
              <a:rPr lang="en-US" sz="2000" b="1" dirty="0" err="1">
                <a:solidFill>
                  <a:srgbClr val="FF0000"/>
                </a:solidFill>
                <a:latin typeface="Courier New" panose="02070309020205020404" pitchFamily="49" charset="0"/>
                <a:cs typeface="Courier New" panose="02070309020205020404" pitchFamily="49" charset="0"/>
              </a:rPr>
              <a:t>get_a</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 </a:t>
            </a:r>
            <a:r>
              <a:rPr lang="en-US" sz="2000" b="1" dirty="0">
                <a:solidFill>
                  <a:srgbClr val="FF0000"/>
                </a:solidFill>
                <a:latin typeface="Courier New" panose="02070309020205020404" pitchFamily="49" charset="0"/>
                <a:cs typeface="Courier New" panose="02070309020205020404" pitchFamily="49" charset="0"/>
              </a:rPr>
              <a:t>&lt;&lt; "Enter the value of 'a' : " &lt;&lt; </a:t>
            </a:r>
            <a:r>
              <a:rPr lang="en-US" sz="2000" b="1" dirty="0" smtClean="0">
                <a:solidFill>
                  <a:srgbClr val="FF0000"/>
                </a:solidFill>
                <a:latin typeface="Courier New" panose="02070309020205020404" pitchFamily="49" charset="0"/>
                <a:cs typeface="Courier New" panose="02070309020205020404" pitchFamily="49" charset="0"/>
              </a:rPr>
              <a:t>endl;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cin</a:t>
            </a:r>
            <a:r>
              <a:rPr lang="en-US" sz="2000" b="1" dirty="0">
                <a:solidFill>
                  <a:srgbClr val="FF0000"/>
                </a:solidFill>
                <a:latin typeface="Courier New" panose="02070309020205020404" pitchFamily="49" charset="0"/>
                <a:cs typeface="Courier New" panose="02070309020205020404" pitchFamily="49" charset="0"/>
              </a:rPr>
              <a:t>&gt;&gt;a;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37172857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82" y="175946"/>
            <a:ext cx="10694893" cy="6524863"/>
          </a:xfrm>
          <a:prstGeom prst="rect">
            <a:avLst/>
          </a:prstGeom>
        </p:spPr>
        <p:txBody>
          <a:bodyPr wrap="square">
            <a:spAutoFit/>
          </a:bodyPr>
          <a:lstStyle/>
          <a:p>
            <a:r>
              <a:rPr lang="en-US" sz="1900" b="1" dirty="0">
                <a:solidFill>
                  <a:srgbClr val="FF0000"/>
                </a:solidFill>
                <a:latin typeface="Courier New" panose="02070309020205020404" pitchFamily="49" charset="0"/>
                <a:cs typeface="Courier New" panose="02070309020205020404" pitchFamily="49" charset="0"/>
              </a:rPr>
              <a:t>class B : public A   </a:t>
            </a:r>
          </a:p>
          <a:p>
            <a:r>
              <a:rPr lang="en-US" sz="1900" b="1" dirty="0">
                <a:solidFill>
                  <a:srgbClr val="FF0000"/>
                </a:solidFill>
                <a:latin typeface="Courier New" panose="02070309020205020404" pitchFamily="49" charset="0"/>
                <a:cs typeface="Courier New" panose="02070309020205020404" pitchFamily="49" charset="0"/>
              </a:rPr>
              <a:t>{  </a:t>
            </a:r>
          </a:p>
          <a:p>
            <a:r>
              <a:rPr lang="en-US" sz="1900" b="1" dirty="0">
                <a:solidFill>
                  <a:srgbClr val="FF0000"/>
                </a:solidFill>
                <a:latin typeface="Courier New" panose="02070309020205020404" pitchFamily="49" charset="0"/>
                <a:cs typeface="Courier New" panose="02070309020205020404" pitchFamily="49" charset="0"/>
              </a:rPr>
              <a:t>    protected:  </a:t>
            </a:r>
          </a:p>
          <a:p>
            <a:r>
              <a:rPr lang="en-US" sz="1900" b="1" dirty="0">
                <a:solidFill>
                  <a:srgbClr val="FF0000"/>
                </a:solidFill>
                <a:latin typeface="Courier New" panose="02070309020205020404" pitchFamily="49" charset="0"/>
                <a:cs typeface="Courier New" panose="02070309020205020404" pitchFamily="49" charset="0"/>
              </a:rPr>
              <a:t>    int b;  </a:t>
            </a:r>
          </a:p>
          <a:p>
            <a:r>
              <a:rPr lang="en-US" sz="1900" b="1" dirty="0">
                <a:solidFill>
                  <a:srgbClr val="FF0000"/>
                </a:solidFill>
                <a:latin typeface="Courier New" panose="02070309020205020404" pitchFamily="49" charset="0"/>
                <a:cs typeface="Courier New" panose="02070309020205020404" pitchFamily="49" charset="0"/>
              </a:rPr>
              <a:t>    public:  </a:t>
            </a:r>
          </a:p>
          <a:p>
            <a:r>
              <a:rPr lang="en-US" sz="1900" b="1" dirty="0">
                <a:solidFill>
                  <a:srgbClr val="FF0000"/>
                </a:solidFill>
                <a:latin typeface="Courier New" panose="02070309020205020404" pitchFamily="49" charset="0"/>
                <a:cs typeface="Courier New" panose="02070309020205020404" pitchFamily="49" charset="0"/>
              </a:rPr>
              <a:t>    void </a:t>
            </a:r>
            <a:r>
              <a:rPr lang="en-US" sz="1900" b="1" dirty="0" err="1">
                <a:solidFill>
                  <a:srgbClr val="FF0000"/>
                </a:solidFill>
                <a:latin typeface="Courier New" panose="02070309020205020404" pitchFamily="49" charset="0"/>
                <a:cs typeface="Courier New" panose="02070309020205020404" pitchFamily="49" charset="0"/>
              </a:rPr>
              <a:t>get_b</a:t>
            </a:r>
            <a:r>
              <a:rPr lang="en-US" sz="1900" b="1" dirty="0">
                <a:solidFill>
                  <a:srgbClr val="FF0000"/>
                </a:solidFill>
                <a:latin typeface="Courier New" panose="02070309020205020404" pitchFamily="49" charset="0"/>
                <a:cs typeface="Courier New" panose="02070309020205020404" pitchFamily="49" charset="0"/>
              </a:rPr>
              <a:t>()  </a:t>
            </a: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cout &lt;&lt; "Enter the value of 'b' : " &lt;&lt; endl;  </a:t>
            </a:r>
          </a:p>
          <a:p>
            <a:r>
              <a:rPr lang="en-US" sz="1900" b="1" dirty="0">
                <a:solidFill>
                  <a:srgbClr val="FF0000"/>
                </a:solidFill>
                <a:latin typeface="Courier New" panose="02070309020205020404" pitchFamily="49" charset="0"/>
                <a:cs typeface="Courier New" panose="02070309020205020404" pitchFamily="49" charset="0"/>
              </a:rPr>
              <a:t>       </a:t>
            </a:r>
            <a:r>
              <a:rPr lang="en-US" sz="1900" b="1" dirty="0" smtClean="0">
                <a:solidFill>
                  <a:srgbClr val="FF0000"/>
                </a:solidFill>
                <a:latin typeface="Courier New" panose="02070309020205020404" pitchFamily="49" charset="0"/>
                <a:cs typeface="Courier New" panose="02070309020205020404" pitchFamily="49" charset="0"/>
              </a:rPr>
              <a:t> cin</a:t>
            </a:r>
            <a:r>
              <a:rPr lang="en-US" sz="1900" b="1" dirty="0">
                <a:solidFill>
                  <a:srgbClr val="FF0000"/>
                </a:solidFill>
                <a:latin typeface="Courier New" panose="02070309020205020404" pitchFamily="49" charset="0"/>
                <a:cs typeface="Courier New" panose="02070309020205020404" pitchFamily="49" charset="0"/>
              </a:rPr>
              <a:t>&gt;&gt;b;  </a:t>
            </a: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a:t>
            </a:r>
            <a:endParaRPr lang="en-US" sz="1900" b="1" dirty="0" smtClean="0">
              <a:solidFill>
                <a:srgbClr val="FF0000"/>
              </a:solidFill>
              <a:latin typeface="Courier New" panose="02070309020205020404" pitchFamily="49" charset="0"/>
              <a:cs typeface="Courier New" panose="02070309020205020404" pitchFamily="49" charset="0"/>
            </a:endParaRPr>
          </a:p>
          <a:p>
            <a:r>
              <a:rPr lang="en-US" sz="1900" b="1" dirty="0" smtClean="0">
                <a:solidFill>
                  <a:srgbClr val="FF0000"/>
                </a:solidFill>
                <a:latin typeface="Courier New" panose="02070309020205020404" pitchFamily="49" charset="0"/>
                <a:cs typeface="Courier New" panose="02070309020205020404" pitchFamily="49" charset="0"/>
              </a:rPr>
              <a:t>class </a:t>
            </a:r>
            <a:r>
              <a:rPr lang="en-US" sz="1900" b="1" dirty="0">
                <a:solidFill>
                  <a:srgbClr val="FF0000"/>
                </a:solidFill>
                <a:latin typeface="Courier New" panose="02070309020205020404" pitchFamily="49" charset="0"/>
                <a:cs typeface="Courier New" panose="02070309020205020404" pitchFamily="49" charset="0"/>
              </a:rPr>
              <a:t>C   </a:t>
            </a:r>
          </a:p>
          <a:p>
            <a:r>
              <a:rPr lang="en-US" sz="1900" b="1" dirty="0">
                <a:solidFill>
                  <a:srgbClr val="FF0000"/>
                </a:solidFill>
                <a:latin typeface="Courier New" panose="02070309020205020404" pitchFamily="49" charset="0"/>
                <a:cs typeface="Courier New" panose="02070309020205020404" pitchFamily="49" charset="0"/>
              </a:rPr>
              <a:t>{  </a:t>
            </a:r>
          </a:p>
          <a:p>
            <a:r>
              <a:rPr lang="en-US" sz="1900" b="1" dirty="0">
                <a:solidFill>
                  <a:srgbClr val="FF0000"/>
                </a:solidFill>
                <a:latin typeface="Courier New" panose="02070309020205020404" pitchFamily="49" charset="0"/>
                <a:cs typeface="Courier New" panose="02070309020205020404" pitchFamily="49" charset="0"/>
              </a:rPr>
              <a:t>    protected:  </a:t>
            </a:r>
          </a:p>
          <a:p>
            <a:r>
              <a:rPr lang="en-US" sz="1900" b="1" dirty="0">
                <a:solidFill>
                  <a:srgbClr val="FF0000"/>
                </a:solidFill>
                <a:latin typeface="Courier New" panose="02070309020205020404" pitchFamily="49" charset="0"/>
                <a:cs typeface="Courier New" panose="02070309020205020404" pitchFamily="49" charset="0"/>
              </a:rPr>
              <a:t>    int c;  </a:t>
            </a:r>
          </a:p>
          <a:p>
            <a:r>
              <a:rPr lang="en-US" sz="1900" b="1" dirty="0">
                <a:solidFill>
                  <a:srgbClr val="FF0000"/>
                </a:solidFill>
                <a:latin typeface="Courier New" panose="02070309020205020404" pitchFamily="49" charset="0"/>
                <a:cs typeface="Courier New" panose="02070309020205020404" pitchFamily="49" charset="0"/>
              </a:rPr>
              <a:t>    public:  </a:t>
            </a:r>
          </a:p>
          <a:p>
            <a:r>
              <a:rPr lang="en-US" sz="1900" b="1" dirty="0">
                <a:solidFill>
                  <a:srgbClr val="FF0000"/>
                </a:solidFill>
                <a:latin typeface="Courier New" panose="02070309020205020404" pitchFamily="49" charset="0"/>
                <a:cs typeface="Courier New" panose="02070309020205020404" pitchFamily="49" charset="0"/>
              </a:rPr>
              <a:t>    void </a:t>
            </a:r>
            <a:r>
              <a:rPr lang="en-US" sz="1900" b="1" dirty="0" err="1">
                <a:solidFill>
                  <a:srgbClr val="FF0000"/>
                </a:solidFill>
                <a:latin typeface="Courier New" panose="02070309020205020404" pitchFamily="49" charset="0"/>
                <a:cs typeface="Courier New" panose="02070309020205020404" pitchFamily="49" charset="0"/>
              </a:rPr>
              <a:t>get_c</a:t>
            </a:r>
            <a:r>
              <a:rPr lang="en-US" sz="1900" b="1" dirty="0">
                <a:solidFill>
                  <a:srgbClr val="FF0000"/>
                </a:solidFill>
                <a:latin typeface="Courier New" panose="02070309020205020404" pitchFamily="49" charset="0"/>
                <a:cs typeface="Courier New" panose="02070309020205020404" pitchFamily="49" charset="0"/>
              </a:rPr>
              <a:t>()  </a:t>
            </a: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cout &lt;&lt; "Enter the value of c is : " &lt;&lt; endl;  </a:t>
            </a:r>
          </a:p>
          <a:p>
            <a:r>
              <a:rPr lang="en-US" sz="1900" b="1" dirty="0">
                <a:solidFill>
                  <a:srgbClr val="FF0000"/>
                </a:solidFill>
                <a:latin typeface="Courier New" panose="02070309020205020404" pitchFamily="49" charset="0"/>
                <a:cs typeface="Courier New" panose="02070309020205020404" pitchFamily="49" charset="0"/>
              </a:rPr>
              <a:t>        cin&gt;&gt;c;  </a:t>
            </a: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42492119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245" y="310417"/>
            <a:ext cx="10654555" cy="5940088"/>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class D : public B, public C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protected:  </a:t>
            </a:r>
          </a:p>
          <a:p>
            <a:r>
              <a:rPr lang="en-US" sz="2000" b="1" dirty="0">
                <a:solidFill>
                  <a:srgbClr val="FF0000"/>
                </a:solidFill>
                <a:latin typeface="Courier New" panose="02070309020205020404" pitchFamily="49" charset="0"/>
                <a:cs typeface="Courier New" panose="02070309020205020404" pitchFamily="49" charset="0"/>
              </a:rPr>
              <a:t>    int d;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a:t>
            </a:r>
            <a:r>
              <a:rPr lang="en-US" sz="2000" b="1" dirty="0" err="1">
                <a:solidFill>
                  <a:srgbClr val="FF0000"/>
                </a:solidFill>
                <a:latin typeface="Courier New" panose="02070309020205020404" pitchFamily="49" charset="0"/>
                <a:cs typeface="Courier New" panose="02070309020205020404" pitchFamily="49" charset="0"/>
              </a:rPr>
              <a:t>mul</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get_a</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get_b</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get_c</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cout &lt;&lt; "Multiplication of </a:t>
            </a:r>
            <a:r>
              <a:rPr lang="en-US" sz="2000" b="1" dirty="0" err="1">
                <a:solidFill>
                  <a:srgbClr val="FF0000"/>
                </a:solidFill>
                <a:latin typeface="Courier New" panose="02070309020205020404" pitchFamily="49" charset="0"/>
                <a:cs typeface="Courier New" panose="02070309020205020404" pitchFamily="49" charset="0"/>
              </a:rPr>
              <a:t>a,b,c</a:t>
            </a:r>
            <a:r>
              <a:rPr lang="en-US" sz="2000" b="1" dirty="0">
                <a:solidFill>
                  <a:srgbClr val="FF0000"/>
                </a:solidFill>
                <a:latin typeface="Courier New" panose="02070309020205020404" pitchFamily="49" charset="0"/>
                <a:cs typeface="Courier New" panose="02070309020205020404" pitchFamily="49" charset="0"/>
              </a:rPr>
              <a:t> is : " &lt;&lt;a*b*c&lt;&lt; endl;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void </a:t>
            </a:r>
            <a:r>
              <a:rPr lang="en-US" sz="2000" b="1" dirty="0">
                <a:solidFill>
                  <a:srgbClr val="FF0000"/>
                </a:solidFill>
                <a:latin typeface="Courier New" panose="02070309020205020404" pitchFamily="49" charset="0"/>
                <a:cs typeface="Courier New" panose="02070309020205020404" pitchFamily="49" charset="0"/>
              </a:rPr>
              <a:t>main()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D </a:t>
            </a:r>
            <a:r>
              <a:rPr lang="en-US" sz="2000" b="1" dirty="0" err="1">
                <a:solidFill>
                  <a:srgbClr val="FF0000"/>
                </a:solidFill>
                <a:latin typeface="Courier New" panose="02070309020205020404" pitchFamily="49" charset="0"/>
                <a:cs typeface="Courier New" panose="02070309020205020404" pitchFamily="49" charset="0"/>
              </a:rPr>
              <a:t>d</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d.mul</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1172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Standard input stream (cin) -</a:t>
            </a:r>
            <a:endParaRPr lang="en-US" sz="3600" b="1" dirty="0">
              <a:latin typeface="+mn-lt"/>
            </a:endParaRPr>
          </a:p>
        </p:txBody>
      </p:sp>
      <p:sp>
        <p:nvSpPr>
          <p:cNvPr id="3" name="Text Placeholder 2"/>
          <p:cNvSpPr>
            <a:spLocks noGrp="1"/>
          </p:cNvSpPr>
          <p:nvPr>
            <p:ph type="body" idx="1"/>
          </p:nvPr>
        </p:nvSpPr>
        <p:spPr>
          <a:xfrm>
            <a:off x="568803" y="1307643"/>
            <a:ext cx="11005246" cy="4654745"/>
          </a:xfrm>
        </p:spPr>
        <p:txBody>
          <a:bodyPr>
            <a:noAutofit/>
          </a:bodyPr>
          <a:lstStyle/>
          <a:p>
            <a:pPr marL="342900" indent="-342900" algn="just">
              <a:buFont typeface="Wingdings" panose="05000000000000000000" pitchFamily="2" charset="2"/>
              <a:buChar char="§"/>
            </a:pPr>
            <a:r>
              <a:rPr lang="en-US" dirty="0" smtClean="0">
                <a:solidFill>
                  <a:schemeClr val="tx1"/>
                </a:solidFill>
              </a:rPr>
              <a:t>The cin is a predefined object of istream class. It is connected with the standard input device, which is usually a keyboard. The cin is used in conjunction with stream </a:t>
            </a:r>
            <a:r>
              <a:rPr lang="en-US" i="1" dirty="0" smtClean="0">
                <a:solidFill>
                  <a:schemeClr val="tx1"/>
                </a:solidFill>
              </a:rPr>
              <a:t>extraction operator</a:t>
            </a:r>
            <a:r>
              <a:rPr lang="en-US" dirty="0" smtClean="0">
                <a:solidFill>
                  <a:schemeClr val="tx1"/>
                </a:solidFill>
              </a:rPr>
              <a:t> (&gt;&gt;) to read the input from a console.</a:t>
            </a:r>
          </a:p>
          <a:p>
            <a:pPr marL="342900" indent="-342900" algn="just">
              <a:buFont typeface="Wingdings" panose="05000000000000000000" pitchFamily="2" charset="2"/>
              <a:buChar char="§"/>
            </a:pPr>
            <a:endParaRPr lang="en-US" b="1" dirty="0" smtClean="0">
              <a:solidFill>
                <a:schemeClr val="tx1"/>
              </a:solidFill>
            </a:endParaRPr>
          </a:p>
          <a:p>
            <a:pPr lvl="1" algn="just"/>
            <a:r>
              <a:rPr lang="en-US" b="1" dirty="0" smtClean="0">
                <a:solidFill>
                  <a:srgbClr val="FF0000"/>
                </a:solidFill>
              </a:rPr>
              <a:t>#include &lt;iostream.h&gt;  </a:t>
            </a:r>
          </a:p>
          <a:p>
            <a:pPr lvl="1" algn="just"/>
            <a:r>
              <a:rPr lang="en-US" b="1" dirty="0" smtClean="0">
                <a:solidFill>
                  <a:srgbClr val="FF0000"/>
                </a:solidFill>
              </a:rPr>
              <a:t>using namespace std;  </a:t>
            </a:r>
          </a:p>
          <a:p>
            <a:pPr lvl="1" algn="just"/>
            <a:r>
              <a:rPr lang="en-US" b="1" dirty="0" smtClean="0">
                <a:solidFill>
                  <a:srgbClr val="FF0000"/>
                </a:solidFill>
              </a:rPr>
              <a:t>void main( ) </a:t>
            </a:r>
          </a:p>
          <a:p>
            <a:pPr lvl="1" algn="just"/>
            <a:r>
              <a:rPr lang="en-US" b="1" dirty="0" smtClean="0">
                <a:solidFill>
                  <a:srgbClr val="FF0000"/>
                </a:solidFill>
              </a:rPr>
              <a:t>{  </a:t>
            </a:r>
          </a:p>
          <a:p>
            <a:pPr lvl="1" algn="just"/>
            <a:r>
              <a:rPr lang="en-US" b="1" dirty="0" smtClean="0">
                <a:solidFill>
                  <a:srgbClr val="FF0000"/>
                </a:solidFill>
              </a:rPr>
              <a:t>  	int age;  </a:t>
            </a:r>
          </a:p>
          <a:p>
            <a:pPr lvl="1" algn="just"/>
            <a:r>
              <a:rPr lang="en-US" b="1" dirty="0" smtClean="0">
                <a:solidFill>
                  <a:srgbClr val="FF0000"/>
                </a:solidFill>
              </a:rPr>
              <a:t>   	cout &lt;&lt; "Enter your age: ";  </a:t>
            </a:r>
          </a:p>
          <a:p>
            <a:pPr lvl="1" algn="just"/>
            <a:r>
              <a:rPr lang="en-US" b="1" dirty="0" smtClean="0">
                <a:solidFill>
                  <a:srgbClr val="FF0000"/>
                </a:solidFill>
              </a:rPr>
              <a:t>   	cin &gt;&gt; age;  </a:t>
            </a:r>
          </a:p>
          <a:p>
            <a:pPr lvl="1" algn="just"/>
            <a:r>
              <a:rPr lang="en-US" b="1" dirty="0" smtClean="0">
                <a:solidFill>
                  <a:srgbClr val="FF0000"/>
                </a:solidFill>
              </a:rPr>
              <a:t>   	cout &lt;&lt; "Your age is: " &lt;&lt; age &lt;&lt; endl;  </a:t>
            </a:r>
          </a:p>
          <a:p>
            <a:pPr lvl="1" algn="just"/>
            <a:r>
              <a:rPr lang="en-US" b="1" dirty="0" smtClean="0">
                <a:solidFill>
                  <a:srgbClr val="FF0000"/>
                </a:solidFill>
              </a:rPr>
              <a:t>} </a:t>
            </a:r>
          </a:p>
        </p:txBody>
      </p:sp>
    </p:spTree>
    <p:extLst>
      <p:ext uri="{BB962C8B-B14F-4D97-AF65-F5344CB8AC3E}">
        <p14:creationId xmlns="" xmlns:p14="http://schemas.microsoft.com/office/powerpoint/2010/main" val="71431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Standard end line (endl) -</a:t>
            </a:r>
            <a:endParaRPr lang="en-US" sz="3600" b="1" dirty="0">
              <a:latin typeface="+mn-lt"/>
            </a:endParaRPr>
          </a:p>
        </p:txBody>
      </p:sp>
      <p:sp>
        <p:nvSpPr>
          <p:cNvPr id="3" name="Text Placeholder 2"/>
          <p:cNvSpPr>
            <a:spLocks noGrp="1"/>
          </p:cNvSpPr>
          <p:nvPr>
            <p:ph type="body" idx="1"/>
          </p:nvPr>
        </p:nvSpPr>
        <p:spPr>
          <a:xfrm>
            <a:off x="568803" y="1307643"/>
            <a:ext cx="11005246" cy="4654745"/>
          </a:xfrm>
        </p:spPr>
        <p:txBody>
          <a:bodyPr>
            <a:noAutofit/>
          </a:bodyPr>
          <a:lstStyle/>
          <a:p>
            <a:pPr marL="342900" indent="-342900" algn="just">
              <a:buFont typeface="Wingdings" panose="05000000000000000000" pitchFamily="2" charset="2"/>
              <a:buChar char="§"/>
            </a:pPr>
            <a:r>
              <a:rPr lang="en-US" dirty="0" smtClean="0">
                <a:solidFill>
                  <a:schemeClr val="tx1"/>
                </a:solidFill>
              </a:rPr>
              <a:t>The cin is a predefined object of istream class. It is connected with the standard input device, which is usually a keyboard. The cin is used in conjunction with stream </a:t>
            </a:r>
            <a:r>
              <a:rPr lang="en-US" i="1" dirty="0" smtClean="0">
                <a:solidFill>
                  <a:schemeClr val="tx1"/>
                </a:solidFill>
              </a:rPr>
              <a:t>extraction operator</a:t>
            </a:r>
            <a:r>
              <a:rPr lang="en-US" dirty="0" smtClean="0">
                <a:solidFill>
                  <a:schemeClr val="tx1"/>
                </a:solidFill>
              </a:rPr>
              <a:t> (&gt;&gt;) to read the input from a console.</a:t>
            </a:r>
          </a:p>
          <a:p>
            <a:pPr marL="342900" indent="-342900" algn="just">
              <a:buFont typeface="Wingdings" panose="05000000000000000000" pitchFamily="2" charset="2"/>
              <a:buChar char="§"/>
            </a:pPr>
            <a:endParaRPr lang="en-US" b="1" dirty="0" smtClean="0">
              <a:solidFill>
                <a:schemeClr val="tx1"/>
              </a:solidFill>
            </a:endParaRPr>
          </a:p>
          <a:p>
            <a:pPr lvl="1" algn="just"/>
            <a:r>
              <a:rPr lang="en-US" b="1" dirty="0" smtClean="0">
                <a:solidFill>
                  <a:srgbClr val="FF0000"/>
                </a:solidFill>
              </a:rPr>
              <a:t>#include &lt;iostream.h&gt;  </a:t>
            </a:r>
          </a:p>
          <a:p>
            <a:pPr lvl="1" algn="just"/>
            <a:r>
              <a:rPr lang="en-US" b="1" dirty="0" smtClean="0">
                <a:solidFill>
                  <a:srgbClr val="FF0000"/>
                </a:solidFill>
              </a:rPr>
              <a:t>using namespace std;  </a:t>
            </a:r>
          </a:p>
          <a:p>
            <a:pPr lvl="1" algn="just"/>
            <a:r>
              <a:rPr lang="en-US" b="1" dirty="0" smtClean="0">
                <a:solidFill>
                  <a:srgbClr val="FF0000"/>
                </a:solidFill>
              </a:rPr>
              <a:t>void main( ) </a:t>
            </a:r>
          </a:p>
          <a:p>
            <a:pPr lvl="1" algn="just"/>
            <a:r>
              <a:rPr lang="en-US" b="1" dirty="0" smtClean="0">
                <a:solidFill>
                  <a:srgbClr val="FF0000"/>
                </a:solidFill>
              </a:rPr>
              <a:t>{  </a:t>
            </a:r>
          </a:p>
          <a:p>
            <a:pPr lvl="1" algn="just"/>
            <a:r>
              <a:rPr lang="en-US" b="1" dirty="0" smtClean="0">
                <a:solidFill>
                  <a:srgbClr val="FF0000"/>
                </a:solidFill>
              </a:rPr>
              <a:t>  	int age;  </a:t>
            </a:r>
          </a:p>
          <a:p>
            <a:pPr lvl="1" algn="just"/>
            <a:r>
              <a:rPr lang="en-US" b="1" dirty="0" smtClean="0">
                <a:solidFill>
                  <a:srgbClr val="FF0000"/>
                </a:solidFill>
              </a:rPr>
              <a:t>   	cout &lt;&lt; "Enter your age: ";  </a:t>
            </a:r>
          </a:p>
          <a:p>
            <a:pPr lvl="1" algn="just"/>
            <a:r>
              <a:rPr lang="en-US" b="1" dirty="0" smtClean="0">
                <a:solidFill>
                  <a:srgbClr val="FF0000"/>
                </a:solidFill>
              </a:rPr>
              <a:t>   	cin &gt;&gt; age;  </a:t>
            </a:r>
          </a:p>
          <a:p>
            <a:pPr lvl="1" algn="just"/>
            <a:r>
              <a:rPr lang="en-US" b="1" dirty="0" smtClean="0">
                <a:solidFill>
                  <a:srgbClr val="FF0000"/>
                </a:solidFill>
              </a:rPr>
              <a:t>   	cout &lt;&lt; "Your age is: " &lt;&lt; age &lt;&lt; endl;  </a:t>
            </a:r>
          </a:p>
          <a:p>
            <a:pPr lvl="1" algn="just"/>
            <a:r>
              <a:rPr lang="en-US" b="1" dirty="0" smtClean="0">
                <a:solidFill>
                  <a:srgbClr val="FF0000"/>
                </a:solidFill>
              </a:rPr>
              <a:t>} </a:t>
            </a:r>
          </a:p>
        </p:txBody>
      </p:sp>
    </p:spTree>
    <p:extLst>
      <p:ext uri="{BB962C8B-B14F-4D97-AF65-F5344CB8AC3E}">
        <p14:creationId xmlns="" xmlns:p14="http://schemas.microsoft.com/office/powerpoint/2010/main" val="243129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Escape Sequence -</a:t>
            </a:r>
            <a:endParaRPr lang="en-US" sz="3600" b="1" dirty="0">
              <a:latin typeface="+mn-lt"/>
            </a:endParaRPr>
          </a:p>
        </p:txBody>
      </p:sp>
      <p:sp>
        <p:nvSpPr>
          <p:cNvPr id="3" name="Text Placeholder 2"/>
          <p:cNvSpPr>
            <a:spLocks noGrp="1"/>
          </p:cNvSpPr>
          <p:nvPr>
            <p:ph type="body" idx="1"/>
          </p:nvPr>
        </p:nvSpPr>
        <p:spPr>
          <a:xfrm>
            <a:off x="568803" y="1307643"/>
            <a:ext cx="11005246" cy="5227628"/>
          </a:xfrm>
        </p:spPr>
        <p:txBody>
          <a:bodyPr>
            <a:noAutofit/>
          </a:bodyPr>
          <a:lstStyle/>
          <a:p>
            <a:pPr marL="342900" indent="-342900" algn="just">
              <a:buFont typeface="Wingdings" panose="05000000000000000000" pitchFamily="2" charset="2"/>
              <a:buChar char="§"/>
            </a:pPr>
            <a:r>
              <a:rPr lang="en-US" dirty="0" smtClean="0">
                <a:solidFill>
                  <a:schemeClr val="tx1"/>
                </a:solidFill>
              </a:rPr>
              <a:t>Certain </a:t>
            </a:r>
            <a:r>
              <a:rPr lang="en-US" dirty="0">
                <a:solidFill>
                  <a:schemeClr val="tx1"/>
                </a:solidFill>
              </a:rPr>
              <a:t>sequences of symbols make special meaning to the computer. </a:t>
            </a:r>
            <a:br>
              <a:rPr lang="en-US" dirty="0">
                <a:solidFill>
                  <a:schemeClr val="tx1"/>
                </a:solidFill>
              </a:rPr>
            </a:br>
            <a:r>
              <a:rPr lang="en-US" dirty="0">
                <a:solidFill>
                  <a:schemeClr val="tx1"/>
                </a:solidFill>
              </a:rPr>
              <a:t>They are called escape sequences</a:t>
            </a:r>
          </a:p>
          <a:p>
            <a:pPr marL="342900" indent="-342900" algn="just">
              <a:buFont typeface="Wingdings" panose="05000000000000000000" pitchFamily="2" charset="2"/>
              <a:buChar char="§"/>
            </a:pPr>
            <a:r>
              <a:rPr lang="en-US" dirty="0" smtClean="0">
                <a:solidFill>
                  <a:schemeClr val="tx1"/>
                </a:solidFill>
              </a:rPr>
              <a:t>Escape Sequence </a:t>
            </a:r>
            <a:r>
              <a:rPr lang="en-US" dirty="0">
                <a:solidFill>
                  <a:schemeClr val="tx1"/>
                </a:solidFill>
              </a:rPr>
              <a:t>starts with a backslash (\). It is actually just one special character</a:t>
            </a:r>
            <a:r>
              <a:rPr lang="en-US" dirty="0" smtClean="0">
                <a:solidFill>
                  <a:schemeClr val="tx1"/>
                </a:solidFill>
              </a:rPr>
              <a:t>.</a:t>
            </a:r>
          </a:p>
          <a:p>
            <a:pPr marL="342900" indent="-342900" algn="just">
              <a:buFont typeface="Wingdings" panose="05000000000000000000" pitchFamily="2" charset="2"/>
              <a:buChar char="§"/>
            </a:pPr>
            <a:r>
              <a:rPr lang="en-US" dirty="0">
                <a:solidFill>
                  <a:schemeClr val="tx1"/>
                </a:solidFill>
              </a:rPr>
              <a:t>Useful escape </a:t>
            </a:r>
            <a:r>
              <a:rPr lang="en-US" dirty="0" smtClean="0">
                <a:solidFill>
                  <a:schemeClr val="tx1"/>
                </a:solidFill>
              </a:rPr>
              <a:t>sequences – </a:t>
            </a:r>
          </a:p>
          <a:p>
            <a:pPr marL="342900" indent="-342900" algn="just">
              <a:buFont typeface="Wingdings" panose="05000000000000000000" pitchFamily="2" charset="2"/>
              <a:buChar char="§"/>
            </a:pPr>
            <a:endParaRPr lang="en-US" dirty="0">
              <a:solidFill>
                <a:schemeClr val="tx1"/>
              </a:solidFill>
            </a:endParaRPr>
          </a:p>
          <a:p>
            <a:pPr marL="342900" indent="-342900" algn="just">
              <a:buFont typeface="Wingdings" panose="05000000000000000000" pitchFamily="2" charset="2"/>
              <a:buChar char="§"/>
            </a:pPr>
            <a:endParaRPr lang="en-US" dirty="0" smtClean="0">
              <a:solidFill>
                <a:schemeClr val="tx1"/>
              </a:solidFill>
            </a:endParaRPr>
          </a:p>
          <a:p>
            <a:pPr marL="342900" indent="-342900" algn="just">
              <a:buFont typeface="Wingdings" panose="05000000000000000000" pitchFamily="2" charset="2"/>
              <a:buChar char="§"/>
            </a:pPr>
            <a:endParaRPr lang="en-US" dirty="0">
              <a:solidFill>
                <a:schemeClr val="tx1"/>
              </a:solidFill>
            </a:endParaRPr>
          </a:p>
          <a:p>
            <a:pPr marL="342900" indent="-342900" algn="just">
              <a:buFont typeface="Wingdings" panose="05000000000000000000" pitchFamily="2" charset="2"/>
              <a:buChar char="§"/>
            </a:pPr>
            <a:endParaRPr lang="en-US" dirty="0" smtClean="0">
              <a:solidFill>
                <a:schemeClr val="tx1"/>
              </a:solidFill>
            </a:endParaRPr>
          </a:p>
          <a:p>
            <a:pPr marL="342900" indent="-342900" algn="just">
              <a:buFont typeface="Wingdings" panose="05000000000000000000" pitchFamily="2" charset="2"/>
              <a:buChar char="§"/>
            </a:pPr>
            <a:endParaRPr lang="en-US" dirty="0">
              <a:solidFill>
                <a:schemeClr val="tx1"/>
              </a:solidFill>
            </a:endParaRPr>
          </a:p>
          <a:p>
            <a:pPr marL="342900" indent="-342900" algn="just">
              <a:buFont typeface="Wingdings" panose="05000000000000000000" pitchFamily="2" charset="2"/>
              <a:buChar char="§"/>
            </a:pPr>
            <a:endParaRPr lang="en-US" dirty="0" smtClean="0">
              <a:solidFill>
                <a:schemeClr val="tx1"/>
              </a:solidFill>
            </a:endParaRPr>
          </a:p>
          <a:p>
            <a:pPr marL="342900" indent="-342900" algn="just">
              <a:buFont typeface="Wingdings" panose="05000000000000000000" pitchFamily="2" charset="2"/>
              <a:buChar char="§"/>
            </a:pPr>
            <a:r>
              <a:rPr lang="en-US" dirty="0" smtClean="0">
                <a:solidFill>
                  <a:schemeClr val="tx1"/>
                </a:solidFill>
              </a:rPr>
              <a:t>Example –</a:t>
            </a:r>
          </a:p>
          <a:p>
            <a:pPr lvl="1" algn="just"/>
            <a:r>
              <a:rPr lang="en-US" sz="2400" b="1" dirty="0" smtClean="0">
                <a:solidFill>
                  <a:srgbClr val="FF0000"/>
                </a:solidFill>
              </a:rPr>
              <a:t>				cout&lt;&lt;“Hello\nWorld”</a:t>
            </a:r>
            <a:endParaRPr lang="en-US" sz="2400" b="1" dirty="0">
              <a:solidFill>
                <a:srgbClr val="FF0000"/>
              </a:solidFill>
            </a:endParaRPr>
          </a:p>
          <a:p>
            <a:pPr marL="342900" indent="-342900" algn="just">
              <a:buFont typeface="Wingdings" panose="05000000000000000000" pitchFamily="2" charset="2"/>
              <a:buChar char="§"/>
            </a:pP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2152415599"/>
              </p:ext>
            </p:extLst>
          </p:nvPr>
        </p:nvGraphicFramePr>
        <p:xfrm>
          <a:off x="2247153" y="3099796"/>
          <a:ext cx="8128000" cy="262128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algn="ctr"/>
                      <a:r>
                        <a:rPr lang="en-US" sz="2000" b="1" dirty="0" smtClean="0"/>
                        <a:t>Topics</a:t>
                      </a:r>
                      <a:endParaRPr lang="en-US" sz="2000" b="1" dirty="0"/>
                    </a:p>
                  </a:txBody>
                  <a:tcPr/>
                </a:tc>
                <a:tc>
                  <a:txBody>
                    <a:bodyPr/>
                    <a:lstStyle/>
                    <a:p>
                      <a:pPr algn="ctr"/>
                      <a:r>
                        <a:rPr lang="en-US" sz="2000" b="1" dirty="0" smtClean="0"/>
                        <a:t>Symbols</a:t>
                      </a:r>
                      <a:endParaRPr lang="en-US" sz="2000" b="1" dirty="0"/>
                    </a:p>
                  </a:txBody>
                  <a:tcPr/>
                </a:tc>
              </a:tr>
              <a:tr h="370840">
                <a:tc>
                  <a:txBody>
                    <a:bodyPr/>
                    <a:lstStyle/>
                    <a:p>
                      <a:pPr algn="ctr"/>
                      <a:r>
                        <a:rPr lang="en-US" b="1" dirty="0" smtClean="0"/>
                        <a:t>New – Line</a:t>
                      </a:r>
                      <a:endParaRPr lang="en-US" b="1" dirty="0"/>
                    </a:p>
                  </a:txBody>
                  <a:tcPr/>
                </a:tc>
                <a:tc>
                  <a:txBody>
                    <a:bodyPr/>
                    <a:lstStyle/>
                    <a:p>
                      <a:pPr algn="ctr"/>
                      <a:r>
                        <a:rPr lang="en-US" b="1" dirty="0" smtClean="0"/>
                        <a:t>\n</a:t>
                      </a:r>
                      <a:endParaRPr lang="en-US" b="1" dirty="0"/>
                    </a:p>
                  </a:txBody>
                  <a:tcPr/>
                </a:tc>
              </a:tr>
              <a:tr h="370840">
                <a:tc>
                  <a:txBody>
                    <a:bodyPr/>
                    <a:lstStyle/>
                    <a:p>
                      <a:pPr algn="ctr"/>
                      <a:r>
                        <a:rPr lang="en-US" b="1" dirty="0" smtClean="0"/>
                        <a:t>Horizontal Tab</a:t>
                      </a:r>
                      <a:endParaRPr lang="en-US" b="1" dirty="0"/>
                    </a:p>
                  </a:txBody>
                  <a:tcPr/>
                </a:tc>
                <a:tc>
                  <a:txBody>
                    <a:bodyPr/>
                    <a:lstStyle/>
                    <a:p>
                      <a:pPr algn="ctr"/>
                      <a:r>
                        <a:rPr lang="en-US" b="1" dirty="0" smtClean="0"/>
                        <a:t>\t</a:t>
                      </a:r>
                      <a:endParaRPr lang="en-US" b="1" dirty="0"/>
                    </a:p>
                  </a:txBody>
                  <a:tcPr/>
                </a:tc>
              </a:tr>
              <a:tr h="370840">
                <a:tc>
                  <a:txBody>
                    <a:bodyPr/>
                    <a:lstStyle/>
                    <a:p>
                      <a:pPr algn="ctr"/>
                      <a:r>
                        <a:rPr lang="en-US" b="1" dirty="0" smtClean="0"/>
                        <a:t>Alert</a:t>
                      </a:r>
                      <a:endParaRPr lang="en-US" b="1" dirty="0"/>
                    </a:p>
                  </a:txBody>
                  <a:tcPr/>
                </a:tc>
                <a:tc>
                  <a:txBody>
                    <a:bodyPr/>
                    <a:lstStyle/>
                    <a:p>
                      <a:pPr algn="ctr"/>
                      <a:r>
                        <a:rPr lang="en-US" b="1" dirty="0" smtClean="0"/>
                        <a:t>\a</a:t>
                      </a:r>
                      <a:endParaRPr lang="en-US" b="1" dirty="0"/>
                    </a:p>
                  </a:txBody>
                  <a:tcPr/>
                </a:tc>
              </a:tr>
              <a:tr h="370840">
                <a:tc>
                  <a:txBody>
                    <a:bodyPr/>
                    <a:lstStyle/>
                    <a:p>
                      <a:pPr algn="ctr"/>
                      <a:r>
                        <a:rPr lang="en-US" b="1" dirty="0" smtClean="0"/>
                        <a:t>Vertical Tab</a:t>
                      </a:r>
                      <a:endParaRPr lang="en-US" b="1" dirty="0"/>
                    </a:p>
                  </a:txBody>
                  <a:tcPr/>
                </a:tc>
                <a:tc>
                  <a:txBody>
                    <a:bodyPr/>
                    <a:lstStyle/>
                    <a:p>
                      <a:pPr algn="ctr"/>
                      <a:r>
                        <a:rPr lang="en-US" b="1" dirty="0" smtClean="0"/>
                        <a:t>\v</a:t>
                      </a:r>
                      <a:endParaRPr lang="en-US" b="1" dirty="0"/>
                    </a:p>
                  </a:txBody>
                  <a:tcPr/>
                </a:tc>
              </a:tr>
              <a:tr h="370840">
                <a:tc>
                  <a:txBody>
                    <a:bodyPr/>
                    <a:lstStyle/>
                    <a:p>
                      <a:pPr algn="ctr"/>
                      <a:r>
                        <a:rPr lang="en-US" b="1" dirty="0" smtClean="0"/>
                        <a:t>Backslash</a:t>
                      </a:r>
                      <a:endParaRPr lang="en-US" b="1" dirty="0"/>
                    </a:p>
                  </a:txBody>
                  <a:tcPr/>
                </a:tc>
                <a:tc>
                  <a:txBody>
                    <a:bodyPr/>
                    <a:lstStyle/>
                    <a:p>
                      <a:pPr algn="ctr"/>
                      <a:r>
                        <a:rPr lang="en-US" b="1" dirty="0" smtClean="0"/>
                        <a:t>\\</a:t>
                      </a:r>
                      <a:endParaRPr lang="en-US" b="1" dirty="0"/>
                    </a:p>
                  </a:txBody>
                  <a:tcPr/>
                </a:tc>
              </a:tr>
              <a:tr h="370840">
                <a:tc>
                  <a:txBody>
                    <a:bodyPr/>
                    <a:lstStyle/>
                    <a:p>
                      <a:pPr algn="ctr"/>
                      <a:r>
                        <a:rPr lang="en-US" b="1" dirty="0" smtClean="0"/>
                        <a:t>Double Quote</a:t>
                      </a:r>
                      <a:endParaRPr lang="en-US" b="1" dirty="0"/>
                    </a:p>
                  </a:txBody>
                  <a:tcPr/>
                </a:tc>
                <a:tc>
                  <a:txBody>
                    <a:bodyPr/>
                    <a:lstStyle/>
                    <a:p>
                      <a:pPr algn="ctr"/>
                      <a:r>
                        <a:rPr lang="en-US" b="1" dirty="0" smtClean="0"/>
                        <a:t>\”</a:t>
                      </a:r>
                      <a:endParaRPr lang="en-US" b="1" dirty="0"/>
                    </a:p>
                  </a:txBody>
                  <a:tcPr/>
                </a:tc>
              </a:tr>
            </a:tbl>
          </a:graphicData>
        </a:graphic>
      </p:graphicFrame>
    </p:spTree>
    <p:extLst>
      <p:ext uri="{BB962C8B-B14F-4D97-AF65-F5344CB8AC3E}">
        <p14:creationId xmlns="" xmlns:p14="http://schemas.microsoft.com/office/powerpoint/2010/main" val="119051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Variable -</a:t>
            </a:r>
            <a:endParaRPr lang="en-US" sz="3600" b="1" dirty="0">
              <a:latin typeface="+mn-lt"/>
            </a:endParaRPr>
          </a:p>
        </p:txBody>
      </p:sp>
      <p:sp>
        <p:nvSpPr>
          <p:cNvPr id="3" name="Text Placeholder 2"/>
          <p:cNvSpPr>
            <a:spLocks noGrp="1"/>
          </p:cNvSpPr>
          <p:nvPr>
            <p:ph type="body" idx="1"/>
          </p:nvPr>
        </p:nvSpPr>
        <p:spPr>
          <a:xfrm>
            <a:off x="568803" y="1307643"/>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A variable is a name of memory location. It is used to store data. Its value can be changed and it can be reused many </a:t>
            </a:r>
            <a:r>
              <a:rPr lang="en-US" dirty="0" smtClean="0">
                <a:solidFill>
                  <a:schemeClr val="tx1"/>
                </a:solidFill>
              </a:rPr>
              <a:t>times. It </a:t>
            </a:r>
            <a:r>
              <a:rPr lang="en-US" dirty="0">
                <a:solidFill>
                  <a:schemeClr val="tx1"/>
                </a:solidFill>
              </a:rPr>
              <a:t>is a way to represent memory location through symbol so that it can be easily identified</a:t>
            </a:r>
            <a:r>
              <a:rPr lang="en-US" dirty="0" smtClean="0">
                <a:solidFill>
                  <a:schemeClr val="tx1"/>
                </a:solidFill>
              </a:rPr>
              <a:t>.</a:t>
            </a:r>
          </a:p>
          <a:p>
            <a:pPr marL="342900" indent="-342900" algn="just">
              <a:buFont typeface="Wingdings" panose="05000000000000000000" pitchFamily="2" charset="2"/>
              <a:buChar char="§"/>
            </a:pPr>
            <a:r>
              <a:rPr lang="en-US" b="1" i="1" dirty="0">
                <a:solidFill>
                  <a:schemeClr val="tx1"/>
                </a:solidFill>
              </a:rPr>
              <a:t>Syntax - </a:t>
            </a:r>
            <a:r>
              <a:rPr lang="en-US" b="1" i="1" dirty="0" smtClean="0">
                <a:solidFill>
                  <a:schemeClr val="tx1"/>
                </a:solidFill>
              </a:rPr>
              <a:t>			</a:t>
            </a:r>
            <a:r>
              <a:rPr lang="en-US" b="1" i="1" dirty="0" smtClean="0">
                <a:solidFill>
                  <a:srgbClr val="FF0000"/>
                </a:solidFill>
              </a:rPr>
              <a:t>type </a:t>
            </a:r>
            <a:r>
              <a:rPr lang="en-US" b="1" i="1" dirty="0">
                <a:solidFill>
                  <a:srgbClr val="FF0000"/>
                </a:solidFill>
              </a:rPr>
              <a:t>variable_list; </a:t>
            </a:r>
            <a:endParaRPr lang="en-US" b="1" i="1" dirty="0" smtClean="0">
              <a:solidFill>
                <a:srgbClr val="FF0000"/>
              </a:solidFill>
            </a:endParaRPr>
          </a:p>
          <a:p>
            <a:pPr marL="342900" indent="-342900" algn="just">
              <a:buFont typeface="Wingdings" panose="05000000000000000000" pitchFamily="2" charset="2"/>
              <a:buChar char="§"/>
            </a:pPr>
            <a:endParaRPr lang="en-US" b="1" i="1" dirty="0">
              <a:solidFill>
                <a:srgbClr val="FF0000"/>
              </a:solidFill>
            </a:endParaRPr>
          </a:p>
          <a:p>
            <a:pPr marL="342900" indent="-342900" algn="just">
              <a:buFont typeface="Wingdings" panose="05000000000000000000" pitchFamily="2" charset="2"/>
              <a:buChar char="§"/>
            </a:pPr>
            <a:r>
              <a:rPr lang="en-US" b="1" i="1" dirty="0">
                <a:solidFill>
                  <a:schemeClr val="tx1"/>
                </a:solidFill>
              </a:rPr>
              <a:t>Rules for defining </a:t>
            </a:r>
            <a:r>
              <a:rPr lang="en-US" b="1" i="1" dirty="0" smtClean="0">
                <a:solidFill>
                  <a:schemeClr val="tx1"/>
                </a:solidFill>
              </a:rPr>
              <a:t>variables -</a:t>
            </a:r>
            <a:endParaRPr lang="en-US" b="1" i="1" dirty="0">
              <a:solidFill>
                <a:schemeClr val="tx1"/>
              </a:solidFill>
            </a:endParaRPr>
          </a:p>
          <a:p>
            <a:pPr marL="914400" lvl="1" indent="-457200" algn="just">
              <a:buFont typeface="+mj-lt"/>
              <a:buAutoNum type="arabicPeriod"/>
            </a:pPr>
            <a:r>
              <a:rPr lang="en-US" dirty="0">
                <a:solidFill>
                  <a:schemeClr val="tx1"/>
                </a:solidFill>
              </a:rPr>
              <a:t>A variable can have alphabets, digits and underscore</a:t>
            </a:r>
            <a:r>
              <a:rPr lang="en-US" dirty="0" smtClean="0">
                <a:solidFill>
                  <a:schemeClr val="tx1"/>
                </a:solidFill>
              </a:rPr>
              <a:t>.</a:t>
            </a:r>
          </a:p>
          <a:p>
            <a:pPr marL="914400" lvl="1" indent="-457200" algn="just">
              <a:buFont typeface="+mj-lt"/>
              <a:buAutoNum type="arabicPeriod"/>
            </a:pPr>
            <a:endParaRPr lang="en-US" dirty="0">
              <a:solidFill>
                <a:schemeClr val="tx1"/>
              </a:solidFill>
            </a:endParaRPr>
          </a:p>
          <a:p>
            <a:pPr marL="914400" lvl="1" indent="-457200" algn="just">
              <a:buFont typeface="+mj-lt"/>
              <a:buAutoNum type="arabicPeriod"/>
            </a:pPr>
            <a:r>
              <a:rPr lang="en-US" dirty="0">
                <a:solidFill>
                  <a:schemeClr val="tx1"/>
                </a:solidFill>
              </a:rPr>
              <a:t>A variable name can start with alphabet and underscore only. It can't start with digit</a:t>
            </a:r>
            <a:r>
              <a:rPr lang="en-US" dirty="0" smtClean="0">
                <a:solidFill>
                  <a:schemeClr val="tx1"/>
                </a:solidFill>
              </a:rPr>
              <a:t>.</a:t>
            </a:r>
            <a:endParaRPr lang="en-US" dirty="0">
              <a:solidFill>
                <a:schemeClr val="tx1"/>
              </a:solidFill>
            </a:endParaRPr>
          </a:p>
          <a:p>
            <a:pPr marL="914400" lvl="1" indent="-457200" algn="just">
              <a:buFont typeface="+mj-lt"/>
              <a:buAutoNum type="arabicPeriod"/>
            </a:pPr>
            <a:endParaRPr lang="en-US" dirty="0" smtClean="0">
              <a:solidFill>
                <a:schemeClr val="tx1"/>
              </a:solidFill>
            </a:endParaRPr>
          </a:p>
          <a:p>
            <a:pPr marL="914400" lvl="1" indent="-457200" algn="just">
              <a:buFont typeface="+mj-lt"/>
              <a:buAutoNum type="arabicPeriod"/>
            </a:pPr>
            <a:r>
              <a:rPr lang="en-US" dirty="0" smtClean="0">
                <a:solidFill>
                  <a:schemeClr val="tx1"/>
                </a:solidFill>
              </a:rPr>
              <a:t>No </a:t>
            </a:r>
            <a:r>
              <a:rPr lang="en-US" dirty="0">
                <a:solidFill>
                  <a:schemeClr val="tx1"/>
                </a:solidFill>
              </a:rPr>
              <a:t>white space is allowed within variable name</a:t>
            </a:r>
            <a:r>
              <a:rPr lang="en-US" dirty="0" smtClean="0">
                <a:solidFill>
                  <a:schemeClr val="tx1"/>
                </a:solidFill>
              </a:rPr>
              <a:t>.</a:t>
            </a:r>
            <a:endParaRPr lang="en-US" dirty="0">
              <a:solidFill>
                <a:schemeClr val="tx1"/>
              </a:solidFill>
            </a:endParaRPr>
          </a:p>
          <a:p>
            <a:pPr marL="914400" lvl="1" indent="-457200" algn="just">
              <a:buFont typeface="+mj-lt"/>
              <a:buAutoNum type="arabicPeriod"/>
            </a:pPr>
            <a:endParaRPr lang="en-US" dirty="0" smtClean="0">
              <a:solidFill>
                <a:schemeClr val="tx1"/>
              </a:solidFill>
            </a:endParaRPr>
          </a:p>
          <a:p>
            <a:pPr marL="914400" lvl="1" indent="-457200" algn="just">
              <a:buFont typeface="+mj-lt"/>
              <a:buAutoNum type="arabicPeriod"/>
            </a:pPr>
            <a:r>
              <a:rPr lang="en-US" dirty="0" smtClean="0">
                <a:solidFill>
                  <a:schemeClr val="tx1"/>
                </a:solidFill>
              </a:rPr>
              <a:t>A </a:t>
            </a:r>
            <a:r>
              <a:rPr lang="en-US" dirty="0">
                <a:solidFill>
                  <a:schemeClr val="tx1"/>
                </a:solidFill>
              </a:rPr>
              <a:t>variable name must not be any reserved word or keyword e.g. char, float etc.</a:t>
            </a:r>
            <a:endParaRPr lang="en-US" dirty="0" smtClean="0">
              <a:solidFill>
                <a:schemeClr val="tx1"/>
              </a:solidFill>
            </a:endParaRPr>
          </a:p>
        </p:txBody>
      </p:sp>
    </p:spTree>
    <p:extLst>
      <p:ext uri="{BB962C8B-B14F-4D97-AF65-F5344CB8AC3E}">
        <p14:creationId xmlns="" xmlns:p14="http://schemas.microsoft.com/office/powerpoint/2010/main" val="4146990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Scope of Variables -</a:t>
            </a:r>
            <a:endParaRPr lang="en-US" sz="3600" b="1" dirty="0">
              <a:latin typeface="+mn-lt"/>
            </a:endParaRPr>
          </a:p>
        </p:txBody>
      </p:sp>
      <p:sp>
        <p:nvSpPr>
          <p:cNvPr id="3" name="Text Placeholder 2"/>
          <p:cNvSpPr>
            <a:spLocks noGrp="1"/>
          </p:cNvSpPr>
          <p:nvPr>
            <p:ph type="body" idx="1"/>
          </p:nvPr>
        </p:nvSpPr>
        <p:spPr>
          <a:xfrm>
            <a:off x="568803" y="1307643"/>
            <a:ext cx="11005246" cy="5205891"/>
          </a:xfrm>
        </p:spPr>
        <p:txBody>
          <a:bodyPr>
            <a:noAutofit/>
          </a:bodyPr>
          <a:lstStyle/>
          <a:p>
            <a:pPr marL="342900" indent="-342900" algn="just">
              <a:buFont typeface="Wingdings" panose="05000000000000000000" pitchFamily="2" charset="2"/>
              <a:buChar char="§"/>
            </a:pPr>
            <a:r>
              <a:rPr lang="en-US" dirty="0">
                <a:solidFill>
                  <a:schemeClr val="tx1"/>
                </a:solidFill>
              </a:rPr>
              <a:t>All the variables have their area of functioning, and out of that boundary they don't hold their value, this boundary is called scope of the variable</a:t>
            </a:r>
            <a:r>
              <a:rPr lang="en-US" dirty="0" smtClean="0">
                <a:solidFill>
                  <a:schemeClr val="tx1"/>
                </a:solidFill>
              </a:rPr>
              <a:t>.</a:t>
            </a:r>
          </a:p>
          <a:p>
            <a:pPr marL="342900" indent="-342900" algn="just">
              <a:buFont typeface="Wingdings" panose="05000000000000000000" pitchFamily="2" charset="2"/>
              <a:buChar char="§"/>
            </a:pPr>
            <a:r>
              <a:rPr lang="en-US" dirty="0" smtClean="0">
                <a:solidFill>
                  <a:schemeClr val="tx1"/>
                </a:solidFill>
              </a:rPr>
              <a:t>We can broadly divide variables into two main types –</a:t>
            </a:r>
          </a:p>
          <a:p>
            <a:pPr marL="800100" lvl="1" indent="-342900" algn="just">
              <a:buFont typeface="Wingdings" panose="05000000000000000000" pitchFamily="2" charset="2"/>
              <a:buChar char="§"/>
            </a:pPr>
            <a:r>
              <a:rPr lang="en-US" dirty="0" smtClean="0">
                <a:solidFill>
                  <a:schemeClr val="tx1"/>
                </a:solidFill>
              </a:rPr>
              <a:t>Global Variables</a:t>
            </a:r>
          </a:p>
          <a:p>
            <a:pPr marL="800100" lvl="1" indent="-342900" algn="just">
              <a:buFont typeface="Wingdings" panose="05000000000000000000" pitchFamily="2" charset="2"/>
              <a:buChar char="§"/>
            </a:pPr>
            <a:r>
              <a:rPr lang="en-US" dirty="0" smtClean="0">
                <a:solidFill>
                  <a:schemeClr val="tx1"/>
                </a:solidFill>
              </a:rPr>
              <a:t>Local Variables</a:t>
            </a:r>
          </a:p>
          <a:p>
            <a:pPr marL="800100" lvl="1" indent="-342900" algn="just">
              <a:buFont typeface="Wingdings" panose="05000000000000000000" pitchFamily="2" charset="2"/>
              <a:buChar char="§"/>
            </a:pPr>
            <a:endParaRPr lang="en-US" dirty="0" smtClean="0">
              <a:solidFill>
                <a:schemeClr val="tx1"/>
              </a:solidFill>
            </a:endParaRPr>
          </a:p>
          <a:p>
            <a:pPr marL="342900" indent="-342900" algn="just">
              <a:buFont typeface="Wingdings" panose="05000000000000000000" pitchFamily="2" charset="2"/>
              <a:buChar char="§"/>
            </a:pPr>
            <a:r>
              <a:rPr lang="en-US" b="1" dirty="0">
                <a:solidFill>
                  <a:schemeClr val="tx1"/>
                </a:solidFill>
              </a:rPr>
              <a:t>Global </a:t>
            </a:r>
            <a:r>
              <a:rPr lang="en-US" b="1" dirty="0" smtClean="0">
                <a:solidFill>
                  <a:schemeClr val="tx1"/>
                </a:solidFill>
              </a:rPr>
              <a:t>variables -</a:t>
            </a:r>
            <a:endParaRPr lang="en-US" b="1" dirty="0">
              <a:solidFill>
                <a:schemeClr val="tx1"/>
              </a:solidFill>
            </a:endParaRPr>
          </a:p>
          <a:p>
            <a:pPr marL="914400" lvl="1" indent="-457200" algn="just">
              <a:buFont typeface="+mj-lt"/>
              <a:buAutoNum type="arabicPeriod"/>
            </a:pPr>
            <a:r>
              <a:rPr lang="en-US" dirty="0">
                <a:solidFill>
                  <a:schemeClr val="tx1"/>
                </a:solidFill>
              </a:rPr>
              <a:t>Global variables are those, which </a:t>
            </a:r>
            <a:r>
              <a:rPr lang="en-US" dirty="0" smtClean="0">
                <a:solidFill>
                  <a:schemeClr val="tx1"/>
                </a:solidFill>
              </a:rPr>
              <a:t>are </a:t>
            </a:r>
            <a:r>
              <a:rPr lang="en-US" dirty="0">
                <a:solidFill>
                  <a:schemeClr val="tx1"/>
                </a:solidFill>
              </a:rPr>
              <a:t>once declared and can be used throughout the lifetime of the program by any class or any function. </a:t>
            </a:r>
            <a:endParaRPr lang="en-US" dirty="0" smtClean="0">
              <a:solidFill>
                <a:schemeClr val="tx1"/>
              </a:solidFill>
            </a:endParaRPr>
          </a:p>
          <a:p>
            <a:pPr marL="914400" lvl="1" indent="-457200" algn="just">
              <a:buFont typeface="+mj-lt"/>
              <a:buAutoNum type="arabicPeriod"/>
            </a:pPr>
            <a:endParaRPr lang="en-US" dirty="0" smtClean="0">
              <a:solidFill>
                <a:schemeClr val="tx1"/>
              </a:solidFill>
            </a:endParaRPr>
          </a:p>
          <a:p>
            <a:pPr marL="914400" lvl="1" indent="-457200" algn="just">
              <a:buFont typeface="+mj-lt"/>
              <a:buAutoNum type="arabicPeriod"/>
            </a:pPr>
            <a:r>
              <a:rPr lang="en-US" dirty="0" smtClean="0">
                <a:solidFill>
                  <a:schemeClr val="tx1"/>
                </a:solidFill>
              </a:rPr>
              <a:t>They </a:t>
            </a:r>
            <a:r>
              <a:rPr lang="en-US" dirty="0">
                <a:solidFill>
                  <a:schemeClr val="tx1"/>
                </a:solidFill>
              </a:rPr>
              <a:t>must be declared outside the main() function. If only declared, they can be assigned different values at different time in program lifetime. </a:t>
            </a:r>
            <a:endParaRPr lang="en-US" dirty="0" smtClean="0">
              <a:solidFill>
                <a:schemeClr val="tx1"/>
              </a:solidFill>
            </a:endParaRPr>
          </a:p>
          <a:p>
            <a:pPr marL="914400" lvl="1" indent="-457200" algn="just">
              <a:buFont typeface="+mj-lt"/>
              <a:buAutoNum type="arabicPeriod"/>
            </a:pPr>
            <a:endParaRPr lang="en-US" dirty="0" smtClean="0">
              <a:solidFill>
                <a:schemeClr val="tx1"/>
              </a:solidFill>
            </a:endParaRPr>
          </a:p>
          <a:p>
            <a:pPr marL="914400" lvl="1" indent="-457200" algn="just">
              <a:buFont typeface="+mj-lt"/>
              <a:buAutoNum type="arabicPeriod"/>
            </a:pPr>
            <a:r>
              <a:rPr lang="en-US" dirty="0" smtClean="0">
                <a:solidFill>
                  <a:schemeClr val="tx1"/>
                </a:solidFill>
              </a:rPr>
              <a:t>But </a:t>
            </a:r>
            <a:r>
              <a:rPr lang="en-US" dirty="0">
                <a:solidFill>
                  <a:schemeClr val="tx1"/>
                </a:solidFill>
              </a:rPr>
              <a:t>even if they are declared and initialized at the same time outside the main() function, then also they can be assigned any value at any point in the program.</a:t>
            </a:r>
            <a:endParaRPr lang="en-US" dirty="0" smtClean="0">
              <a:solidFill>
                <a:schemeClr val="tx1"/>
              </a:solidFill>
            </a:endParaRPr>
          </a:p>
        </p:txBody>
      </p:sp>
    </p:spTree>
    <p:extLst>
      <p:ext uri="{BB962C8B-B14F-4D97-AF65-F5344CB8AC3E}">
        <p14:creationId xmlns="" xmlns:p14="http://schemas.microsoft.com/office/powerpoint/2010/main" val="1622565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Global Variables -</a:t>
            </a:r>
            <a:endParaRPr lang="en-US" sz="3600" b="1" dirty="0">
              <a:latin typeface="+mn-lt"/>
            </a:endParaRPr>
          </a:p>
        </p:txBody>
      </p:sp>
      <p:sp>
        <p:nvSpPr>
          <p:cNvPr id="3" name="Text Placeholder 2"/>
          <p:cNvSpPr>
            <a:spLocks noGrp="1"/>
          </p:cNvSpPr>
          <p:nvPr>
            <p:ph type="body" idx="1"/>
          </p:nvPr>
        </p:nvSpPr>
        <p:spPr>
          <a:xfrm>
            <a:off x="568803" y="1307643"/>
            <a:ext cx="11005246" cy="5205891"/>
          </a:xfrm>
        </p:spPr>
        <p:txBody>
          <a:bodyPr>
            <a:noAutofit/>
          </a:bodyPr>
          <a:lstStyle/>
          <a:p>
            <a:pPr algn="just"/>
            <a:r>
              <a:rPr lang="en-US" sz="2800" b="1" i="1" dirty="0">
                <a:solidFill>
                  <a:schemeClr val="tx1"/>
                </a:solidFill>
              </a:rPr>
              <a:t>Example </a:t>
            </a:r>
            <a:r>
              <a:rPr lang="en-US" sz="2800" b="1" i="1" dirty="0" smtClean="0">
                <a:solidFill>
                  <a:schemeClr val="tx1"/>
                </a:solidFill>
              </a:rPr>
              <a:t>–</a:t>
            </a:r>
          </a:p>
          <a:p>
            <a:pPr algn="just"/>
            <a:endParaRPr lang="en-US" sz="2800" dirty="0" smtClean="0">
              <a:solidFill>
                <a:srgbClr val="FF0000"/>
              </a:solidFill>
            </a:endParaRPr>
          </a:p>
          <a:p>
            <a:pPr lvl="1" algn="just"/>
            <a:r>
              <a:rPr lang="en-US" sz="2400" dirty="0" smtClean="0">
                <a:solidFill>
                  <a:srgbClr val="FF0000"/>
                </a:solidFill>
              </a:rPr>
              <a:t>#include&lt;iostream.h&gt;</a:t>
            </a:r>
          </a:p>
          <a:p>
            <a:pPr lvl="1" algn="just"/>
            <a:r>
              <a:rPr lang="en-US" sz="2400" dirty="0" smtClean="0">
                <a:solidFill>
                  <a:srgbClr val="FF0000"/>
                </a:solidFill>
              </a:rPr>
              <a:t>int </a:t>
            </a:r>
            <a:r>
              <a:rPr lang="en-US" sz="2400" dirty="0">
                <a:solidFill>
                  <a:srgbClr val="FF0000"/>
                </a:solidFill>
              </a:rPr>
              <a:t>x;                // Global variable </a:t>
            </a:r>
            <a:r>
              <a:rPr lang="en-US" sz="2400" dirty="0" smtClean="0">
                <a:solidFill>
                  <a:srgbClr val="FF0000"/>
                </a:solidFill>
              </a:rPr>
              <a:t>declared</a:t>
            </a:r>
          </a:p>
          <a:p>
            <a:pPr lvl="1" algn="just"/>
            <a:r>
              <a:rPr lang="en-US" sz="2400" dirty="0" smtClean="0">
                <a:solidFill>
                  <a:srgbClr val="FF0000"/>
                </a:solidFill>
              </a:rPr>
              <a:t>void </a:t>
            </a:r>
            <a:r>
              <a:rPr lang="en-US" sz="2400" dirty="0">
                <a:solidFill>
                  <a:srgbClr val="FF0000"/>
                </a:solidFill>
              </a:rPr>
              <a:t>main()</a:t>
            </a:r>
          </a:p>
          <a:p>
            <a:pPr lvl="1" algn="just"/>
            <a:r>
              <a:rPr lang="en-US" sz="2400" dirty="0">
                <a:solidFill>
                  <a:srgbClr val="FF0000"/>
                </a:solidFill>
              </a:rPr>
              <a:t>{</a:t>
            </a:r>
          </a:p>
          <a:p>
            <a:pPr lvl="1" algn="just"/>
            <a:r>
              <a:rPr lang="en-US" sz="2400" dirty="0">
                <a:solidFill>
                  <a:srgbClr val="FF0000"/>
                </a:solidFill>
              </a:rPr>
              <a:t>    </a:t>
            </a:r>
            <a:r>
              <a:rPr lang="en-US" sz="2400" dirty="0" smtClean="0">
                <a:solidFill>
                  <a:srgbClr val="FF0000"/>
                </a:solidFill>
              </a:rPr>
              <a:t>	x=10</a:t>
            </a:r>
            <a:r>
              <a:rPr lang="en-US" sz="2400" dirty="0">
                <a:solidFill>
                  <a:srgbClr val="FF0000"/>
                </a:solidFill>
              </a:rPr>
              <a:t>; </a:t>
            </a:r>
            <a:endParaRPr lang="en-US" sz="2400" dirty="0" smtClean="0">
              <a:solidFill>
                <a:srgbClr val="FF0000"/>
              </a:solidFill>
            </a:endParaRPr>
          </a:p>
          <a:p>
            <a:pPr lvl="1" algn="just"/>
            <a:r>
              <a:rPr lang="en-US" sz="2400" dirty="0">
                <a:solidFill>
                  <a:srgbClr val="FF0000"/>
                </a:solidFill>
              </a:rPr>
              <a:t>	</a:t>
            </a:r>
            <a:r>
              <a:rPr lang="en-US" sz="2400" dirty="0" smtClean="0">
                <a:solidFill>
                  <a:srgbClr val="FF0000"/>
                </a:solidFill>
              </a:rPr>
              <a:t>cout </a:t>
            </a:r>
            <a:r>
              <a:rPr lang="en-US" sz="2400" dirty="0">
                <a:solidFill>
                  <a:srgbClr val="FF0000"/>
                </a:solidFill>
              </a:rPr>
              <a:t>&lt;&lt;"first value of x = </a:t>
            </a:r>
            <a:r>
              <a:rPr lang="en-US" sz="2400" dirty="0" smtClean="0">
                <a:solidFill>
                  <a:srgbClr val="FF0000"/>
                </a:solidFill>
              </a:rPr>
              <a:t>"&lt;&lt; x</a:t>
            </a:r>
            <a:r>
              <a:rPr lang="en-US" sz="2400" dirty="0">
                <a:solidFill>
                  <a:srgbClr val="FF0000"/>
                </a:solidFill>
              </a:rPr>
              <a:t>;</a:t>
            </a:r>
          </a:p>
          <a:p>
            <a:pPr lvl="1" algn="just"/>
            <a:r>
              <a:rPr lang="en-US" sz="2400" dirty="0">
                <a:solidFill>
                  <a:srgbClr val="FF0000"/>
                </a:solidFill>
              </a:rPr>
              <a:t>    </a:t>
            </a:r>
            <a:r>
              <a:rPr lang="en-US" sz="2400" dirty="0" smtClean="0">
                <a:solidFill>
                  <a:srgbClr val="FF0000"/>
                </a:solidFill>
              </a:rPr>
              <a:t>	x=20</a:t>
            </a:r>
            <a:r>
              <a:rPr lang="en-US" sz="2400" dirty="0">
                <a:solidFill>
                  <a:srgbClr val="FF0000"/>
                </a:solidFill>
              </a:rPr>
              <a:t>;                 </a:t>
            </a:r>
          </a:p>
          <a:p>
            <a:pPr lvl="1" algn="just"/>
            <a:r>
              <a:rPr lang="en-US" sz="2400" dirty="0" smtClean="0">
                <a:solidFill>
                  <a:srgbClr val="FF0000"/>
                </a:solidFill>
              </a:rPr>
              <a:t>     </a:t>
            </a:r>
            <a:r>
              <a:rPr lang="en-US" sz="2400" dirty="0">
                <a:solidFill>
                  <a:srgbClr val="FF0000"/>
                </a:solidFill>
              </a:rPr>
              <a:t>cout &lt;&lt;"Initialized again with value = "&lt;&lt; x;</a:t>
            </a:r>
          </a:p>
          <a:p>
            <a:pPr lvl="1" algn="just"/>
            <a:r>
              <a:rPr lang="en-US" sz="2400" dirty="0">
                <a:solidFill>
                  <a:srgbClr val="FF0000"/>
                </a:solidFill>
              </a:rPr>
              <a:t>}</a:t>
            </a:r>
            <a:endParaRPr lang="en-US" sz="2400" dirty="0" smtClean="0">
              <a:solidFill>
                <a:srgbClr val="FF0000"/>
              </a:solidFill>
            </a:endParaRPr>
          </a:p>
        </p:txBody>
      </p:sp>
    </p:spTree>
    <p:extLst>
      <p:ext uri="{BB962C8B-B14F-4D97-AF65-F5344CB8AC3E}">
        <p14:creationId xmlns="" xmlns:p14="http://schemas.microsoft.com/office/powerpoint/2010/main" val="3107264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Local Variables -</a:t>
            </a:r>
            <a:endParaRPr lang="en-US" sz="3600" b="1" dirty="0">
              <a:latin typeface="+mn-lt"/>
            </a:endParaRPr>
          </a:p>
        </p:txBody>
      </p:sp>
      <p:sp>
        <p:nvSpPr>
          <p:cNvPr id="3" name="Text Placeholder 2"/>
          <p:cNvSpPr>
            <a:spLocks noGrp="1"/>
          </p:cNvSpPr>
          <p:nvPr>
            <p:ph type="body" idx="1"/>
          </p:nvPr>
        </p:nvSpPr>
        <p:spPr>
          <a:xfrm>
            <a:off x="568803" y="1307643"/>
            <a:ext cx="11005246" cy="5205891"/>
          </a:xfrm>
        </p:spPr>
        <p:txBody>
          <a:bodyPr>
            <a:noAutofit/>
          </a:bodyPr>
          <a:lstStyle/>
          <a:p>
            <a:pPr marL="342900" indent="-342900" algn="just">
              <a:buFont typeface="Arial" panose="020B0604020202020204" pitchFamily="34" charset="0"/>
              <a:buChar char="•"/>
            </a:pPr>
            <a:r>
              <a:rPr lang="en-US" dirty="0">
                <a:solidFill>
                  <a:schemeClr val="tx1"/>
                </a:solidFill>
              </a:rPr>
              <a:t>Local variables are the variables which exist only between the curly braces, in which its declared. Outside that they are unavailable and leads to compile time error</a:t>
            </a:r>
            <a:r>
              <a:rPr lang="en-US" dirty="0" smtClean="0">
                <a:solidFill>
                  <a:schemeClr val="tx1"/>
                </a:solidFill>
              </a:rPr>
              <a:t>.</a:t>
            </a:r>
          </a:p>
          <a:p>
            <a:pPr algn="just"/>
            <a:r>
              <a:rPr lang="en-US" sz="2800" b="1" i="1" dirty="0" smtClean="0">
                <a:solidFill>
                  <a:schemeClr val="tx1"/>
                </a:solidFill>
              </a:rPr>
              <a:t>Example -</a:t>
            </a:r>
          </a:p>
          <a:p>
            <a:pPr lvl="1" algn="just"/>
            <a:r>
              <a:rPr lang="en-US" sz="2400" dirty="0" smtClean="0">
                <a:solidFill>
                  <a:srgbClr val="FF0000"/>
                </a:solidFill>
              </a:rPr>
              <a:t>#include&lt;iostream.h&gt;</a:t>
            </a:r>
            <a:endParaRPr lang="en-US" sz="2400" dirty="0">
              <a:solidFill>
                <a:srgbClr val="FF0000"/>
              </a:solidFill>
            </a:endParaRPr>
          </a:p>
          <a:p>
            <a:pPr lvl="1" algn="just"/>
            <a:r>
              <a:rPr lang="en-US" sz="2400" dirty="0" smtClean="0">
                <a:solidFill>
                  <a:srgbClr val="FF0000"/>
                </a:solidFill>
              </a:rPr>
              <a:t>void </a:t>
            </a:r>
            <a:r>
              <a:rPr lang="en-US" sz="2400" dirty="0">
                <a:solidFill>
                  <a:srgbClr val="FF0000"/>
                </a:solidFill>
              </a:rPr>
              <a:t>main()</a:t>
            </a:r>
          </a:p>
          <a:p>
            <a:pPr lvl="1" algn="just"/>
            <a:r>
              <a:rPr lang="en-US" sz="2400" dirty="0" smtClean="0">
                <a:solidFill>
                  <a:srgbClr val="FF0000"/>
                </a:solidFill>
              </a:rPr>
              <a:t>{</a:t>
            </a:r>
            <a:endParaRPr lang="en-US" sz="2400" dirty="0">
              <a:solidFill>
                <a:srgbClr val="FF0000"/>
              </a:solidFill>
            </a:endParaRPr>
          </a:p>
          <a:p>
            <a:pPr lvl="1" algn="just"/>
            <a:r>
              <a:rPr lang="en-US" sz="2400" dirty="0">
                <a:solidFill>
                  <a:srgbClr val="FF0000"/>
                </a:solidFill>
              </a:rPr>
              <a:t>    </a:t>
            </a:r>
            <a:r>
              <a:rPr lang="en-US" sz="2400" dirty="0" smtClean="0">
                <a:solidFill>
                  <a:srgbClr val="FF0000"/>
                </a:solidFill>
              </a:rPr>
              <a:t>	int </a:t>
            </a:r>
            <a:r>
              <a:rPr lang="en-US" sz="2400" dirty="0">
                <a:solidFill>
                  <a:srgbClr val="FF0000"/>
                </a:solidFill>
              </a:rPr>
              <a:t>a</a:t>
            </a:r>
            <a:r>
              <a:rPr lang="en-US" sz="2400" dirty="0" smtClean="0">
                <a:solidFill>
                  <a:srgbClr val="FF0000"/>
                </a:solidFill>
              </a:rPr>
              <a:t> = 10</a:t>
            </a:r>
            <a:r>
              <a:rPr lang="en-US" sz="2400" dirty="0">
                <a:solidFill>
                  <a:srgbClr val="FF0000"/>
                </a:solidFill>
              </a:rPr>
              <a:t>;</a:t>
            </a:r>
          </a:p>
          <a:p>
            <a:pPr lvl="1" algn="just"/>
            <a:r>
              <a:rPr lang="en-US" sz="2400" dirty="0">
                <a:solidFill>
                  <a:srgbClr val="FF0000"/>
                </a:solidFill>
              </a:rPr>
              <a:t>    </a:t>
            </a:r>
            <a:r>
              <a:rPr lang="en-US" sz="2400" dirty="0" smtClean="0">
                <a:solidFill>
                  <a:srgbClr val="FF0000"/>
                </a:solidFill>
              </a:rPr>
              <a:t>	if( a &lt; 20</a:t>
            </a:r>
            <a:r>
              <a:rPr lang="en-US" sz="2400" dirty="0">
                <a:solidFill>
                  <a:srgbClr val="FF0000"/>
                </a:solidFill>
              </a:rPr>
              <a:t>) </a:t>
            </a:r>
            <a:endParaRPr lang="en-US" sz="2400" dirty="0" smtClean="0">
              <a:solidFill>
                <a:srgbClr val="FF0000"/>
              </a:solidFill>
            </a:endParaRPr>
          </a:p>
          <a:p>
            <a:pPr lvl="1" algn="just"/>
            <a:r>
              <a:rPr lang="en-US" sz="2400" dirty="0">
                <a:solidFill>
                  <a:srgbClr val="FF0000"/>
                </a:solidFill>
              </a:rPr>
              <a:t>	</a:t>
            </a:r>
            <a:r>
              <a:rPr lang="en-US" sz="2400" dirty="0" smtClean="0">
                <a:solidFill>
                  <a:srgbClr val="FF0000"/>
                </a:solidFill>
              </a:rPr>
              <a:t>{</a:t>
            </a:r>
            <a:endParaRPr lang="en-US" sz="2400" dirty="0">
              <a:solidFill>
                <a:srgbClr val="FF0000"/>
              </a:solidFill>
            </a:endParaRPr>
          </a:p>
          <a:p>
            <a:pPr lvl="1" algn="just"/>
            <a:r>
              <a:rPr lang="en-US" sz="2400" dirty="0">
                <a:solidFill>
                  <a:srgbClr val="FF0000"/>
                </a:solidFill>
              </a:rPr>
              <a:t>        </a:t>
            </a:r>
            <a:r>
              <a:rPr lang="en-US" sz="2400" dirty="0" smtClean="0">
                <a:solidFill>
                  <a:srgbClr val="FF0000"/>
                </a:solidFill>
              </a:rPr>
              <a:t>	int </a:t>
            </a:r>
            <a:r>
              <a:rPr lang="en-US" sz="2400" dirty="0">
                <a:solidFill>
                  <a:srgbClr val="FF0000"/>
                </a:solidFill>
              </a:rPr>
              <a:t>n=100;   </a:t>
            </a:r>
            <a:r>
              <a:rPr lang="en-US" sz="2400" dirty="0" smtClean="0">
                <a:solidFill>
                  <a:srgbClr val="FF0000"/>
                </a:solidFill>
              </a:rPr>
              <a:t>		// </a:t>
            </a:r>
            <a:r>
              <a:rPr lang="en-US" sz="2400" dirty="0">
                <a:solidFill>
                  <a:srgbClr val="FF0000"/>
                </a:solidFill>
              </a:rPr>
              <a:t>Local variable declared and initialized</a:t>
            </a:r>
          </a:p>
          <a:p>
            <a:pPr lvl="1" algn="just"/>
            <a:r>
              <a:rPr lang="en-US" sz="2400" dirty="0">
                <a:solidFill>
                  <a:srgbClr val="FF0000"/>
                </a:solidFill>
              </a:rPr>
              <a:t>    </a:t>
            </a:r>
            <a:r>
              <a:rPr lang="en-US" sz="2400" dirty="0" smtClean="0">
                <a:solidFill>
                  <a:srgbClr val="FF0000"/>
                </a:solidFill>
              </a:rPr>
              <a:t>	}</a:t>
            </a:r>
          </a:p>
          <a:p>
            <a:pPr lvl="1" algn="just"/>
            <a:r>
              <a:rPr lang="en-US" sz="2400" dirty="0" smtClean="0">
                <a:solidFill>
                  <a:srgbClr val="FF0000"/>
                </a:solidFill>
              </a:rPr>
              <a:t>	cout &lt;&lt; n;      			// Compile time error, n not available here</a:t>
            </a:r>
          </a:p>
          <a:p>
            <a:pPr lvl="1" algn="just"/>
            <a:r>
              <a:rPr lang="en-US" sz="2400" dirty="0" smtClean="0">
                <a:solidFill>
                  <a:srgbClr val="FF0000"/>
                </a:solidFill>
              </a:rPr>
              <a:t>}</a:t>
            </a:r>
          </a:p>
        </p:txBody>
      </p:sp>
    </p:spTree>
    <p:extLst>
      <p:ext uri="{BB962C8B-B14F-4D97-AF65-F5344CB8AC3E}">
        <p14:creationId xmlns="" xmlns:p14="http://schemas.microsoft.com/office/powerpoint/2010/main" val="356115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023" y="2964608"/>
            <a:ext cx="11291047" cy="1150191"/>
          </a:xfrm>
        </p:spPr>
        <p:txBody>
          <a:bodyPr>
            <a:normAutofit fontScale="90000"/>
          </a:bodyPr>
          <a:lstStyle/>
          <a:p>
            <a:r>
              <a:rPr lang="en-US" sz="4000" b="1" dirty="0" smtClean="0"/>
              <a:t>Module – I</a:t>
            </a:r>
            <a:br>
              <a:rPr lang="en-US" sz="4000" b="1" dirty="0" smtClean="0"/>
            </a:br>
            <a:r>
              <a:rPr lang="en-US" sz="4000" b="1" dirty="0" smtClean="0"/>
              <a:t>Concepts of OOP</a:t>
            </a:r>
            <a:endParaRPr lang="en-US" sz="4000" b="1" dirty="0"/>
          </a:p>
        </p:txBody>
      </p:sp>
    </p:spTree>
    <p:extLst>
      <p:ext uri="{BB962C8B-B14F-4D97-AF65-F5344CB8AC3E}">
        <p14:creationId xmlns="" xmlns:p14="http://schemas.microsoft.com/office/powerpoint/2010/main" val="1279592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Some special types of </a:t>
            </a:r>
            <a:r>
              <a:rPr lang="en-US" sz="3600" b="1" dirty="0" smtClean="0">
                <a:latin typeface="+mn-lt"/>
              </a:rPr>
              <a:t>variable -</a:t>
            </a:r>
            <a:endParaRPr lang="en-US" sz="3600" b="1" dirty="0">
              <a:latin typeface="+mn-lt"/>
            </a:endParaRPr>
          </a:p>
        </p:txBody>
      </p:sp>
      <p:sp>
        <p:nvSpPr>
          <p:cNvPr id="3" name="Text Placeholder 2"/>
          <p:cNvSpPr>
            <a:spLocks noGrp="1"/>
          </p:cNvSpPr>
          <p:nvPr>
            <p:ph type="body" idx="1"/>
          </p:nvPr>
        </p:nvSpPr>
        <p:spPr>
          <a:xfrm>
            <a:off x="568803" y="1307643"/>
            <a:ext cx="11005246" cy="5205891"/>
          </a:xfrm>
        </p:spPr>
        <p:txBody>
          <a:bodyPr>
            <a:noAutofit/>
          </a:bodyPr>
          <a:lstStyle/>
          <a:p>
            <a:pPr marL="342900" indent="-342900" algn="just">
              <a:buFont typeface="Arial" panose="020B0604020202020204" pitchFamily="34" charset="0"/>
              <a:buChar char="•"/>
            </a:pPr>
            <a:r>
              <a:rPr lang="en-US" dirty="0">
                <a:solidFill>
                  <a:schemeClr val="tx1"/>
                </a:solidFill>
              </a:rPr>
              <a:t>There are also some special keywords, to impart unique characteristics to the variables in the program</a:t>
            </a:r>
            <a:r>
              <a:rPr lang="en-US" dirty="0" smtClean="0">
                <a:solidFill>
                  <a:schemeClr val="tx1"/>
                </a:solidFill>
              </a:rPr>
              <a:t>.</a:t>
            </a:r>
          </a:p>
          <a:p>
            <a:pPr marL="914400" lvl="1" indent="-457200" algn="just">
              <a:buFont typeface="+mj-lt"/>
              <a:buAutoNum type="arabicPeriod"/>
            </a:pPr>
            <a:r>
              <a:rPr lang="en-US" b="1" dirty="0">
                <a:solidFill>
                  <a:schemeClr val="tx1"/>
                </a:solidFill>
              </a:rPr>
              <a:t>Final -</a:t>
            </a:r>
            <a:r>
              <a:rPr lang="en-US" dirty="0">
                <a:solidFill>
                  <a:schemeClr val="tx1"/>
                </a:solidFill>
              </a:rPr>
              <a:t> </a:t>
            </a:r>
            <a:r>
              <a:rPr lang="en-US" dirty="0" smtClean="0">
                <a:solidFill>
                  <a:schemeClr val="tx1"/>
                </a:solidFill>
              </a:rPr>
              <a:t>	Once </a:t>
            </a:r>
            <a:r>
              <a:rPr lang="en-US" dirty="0">
                <a:solidFill>
                  <a:schemeClr val="tx1"/>
                </a:solidFill>
              </a:rPr>
              <a:t>initialized, its value cant be changed.</a:t>
            </a:r>
          </a:p>
          <a:p>
            <a:pPr marL="914400" lvl="1" indent="-457200" algn="just">
              <a:buFont typeface="+mj-lt"/>
              <a:buAutoNum type="arabicPeriod"/>
            </a:pPr>
            <a:r>
              <a:rPr lang="en-US" b="1" dirty="0">
                <a:solidFill>
                  <a:schemeClr val="tx1"/>
                </a:solidFill>
              </a:rPr>
              <a:t>Static -</a:t>
            </a:r>
            <a:r>
              <a:rPr lang="en-US" dirty="0">
                <a:solidFill>
                  <a:schemeClr val="tx1"/>
                </a:solidFill>
              </a:rPr>
              <a:t> </a:t>
            </a:r>
            <a:r>
              <a:rPr lang="en-US" dirty="0" smtClean="0">
                <a:solidFill>
                  <a:schemeClr val="tx1"/>
                </a:solidFill>
              </a:rPr>
              <a:t>	These </a:t>
            </a:r>
            <a:r>
              <a:rPr lang="en-US" dirty="0">
                <a:solidFill>
                  <a:schemeClr val="tx1"/>
                </a:solidFill>
              </a:rPr>
              <a:t>variables holds their value between function calls</a:t>
            </a:r>
            <a:r>
              <a:rPr lang="en-US" dirty="0" smtClean="0">
                <a:solidFill>
                  <a:schemeClr val="tx1"/>
                </a:solidFill>
              </a:rPr>
              <a:t>.</a:t>
            </a:r>
          </a:p>
          <a:p>
            <a:pPr marL="914400" lvl="1" indent="-457200" algn="just">
              <a:buFont typeface="+mj-lt"/>
              <a:buAutoNum type="arabicPeriod"/>
            </a:pPr>
            <a:endParaRPr lang="en-US" dirty="0">
              <a:solidFill>
                <a:schemeClr val="tx1"/>
              </a:solidFill>
            </a:endParaRPr>
          </a:p>
          <a:p>
            <a:pPr marL="342900" indent="-342900" algn="just">
              <a:buFont typeface="Arial" panose="020B0604020202020204" pitchFamily="34" charset="0"/>
              <a:buChar char="•"/>
            </a:pPr>
            <a:r>
              <a:rPr lang="en-US" sz="2800" b="1" i="1" dirty="0" smtClean="0">
                <a:solidFill>
                  <a:schemeClr val="tx1"/>
                </a:solidFill>
              </a:rPr>
              <a:t>Example -</a:t>
            </a:r>
          </a:p>
          <a:p>
            <a:pPr lvl="1" algn="just"/>
            <a:endParaRPr lang="en-US" sz="2400" dirty="0" smtClean="0">
              <a:solidFill>
                <a:srgbClr val="FF0000"/>
              </a:solidFill>
            </a:endParaRPr>
          </a:p>
          <a:p>
            <a:pPr lvl="1" algn="just"/>
            <a:r>
              <a:rPr lang="en-US" sz="2400" dirty="0" smtClean="0">
                <a:solidFill>
                  <a:srgbClr val="FF0000"/>
                </a:solidFill>
              </a:rPr>
              <a:t>#include </a:t>
            </a:r>
            <a:r>
              <a:rPr lang="en-US" sz="2400" dirty="0">
                <a:solidFill>
                  <a:srgbClr val="FF0000"/>
                </a:solidFill>
              </a:rPr>
              <a:t>&lt;iostream.h&gt;</a:t>
            </a:r>
          </a:p>
          <a:p>
            <a:pPr lvl="1" algn="just"/>
            <a:r>
              <a:rPr lang="en-US" sz="2400" dirty="0" smtClean="0">
                <a:solidFill>
                  <a:srgbClr val="FF0000"/>
                </a:solidFill>
              </a:rPr>
              <a:t>void </a:t>
            </a:r>
            <a:r>
              <a:rPr lang="en-US" sz="2400" dirty="0">
                <a:solidFill>
                  <a:srgbClr val="FF0000"/>
                </a:solidFill>
              </a:rPr>
              <a:t>main()</a:t>
            </a:r>
          </a:p>
          <a:p>
            <a:pPr lvl="1" algn="just"/>
            <a:r>
              <a:rPr lang="en-US" sz="2400" dirty="0">
                <a:solidFill>
                  <a:srgbClr val="FF0000"/>
                </a:solidFill>
              </a:rPr>
              <a:t>{</a:t>
            </a:r>
          </a:p>
          <a:p>
            <a:pPr lvl="1" algn="just"/>
            <a:r>
              <a:rPr lang="en-US" sz="2400" dirty="0">
                <a:solidFill>
                  <a:srgbClr val="FF0000"/>
                </a:solidFill>
              </a:rPr>
              <a:t>    final int i=10;</a:t>
            </a:r>
          </a:p>
          <a:p>
            <a:pPr lvl="1" algn="just"/>
            <a:r>
              <a:rPr lang="en-US" sz="2400" dirty="0">
                <a:solidFill>
                  <a:srgbClr val="FF0000"/>
                </a:solidFill>
              </a:rPr>
              <a:t>    static int y=20;</a:t>
            </a:r>
          </a:p>
          <a:p>
            <a:pPr lvl="1" algn="just"/>
            <a:r>
              <a:rPr lang="en-US" sz="2400" dirty="0">
                <a:solidFill>
                  <a:srgbClr val="FF0000"/>
                </a:solidFill>
              </a:rPr>
              <a:t>}</a:t>
            </a:r>
            <a:endParaRPr lang="en-US" sz="2400" dirty="0" smtClean="0">
              <a:solidFill>
                <a:srgbClr val="FF0000"/>
              </a:solidFill>
            </a:endParaRPr>
          </a:p>
        </p:txBody>
      </p:sp>
    </p:spTree>
    <p:extLst>
      <p:ext uri="{BB962C8B-B14F-4D97-AF65-F5344CB8AC3E}">
        <p14:creationId xmlns="" xmlns:p14="http://schemas.microsoft.com/office/powerpoint/2010/main" val="166394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datatypes -</a:t>
            </a:r>
            <a:endParaRPr lang="en-US" sz="3600" b="1" dirty="0">
              <a:latin typeface="+mn-lt"/>
            </a:endParaRPr>
          </a:p>
        </p:txBody>
      </p:sp>
      <p:sp>
        <p:nvSpPr>
          <p:cNvPr id="3" name="Text Placeholder 2"/>
          <p:cNvSpPr>
            <a:spLocks noGrp="1"/>
          </p:cNvSpPr>
          <p:nvPr>
            <p:ph type="body" idx="1"/>
          </p:nvPr>
        </p:nvSpPr>
        <p:spPr>
          <a:xfrm>
            <a:off x="568803" y="1307643"/>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A data type specifies the type of data that a variable can store such as integer, floating, character etc</a:t>
            </a:r>
            <a:r>
              <a:rPr lang="en-US" dirty="0" smtClean="0">
                <a:solidFill>
                  <a:schemeClr val="tx1"/>
                </a:solidFill>
              </a:rPr>
              <a:t>.</a:t>
            </a:r>
          </a:p>
        </p:txBody>
      </p:sp>
      <p:pic>
        <p:nvPicPr>
          <p:cNvPr id="4" name="Picture 3"/>
          <p:cNvPicPr>
            <a:picLocks noChangeAspect="1"/>
          </p:cNvPicPr>
          <p:nvPr/>
        </p:nvPicPr>
        <p:blipFill rotWithShape="1">
          <a:blip r:embed="rId2">
            <a:extLst>
              <a:ext uri="{28A0092B-C50C-407E-A947-70E740481C1C}">
                <a14:useLocalDpi xmlns="" xmlns:a14="http://schemas.microsoft.com/office/drawing/2010/main" val="0"/>
              </a:ext>
            </a:extLst>
          </a:blip>
          <a:srcRect b="9179"/>
          <a:stretch/>
        </p:blipFill>
        <p:spPr>
          <a:xfrm>
            <a:off x="3471732" y="2256838"/>
            <a:ext cx="4625381" cy="3718077"/>
          </a:xfrm>
          <a:prstGeom prst="rect">
            <a:avLst/>
          </a:prstGeom>
        </p:spPr>
      </p:pic>
    </p:spTree>
    <p:extLst>
      <p:ext uri="{BB962C8B-B14F-4D97-AF65-F5344CB8AC3E}">
        <p14:creationId xmlns="" xmlns:p14="http://schemas.microsoft.com/office/powerpoint/2010/main" val="2292751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datatypes -</a:t>
            </a:r>
            <a:endParaRPr lang="en-US" sz="3600" b="1" dirty="0">
              <a:latin typeface="+mn-lt"/>
            </a:endParaRPr>
          </a:p>
        </p:txBody>
      </p:sp>
      <p:sp>
        <p:nvSpPr>
          <p:cNvPr id="3" name="Text Placeholder 2"/>
          <p:cNvSpPr>
            <a:spLocks noGrp="1"/>
          </p:cNvSpPr>
          <p:nvPr>
            <p:ph type="body" idx="1"/>
          </p:nvPr>
        </p:nvSpPr>
        <p:spPr>
          <a:xfrm>
            <a:off x="568803" y="1307643"/>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There are 4 types of data types in C++ </a:t>
            </a:r>
            <a:r>
              <a:rPr lang="en-US" dirty="0" smtClean="0">
                <a:solidFill>
                  <a:schemeClr val="tx1"/>
                </a:solidFill>
              </a:rPr>
              <a:t>language –</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2955954064"/>
              </p:ext>
            </p:extLst>
          </p:nvPr>
        </p:nvGraphicFramePr>
        <p:xfrm>
          <a:off x="1769497" y="2645874"/>
          <a:ext cx="8277226" cy="2362200"/>
        </p:xfrm>
        <a:graphic>
          <a:graphicData uri="http://schemas.openxmlformats.org/drawingml/2006/table">
            <a:tbl>
              <a:tblPr>
                <a:tableStyleId>{5940675A-B579-460E-94D1-54222C63F5DA}</a:tableStyleId>
              </a:tblPr>
              <a:tblGrid>
                <a:gridCol w="4138613"/>
                <a:gridCol w="4138613"/>
              </a:tblGrid>
              <a:tr h="0">
                <a:tc>
                  <a:txBody>
                    <a:bodyPr/>
                    <a:lstStyle/>
                    <a:p>
                      <a:pPr algn="ctr" fontAlgn="t"/>
                      <a:r>
                        <a:rPr lang="en-US" sz="2000" b="1" dirty="0">
                          <a:effectLst/>
                        </a:rPr>
                        <a:t>Types</a:t>
                      </a:r>
                      <a:endParaRPr lang="en-US" sz="2000" b="1" dirty="0">
                        <a:solidFill>
                          <a:srgbClr val="000000"/>
                        </a:solidFill>
                        <a:effectLst/>
                        <a:latin typeface="times new roman" panose="02020603050405020304" pitchFamily="18" charset="0"/>
                      </a:endParaRPr>
                    </a:p>
                  </a:txBody>
                  <a:tcPr marL="114300" marR="114300" marT="114300" marB="114300"/>
                </a:tc>
                <a:tc>
                  <a:txBody>
                    <a:bodyPr/>
                    <a:lstStyle/>
                    <a:p>
                      <a:pPr algn="ctr" fontAlgn="t"/>
                      <a:r>
                        <a:rPr lang="en-US" sz="2000" b="1" dirty="0">
                          <a:effectLst/>
                        </a:rPr>
                        <a:t>Data Types</a:t>
                      </a:r>
                      <a:endParaRPr lang="en-US" sz="2000" b="1" dirty="0">
                        <a:solidFill>
                          <a:srgbClr val="000000"/>
                        </a:solidFill>
                        <a:effectLst/>
                        <a:latin typeface="times new roman" panose="02020603050405020304" pitchFamily="18" charset="0"/>
                      </a:endParaRPr>
                    </a:p>
                  </a:txBody>
                  <a:tcPr marL="114300" marR="114300" marT="114300" marB="114300"/>
                </a:tc>
              </a:tr>
              <a:tr h="0">
                <a:tc>
                  <a:txBody>
                    <a:bodyPr/>
                    <a:lstStyle/>
                    <a:p>
                      <a:pPr algn="ctr" fontAlgn="t"/>
                      <a:r>
                        <a:rPr lang="en-US" sz="2000" dirty="0">
                          <a:effectLst/>
                        </a:rPr>
                        <a:t>Basic Data Type</a:t>
                      </a:r>
                      <a:endParaRPr lang="en-US" sz="2000" dirty="0">
                        <a:solidFill>
                          <a:srgbClr val="000000"/>
                        </a:solidFill>
                        <a:effectLst/>
                        <a:latin typeface="verdana" panose="020B0604030504040204" pitchFamily="34" charset="0"/>
                      </a:endParaRPr>
                    </a:p>
                  </a:txBody>
                  <a:tcPr marL="76200" marR="76200" marT="76200" marB="76200"/>
                </a:tc>
                <a:tc>
                  <a:txBody>
                    <a:bodyPr/>
                    <a:lstStyle/>
                    <a:p>
                      <a:pPr algn="ctr" fontAlgn="t"/>
                      <a:r>
                        <a:rPr lang="fr-FR" sz="2000" dirty="0">
                          <a:effectLst/>
                        </a:rPr>
                        <a:t>int, char, float, </a:t>
                      </a:r>
                      <a:r>
                        <a:rPr lang="fr-FR" sz="2000" dirty="0" smtClean="0">
                          <a:effectLst/>
                        </a:rPr>
                        <a:t>double</a:t>
                      </a:r>
                      <a:r>
                        <a:rPr lang="fr-FR" sz="2000" baseline="0" dirty="0" smtClean="0">
                          <a:effectLst/>
                        </a:rPr>
                        <a:t> </a:t>
                      </a:r>
                      <a:r>
                        <a:rPr lang="fr-FR" sz="2000" dirty="0" smtClean="0">
                          <a:effectLst/>
                        </a:rPr>
                        <a:t>etc.</a:t>
                      </a:r>
                      <a:endParaRPr lang="fr-FR" sz="2000" dirty="0">
                        <a:solidFill>
                          <a:srgbClr val="000000"/>
                        </a:solidFill>
                        <a:effectLst/>
                        <a:latin typeface="verdana" panose="020B0604030504040204" pitchFamily="34" charset="0"/>
                      </a:endParaRPr>
                    </a:p>
                  </a:txBody>
                  <a:tcPr marL="76200" marR="76200" marT="76200" marB="76200"/>
                </a:tc>
              </a:tr>
              <a:tr h="0">
                <a:tc>
                  <a:txBody>
                    <a:bodyPr/>
                    <a:lstStyle/>
                    <a:p>
                      <a:pPr algn="ctr" fontAlgn="t"/>
                      <a:r>
                        <a:rPr lang="en-US" sz="2000" dirty="0">
                          <a:effectLst/>
                        </a:rPr>
                        <a:t>Derived Data Type</a:t>
                      </a:r>
                      <a:endParaRPr lang="en-US" sz="2000" dirty="0">
                        <a:solidFill>
                          <a:srgbClr val="000000"/>
                        </a:solidFill>
                        <a:effectLst/>
                        <a:latin typeface="verdana" panose="020B0604030504040204" pitchFamily="34" charset="0"/>
                      </a:endParaRPr>
                    </a:p>
                  </a:txBody>
                  <a:tcPr marL="76200" marR="76200" marT="76200" marB="76200"/>
                </a:tc>
                <a:tc>
                  <a:txBody>
                    <a:bodyPr/>
                    <a:lstStyle/>
                    <a:p>
                      <a:pPr algn="ctr" fontAlgn="t"/>
                      <a:r>
                        <a:rPr lang="en-US" sz="2000" dirty="0">
                          <a:effectLst/>
                        </a:rPr>
                        <a:t>array, </a:t>
                      </a:r>
                      <a:r>
                        <a:rPr lang="en-US" sz="2000" dirty="0" smtClean="0">
                          <a:effectLst/>
                        </a:rPr>
                        <a:t>pointer etc.</a:t>
                      </a:r>
                      <a:endParaRPr lang="en-US" sz="2000" dirty="0">
                        <a:solidFill>
                          <a:srgbClr val="000000"/>
                        </a:solidFill>
                        <a:effectLst/>
                        <a:latin typeface="verdana" panose="020B0604030504040204" pitchFamily="34" charset="0"/>
                      </a:endParaRPr>
                    </a:p>
                  </a:txBody>
                  <a:tcPr marL="76200" marR="76200" marT="76200" marB="76200"/>
                </a:tc>
              </a:tr>
              <a:tr h="0">
                <a:tc>
                  <a:txBody>
                    <a:bodyPr/>
                    <a:lstStyle/>
                    <a:p>
                      <a:pPr algn="ctr" fontAlgn="t"/>
                      <a:r>
                        <a:rPr lang="en-US" sz="2000" dirty="0">
                          <a:effectLst/>
                        </a:rPr>
                        <a:t>Enumeration Data Type</a:t>
                      </a:r>
                      <a:endParaRPr lang="en-US" sz="2000" dirty="0">
                        <a:solidFill>
                          <a:srgbClr val="000000"/>
                        </a:solidFill>
                        <a:effectLst/>
                        <a:latin typeface="verdana" panose="020B0604030504040204" pitchFamily="34" charset="0"/>
                      </a:endParaRPr>
                    </a:p>
                  </a:txBody>
                  <a:tcPr marL="76200" marR="76200" marT="76200" marB="76200"/>
                </a:tc>
                <a:tc>
                  <a:txBody>
                    <a:bodyPr/>
                    <a:lstStyle/>
                    <a:p>
                      <a:pPr algn="ctr" fontAlgn="t"/>
                      <a:r>
                        <a:rPr lang="en-US" sz="2000" dirty="0">
                          <a:effectLst/>
                        </a:rPr>
                        <a:t>enum</a:t>
                      </a:r>
                      <a:endParaRPr lang="en-US" sz="2000" dirty="0">
                        <a:solidFill>
                          <a:srgbClr val="000000"/>
                        </a:solidFill>
                        <a:effectLst/>
                        <a:latin typeface="verdana" panose="020B0604030504040204" pitchFamily="34" charset="0"/>
                      </a:endParaRPr>
                    </a:p>
                  </a:txBody>
                  <a:tcPr marL="76200" marR="76200" marT="76200" marB="76200"/>
                </a:tc>
              </a:tr>
              <a:tr h="0">
                <a:tc>
                  <a:txBody>
                    <a:bodyPr/>
                    <a:lstStyle/>
                    <a:p>
                      <a:pPr algn="ctr" fontAlgn="t"/>
                      <a:r>
                        <a:rPr lang="en-US" sz="2000" dirty="0">
                          <a:effectLst/>
                        </a:rPr>
                        <a:t>User Defined Data Type</a:t>
                      </a:r>
                      <a:endParaRPr lang="en-US" sz="2000" dirty="0">
                        <a:solidFill>
                          <a:srgbClr val="000000"/>
                        </a:solidFill>
                        <a:effectLst/>
                        <a:latin typeface="verdana" panose="020B0604030504040204" pitchFamily="34" charset="0"/>
                      </a:endParaRPr>
                    </a:p>
                  </a:txBody>
                  <a:tcPr marL="76200" marR="76200" marT="76200" marB="76200"/>
                </a:tc>
                <a:tc>
                  <a:txBody>
                    <a:bodyPr/>
                    <a:lstStyle/>
                    <a:p>
                      <a:pPr algn="ctr" fontAlgn="t"/>
                      <a:r>
                        <a:rPr lang="en-US" sz="2000" dirty="0">
                          <a:effectLst/>
                        </a:rPr>
                        <a:t>structure</a:t>
                      </a:r>
                      <a:endParaRPr lang="en-US" sz="2000" dirty="0">
                        <a:solidFill>
                          <a:srgbClr val="000000"/>
                        </a:solidFill>
                        <a:effectLst/>
                        <a:latin typeface="verdana" panose="020B0604030504040204" pitchFamily="34" charset="0"/>
                      </a:endParaRPr>
                    </a:p>
                  </a:txBody>
                  <a:tcPr marL="76200" marR="76200" marT="76200" marB="76200"/>
                </a:tc>
              </a:tr>
            </a:tbl>
          </a:graphicData>
        </a:graphic>
      </p:graphicFrame>
    </p:spTree>
    <p:extLst>
      <p:ext uri="{BB962C8B-B14F-4D97-AF65-F5344CB8AC3E}">
        <p14:creationId xmlns="" xmlns:p14="http://schemas.microsoft.com/office/powerpoint/2010/main" val="4044739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Basic Data </a:t>
            </a:r>
            <a:r>
              <a:rPr lang="en-US" sz="3600" b="1" dirty="0" smtClean="0">
                <a:latin typeface="+mn-lt"/>
              </a:rPr>
              <a:t>Types -</a:t>
            </a:r>
            <a:endParaRPr lang="en-US" sz="3600" b="1" dirty="0">
              <a:latin typeface="+mn-lt"/>
            </a:endParaRPr>
          </a:p>
        </p:txBody>
      </p:sp>
      <p:sp>
        <p:nvSpPr>
          <p:cNvPr id="3" name="Text Placeholder 2"/>
          <p:cNvSpPr>
            <a:spLocks noGrp="1"/>
          </p:cNvSpPr>
          <p:nvPr>
            <p:ph type="body" idx="1"/>
          </p:nvPr>
        </p:nvSpPr>
        <p:spPr>
          <a:xfrm>
            <a:off x="568803" y="1307643"/>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The basic data types are integer-based and floating-point based. C++ language supports both signed and unsigned </a:t>
            </a:r>
            <a:r>
              <a:rPr lang="en-US" dirty="0" smtClean="0">
                <a:solidFill>
                  <a:schemeClr val="tx1"/>
                </a:solidFill>
              </a:rPr>
              <a:t>literals. The </a:t>
            </a:r>
            <a:r>
              <a:rPr lang="en-US" dirty="0">
                <a:solidFill>
                  <a:schemeClr val="tx1"/>
                </a:solidFill>
              </a:rPr>
              <a:t>memory size of basic data types may change according to 32 or 64 bit operating system</a:t>
            </a:r>
            <a:r>
              <a:rPr lang="en-US" dirty="0" smtClean="0">
                <a:solidFill>
                  <a:schemeClr val="tx1"/>
                </a:solidFill>
              </a:rPr>
              <a:t>.</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4158654663"/>
              </p:ext>
            </p:extLst>
          </p:nvPr>
        </p:nvGraphicFramePr>
        <p:xfrm>
          <a:off x="1014526" y="2552591"/>
          <a:ext cx="10384158" cy="3885786"/>
        </p:xfrm>
        <a:graphic>
          <a:graphicData uri="http://schemas.openxmlformats.org/drawingml/2006/table">
            <a:tbl>
              <a:tblPr>
                <a:tableStyleId>{5940675A-B579-460E-94D1-54222C63F5DA}</a:tableStyleId>
              </a:tblPr>
              <a:tblGrid>
                <a:gridCol w="3461386"/>
                <a:gridCol w="3461386"/>
                <a:gridCol w="3461386"/>
              </a:tblGrid>
              <a:tr h="497106">
                <a:tc>
                  <a:txBody>
                    <a:bodyPr/>
                    <a:lstStyle/>
                    <a:p>
                      <a:pPr algn="ctr" fontAlgn="t"/>
                      <a:r>
                        <a:rPr lang="en-US" sz="2000" b="1" dirty="0">
                          <a:effectLst/>
                        </a:rPr>
                        <a:t>Data Types</a:t>
                      </a:r>
                      <a:endParaRPr lang="en-US" sz="2000" b="1" dirty="0">
                        <a:solidFill>
                          <a:srgbClr val="000000"/>
                        </a:solidFill>
                        <a:effectLst/>
                        <a:latin typeface="times new roman" panose="02020603050405020304" pitchFamily="18" charset="0"/>
                      </a:endParaRPr>
                    </a:p>
                  </a:txBody>
                  <a:tcPr marL="60773" marR="60773" marT="60773" marB="60773" anchor="ctr"/>
                </a:tc>
                <a:tc>
                  <a:txBody>
                    <a:bodyPr/>
                    <a:lstStyle/>
                    <a:p>
                      <a:pPr algn="ctr" fontAlgn="t"/>
                      <a:r>
                        <a:rPr lang="en-US" sz="2000" b="1" dirty="0">
                          <a:effectLst/>
                        </a:rPr>
                        <a:t>Memory Size</a:t>
                      </a:r>
                      <a:endParaRPr lang="en-US" sz="2000" b="1" dirty="0">
                        <a:solidFill>
                          <a:srgbClr val="000000"/>
                        </a:solidFill>
                        <a:effectLst/>
                        <a:latin typeface="times new roman" panose="02020603050405020304" pitchFamily="18" charset="0"/>
                      </a:endParaRPr>
                    </a:p>
                  </a:txBody>
                  <a:tcPr marL="60773" marR="60773" marT="60773" marB="60773" anchor="ctr"/>
                </a:tc>
                <a:tc>
                  <a:txBody>
                    <a:bodyPr/>
                    <a:lstStyle/>
                    <a:p>
                      <a:pPr algn="ctr" fontAlgn="t"/>
                      <a:r>
                        <a:rPr lang="en-US" sz="2000" b="1" dirty="0">
                          <a:effectLst/>
                        </a:rPr>
                        <a:t>Range</a:t>
                      </a:r>
                      <a:endParaRPr lang="en-US" sz="2000" b="1" dirty="0">
                        <a:solidFill>
                          <a:srgbClr val="000000"/>
                        </a:solidFill>
                        <a:effectLst/>
                        <a:latin typeface="times new roman" panose="02020603050405020304" pitchFamily="18" charset="0"/>
                      </a:endParaRPr>
                    </a:p>
                  </a:txBody>
                  <a:tcPr marL="60773" marR="60773" marT="60773" marB="60773" anchor="ctr"/>
                </a:tc>
              </a:tr>
              <a:tr h="423585">
                <a:tc>
                  <a:txBody>
                    <a:bodyPr/>
                    <a:lstStyle/>
                    <a:p>
                      <a:pPr algn="ctr" fontAlgn="t"/>
                      <a:r>
                        <a:rPr lang="en-US" sz="2000" dirty="0">
                          <a:effectLst/>
                        </a:rPr>
                        <a:t>char</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-128 to 127</a:t>
                      </a:r>
                      <a:endParaRPr lang="en-US" sz="2000" dirty="0">
                        <a:solidFill>
                          <a:srgbClr val="000000"/>
                        </a:solidFill>
                        <a:effectLst/>
                        <a:latin typeface="verdana" panose="020B0604030504040204" pitchFamily="34" charset="0"/>
                      </a:endParaRPr>
                    </a:p>
                  </a:txBody>
                  <a:tcPr marL="40515" marR="40515" marT="40515" marB="40515" anchor="ctr"/>
                </a:tc>
              </a:tr>
              <a:tr h="423585">
                <a:tc>
                  <a:txBody>
                    <a:bodyPr/>
                    <a:lstStyle/>
                    <a:p>
                      <a:pPr algn="ctr" fontAlgn="t"/>
                      <a:r>
                        <a:rPr lang="en-US" sz="2000" dirty="0">
                          <a:effectLst/>
                        </a:rPr>
                        <a:t>signed char</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-128 to 127</a:t>
                      </a:r>
                      <a:endParaRPr lang="en-US" sz="2000" dirty="0">
                        <a:solidFill>
                          <a:srgbClr val="000000"/>
                        </a:solidFill>
                        <a:effectLst/>
                        <a:latin typeface="verdana" panose="020B0604030504040204" pitchFamily="34" charset="0"/>
                      </a:endParaRPr>
                    </a:p>
                  </a:txBody>
                  <a:tcPr marL="40515" marR="40515" marT="40515" marB="40515" anchor="ctr"/>
                </a:tc>
              </a:tr>
              <a:tr h="423585">
                <a:tc>
                  <a:txBody>
                    <a:bodyPr/>
                    <a:lstStyle/>
                    <a:p>
                      <a:pPr algn="ctr" fontAlgn="t"/>
                      <a:r>
                        <a:rPr lang="en-US" sz="2000" dirty="0">
                          <a:effectLst/>
                        </a:rPr>
                        <a:t>unsigned char</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0 to 127</a:t>
                      </a:r>
                      <a:endParaRPr lang="en-US" sz="2000" dirty="0">
                        <a:solidFill>
                          <a:srgbClr val="000000"/>
                        </a:solidFill>
                        <a:effectLst/>
                        <a:latin typeface="verdana" panose="020B0604030504040204" pitchFamily="34" charset="0"/>
                      </a:endParaRPr>
                    </a:p>
                  </a:txBody>
                  <a:tcPr marL="40515" marR="40515" marT="40515" marB="40515" anchor="ctr"/>
                </a:tc>
              </a:tr>
              <a:tr h="423585">
                <a:tc>
                  <a:txBody>
                    <a:bodyPr/>
                    <a:lstStyle/>
                    <a:p>
                      <a:pPr algn="ctr" fontAlgn="t"/>
                      <a:r>
                        <a:rPr lang="en-US" sz="2000" dirty="0">
                          <a:effectLst/>
                        </a:rPr>
                        <a:t>short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verdana" panose="020B0604030504040204" pitchFamily="34" charset="0"/>
                      </a:endParaRPr>
                    </a:p>
                  </a:txBody>
                  <a:tcPr marL="40515" marR="40515" marT="40515" marB="40515" anchor="ctr"/>
                </a:tc>
              </a:tr>
              <a:tr h="423585">
                <a:tc>
                  <a:txBody>
                    <a:bodyPr/>
                    <a:lstStyle/>
                    <a:p>
                      <a:pPr algn="ctr" fontAlgn="t"/>
                      <a:r>
                        <a:rPr lang="en-US" sz="2000" dirty="0">
                          <a:effectLst/>
                        </a:rPr>
                        <a:t>signed short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verdana" panose="020B0604030504040204" pitchFamily="34" charset="0"/>
                      </a:endParaRPr>
                    </a:p>
                  </a:txBody>
                  <a:tcPr marL="40515" marR="40515" marT="40515" marB="40515" anchor="ctr"/>
                </a:tc>
              </a:tr>
              <a:tr h="423585">
                <a:tc>
                  <a:txBody>
                    <a:bodyPr/>
                    <a:lstStyle/>
                    <a:p>
                      <a:pPr algn="ctr" fontAlgn="t"/>
                      <a:r>
                        <a:rPr lang="en-US" sz="2000" dirty="0">
                          <a:effectLst/>
                        </a:rPr>
                        <a:t>unsigned short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0 to 32,767</a:t>
                      </a:r>
                      <a:endParaRPr lang="en-US" sz="2000" dirty="0">
                        <a:solidFill>
                          <a:srgbClr val="000000"/>
                        </a:solidFill>
                        <a:effectLst/>
                        <a:latin typeface="verdana" panose="020B0604030504040204" pitchFamily="34" charset="0"/>
                      </a:endParaRPr>
                    </a:p>
                  </a:txBody>
                  <a:tcPr marL="40515" marR="40515" marT="40515" marB="40515" anchor="ctr"/>
                </a:tc>
              </a:tr>
              <a:tr h="423585">
                <a:tc>
                  <a:txBody>
                    <a:bodyPr/>
                    <a:lstStyle/>
                    <a:p>
                      <a:pPr algn="ctr" fontAlgn="t"/>
                      <a:r>
                        <a:rPr lang="en-US" sz="2000" dirty="0">
                          <a:effectLst/>
                        </a:rPr>
                        <a:t>int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verdana" panose="020B0604030504040204" pitchFamily="34" charset="0"/>
                      </a:endParaRPr>
                    </a:p>
                  </a:txBody>
                  <a:tcPr marL="40515" marR="40515" marT="40515" marB="40515" anchor="ctr"/>
                </a:tc>
              </a:tr>
              <a:tr h="423585">
                <a:tc>
                  <a:txBody>
                    <a:bodyPr/>
                    <a:lstStyle/>
                    <a:p>
                      <a:pPr algn="ctr" fontAlgn="t"/>
                      <a:r>
                        <a:rPr lang="en-US" sz="2000" dirty="0">
                          <a:effectLst/>
                        </a:rPr>
                        <a:t>signed int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verdana" panose="020B0604030504040204" pitchFamily="34" charset="0"/>
                      </a:endParaRPr>
                    </a:p>
                  </a:txBody>
                  <a:tcPr marL="40515" marR="40515" marT="40515" marB="40515" anchor="ctr"/>
                </a:tc>
              </a:tr>
            </a:tbl>
          </a:graphicData>
        </a:graphic>
      </p:graphicFrame>
    </p:spTree>
    <p:extLst>
      <p:ext uri="{BB962C8B-B14F-4D97-AF65-F5344CB8AC3E}">
        <p14:creationId xmlns="" xmlns:p14="http://schemas.microsoft.com/office/powerpoint/2010/main" val="589887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Basic Data </a:t>
            </a:r>
            <a:r>
              <a:rPr lang="en-US" sz="3600" b="1" dirty="0" smtClean="0">
                <a:latin typeface="+mn-lt"/>
              </a:rPr>
              <a:t>Types -</a:t>
            </a:r>
            <a:endParaRPr lang="en-US" sz="3600" b="1" dirty="0">
              <a:latin typeface="+mn-lt"/>
            </a:endParaRPr>
          </a:p>
        </p:txBody>
      </p:sp>
      <p:sp>
        <p:nvSpPr>
          <p:cNvPr id="3" name="Text Placeholder 2"/>
          <p:cNvSpPr>
            <a:spLocks noGrp="1"/>
          </p:cNvSpPr>
          <p:nvPr>
            <p:ph type="body" idx="1"/>
          </p:nvPr>
        </p:nvSpPr>
        <p:spPr>
          <a:xfrm>
            <a:off x="568803" y="1132278"/>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The basic data types are integer-based and floating-point based. C++ language supports both signed and unsigned </a:t>
            </a:r>
            <a:r>
              <a:rPr lang="en-US" dirty="0" smtClean="0">
                <a:solidFill>
                  <a:schemeClr val="tx1"/>
                </a:solidFill>
              </a:rPr>
              <a:t>literals. The </a:t>
            </a:r>
            <a:r>
              <a:rPr lang="en-US" dirty="0">
                <a:solidFill>
                  <a:schemeClr val="tx1"/>
                </a:solidFill>
              </a:rPr>
              <a:t>memory size of basic data types may change according to 32 or 64 bit operating system</a:t>
            </a:r>
            <a:r>
              <a:rPr lang="en-US" dirty="0" smtClean="0">
                <a:solidFill>
                  <a:schemeClr val="tx1"/>
                </a:solidFill>
              </a:rPr>
              <a:t>.</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4052070016"/>
              </p:ext>
            </p:extLst>
          </p:nvPr>
        </p:nvGraphicFramePr>
        <p:xfrm>
          <a:off x="879347" y="2302069"/>
          <a:ext cx="10384158" cy="4284646"/>
        </p:xfrm>
        <a:graphic>
          <a:graphicData uri="http://schemas.openxmlformats.org/drawingml/2006/table">
            <a:tbl>
              <a:tblPr>
                <a:tableStyleId>{5940675A-B579-460E-94D1-54222C63F5DA}</a:tableStyleId>
              </a:tblPr>
              <a:tblGrid>
                <a:gridCol w="3461386"/>
                <a:gridCol w="3461386"/>
                <a:gridCol w="3461386"/>
              </a:tblGrid>
              <a:tr h="409443">
                <a:tc>
                  <a:txBody>
                    <a:bodyPr/>
                    <a:lstStyle/>
                    <a:p>
                      <a:pPr algn="ctr" fontAlgn="t"/>
                      <a:r>
                        <a:rPr lang="en-US" sz="2000" b="1" dirty="0">
                          <a:effectLst/>
                        </a:rPr>
                        <a:t>Data Types</a:t>
                      </a:r>
                      <a:endParaRPr lang="en-US" sz="2000" b="1" dirty="0">
                        <a:solidFill>
                          <a:srgbClr val="000000"/>
                        </a:solidFill>
                        <a:effectLst/>
                        <a:latin typeface="+mn-lt"/>
                      </a:endParaRPr>
                    </a:p>
                  </a:txBody>
                  <a:tcPr marL="60773" marR="60773" marT="60773" marB="60773" anchor="ctr"/>
                </a:tc>
                <a:tc>
                  <a:txBody>
                    <a:bodyPr/>
                    <a:lstStyle/>
                    <a:p>
                      <a:pPr algn="ctr" fontAlgn="t"/>
                      <a:r>
                        <a:rPr lang="en-US" sz="2000" b="1" dirty="0">
                          <a:effectLst/>
                        </a:rPr>
                        <a:t>Memory Size</a:t>
                      </a:r>
                      <a:endParaRPr lang="en-US" sz="2000" b="1" dirty="0">
                        <a:solidFill>
                          <a:srgbClr val="000000"/>
                        </a:solidFill>
                        <a:effectLst/>
                        <a:latin typeface="+mn-lt"/>
                      </a:endParaRPr>
                    </a:p>
                  </a:txBody>
                  <a:tcPr marL="60773" marR="60773" marT="60773" marB="60773" anchor="ctr"/>
                </a:tc>
                <a:tc>
                  <a:txBody>
                    <a:bodyPr/>
                    <a:lstStyle/>
                    <a:p>
                      <a:pPr algn="ctr" fontAlgn="t"/>
                      <a:r>
                        <a:rPr lang="en-US" sz="2000" b="1" dirty="0">
                          <a:effectLst/>
                        </a:rPr>
                        <a:t>Range</a:t>
                      </a:r>
                      <a:endParaRPr lang="en-US" sz="2000" b="1" dirty="0">
                        <a:solidFill>
                          <a:srgbClr val="000000"/>
                        </a:solidFill>
                        <a:effectLst/>
                        <a:latin typeface="+mn-lt"/>
                      </a:endParaRPr>
                    </a:p>
                  </a:txBody>
                  <a:tcPr marL="60773" marR="60773" marT="60773" marB="60773" anchor="ctr"/>
                </a:tc>
              </a:tr>
              <a:tr h="348887">
                <a:tc>
                  <a:txBody>
                    <a:bodyPr/>
                    <a:lstStyle/>
                    <a:p>
                      <a:pPr algn="ctr" fontAlgn="t"/>
                      <a:r>
                        <a:rPr lang="en-US" sz="2000" dirty="0">
                          <a:effectLst/>
                        </a:rPr>
                        <a:t>unsigned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0 to 32,767</a:t>
                      </a:r>
                      <a:endParaRPr lang="en-US" sz="2000" dirty="0">
                        <a:solidFill>
                          <a:srgbClr val="000000"/>
                        </a:solidFill>
                        <a:effectLst/>
                        <a:latin typeface="+mn-lt"/>
                      </a:endParaRPr>
                    </a:p>
                  </a:txBody>
                  <a:tcPr marL="40515" marR="40515" marT="40515" marB="40515" anchor="ctr"/>
                </a:tc>
              </a:tr>
              <a:tr h="348887">
                <a:tc>
                  <a:txBody>
                    <a:bodyPr/>
                    <a:lstStyle/>
                    <a:p>
                      <a:pPr algn="ctr" fontAlgn="t"/>
                      <a:r>
                        <a:rPr lang="en-US" sz="2000" dirty="0">
                          <a:effectLst/>
                        </a:rPr>
                        <a:t>short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mn-lt"/>
                      </a:endParaRPr>
                    </a:p>
                  </a:txBody>
                  <a:tcPr marL="40515" marR="40515" marT="40515" marB="40515" anchor="ctr"/>
                </a:tc>
              </a:tr>
              <a:tr h="348887">
                <a:tc>
                  <a:txBody>
                    <a:bodyPr/>
                    <a:lstStyle/>
                    <a:p>
                      <a:pPr algn="ctr" fontAlgn="t"/>
                      <a:r>
                        <a:rPr lang="en-US" sz="2000" dirty="0">
                          <a:effectLst/>
                        </a:rPr>
                        <a:t>signed short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mn-lt"/>
                      </a:endParaRPr>
                    </a:p>
                  </a:txBody>
                  <a:tcPr marL="40515" marR="40515" marT="40515" marB="40515" anchor="ctr"/>
                </a:tc>
              </a:tr>
              <a:tr h="348887">
                <a:tc>
                  <a:txBody>
                    <a:bodyPr/>
                    <a:lstStyle/>
                    <a:p>
                      <a:pPr algn="ctr" fontAlgn="t"/>
                      <a:r>
                        <a:rPr lang="en-US" sz="2000" dirty="0">
                          <a:effectLst/>
                        </a:rPr>
                        <a:t>unsigned short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0 to 32,767</a:t>
                      </a:r>
                      <a:endParaRPr lang="en-US" sz="2000" dirty="0">
                        <a:solidFill>
                          <a:srgbClr val="000000"/>
                        </a:solidFill>
                        <a:effectLst/>
                        <a:latin typeface="+mn-lt"/>
                      </a:endParaRPr>
                    </a:p>
                  </a:txBody>
                  <a:tcPr marL="40515" marR="40515" marT="40515" marB="40515" anchor="ctr"/>
                </a:tc>
              </a:tr>
              <a:tr h="348887">
                <a:tc>
                  <a:txBody>
                    <a:bodyPr/>
                    <a:lstStyle/>
                    <a:p>
                      <a:pPr algn="ctr" fontAlgn="t"/>
                      <a:r>
                        <a:rPr lang="en-US" sz="2000" dirty="0">
                          <a:effectLst/>
                        </a:rPr>
                        <a:t>long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4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tr>
              <a:tr h="348887">
                <a:tc>
                  <a:txBody>
                    <a:bodyPr/>
                    <a:lstStyle/>
                    <a:p>
                      <a:pPr algn="ctr" fontAlgn="t"/>
                      <a:r>
                        <a:rPr lang="en-US" sz="2000" dirty="0">
                          <a:effectLst/>
                        </a:rPr>
                        <a:t>signed long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4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tr>
              <a:tr h="348887">
                <a:tc>
                  <a:txBody>
                    <a:bodyPr/>
                    <a:lstStyle/>
                    <a:p>
                      <a:pPr algn="ctr" fontAlgn="t"/>
                      <a:r>
                        <a:rPr lang="en-US" sz="2000" dirty="0">
                          <a:effectLst/>
                        </a:rPr>
                        <a:t>unsigned long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4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tr>
              <a:tr h="348887">
                <a:tc>
                  <a:txBody>
                    <a:bodyPr/>
                    <a:lstStyle/>
                    <a:p>
                      <a:pPr algn="ctr" fontAlgn="t"/>
                      <a:r>
                        <a:rPr lang="en-US" sz="2000" dirty="0">
                          <a:effectLst/>
                        </a:rPr>
                        <a:t>float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4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tr>
              <a:tr h="348887">
                <a:tc>
                  <a:txBody>
                    <a:bodyPr/>
                    <a:lstStyle/>
                    <a:p>
                      <a:pPr algn="ctr" fontAlgn="t"/>
                      <a:r>
                        <a:rPr lang="en-US" sz="2000" dirty="0">
                          <a:effectLst/>
                        </a:rPr>
                        <a:t>double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8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tr>
              <a:tr h="348887">
                <a:tc>
                  <a:txBody>
                    <a:bodyPr/>
                    <a:lstStyle/>
                    <a:p>
                      <a:pPr algn="ctr" fontAlgn="t"/>
                      <a:r>
                        <a:rPr lang="en-US" sz="2000" dirty="0">
                          <a:effectLst/>
                        </a:rPr>
                        <a:t>long double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10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tr>
            </a:tbl>
          </a:graphicData>
        </a:graphic>
      </p:graphicFrame>
    </p:spTree>
    <p:extLst>
      <p:ext uri="{BB962C8B-B14F-4D97-AF65-F5344CB8AC3E}">
        <p14:creationId xmlns="" xmlns:p14="http://schemas.microsoft.com/office/powerpoint/2010/main" val="2051719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Modifiers in C++ program -</a:t>
            </a:r>
            <a:endParaRPr lang="en-US" sz="3600" b="1" dirty="0">
              <a:latin typeface="+mn-lt"/>
            </a:endParaRPr>
          </a:p>
        </p:txBody>
      </p:sp>
      <p:sp>
        <p:nvSpPr>
          <p:cNvPr id="3" name="Text Placeholder 2"/>
          <p:cNvSpPr>
            <a:spLocks noGrp="1"/>
          </p:cNvSpPr>
          <p:nvPr>
            <p:ph type="body" idx="1"/>
          </p:nvPr>
        </p:nvSpPr>
        <p:spPr>
          <a:xfrm>
            <a:off x="568803" y="1402914"/>
            <a:ext cx="11005246" cy="5047989"/>
          </a:xfrm>
        </p:spPr>
        <p:txBody>
          <a:bodyPr>
            <a:noAutofit/>
          </a:bodyPr>
          <a:lstStyle/>
          <a:p>
            <a:pPr marL="342900" indent="-342900" algn="just">
              <a:buFont typeface="Wingdings" panose="05000000000000000000" pitchFamily="2" charset="2"/>
              <a:buChar char="§"/>
            </a:pPr>
            <a:r>
              <a:rPr lang="en-US" sz="2000" dirty="0" smtClean="0">
                <a:solidFill>
                  <a:schemeClr val="tx1"/>
                </a:solidFill>
              </a:rPr>
              <a:t>In C++, special words(called </a:t>
            </a:r>
            <a:r>
              <a:rPr lang="en-US" sz="2000" b="1" dirty="0" smtClean="0">
                <a:solidFill>
                  <a:schemeClr val="tx1"/>
                </a:solidFill>
              </a:rPr>
              <a:t>modifiers</a:t>
            </a:r>
            <a:r>
              <a:rPr lang="en-US" sz="2000" dirty="0" smtClean="0">
                <a:solidFill>
                  <a:schemeClr val="tx1"/>
                </a:solidFill>
              </a:rPr>
              <a:t>) can be used to modify the meaning of the predefined built-in data types and expand them to a much larger set. </a:t>
            </a:r>
          </a:p>
          <a:p>
            <a:pPr marL="342900" indent="-342900" algn="just">
              <a:buFont typeface="Wingdings" panose="05000000000000000000" pitchFamily="2" charset="2"/>
              <a:buChar char="§"/>
            </a:pPr>
            <a:r>
              <a:rPr lang="en-US" sz="2000" dirty="0" smtClean="0">
                <a:solidFill>
                  <a:schemeClr val="tx1"/>
                </a:solidFill>
              </a:rPr>
              <a:t>There </a:t>
            </a:r>
            <a:r>
              <a:rPr lang="en-US" sz="2000" dirty="0">
                <a:solidFill>
                  <a:schemeClr val="tx1"/>
                </a:solidFill>
              </a:rPr>
              <a:t>are four </a:t>
            </a:r>
            <a:r>
              <a:rPr lang="en-US" sz="2000" dirty="0" smtClean="0">
                <a:solidFill>
                  <a:schemeClr val="tx1"/>
                </a:solidFill>
              </a:rPr>
              <a:t>datatypes </a:t>
            </a:r>
            <a:r>
              <a:rPr lang="en-US" sz="2000" dirty="0">
                <a:solidFill>
                  <a:schemeClr val="tx1"/>
                </a:solidFill>
              </a:rPr>
              <a:t>modifiers in C++, they </a:t>
            </a:r>
            <a:r>
              <a:rPr lang="en-US" sz="2000" dirty="0" smtClean="0">
                <a:solidFill>
                  <a:schemeClr val="tx1"/>
                </a:solidFill>
              </a:rPr>
              <a:t>are -</a:t>
            </a:r>
            <a:endParaRPr lang="en-US" sz="2000" dirty="0">
              <a:solidFill>
                <a:schemeClr val="tx1"/>
              </a:solidFill>
            </a:endParaRPr>
          </a:p>
          <a:p>
            <a:pPr marL="1828800" lvl="3" indent="-457200">
              <a:buFont typeface="+mj-lt"/>
              <a:buAutoNum type="arabicPeriod"/>
            </a:pPr>
            <a:r>
              <a:rPr lang="en-US" sz="2000" dirty="0" smtClean="0">
                <a:solidFill>
                  <a:schemeClr val="tx1"/>
                </a:solidFill>
              </a:rPr>
              <a:t>long			3. short</a:t>
            </a:r>
            <a:endParaRPr lang="en-US" sz="2000" dirty="0">
              <a:solidFill>
                <a:schemeClr val="tx1"/>
              </a:solidFill>
            </a:endParaRPr>
          </a:p>
          <a:p>
            <a:pPr marL="1828800" lvl="3" indent="-457200">
              <a:buFont typeface="+mj-lt"/>
              <a:buAutoNum type="arabicPeriod"/>
            </a:pPr>
            <a:r>
              <a:rPr lang="en-US" sz="2000" dirty="0" smtClean="0">
                <a:solidFill>
                  <a:schemeClr val="tx1"/>
                </a:solidFill>
              </a:rPr>
              <a:t>signed			4. unsigned</a:t>
            </a:r>
          </a:p>
          <a:p>
            <a:pPr marL="1828800" lvl="3" indent="-457200">
              <a:buFont typeface="+mj-lt"/>
              <a:buAutoNum type="arabicPeriod"/>
            </a:pPr>
            <a:endParaRPr lang="en-US" sz="2000" dirty="0" smtClean="0">
              <a:solidFill>
                <a:schemeClr val="tx1"/>
              </a:solidFill>
            </a:endParaRPr>
          </a:p>
          <a:p>
            <a:pPr marL="457200" indent="-457200">
              <a:buFont typeface="Arial" panose="020B0604020202020204" pitchFamily="34" charset="0"/>
              <a:buChar char="•"/>
            </a:pPr>
            <a:r>
              <a:rPr lang="en-US" sz="2000" b="1" i="1" dirty="0" smtClean="0">
                <a:solidFill>
                  <a:schemeClr val="tx1"/>
                </a:solidFill>
              </a:rPr>
              <a:t>Important points -</a:t>
            </a:r>
            <a:endParaRPr lang="en-US" sz="2000" b="1" i="1" dirty="0">
              <a:solidFill>
                <a:schemeClr val="tx1"/>
              </a:solidFill>
            </a:endParaRPr>
          </a:p>
          <a:p>
            <a:pPr marL="914400" lvl="1" indent="-457200">
              <a:buFont typeface="+mj-lt"/>
              <a:buAutoNum type="arabicPeriod"/>
            </a:pPr>
            <a:r>
              <a:rPr lang="en-US" dirty="0">
                <a:solidFill>
                  <a:schemeClr val="tx1"/>
                </a:solidFill>
              </a:rPr>
              <a:t>long and short modify the maximum and minimum values that a data type will hold</a:t>
            </a:r>
            <a:r>
              <a:rPr lang="en-US" dirty="0" smtClean="0">
                <a:solidFill>
                  <a:schemeClr val="tx1"/>
                </a:solidFill>
              </a:rPr>
              <a:t>.</a:t>
            </a:r>
          </a:p>
          <a:p>
            <a:pPr marL="914400" lvl="1" indent="-457200">
              <a:buFont typeface="+mj-lt"/>
              <a:buAutoNum type="arabicPeriod"/>
            </a:pPr>
            <a:r>
              <a:rPr lang="en-US" dirty="0">
                <a:solidFill>
                  <a:schemeClr val="tx1"/>
                </a:solidFill>
              </a:rPr>
              <a:t>A plain int must have a minimum size of short.</a:t>
            </a:r>
          </a:p>
          <a:p>
            <a:pPr marL="914400" lvl="1" indent="-457200">
              <a:buFont typeface="+mj-lt"/>
              <a:buAutoNum type="arabicPeriod"/>
            </a:pPr>
            <a:r>
              <a:rPr lang="en-US" dirty="0">
                <a:solidFill>
                  <a:schemeClr val="tx1"/>
                </a:solidFill>
              </a:rPr>
              <a:t>Size hierarchy : </a:t>
            </a:r>
            <a:r>
              <a:rPr lang="en-US" b="1" dirty="0">
                <a:solidFill>
                  <a:srgbClr val="FF0000"/>
                </a:solidFill>
              </a:rPr>
              <a:t>short int &lt; int &lt; long int</a:t>
            </a:r>
          </a:p>
          <a:p>
            <a:pPr marL="914400" lvl="1" indent="-457200">
              <a:buFont typeface="+mj-lt"/>
              <a:buAutoNum type="arabicPeriod"/>
            </a:pPr>
            <a:r>
              <a:rPr lang="en-US" dirty="0">
                <a:solidFill>
                  <a:schemeClr val="tx1"/>
                </a:solidFill>
              </a:rPr>
              <a:t>Size hierarchy for floating point numbers is : </a:t>
            </a:r>
            <a:r>
              <a:rPr lang="en-US" b="1" dirty="0">
                <a:solidFill>
                  <a:srgbClr val="FF0000"/>
                </a:solidFill>
              </a:rPr>
              <a:t>float &lt; double &lt; long </a:t>
            </a:r>
            <a:r>
              <a:rPr lang="en-US" b="1" dirty="0" smtClean="0">
                <a:solidFill>
                  <a:srgbClr val="FF0000"/>
                </a:solidFill>
              </a:rPr>
              <a:t>double</a:t>
            </a:r>
          </a:p>
          <a:p>
            <a:pPr marL="914400" lvl="1" indent="-457200">
              <a:buFont typeface="+mj-lt"/>
              <a:buAutoNum type="arabicPeriod"/>
            </a:pPr>
            <a:r>
              <a:rPr lang="en-US" dirty="0">
                <a:solidFill>
                  <a:schemeClr val="tx1"/>
                </a:solidFill>
              </a:rPr>
              <a:t>long float is not a legal type and there are no short floating point numbers.</a:t>
            </a:r>
          </a:p>
          <a:p>
            <a:pPr marL="914400" lvl="1" indent="-457200">
              <a:buFont typeface="+mj-lt"/>
              <a:buAutoNum type="arabicPeriod"/>
            </a:pPr>
            <a:r>
              <a:rPr lang="en-US" dirty="0">
                <a:solidFill>
                  <a:schemeClr val="tx1"/>
                </a:solidFill>
              </a:rPr>
              <a:t>Signed types includes both positive and negative numbers and is the default type.</a:t>
            </a:r>
          </a:p>
          <a:p>
            <a:pPr marL="914400" lvl="1" indent="-457200">
              <a:buFont typeface="+mj-lt"/>
              <a:buAutoNum type="arabicPeriod"/>
            </a:pPr>
            <a:r>
              <a:rPr lang="en-US" dirty="0">
                <a:solidFill>
                  <a:schemeClr val="tx1"/>
                </a:solidFill>
              </a:rPr>
              <a:t>Unsigned, numbers are always without any sign, that is always positive.</a:t>
            </a:r>
            <a:endParaRPr lang="en-US" dirty="0" smtClean="0">
              <a:solidFill>
                <a:schemeClr val="tx1"/>
              </a:solidFill>
            </a:endParaRPr>
          </a:p>
        </p:txBody>
      </p:sp>
    </p:spTree>
    <p:extLst>
      <p:ext uri="{BB962C8B-B14F-4D97-AF65-F5344CB8AC3E}">
        <p14:creationId xmlns="" xmlns:p14="http://schemas.microsoft.com/office/powerpoint/2010/main" val="2161058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Keywords -</a:t>
            </a:r>
            <a:endParaRPr lang="en-US" sz="3600" b="1" dirty="0">
              <a:latin typeface="+mn-lt"/>
            </a:endParaRPr>
          </a:p>
        </p:txBody>
      </p:sp>
      <p:sp>
        <p:nvSpPr>
          <p:cNvPr id="3" name="Text Placeholder 2"/>
          <p:cNvSpPr>
            <a:spLocks noGrp="1"/>
          </p:cNvSpPr>
          <p:nvPr>
            <p:ph type="body" idx="1"/>
          </p:nvPr>
        </p:nvSpPr>
        <p:spPr>
          <a:xfrm>
            <a:off x="568803" y="1132278"/>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A keyword is a reserved word. </a:t>
            </a:r>
            <a:r>
              <a:rPr lang="en-US" dirty="0" smtClean="0">
                <a:solidFill>
                  <a:schemeClr val="tx1"/>
                </a:solidFill>
              </a:rPr>
              <a:t>A </a:t>
            </a:r>
            <a:r>
              <a:rPr lang="en-US" dirty="0">
                <a:solidFill>
                  <a:schemeClr val="tx1"/>
                </a:solidFill>
              </a:rPr>
              <a:t>list of 32 Keywords in C++ Language which are also available in C language are given below</a:t>
            </a:r>
            <a:r>
              <a:rPr lang="en-US" dirty="0" smtClean="0">
                <a:solidFill>
                  <a:schemeClr val="tx1"/>
                </a:solidFill>
              </a:rPr>
              <a:t>.</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5" name="Table 4"/>
          <p:cNvGraphicFramePr>
            <a:graphicFrameLocks noGrp="1"/>
          </p:cNvGraphicFramePr>
          <p:nvPr>
            <p:extLst>
              <p:ext uri="{D42A27DB-BD31-4B8C-83A1-F6EECF244321}">
                <p14:modId xmlns="" xmlns:p14="http://schemas.microsoft.com/office/powerpoint/2010/main" val="3760849258"/>
              </p:ext>
            </p:extLst>
          </p:nvPr>
        </p:nvGraphicFramePr>
        <p:xfrm>
          <a:off x="826712" y="2104374"/>
          <a:ext cx="10647128" cy="3594968"/>
        </p:xfrm>
        <a:graphic>
          <a:graphicData uri="http://schemas.openxmlformats.org/drawingml/2006/table">
            <a:tbl>
              <a:tblPr>
                <a:tableStyleId>{5940675A-B579-460E-94D1-54222C63F5DA}</a:tableStyleId>
              </a:tblPr>
              <a:tblGrid>
                <a:gridCol w="1330891"/>
                <a:gridCol w="1330891"/>
                <a:gridCol w="1330891"/>
                <a:gridCol w="1330891"/>
                <a:gridCol w="1330891"/>
                <a:gridCol w="1330891"/>
                <a:gridCol w="1330891"/>
                <a:gridCol w="1330891"/>
              </a:tblGrid>
              <a:tr h="898742">
                <a:tc>
                  <a:txBody>
                    <a:bodyPr/>
                    <a:lstStyle/>
                    <a:p>
                      <a:pPr algn="ctr" fontAlgn="t"/>
                      <a:r>
                        <a:rPr lang="en-US" sz="2000" dirty="0">
                          <a:effectLst/>
                        </a:rPr>
                        <a:t>auto</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break</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case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char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const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continue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default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do</a:t>
                      </a:r>
                      <a:endParaRPr lang="en-US" sz="2000" dirty="0">
                        <a:solidFill>
                          <a:srgbClr val="000000"/>
                        </a:solidFill>
                        <a:effectLst/>
                        <a:latin typeface="verdana" panose="020B0604030504040204" pitchFamily="34" charset="0"/>
                      </a:endParaRPr>
                    </a:p>
                  </a:txBody>
                  <a:tcPr marL="76200" marR="76200" marT="76200" marB="76200" anchor="ctr"/>
                </a:tc>
              </a:tr>
              <a:tr h="898742">
                <a:tc>
                  <a:txBody>
                    <a:bodyPr/>
                    <a:lstStyle/>
                    <a:p>
                      <a:pPr algn="ctr" fontAlgn="t"/>
                      <a:r>
                        <a:rPr lang="en-US" sz="2000" dirty="0">
                          <a:effectLst/>
                        </a:rPr>
                        <a:t>double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else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enum</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extern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float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for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goto</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if</a:t>
                      </a:r>
                      <a:endParaRPr lang="en-US" sz="2000" dirty="0">
                        <a:solidFill>
                          <a:srgbClr val="000000"/>
                        </a:solidFill>
                        <a:effectLst/>
                        <a:latin typeface="verdana" panose="020B0604030504040204" pitchFamily="34" charset="0"/>
                      </a:endParaRPr>
                    </a:p>
                  </a:txBody>
                  <a:tcPr marL="76200" marR="76200" marT="76200" marB="76200" anchor="ctr"/>
                </a:tc>
              </a:tr>
              <a:tr h="898742">
                <a:tc>
                  <a:txBody>
                    <a:bodyPr/>
                    <a:lstStyle/>
                    <a:p>
                      <a:pPr algn="ctr" fontAlgn="t"/>
                      <a:r>
                        <a:rPr lang="en-US" sz="2000" dirty="0">
                          <a:effectLst/>
                        </a:rPr>
                        <a:t>int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long</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register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return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short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signed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sizeof</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static</a:t>
                      </a:r>
                      <a:endParaRPr lang="en-US" sz="2000" dirty="0">
                        <a:solidFill>
                          <a:srgbClr val="000000"/>
                        </a:solidFill>
                        <a:effectLst/>
                        <a:latin typeface="verdana" panose="020B0604030504040204" pitchFamily="34" charset="0"/>
                      </a:endParaRPr>
                    </a:p>
                  </a:txBody>
                  <a:tcPr marL="76200" marR="76200" marT="76200" marB="76200" anchor="ctr"/>
                </a:tc>
              </a:tr>
              <a:tr h="898742">
                <a:tc>
                  <a:txBody>
                    <a:bodyPr/>
                    <a:lstStyle/>
                    <a:p>
                      <a:pPr algn="ctr" fontAlgn="t"/>
                      <a:r>
                        <a:rPr lang="en-US" sz="2000" dirty="0">
                          <a:effectLst/>
                        </a:rPr>
                        <a:t>struct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switch</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typedef</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union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unsigned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void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volatile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while</a:t>
                      </a:r>
                      <a:endParaRPr lang="en-US" sz="2000" dirty="0">
                        <a:solidFill>
                          <a:srgbClr val="000000"/>
                        </a:solidFill>
                        <a:effectLst/>
                        <a:latin typeface="verdana" panose="020B0604030504040204" pitchFamily="34" charset="0"/>
                      </a:endParaRPr>
                    </a:p>
                  </a:txBody>
                  <a:tcPr marL="76200" marR="76200" marT="76200" marB="76200" anchor="ctr"/>
                </a:tc>
              </a:tr>
            </a:tbl>
          </a:graphicData>
        </a:graphic>
      </p:graphicFrame>
    </p:spTree>
    <p:extLst>
      <p:ext uri="{BB962C8B-B14F-4D97-AF65-F5344CB8AC3E}">
        <p14:creationId xmlns="" xmlns:p14="http://schemas.microsoft.com/office/powerpoint/2010/main" val="1795856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Keywords -</a:t>
            </a:r>
            <a:endParaRPr lang="en-US" sz="3600" b="1" dirty="0">
              <a:latin typeface="+mn-lt"/>
            </a:endParaRPr>
          </a:p>
        </p:txBody>
      </p:sp>
      <p:sp>
        <p:nvSpPr>
          <p:cNvPr id="3" name="Text Placeholder 2"/>
          <p:cNvSpPr>
            <a:spLocks noGrp="1"/>
          </p:cNvSpPr>
          <p:nvPr>
            <p:ph type="body" idx="1"/>
          </p:nvPr>
        </p:nvSpPr>
        <p:spPr>
          <a:xfrm>
            <a:off x="568803" y="1132278"/>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A list of 30 Keywords in C++ Language which are not available in C language are given below</a:t>
            </a:r>
            <a:r>
              <a:rPr lang="en-US" dirty="0" smtClean="0">
                <a:solidFill>
                  <a:schemeClr val="tx1"/>
                </a:solidFill>
              </a:rPr>
              <a:t>.</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4122551626"/>
              </p:ext>
            </p:extLst>
          </p:nvPr>
        </p:nvGraphicFramePr>
        <p:xfrm>
          <a:off x="951978" y="2167003"/>
          <a:ext cx="10521865" cy="4246321"/>
        </p:xfrm>
        <a:graphic>
          <a:graphicData uri="http://schemas.openxmlformats.org/drawingml/2006/table">
            <a:tbl>
              <a:tblPr>
                <a:tableStyleId>{5940675A-B579-460E-94D1-54222C63F5DA}</a:tableStyleId>
              </a:tblPr>
              <a:tblGrid>
                <a:gridCol w="2104373"/>
                <a:gridCol w="2104373"/>
                <a:gridCol w="2104373"/>
                <a:gridCol w="2104373"/>
                <a:gridCol w="2104373"/>
              </a:tblGrid>
              <a:tr h="1050166">
                <a:tc>
                  <a:txBody>
                    <a:bodyPr/>
                    <a:lstStyle/>
                    <a:p>
                      <a:pPr algn="ctr" fontAlgn="t"/>
                      <a:r>
                        <a:rPr lang="en-US" dirty="0">
                          <a:effectLst/>
                        </a:rPr>
                        <a:t>asm</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dynamic_cast</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namespace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reinterpret_cast</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bool</a:t>
                      </a:r>
                      <a:endParaRPr lang="en-US" dirty="0">
                        <a:solidFill>
                          <a:srgbClr val="000000"/>
                        </a:solidFill>
                        <a:effectLst/>
                        <a:latin typeface="verdana" panose="020B0604030504040204" pitchFamily="34" charset="0"/>
                      </a:endParaRPr>
                    </a:p>
                  </a:txBody>
                  <a:tcPr marL="76200" marR="76200" marT="76200" marB="76200" anchor="ctr"/>
                </a:tc>
              </a:tr>
              <a:tr h="639231">
                <a:tc>
                  <a:txBody>
                    <a:bodyPr/>
                    <a:lstStyle/>
                    <a:p>
                      <a:pPr algn="ctr" fontAlgn="t"/>
                      <a:r>
                        <a:rPr lang="en-US" dirty="0">
                          <a:effectLst/>
                        </a:rPr>
                        <a:t>explicit</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new</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static_cast</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false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catch</a:t>
                      </a:r>
                      <a:endParaRPr lang="en-US" dirty="0">
                        <a:solidFill>
                          <a:srgbClr val="000000"/>
                        </a:solidFill>
                        <a:effectLst/>
                        <a:latin typeface="verdana" panose="020B0604030504040204" pitchFamily="34" charset="0"/>
                      </a:endParaRPr>
                    </a:p>
                  </a:txBody>
                  <a:tcPr marL="76200" marR="76200" marT="76200" marB="76200" anchor="ctr"/>
                </a:tc>
              </a:tr>
              <a:tr h="639231">
                <a:tc>
                  <a:txBody>
                    <a:bodyPr/>
                    <a:lstStyle/>
                    <a:p>
                      <a:pPr algn="ctr" fontAlgn="t"/>
                      <a:r>
                        <a:rPr lang="en-US" dirty="0">
                          <a:effectLst/>
                        </a:rPr>
                        <a:t>operator</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template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friend</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private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class</a:t>
                      </a:r>
                      <a:endParaRPr lang="en-US" dirty="0">
                        <a:solidFill>
                          <a:srgbClr val="000000"/>
                        </a:solidFill>
                        <a:effectLst/>
                        <a:latin typeface="verdana" panose="020B0604030504040204" pitchFamily="34" charset="0"/>
                      </a:endParaRPr>
                    </a:p>
                  </a:txBody>
                  <a:tcPr marL="76200" marR="76200" marT="76200" marB="76200" anchor="ctr"/>
                </a:tc>
              </a:tr>
              <a:tr h="639231">
                <a:tc>
                  <a:txBody>
                    <a:bodyPr/>
                    <a:lstStyle/>
                    <a:p>
                      <a:pPr algn="ctr" fontAlgn="t"/>
                      <a:r>
                        <a:rPr lang="en-US" dirty="0">
                          <a:effectLst/>
                        </a:rPr>
                        <a:t>this</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inline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public</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throw</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const_cast</a:t>
                      </a:r>
                      <a:endParaRPr lang="en-US" dirty="0">
                        <a:solidFill>
                          <a:srgbClr val="000000"/>
                        </a:solidFill>
                        <a:effectLst/>
                        <a:latin typeface="verdana" panose="020B0604030504040204" pitchFamily="34" charset="0"/>
                      </a:endParaRPr>
                    </a:p>
                  </a:txBody>
                  <a:tcPr marL="76200" marR="76200" marT="76200" marB="76200" anchor="ctr"/>
                </a:tc>
              </a:tr>
              <a:tr h="639231">
                <a:tc>
                  <a:txBody>
                    <a:bodyPr/>
                    <a:lstStyle/>
                    <a:p>
                      <a:pPr algn="ctr" fontAlgn="t"/>
                      <a:r>
                        <a:rPr lang="en-US" dirty="0">
                          <a:effectLst/>
                        </a:rPr>
                        <a:t>delete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mutable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protected</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true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try</a:t>
                      </a:r>
                      <a:endParaRPr lang="en-US" dirty="0">
                        <a:solidFill>
                          <a:srgbClr val="000000"/>
                        </a:solidFill>
                        <a:effectLst/>
                        <a:latin typeface="verdana" panose="020B0604030504040204" pitchFamily="34" charset="0"/>
                      </a:endParaRPr>
                    </a:p>
                  </a:txBody>
                  <a:tcPr marL="76200" marR="76200" marT="76200" marB="76200" anchor="ctr"/>
                </a:tc>
              </a:tr>
              <a:tr h="639231">
                <a:tc>
                  <a:txBody>
                    <a:bodyPr/>
                    <a:lstStyle/>
                    <a:p>
                      <a:pPr algn="ctr" fontAlgn="t"/>
                      <a:r>
                        <a:rPr lang="en-US" dirty="0">
                          <a:effectLst/>
                        </a:rPr>
                        <a:t>typeid</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typename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using</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virtual</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wchar_t</a:t>
                      </a:r>
                      <a:endParaRPr lang="en-US" dirty="0">
                        <a:solidFill>
                          <a:srgbClr val="000000"/>
                        </a:solidFill>
                        <a:effectLst/>
                        <a:latin typeface="verdana" panose="020B0604030504040204" pitchFamily="34" charset="0"/>
                      </a:endParaRPr>
                    </a:p>
                  </a:txBody>
                  <a:tcPr marL="76200" marR="76200" marT="76200" marB="76200" anchor="ctr"/>
                </a:tc>
              </a:tr>
            </a:tbl>
          </a:graphicData>
        </a:graphic>
      </p:graphicFrame>
    </p:spTree>
    <p:extLst>
      <p:ext uri="{BB962C8B-B14F-4D97-AF65-F5344CB8AC3E}">
        <p14:creationId xmlns="" xmlns:p14="http://schemas.microsoft.com/office/powerpoint/2010/main" val="2555419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Comments in C++ </a:t>
            </a:r>
            <a:r>
              <a:rPr lang="en-US" sz="3600" b="1" dirty="0" smtClean="0">
                <a:latin typeface="+mn-lt"/>
              </a:rPr>
              <a:t>Program -</a:t>
            </a:r>
            <a:endParaRPr lang="en-US" sz="3600" b="1" dirty="0">
              <a:latin typeface="+mn-lt"/>
            </a:endParaRPr>
          </a:p>
        </p:txBody>
      </p:sp>
      <p:sp>
        <p:nvSpPr>
          <p:cNvPr id="3" name="Text Placeholder 2"/>
          <p:cNvSpPr>
            <a:spLocks noGrp="1"/>
          </p:cNvSpPr>
          <p:nvPr>
            <p:ph type="body" idx="1"/>
          </p:nvPr>
        </p:nvSpPr>
        <p:spPr>
          <a:xfrm>
            <a:off x="568803" y="1402915"/>
            <a:ext cx="11005246" cy="2931090"/>
          </a:xfrm>
        </p:spPr>
        <p:txBody>
          <a:bodyPr>
            <a:noAutofit/>
          </a:bodyPr>
          <a:lstStyle/>
          <a:p>
            <a:pPr marL="342900" indent="-342900" algn="just">
              <a:buFont typeface="Wingdings" panose="05000000000000000000" pitchFamily="2" charset="2"/>
              <a:buChar char="§"/>
            </a:pPr>
            <a:r>
              <a:rPr lang="en-US" dirty="0">
                <a:solidFill>
                  <a:schemeClr val="tx1"/>
                </a:solidFill>
              </a:rPr>
              <a:t>For single line comments, use // before mentioning comment, </a:t>
            </a:r>
            <a:r>
              <a:rPr lang="en-US" dirty="0" smtClean="0">
                <a:solidFill>
                  <a:schemeClr val="tx1"/>
                </a:solidFill>
              </a:rPr>
              <a:t>like –</a:t>
            </a:r>
          </a:p>
          <a:p>
            <a:pPr algn="ctr"/>
            <a:r>
              <a:rPr lang="en-US" dirty="0">
                <a:solidFill>
                  <a:srgbClr val="FF0000"/>
                </a:solidFill>
              </a:rPr>
              <a:t>cout&lt;&lt;"single line";  </a:t>
            </a:r>
            <a:r>
              <a:rPr lang="en-US" dirty="0" smtClean="0">
                <a:solidFill>
                  <a:srgbClr val="FF0000"/>
                </a:solidFill>
              </a:rPr>
              <a:t>				 </a:t>
            </a:r>
            <a:r>
              <a:rPr lang="en-US" dirty="0">
                <a:solidFill>
                  <a:srgbClr val="FF0000"/>
                </a:solidFill>
              </a:rPr>
              <a:t>// </a:t>
            </a:r>
            <a:r>
              <a:rPr lang="en-US" dirty="0" smtClean="0">
                <a:solidFill>
                  <a:srgbClr val="FF0000"/>
                </a:solidFill>
              </a:rPr>
              <a:t>This </a:t>
            </a:r>
            <a:r>
              <a:rPr lang="en-US" dirty="0">
                <a:solidFill>
                  <a:srgbClr val="FF0000"/>
                </a:solidFill>
              </a:rPr>
              <a:t>is single line </a:t>
            </a:r>
            <a:r>
              <a:rPr lang="en-US" dirty="0" smtClean="0">
                <a:solidFill>
                  <a:srgbClr val="FF0000"/>
                </a:solidFill>
              </a:rPr>
              <a:t>comment</a:t>
            </a:r>
          </a:p>
          <a:p>
            <a:pPr algn="ctr"/>
            <a:endParaRPr lang="en-US" dirty="0" smtClean="0">
              <a:solidFill>
                <a:srgbClr val="FF0000"/>
              </a:solidFill>
            </a:endParaRPr>
          </a:p>
          <a:p>
            <a:pPr algn="ctr"/>
            <a:endParaRPr lang="en-US" dirty="0">
              <a:solidFill>
                <a:srgbClr val="FF0000"/>
              </a:solidFill>
            </a:endParaRPr>
          </a:p>
          <a:p>
            <a:pPr marL="342900" indent="-342900">
              <a:buFont typeface="Wingdings" panose="05000000000000000000" pitchFamily="2" charset="2"/>
              <a:buChar char="§"/>
            </a:pPr>
            <a:r>
              <a:rPr lang="en-US" dirty="0">
                <a:solidFill>
                  <a:schemeClr val="tx1"/>
                </a:solidFill>
              </a:rPr>
              <a:t>For multiple line comment, enclose the comment between /* and </a:t>
            </a:r>
            <a:r>
              <a:rPr lang="en-US" dirty="0" smtClean="0">
                <a:solidFill>
                  <a:schemeClr val="tx1"/>
                </a:solidFill>
              </a:rPr>
              <a:t>*/ -</a:t>
            </a:r>
          </a:p>
          <a:p>
            <a:pPr algn="ctr"/>
            <a:r>
              <a:rPr lang="en-US" dirty="0" smtClean="0">
                <a:solidFill>
                  <a:srgbClr val="FF0000"/>
                </a:solidFill>
              </a:rPr>
              <a:t>/*</a:t>
            </a:r>
            <a:r>
              <a:rPr lang="en-US" dirty="0">
                <a:solidFill>
                  <a:srgbClr val="FF0000"/>
                </a:solidFill>
              </a:rPr>
              <a:t>this is </a:t>
            </a:r>
            <a:r>
              <a:rPr lang="en-US" dirty="0" smtClean="0">
                <a:solidFill>
                  <a:srgbClr val="FF0000"/>
                </a:solidFill>
              </a:rPr>
              <a:t>a </a:t>
            </a:r>
            <a:r>
              <a:rPr lang="en-US" dirty="0">
                <a:solidFill>
                  <a:srgbClr val="FF0000"/>
                </a:solidFill>
              </a:rPr>
              <a:t>multiple line </a:t>
            </a:r>
            <a:r>
              <a:rPr lang="en-US" dirty="0" smtClean="0">
                <a:solidFill>
                  <a:srgbClr val="FF0000"/>
                </a:solidFill>
              </a:rPr>
              <a:t>comment </a:t>
            </a:r>
            <a:r>
              <a:rPr lang="en-US" dirty="0">
                <a:solidFill>
                  <a:srgbClr val="FF0000"/>
                </a:solidFill>
              </a:rPr>
              <a:t>*/</a:t>
            </a:r>
            <a:endParaRPr lang="en-US" dirty="0" smtClean="0">
              <a:solidFill>
                <a:srgbClr val="FF0000"/>
              </a:solidFill>
            </a:endParaRPr>
          </a:p>
        </p:txBody>
      </p:sp>
    </p:spTree>
    <p:extLst>
      <p:ext uri="{BB962C8B-B14F-4D97-AF65-F5344CB8AC3E}">
        <p14:creationId xmlns="" xmlns:p14="http://schemas.microsoft.com/office/powerpoint/2010/main" val="3766943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Operators -</a:t>
            </a:r>
            <a:endParaRPr lang="en-US" sz="3600" b="1" dirty="0">
              <a:latin typeface="+mn-lt"/>
            </a:endParaRPr>
          </a:p>
        </p:txBody>
      </p:sp>
      <p:sp>
        <p:nvSpPr>
          <p:cNvPr id="3" name="Text Placeholder 2"/>
          <p:cNvSpPr>
            <a:spLocks noGrp="1"/>
          </p:cNvSpPr>
          <p:nvPr>
            <p:ph type="body" idx="1"/>
          </p:nvPr>
        </p:nvSpPr>
        <p:spPr>
          <a:xfrm>
            <a:off x="568803" y="1402915"/>
            <a:ext cx="11005246" cy="1743697"/>
          </a:xfrm>
        </p:spPr>
        <p:txBody>
          <a:bodyPr>
            <a:noAutofit/>
          </a:bodyPr>
          <a:lstStyle/>
          <a:p>
            <a:pPr marL="342900" indent="-342900" algn="just">
              <a:buFont typeface="Wingdings" panose="05000000000000000000" pitchFamily="2" charset="2"/>
              <a:buChar char="§"/>
            </a:pPr>
            <a:r>
              <a:rPr lang="en-US" dirty="0">
                <a:solidFill>
                  <a:schemeClr val="tx1"/>
                </a:solidFill>
              </a:rPr>
              <a:t>An operator is simply a symbol that is used to perform operations. There can be many </a:t>
            </a:r>
            <a:r>
              <a:rPr lang="en-US" dirty="0" smtClean="0">
                <a:solidFill>
                  <a:schemeClr val="tx1"/>
                </a:solidFill>
              </a:rPr>
              <a:t>types </a:t>
            </a:r>
            <a:r>
              <a:rPr lang="en-US" dirty="0">
                <a:solidFill>
                  <a:schemeClr val="tx1"/>
                </a:solidFill>
              </a:rPr>
              <a:t>of operations like arithmetic, logical, bitwise etc</a:t>
            </a:r>
            <a:r>
              <a:rPr lang="en-US" dirty="0" smtClean="0">
                <a:solidFill>
                  <a:schemeClr val="tx1"/>
                </a:solidFill>
              </a:rPr>
              <a:t>.</a:t>
            </a:r>
          </a:p>
          <a:p>
            <a:pPr marL="342900" indent="-342900" algn="just">
              <a:buFont typeface="Wingdings" panose="05000000000000000000" pitchFamily="2" charset="2"/>
              <a:buChar char="§"/>
            </a:pPr>
            <a:endParaRPr lang="en-US" dirty="0">
              <a:solidFill>
                <a:schemeClr val="tx1"/>
              </a:solidFill>
            </a:endParaRPr>
          </a:p>
          <a:p>
            <a:pPr marL="342900" indent="-342900" algn="just">
              <a:buFont typeface="Wingdings" panose="05000000000000000000" pitchFamily="2" charset="2"/>
              <a:buChar char="§"/>
            </a:pPr>
            <a:r>
              <a:rPr lang="en-US" b="1" i="1" dirty="0" smtClean="0">
                <a:solidFill>
                  <a:schemeClr val="tx1"/>
                </a:solidFill>
              </a:rPr>
              <a:t>Types of Operators -</a:t>
            </a:r>
          </a:p>
        </p:txBody>
      </p:sp>
      <p:pic>
        <p:nvPicPr>
          <p:cNvPr id="4" name="Picture 3"/>
          <p:cNvPicPr>
            <a:picLocks noChangeAspect="1"/>
          </p:cNvPicPr>
          <p:nvPr/>
        </p:nvPicPr>
        <p:blipFill rotWithShape="1">
          <a:blip r:embed="rId2">
            <a:extLst>
              <a:ext uri="{28A0092B-C50C-407E-A947-70E740481C1C}">
                <a14:useLocalDpi xmlns="" xmlns:a14="http://schemas.microsoft.com/office/drawing/2010/main" val="0"/>
              </a:ext>
            </a:extLst>
          </a:blip>
          <a:srcRect l="434" t="16941" r="-434" b="20353"/>
          <a:stretch/>
        </p:blipFill>
        <p:spPr>
          <a:xfrm>
            <a:off x="1542435" y="3268326"/>
            <a:ext cx="9057981" cy="262148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646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Introduction to C</a:t>
            </a:r>
            <a:r>
              <a:rPr lang="en-US" sz="3600" b="1" dirty="0" smtClean="0">
                <a:latin typeface="+mn-lt"/>
              </a:rPr>
              <a:t>++ -</a:t>
            </a:r>
            <a:endParaRPr lang="en-US" sz="3600" dirty="0">
              <a:latin typeface="+mn-lt"/>
            </a:endParaRPr>
          </a:p>
        </p:txBody>
      </p:sp>
      <p:sp>
        <p:nvSpPr>
          <p:cNvPr id="3" name="Text Placeholder 2"/>
          <p:cNvSpPr>
            <a:spLocks noGrp="1"/>
          </p:cNvSpPr>
          <p:nvPr>
            <p:ph type="body" idx="1"/>
          </p:nvPr>
        </p:nvSpPr>
        <p:spPr>
          <a:xfrm>
            <a:off x="568803" y="1144806"/>
            <a:ext cx="11005246" cy="4015918"/>
          </a:xfrm>
        </p:spPr>
        <p:txBody>
          <a:bodyPr>
            <a:normAutofit/>
          </a:bodyPr>
          <a:lstStyle/>
          <a:p>
            <a:pPr marL="342900" indent="-342900" algn="just">
              <a:buFont typeface="Arial" panose="020B0604020202020204" pitchFamily="34" charset="0"/>
              <a:buChar char="•"/>
            </a:pPr>
            <a:r>
              <a:rPr lang="en-US" sz="2000" dirty="0" smtClean="0">
                <a:solidFill>
                  <a:schemeClr val="tx1"/>
                </a:solidFill>
              </a:rPr>
              <a:t>C++, as we all know is an extension to C language and was developed by </a:t>
            </a:r>
            <a:r>
              <a:rPr lang="en-US" sz="2000" b="1" dirty="0" smtClean="0">
                <a:solidFill>
                  <a:schemeClr val="tx1"/>
                </a:solidFill>
              </a:rPr>
              <a:t>Bjarne Stroustrup</a:t>
            </a:r>
            <a:r>
              <a:rPr lang="en-US" sz="2000" dirty="0" smtClean="0">
                <a:solidFill>
                  <a:schemeClr val="tx1"/>
                </a:solidFill>
              </a:rPr>
              <a:t> at bell labs. </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C++ is an intermediate level language, as it comprises a confirmation of both high level and low level language features. </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C++ is a statically typed, free form, multi-paradigm, compiled general-purpose language.</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C++ is an Object Oriented Programming language but is not purely Object Oriented, due to its features like Friend and Virtual, violate some of the very important OOPS features, rendering this language unworthy of being called completely Object Oriented.</a:t>
            </a:r>
          </a:p>
        </p:txBody>
      </p:sp>
    </p:spTree>
    <p:extLst>
      <p:ext uri="{BB962C8B-B14F-4D97-AF65-F5344CB8AC3E}">
        <p14:creationId xmlns="" xmlns:p14="http://schemas.microsoft.com/office/powerpoint/2010/main" val="1896124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Assignment Operator (=)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dirty="0">
                <a:solidFill>
                  <a:schemeClr val="tx1"/>
                </a:solidFill>
              </a:rPr>
              <a:t>Operates '=' is used for assignment, it takes the right-hand side (called rvalue) and copy it into the left-hand side (called lvalue). </a:t>
            </a:r>
            <a:endParaRPr lang="en-US" dirty="0" smtClean="0">
              <a:solidFill>
                <a:schemeClr val="tx1"/>
              </a:solidFill>
            </a:endParaRPr>
          </a:p>
          <a:p>
            <a:pPr marL="342900" indent="-342900" algn="just">
              <a:buFont typeface="Arial" panose="020B0604020202020204" pitchFamily="34" charset="0"/>
              <a:buChar char="•"/>
            </a:pPr>
            <a:r>
              <a:rPr lang="en-US" dirty="0" smtClean="0">
                <a:solidFill>
                  <a:schemeClr val="tx1"/>
                </a:solidFill>
              </a:rPr>
              <a:t>Assignment </a:t>
            </a:r>
            <a:r>
              <a:rPr lang="en-US" dirty="0">
                <a:solidFill>
                  <a:schemeClr val="tx1"/>
                </a:solidFill>
              </a:rPr>
              <a:t>operator is the only operator which can be overloaded but cannot be inherited.</a:t>
            </a:r>
            <a:endParaRPr lang="en-US" dirty="0" smtClean="0">
              <a:solidFill>
                <a:schemeClr val="tx1"/>
              </a:solidFill>
            </a:endParaRPr>
          </a:p>
        </p:txBody>
      </p:sp>
      <p:sp>
        <p:nvSpPr>
          <p:cNvPr id="4" name="Rectangle 3"/>
          <p:cNvSpPr/>
          <p:nvPr/>
        </p:nvSpPr>
        <p:spPr>
          <a:xfrm>
            <a:off x="858450" y="3019815"/>
            <a:ext cx="6096000" cy="3416320"/>
          </a:xfrm>
          <a:prstGeom prst="rect">
            <a:avLst/>
          </a:prstGeom>
        </p:spPr>
        <p:txBody>
          <a:bodyPr>
            <a:spAutoFit/>
          </a:bodyPr>
          <a:lstStyle/>
          <a:p>
            <a:r>
              <a:rPr lang="en-US" sz="2400" b="1" dirty="0">
                <a:solidFill>
                  <a:srgbClr val="FF0000"/>
                </a:solidFill>
              </a:rPr>
              <a:t>#</a:t>
            </a:r>
            <a:r>
              <a:rPr lang="en-US" sz="2400" b="1" dirty="0" smtClean="0">
                <a:solidFill>
                  <a:srgbClr val="FF0000"/>
                </a:solidFill>
              </a:rPr>
              <a:t>include&lt;iostream.h&gt;</a:t>
            </a:r>
            <a:endParaRPr lang="en-US" sz="2400" b="1" dirty="0">
              <a:solidFill>
                <a:srgbClr val="FF0000"/>
              </a:solidFill>
            </a:endParaRPr>
          </a:p>
          <a:p>
            <a:r>
              <a:rPr lang="en-US" sz="2400" b="1" dirty="0">
                <a:solidFill>
                  <a:srgbClr val="FF0000"/>
                </a:solidFill>
              </a:rPr>
              <a:t>#include&lt;conio.h&gt;</a:t>
            </a:r>
          </a:p>
          <a:p>
            <a:endParaRPr lang="en-US" sz="2400" b="1" dirty="0">
              <a:solidFill>
                <a:srgbClr val="FF0000"/>
              </a:solidFill>
            </a:endParaRPr>
          </a:p>
          <a:p>
            <a:r>
              <a:rPr lang="en-US" sz="2400" b="1" dirty="0">
                <a:solidFill>
                  <a:srgbClr val="FF0000"/>
                </a:solidFill>
              </a:rPr>
              <a:t>int main()</a:t>
            </a:r>
          </a:p>
          <a:p>
            <a:r>
              <a:rPr lang="en-US" sz="2400" b="1" dirty="0">
                <a:solidFill>
                  <a:srgbClr val="FF0000"/>
                </a:solidFill>
              </a:rPr>
              <a:t>{</a:t>
            </a:r>
          </a:p>
          <a:p>
            <a:r>
              <a:rPr lang="en-US" sz="2400" b="1" dirty="0">
                <a:solidFill>
                  <a:srgbClr val="FF0000"/>
                </a:solidFill>
              </a:rPr>
              <a:t>    int a = 10;</a:t>
            </a:r>
          </a:p>
          <a:p>
            <a:r>
              <a:rPr lang="en-US" sz="2400" b="1" dirty="0">
                <a:solidFill>
                  <a:srgbClr val="FF0000"/>
                </a:solidFill>
              </a:rPr>
              <a:t>    cout&lt;&lt;"Value of a: "&lt;&lt;a;</a:t>
            </a:r>
          </a:p>
          <a:p>
            <a:r>
              <a:rPr lang="en-US" sz="2400" b="1" dirty="0">
                <a:solidFill>
                  <a:srgbClr val="FF0000"/>
                </a:solidFill>
              </a:rPr>
              <a:t>    return 0;</a:t>
            </a:r>
          </a:p>
          <a:p>
            <a:r>
              <a:rPr lang="en-US" sz="2400" b="1" dirty="0">
                <a:solidFill>
                  <a:srgbClr val="FF0000"/>
                </a:solidFill>
              </a:rPr>
              <a:t>}</a:t>
            </a:r>
          </a:p>
        </p:txBody>
      </p:sp>
    </p:spTree>
    <p:extLst>
      <p:ext uri="{BB962C8B-B14F-4D97-AF65-F5344CB8AC3E}">
        <p14:creationId xmlns="" xmlns:p14="http://schemas.microsoft.com/office/powerpoint/2010/main" val="1895169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Mathematical </a:t>
            </a:r>
            <a:r>
              <a:rPr lang="en-US" sz="3600" b="1" dirty="0" smtClean="0">
                <a:latin typeface="+mn-lt"/>
              </a:rPr>
              <a:t>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dirty="0">
                <a:solidFill>
                  <a:schemeClr val="tx1"/>
                </a:solidFill>
              </a:rPr>
              <a:t>There are operators used to perform basic mathematical operations. Addition (+) , subtraction (-) , diversion (/) multiplication (*) and modulus (%) are the basic mathematical operators. Modulus operator cannot be used with floating-point numbers</a:t>
            </a:r>
            <a:r>
              <a:rPr lang="en-US" dirty="0" smtClean="0">
                <a:solidFill>
                  <a:schemeClr val="tx1"/>
                </a:solidFill>
              </a:rPr>
              <a:t>.</a:t>
            </a:r>
            <a:endParaRPr lang="en-US" dirty="0">
              <a:solidFill>
                <a:schemeClr val="tx1"/>
              </a:solidFill>
            </a:endParaRPr>
          </a:p>
          <a:p>
            <a:pPr marL="342900" indent="-342900" algn="just">
              <a:buFont typeface="Arial" panose="020B0604020202020204" pitchFamily="34" charset="0"/>
              <a:buChar char="•"/>
            </a:pPr>
            <a:r>
              <a:rPr lang="en-US" dirty="0">
                <a:solidFill>
                  <a:schemeClr val="tx1"/>
                </a:solidFill>
              </a:rPr>
              <a:t>C++ and C also use a shorthand notation to perform an operation and assignment at same type</a:t>
            </a:r>
            <a:r>
              <a:rPr lang="en-US" dirty="0" smtClean="0">
                <a:solidFill>
                  <a:schemeClr val="tx1"/>
                </a:solidFill>
              </a:rPr>
              <a:t>.</a:t>
            </a:r>
          </a:p>
          <a:p>
            <a:pPr marL="342900" indent="-342900" algn="just">
              <a:buFont typeface="Arial" panose="020B0604020202020204" pitchFamily="34" charset="0"/>
              <a:buChar char="•"/>
            </a:pPr>
            <a:endParaRPr lang="en-US" dirty="0" smtClean="0">
              <a:solidFill>
                <a:schemeClr val="tx1"/>
              </a:solidFill>
            </a:endParaRPr>
          </a:p>
          <a:p>
            <a:pPr marL="342900" indent="-342900" algn="just">
              <a:buFont typeface="Arial" panose="020B0604020202020204" pitchFamily="34" charset="0"/>
              <a:buChar char="•"/>
            </a:pPr>
            <a:r>
              <a:rPr lang="en-US" b="1" i="1" dirty="0" smtClean="0">
                <a:solidFill>
                  <a:schemeClr val="tx1"/>
                </a:solidFill>
              </a:rPr>
              <a:t>Example –</a:t>
            </a:r>
            <a:endParaRPr lang="en-US" b="1" i="1" dirty="0">
              <a:solidFill>
                <a:schemeClr val="tx1"/>
              </a:solidFill>
            </a:endParaRPr>
          </a:p>
          <a:p>
            <a:pPr lvl="1" algn="just"/>
            <a:r>
              <a:rPr lang="en-US" sz="2400" b="1" dirty="0">
                <a:solidFill>
                  <a:srgbClr val="FF0000"/>
                </a:solidFill>
              </a:rPr>
              <a:t>int </a:t>
            </a:r>
            <a:r>
              <a:rPr lang="en-US" sz="2400" b="1" dirty="0" smtClean="0">
                <a:solidFill>
                  <a:srgbClr val="FF0000"/>
                </a:solidFill>
              </a:rPr>
              <a:t>x = 10</a:t>
            </a:r>
            <a:r>
              <a:rPr lang="en-US" sz="2400" b="1" dirty="0">
                <a:solidFill>
                  <a:srgbClr val="FF0000"/>
                </a:solidFill>
              </a:rPr>
              <a:t>;</a:t>
            </a:r>
          </a:p>
          <a:p>
            <a:pPr lvl="1" algn="just"/>
            <a:r>
              <a:rPr lang="en-US" sz="2400" b="1" dirty="0" smtClean="0">
                <a:solidFill>
                  <a:srgbClr val="FF0000"/>
                </a:solidFill>
              </a:rPr>
              <a:t>x = x + 4 	equivalent to 		x </a:t>
            </a:r>
            <a:r>
              <a:rPr lang="en-US" sz="2400" b="1" dirty="0">
                <a:solidFill>
                  <a:srgbClr val="FF0000"/>
                </a:solidFill>
              </a:rPr>
              <a:t>+= 4 </a:t>
            </a:r>
            <a:r>
              <a:rPr lang="en-US" sz="2400" b="1" dirty="0" smtClean="0">
                <a:solidFill>
                  <a:srgbClr val="FF0000"/>
                </a:solidFill>
              </a:rPr>
              <a:t>			</a:t>
            </a:r>
            <a:endParaRPr lang="en-US" sz="2400" b="1" dirty="0">
              <a:solidFill>
                <a:srgbClr val="FF0000"/>
              </a:solidFill>
            </a:endParaRPr>
          </a:p>
          <a:p>
            <a:pPr lvl="1" algn="just"/>
            <a:r>
              <a:rPr lang="en-US" sz="2400" b="1" dirty="0" smtClean="0">
                <a:solidFill>
                  <a:srgbClr val="FF0000"/>
                </a:solidFill>
              </a:rPr>
              <a:t>x = x – 5 	equivalent to 		x </a:t>
            </a:r>
            <a:r>
              <a:rPr lang="en-US" sz="2400" b="1" dirty="0">
                <a:solidFill>
                  <a:srgbClr val="FF0000"/>
                </a:solidFill>
              </a:rPr>
              <a:t>-= 5</a:t>
            </a:r>
            <a:r>
              <a:rPr lang="en-US" sz="2400" dirty="0">
                <a:solidFill>
                  <a:schemeClr val="tx1"/>
                </a:solidFill>
              </a:rPr>
              <a:t> </a:t>
            </a:r>
            <a:r>
              <a:rPr lang="en-US" sz="2400" dirty="0" smtClean="0">
                <a:solidFill>
                  <a:schemeClr val="tx1"/>
                </a:solidFill>
              </a:rPr>
              <a:t>			</a:t>
            </a:r>
          </a:p>
        </p:txBody>
      </p:sp>
    </p:spTree>
    <p:extLst>
      <p:ext uri="{BB962C8B-B14F-4D97-AF65-F5344CB8AC3E}">
        <p14:creationId xmlns="" xmlns:p14="http://schemas.microsoft.com/office/powerpoint/2010/main" val="3396314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Relational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These operators establish a relationship between operands.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 </a:t>
            </a:r>
            <a:r>
              <a:rPr lang="en-US" sz="2000" dirty="0">
                <a:solidFill>
                  <a:schemeClr val="tx1"/>
                </a:solidFill>
              </a:rPr>
              <a:t>relational operators </a:t>
            </a:r>
            <a:r>
              <a:rPr lang="en-US" sz="2000" dirty="0" smtClean="0">
                <a:solidFill>
                  <a:schemeClr val="tx1"/>
                </a:solidFill>
              </a:rPr>
              <a:t>are: </a:t>
            </a:r>
            <a:r>
              <a:rPr lang="en-US" sz="2000" dirty="0">
                <a:solidFill>
                  <a:schemeClr val="tx1"/>
                </a:solidFill>
              </a:rPr>
              <a:t>less than </a:t>
            </a:r>
            <a:r>
              <a:rPr lang="en-US" sz="2000" dirty="0" smtClean="0">
                <a:solidFill>
                  <a:schemeClr val="tx1"/>
                </a:solidFill>
              </a:rPr>
              <a:t>(&lt;), </a:t>
            </a:r>
            <a:r>
              <a:rPr lang="en-US" sz="2000" dirty="0">
                <a:solidFill>
                  <a:schemeClr val="tx1"/>
                </a:solidFill>
              </a:rPr>
              <a:t>grater </a:t>
            </a:r>
            <a:r>
              <a:rPr lang="en-US" sz="2000" dirty="0" smtClean="0">
                <a:solidFill>
                  <a:schemeClr val="tx1"/>
                </a:solidFill>
              </a:rPr>
              <a:t>than (&gt;), </a:t>
            </a:r>
            <a:r>
              <a:rPr lang="en-US" sz="2000" dirty="0">
                <a:solidFill>
                  <a:schemeClr val="tx1"/>
                </a:solidFill>
              </a:rPr>
              <a:t>less than or equal to (&lt;=), greater than equal to (&gt;=), equivalent (==) and not equivalent (!=).</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Difference between equal and equivalent -</a:t>
            </a:r>
            <a:r>
              <a:rPr lang="en-US" sz="2000" dirty="0" smtClean="0">
                <a:solidFill>
                  <a:schemeClr val="tx1"/>
                </a:solidFill>
              </a:rPr>
              <a:t> We must notice that assignment operator is (=) and there is a relational operator, for equivalent (==). </a:t>
            </a:r>
          </a:p>
          <a:p>
            <a:pPr marL="342900" indent="-342900" algn="just">
              <a:buFont typeface="Arial" panose="020B0604020202020204" pitchFamily="34" charset="0"/>
              <a:buChar char="•"/>
            </a:pPr>
            <a:r>
              <a:rPr lang="en-US" sz="2000" dirty="0" smtClean="0">
                <a:solidFill>
                  <a:schemeClr val="tx1"/>
                </a:solidFill>
              </a:rPr>
              <a:t>These two are different from each other, the assignment operator assigns the value to any variable, whereas equivalent operator is used to compare values, like in if-else conditions</a:t>
            </a:r>
          </a:p>
          <a:p>
            <a:pPr marL="342900" indent="-342900" algn="just">
              <a:buFont typeface="Arial" panose="020B0604020202020204" pitchFamily="34" charset="0"/>
              <a:buChar char="•"/>
            </a:pPr>
            <a:r>
              <a:rPr lang="en-US" sz="2000" b="1" i="1" dirty="0" smtClean="0">
                <a:solidFill>
                  <a:schemeClr val="tx1"/>
                </a:solidFill>
              </a:rPr>
              <a:t>Example –</a:t>
            </a:r>
            <a:endParaRPr lang="en-US" sz="2000" b="1" i="1" dirty="0">
              <a:solidFill>
                <a:schemeClr val="tx1"/>
              </a:solidFill>
            </a:endParaRPr>
          </a:p>
          <a:p>
            <a:pPr lvl="1" algn="just"/>
            <a:r>
              <a:rPr lang="en-US" b="1" dirty="0">
                <a:solidFill>
                  <a:srgbClr val="FF0000"/>
                </a:solidFill>
              </a:rPr>
              <a:t>int x = 10;  </a:t>
            </a:r>
            <a:r>
              <a:rPr lang="en-US" b="1" dirty="0" smtClean="0">
                <a:solidFill>
                  <a:srgbClr val="FF0000"/>
                </a:solidFill>
              </a:rPr>
              <a:t>				// assignment </a:t>
            </a:r>
            <a:r>
              <a:rPr lang="en-US" b="1" dirty="0">
                <a:solidFill>
                  <a:srgbClr val="FF0000"/>
                </a:solidFill>
              </a:rPr>
              <a:t>operator</a:t>
            </a:r>
          </a:p>
          <a:p>
            <a:pPr lvl="1" algn="just"/>
            <a:r>
              <a:rPr lang="en-US" b="1" dirty="0">
                <a:solidFill>
                  <a:srgbClr val="FF0000"/>
                </a:solidFill>
              </a:rPr>
              <a:t>x=5;         </a:t>
            </a:r>
            <a:r>
              <a:rPr lang="en-US" b="1" dirty="0" smtClean="0">
                <a:solidFill>
                  <a:srgbClr val="FF0000"/>
                </a:solidFill>
              </a:rPr>
              <a:t>				// assignment </a:t>
            </a:r>
            <a:r>
              <a:rPr lang="en-US" b="1" dirty="0">
                <a:solidFill>
                  <a:srgbClr val="FF0000"/>
                </a:solidFill>
              </a:rPr>
              <a:t>operator </a:t>
            </a:r>
          </a:p>
          <a:p>
            <a:pPr lvl="1" algn="just"/>
            <a:r>
              <a:rPr lang="en-US" b="1" dirty="0">
                <a:solidFill>
                  <a:srgbClr val="FF0000"/>
                </a:solidFill>
              </a:rPr>
              <a:t>if(x == 5)   </a:t>
            </a:r>
            <a:r>
              <a:rPr lang="en-US" b="1" dirty="0" smtClean="0">
                <a:solidFill>
                  <a:srgbClr val="FF0000"/>
                </a:solidFill>
              </a:rPr>
              <a:t>				// relational operator</a:t>
            </a:r>
            <a:endParaRPr lang="en-US" b="1" dirty="0">
              <a:solidFill>
                <a:srgbClr val="FF0000"/>
              </a:solidFill>
            </a:endParaRPr>
          </a:p>
          <a:p>
            <a:pPr lvl="1" algn="just"/>
            <a:r>
              <a:rPr lang="en-US" b="1" dirty="0">
                <a:solidFill>
                  <a:srgbClr val="FF0000"/>
                </a:solidFill>
              </a:rPr>
              <a:t>{</a:t>
            </a:r>
          </a:p>
          <a:p>
            <a:pPr lvl="1" algn="just"/>
            <a:r>
              <a:rPr lang="en-US" b="1" dirty="0">
                <a:solidFill>
                  <a:srgbClr val="FF0000"/>
                </a:solidFill>
              </a:rPr>
              <a:t>    cout &lt;&lt;"Successfully compared";</a:t>
            </a:r>
          </a:p>
          <a:p>
            <a:pPr lvl="1" algn="just"/>
            <a:r>
              <a:rPr lang="en-US" b="1" dirty="0">
                <a:solidFill>
                  <a:srgbClr val="FF0000"/>
                </a:solidFill>
              </a:rPr>
              <a:t>}</a:t>
            </a:r>
            <a:r>
              <a:rPr lang="en-US" dirty="0" smtClean="0">
                <a:solidFill>
                  <a:schemeClr val="tx1"/>
                </a:solidFill>
              </a:rPr>
              <a:t>			</a:t>
            </a:r>
          </a:p>
        </p:txBody>
      </p:sp>
    </p:spTree>
    <p:extLst>
      <p:ext uri="{BB962C8B-B14F-4D97-AF65-F5344CB8AC3E}">
        <p14:creationId xmlns="" xmlns:p14="http://schemas.microsoft.com/office/powerpoint/2010/main" val="1202956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Relational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These operators establish a relationship between operands.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 </a:t>
            </a:r>
            <a:r>
              <a:rPr lang="en-US" sz="2000" dirty="0">
                <a:solidFill>
                  <a:schemeClr val="tx1"/>
                </a:solidFill>
              </a:rPr>
              <a:t>relational operators </a:t>
            </a:r>
            <a:r>
              <a:rPr lang="en-US" sz="2000" dirty="0" smtClean="0">
                <a:solidFill>
                  <a:schemeClr val="tx1"/>
                </a:solidFill>
              </a:rPr>
              <a:t>are: </a:t>
            </a:r>
            <a:r>
              <a:rPr lang="en-US" sz="2000" dirty="0">
                <a:solidFill>
                  <a:schemeClr val="tx1"/>
                </a:solidFill>
              </a:rPr>
              <a:t>less than </a:t>
            </a:r>
            <a:r>
              <a:rPr lang="en-US" sz="2000" dirty="0" smtClean="0">
                <a:solidFill>
                  <a:schemeClr val="tx1"/>
                </a:solidFill>
              </a:rPr>
              <a:t>(&lt;), </a:t>
            </a:r>
            <a:r>
              <a:rPr lang="en-US" sz="2000" dirty="0">
                <a:solidFill>
                  <a:schemeClr val="tx1"/>
                </a:solidFill>
              </a:rPr>
              <a:t>grater </a:t>
            </a:r>
            <a:r>
              <a:rPr lang="en-US" sz="2000" dirty="0" smtClean="0">
                <a:solidFill>
                  <a:schemeClr val="tx1"/>
                </a:solidFill>
              </a:rPr>
              <a:t>than (&gt;), </a:t>
            </a:r>
            <a:r>
              <a:rPr lang="en-US" sz="2000" dirty="0">
                <a:solidFill>
                  <a:schemeClr val="tx1"/>
                </a:solidFill>
              </a:rPr>
              <a:t>less than or equal to (&lt;=), greater than equal to (&gt;=), equivalent (==) and not equivalent (!=).</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Difference between equal and equivalent -</a:t>
            </a:r>
            <a:r>
              <a:rPr lang="en-US" sz="2000" dirty="0" smtClean="0">
                <a:solidFill>
                  <a:schemeClr val="tx1"/>
                </a:solidFill>
              </a:rPr>
              <a:t> We must notice that assignment operator is (=) and there is a relational operator, for equivalent (==). </a:t>
            </a:r>
          </a:p>
          <a:p>
            <a:pPr marL="342900" indent="-342900" algn="just">
              <a:buFont typeface="Arial" panose="020B0604020202020204" pitchFamily="34" charset="0"/>
              <a:buChar char="•"/>
            </a:pPr>
            <a:r>
              <a:rPr lang="en-US" sz="2000" dirty="0" smtClean="0">
                <a:solidFill>
                  <a:schemeClr val="tx1"/>
                </a:solidFill>
              </a:rPr>
              <a:t>These two are different from each other, the assignment operator assigns the value to any variable, whereas equivalent operator is used to compare values, like in if-else conditions</a:t>
            </a:r>
          </a:p>
          <a:p>
            <a:pPr marL="342900" indent="-342900" algn="just">
              <a:buFont typeface="Arial" panose="020B0604020202020204" pitchFamily="34" charset="0"/>
              <a:buChar char="•"/>
            </a:pPr>
            <a:r>
              <a:rPr lang="en-US" sz="2000" b="1" i="1" dirty="0" smtClean="0">
                <a:solidFill>
                  <a:schemeClr val="tx1"/>
                </a:solidFill>
              </a:rPr>
              <a:t>Example –</a:t>
            </a:r>
            <a:endParaRPr lang="en-US" sz="2000" b="1" i="1" dirty="0">
              <a:solidFill>
                <a:schemeClr val="tx1"/>
              </a:solidFill>
            </a:endParaRPr>
          </a:p>
          <a:p>
            <a:pPr lvl="1" algn="just"/>
            <a:r>
              <a:rPr lang="en-US" b="1" dirty="0">
                <a:solidFill>
                  <a:srgbClr val="FF0000"/>
                </a:solidFill>
              </a:rPr>
              <a:t>int x = 10;  </a:t>
            </a:r>
            <a:r>
              <a:rPr lang="en-US" b="1" dirty="0" smtClean="0">
                <a:solidFill>
                  <a:srgbClr val="FF0000"/>
                </a:solidFill>
              </a:rPr>
              <a:t>				// assignment </a:t>
            </a:r>
            <a:r>
              <a:rPr lang="en-US" b="1" dirty="0">
                <a:solidFill>
                  <a:srgbClr val="FF0000"/>
                </a:solidFill>
              </a:rPr>
              <a:t>operator</a:t>
            </a:r>
          </a:p>
          <a:p>
            <a:pPr lvl="1" algn="just"/>
            <a:r>
              <a:rPr lang="en-US" b="1" dirty="0">
                <a:solidFill>
                  <a:srgbClr val="FF0000"/>
                </a:solidFill>
              </a:rPr>
              <a:t>x=5;         </a:t>
            </a:r>
            <a:r>
              <a:rPr lang="en-US" b="1" dirty="0" smtClean="0">
                <a:solidFill>
                  <a:srgbClr val="FF0000"/>
                </a:solidFill>
              </a:rPr>
              <a:t>				// assignment </a:t>
            </a:r>
            <a:r>
              <a:rPr lang="en-US" b="1" dirty="0">
                <a:solidFill>
                  <a:srgbClr val="FF0000"/>
                </a:solidFill>
              </a:rPr>
              <a:t>operator </a:t>
            </a:r>
          </a:p>
          <a:p>
            <a:pPr lvl="1" algn="just"/>
            <a:r>
              <a:rPr lang="en-US" b="1" dirty="0">
                <a:solidFill>
                  <a:srgbClr val="FF0000"/>
                </a:solidFill>
              </a:rPr>
              <a:t>if(x == 5)   </a:t>
            </a:r>
            <a:r>
              <a:rPr lang="en-US" b="1" dirty="0" smtClean="0">
                <a:solidFill>
                  <a:srgbClr val="FF0000"/>
                </a:solidFill>
              </a:rPr>
              <a:t>				// relational operator</a:t>
            </a:r>
            <a:endParaRPr lang="en-US" b="1" dirty="0">
              <a:solidFill>
                <a:srgbClr val="FF0000"/>
              </a:solidFill>
            </a:endParaRPr>
          </a:p>
          <a:p>
            <a:pPr lvl="1" algn="just"/>
            <a:r>
              <a:rPr lang="en-US" b="1" dirty="0">
                <a:solidFill>
                  <a:srgbClr val="FF0000"/>
                </a:solidFill>
              </a:rPr>
              <a:t>{</a:t>
            </a:r>
          </a:p>
          <a:p>
            <a:pPr lvl="1" algn="just"/>
            <a:r>
              <a:rPr lang="en-US" b="1" dirty="0">
                <a:solidFill>
                  <a:srgbClr val="FF0000"/>
                </a:solidFill>
              </a:rPr>
              <a:t>    cout &lt;&lt;"Successfully compared";</a:t>
            </a:r>
          </a:p>
          <a:p>
            <a:pPr lvl="1" algn="just"/>
            <a:r>
              <a:rPr lang="en-US" b="1" dirty="0">
                <a:solidFill>
                  <a:srgbClr val="FF0000"/>
                </a:solidFill>
              </a:rPr>
              <a:t>}</a:t>
            </a:r>
            <a:r>
              <a:rPr lang="en-US" dirty="0" smtClean="0">
                <a:solidFill>
                  <a:schemeClr val="tx1"/>
                </a:solidFill>
              </a:rPr>
              <a:t>			</a:t>
            </a:r>
          </a:p>
        </p:txBody>
      </p:sp>
    </p:spTree>
    <p:extLst>
      <p:ext uri="{BB962C8B-B14F-4D97-AF65-F5344CB8AC3E}">
        <p14:creationId xmlns="" xmlns:p14="http://schemas.microsoft.com/office/powerpoint/2010/main" val="3869667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Logical </a:t>
            </a:r>
            <a:r>
              <a:rPr lang="en-US" sz="3600" b="1" dirty="0" smtClean="0">
                <a:latin typeface="+mn-lt"/>
              </a:rPr>
              <a:t>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 logical operators are AND (&amp;&amp;) and OR (||).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They </a:t>
            </a:r>
            <a:r>
              <a:rPr lang="en-US" sz="2000" dirty="0">
                <a:solidFill>
                  <a:schemeClr val="tx1"/>
                </a:solidFill>
              </a:rPr>
              <a:t>are used to combine two different expressions together</a:t>
            </a:r>
            <a:r>
              <a:rPr lang="en-US" sz="2000" dirty="0" smtClean="0">
                <a:solidFill>
                  <a:schemeClr val="tx1"/>
                </a:solidFill>
              </a:rPr>
              <a:t>.</a:t>
            </a: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If two statement are connected using AND operator, the validity of both statements will be considered, but if they are connected using OR operator, then either one of them must be valid. These operators are mostly used in loops (especially while loop) and in Decision making</a:t>
            </a:r>
            <a:r>
              <a:rPr lang="en-US" sz="2000" dirty="0" smtClean="0">
                <a:solidFill>
                  <a:schemeClr val="tx1"/>
                </a:solidFill>
              </a:rPr>
              <a:t>.</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smtClean="0">
                <a:solidFill>
                  <a:schemeClr val="tx1"/>
                </a:solidFill>
              </a:rPr>
              <a:t>There are basically 3 types of logical operators such as –</a:t>
            </a:r>
          </a:p>
          <a:p>
            <a:pPr marL="914400" lvl="1" indent="-457200" algn="just">
              <a:buFont typeface="+mj-lt"/>
              <a:buAutoNum type="arabicPeriod"/>
            </a:pPr>
            <a:r>
              <a:rPr lang="en-US" b="1" dirty="0" smtClean="0">
                <a:solidFill>
                  <a:schemeClr val="tx1"/>
                </a:solidFill>
              </a:rPr>
              <a:t>Logical AND (&amp;&amp;)</a:t>
            </a:r>
          </a:p>
          <a:p>
            <a:pPr marL="914400" lvl="1" indent="-457200" algn="just">
              <a:buFont typeface="+mj-lt"/>
              <a:buAutoNum type="arabicPeriod"/>
            </a:pPr>
            <a:r>
              <a:rPr lang="en-US" b="1" dirty="0" smtClean="0">
                <a:solidFill>
                  <a:schemeClr val="tx1"/>
                </a:solidFill>
              </a:rPr>
              <a:t>Logical OR (||)</a:t>
            </a:r>
          </a:p>
          <a:p>
            <a:pPr marL="914400" lvl="1" indent="-457200" algn="just">
              <a:buFont typeface="+mj-lt"/>
              <a:buAutoNum type="arabicPeriod"/>
            </a:pPr>
            <a:r>
              <a:rPr lang="en-US" b="1" dirty="0" smtClean="0">
                <a:solidFill>
                  <a:schemeClr val="tx1"/>
                </a:solidFill>
              </a:rPr>
              <a:t>Logical NOT (!)</a:t>
            </a:r>
            <a:endParaRPr lang="en-US" sz="2800" b="1" dirty="0" smtClean="0">
              <a:solidFill>
                <a:schemeClr val="tx1"/>
              </a:solidFill>
            </a:endParaRPr>
          </a:p>
        </p:txBody>
      </p:sp>
      <p:sp>
        <p:nvSpPr>
          <p:cNvPr id="4" name="Action Button: Custom 3">
            <a:hlinkClick r:id="rId2" action="ppaction://hlinkfile" highlightClick="1"/>
          </p:cNvPr>
          <p:cNvSpPr/>
          <p:nvPr/>
        </p:nvSpPr>
        <p:spPr>
          <a:xfrm>
            <a:off x="1089213" y="5257801"/>
            <a:ext cx="995082" cy="537882"/>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a:t>
            </a:r>
            <a:endParaRPr lang="en-US" dirty="0"/>
          </a:p>
        </p:txBody>
      </p:sp>
    </p:spTree>
    <p:extLst>
      <p:ext uri="{BB962C8B-B14F-4D97-AF65-F5344CB8AC3E}">
        <p14:creationId xmlns="" xmlns:p14="http://schemas.microsoft.com/office/powerpoint/2010/main" val="2237283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Bitwise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There are used to change individual bits into a number.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They </a:t>
            </a:r>
            <a:r>
              <a:rPr lang="en-US" sz="2000" dirty="0">
                <a:solidFill>
                  <a:schemeClr val="tx1"/>
                </a:solidFill>
              </a:rPr>
              <a:t>work with only integral data types like char, int and long and not with floating point values.</a:t>
            </a:r>
          </a:p>
          <a:p>
            <a:pPr marL="342900" indent="-342900" algn="just">
              <a:buFont typeface="Arial" panose="020B0604020202020204" pitchFamily="34" charset="0"/>
              <a:buChar char="•"/>
            </a:pPr>
            <a:endParaRPr lang="en-US" sz="2000" dirty="0">
              <a:solidFill>
                <a:schemeClr val="tx1"/>
              </a:solidFill>
            </a:endParaRPr>
          </a:p>
          <a:p>
            <a:pPr marL="914400" lvl="1" indent="-457200">
              <a:buFont typeface="+mj-lt"/>
              <a:buAutoNum type="arabicPeriod"/>
            </a:pPr>
            <a:r>
              <a:rPr lang="en-US" sz="2400" b="1" dirty="0">
                <a:solidFill>
                  <a:schemeClr val="tx1"/>
                </a:solidFill>
              </a:rPr>
              <a:t>Bitwise AND operators </a:t>
            </a:r>
            <a:r>
              <a:rPr lang="en-US" sz="2400" b="1" dirty="0" smtClean="0">
                <a:solidFill>
                  <a:schemeClr val="tx1"/>
                </a:solidFill>
              </a:rPr>
              <a:t>	(&amp;)</a:t>
            </a:r>
            <a:endParaRPr lang="en-US" sz="2400" b="1" dirty="0">
              <a:solidFill>
                <a:schemeClr val="tx1"/>
              </a:solidFill>
            </a:endParaRPr>
          </a:p>
          <a:p>
            <a:pPr marL="914400" lvl="1" indent="-457200">
              <a:buFont typeface="+mj-lt"/>
              <a:buAutoNum type="arabicPeriod"/>
            </a:pPr>
            <a:r>
              <a:rPr lang="en-US" sz="2400" b="1" dirty="0">
                <a:solidFill>
                  <a:schemeClr val="tx1"/>
                </a:solidFill>
              </a:rPr>
              <a:t>Bitwise OR operator </a:t>
            </a:r>
            <a:r>
              <a:rPr lang="en-US" sz="2400" b="1" dirty="0" smtClean="0">
                <a:solidFill>
                  <a:schemeClr val="tx1"/>
                </a:solidFill>
              </a:rPr>
              <a:t>		(|)</a:t>
            </a:r>
            <a:endParaRPr lang="en-US" sz="2400" b="1" dirty="0">
              <a:solidFill>
                <a:schemeClr val="tx1"/>
              </a:solidFill>
            </a:endParaRPr>
          </a:p>
          <a:p>
            <a:pPr marL="914400" lvl="1" indent="-457200">
              <a:buFont typeface="+mj-lt"/>
              <a:buAutoNum type="arabicPeriod"/>
            </a:pPr>
            <a:r>
              <a:rPr lang="en-US" sz="2400" b="1" dirty="0" smtClean="0">
                <a:solidFill>
                  <a:schemeClr val="tx1"/>
                </a:solidFill>
              </a:rPr>
              <a:t>Bitwise </a:t>
            </a:r>
            <a:r>
              <a:rPr lang="en-US" sz="2400" b="1" dirty="0">
                <a:solidFill>
                  <a:schemeClr val="tx1"/>
                </a:solidFill>
              </a:rPr>
              <a:t>XOR operator </a:t>
            </a:r>
            <a:r>
              <a:rPr lang="en-US" sz="2400" b="1" dirty="0" smtClean="0">
                <a:solidFill>
                  <a:schemeClr val="tx1"/>
                </a:solidFill>
              </a:rPr>
              <a:t>	(^)</a:t>
            </a:r>
            <a:endParaRPr lang="en-US" sz="2400" b="1" dirty="0">
              <a:solidFill>
                <a:schemeClr val="tx1"/>
              </a:solidFill>
            </a:endParaRPr>
          </a:p>
          <a:p>
            <a:pPr marL="914400" lvl="1" indent="-457200">
              <a:buFont typeface="+mj-lt"/>
              <a:buAutoNum type="arabicPeriod"/>
            </a:pPr>
            <a:r>
              <a:rPr lang="en-US" sz="2400" b="1" dirty="0" smtClean="0">
                <a:solidFill>
                  <a:schemeClr val="tx1"/>
                </a:solidFill>
              </a:rPr>
              <a:t>Bitwise </a:t>
            </a:r>
            <a:r>
              <a:rPr lang="en-US" sz="2400" b="1" dirty="0">
                <a:solidFill>
                  <a:schemeClr val="tx1"/>
                </a:solidFill>
              </a:rPr>
              <a:t>NOT operator </a:t>
            </a:r>
            <a:r>
              <a:rPr lang="en-US" sz="2400" b="1" dirty="0" smtClean="0">
                <a:solidFill>
                  <a:schemeClr val="tx1"/>
                </a:solidFill>
              </a:rPr>
              <a:t>	(~)</a:t>
            </a:r>
            <a:endParaRPr lang="en-US" sz="2400" b="1" dirty="0">
              <a:solidFill>
                <a:schemeClr val="tx1"/>
              </a:solidFill>
            </a:endParaRPr>
          </a:p>
        </p:txBody>
      </p:sp>
      <p:sp>
        <p:nvSpPr>
          <p:cNvPr id="4" name="Action Button: Custom 3">
            <a:hlinkClick r:id="rId2" action="ppaction://hlinkfile" highlightClick="1"/>
          </p:cNvPr>
          <p:cNvSpPr/>
          <p:nvPr/>
        </p:nvSpPr>
        <p:spPr>
          <a:xfrm>
            <a:off x="568803" y="4343401"/>
            <a:ext cx="1048870" cy="61856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Example</a:t>
            </a:r>
            <a:endParaRPr lang="en-US" dirty="0"/>
          </a:p>
        </p:txBody>
      </p:sp>
    </p:spTree>
    <p:extLst>
      <p:ext uri="{BB962C8B-B14F-4D97-AF65-F5344CB8AC3E}">
        <p14:creationId xmlns="" xmlns:p14="http://schemas.microsoft.com/office/powerpoint/2010/main" val="3024254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Shift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Shift Operators are used to shift Bits of any variable. It is of three types,</a:t>
            </a:r>
          </a:p>
          <a:p>
            <a:pPr marL="342900" indent="-342900" algn="just">
              <a:buFont typeface="Arial" panose="020B0604020202020204" pitchFamily="34" charset="0"/>
              <a:buChar char="•"/>
            </a:pPr>
            <a:endParaRPr lang="en-US" sz="2000" dirty="0">
              <a:solidFill>
                <a:schemeClr val="tx1"/>
              </a:solidFill>
            </a:endParaRPr>
          </a:p>
          <a:p>
            <a:pPr marL="914400" lvl="1" indent="-457200" algn="just">
              <a:buFont typeface="+mj-lt"/>
              <a:buAutoNum type="arabicPeriod"/>
            </a:pPr>
            <a:r>
              <a:rPr lang="en-US" sz="2400" b="1" dirty="0">
                <a:solidFill>
                  <a:schemeClr val="tx1"/>
                </a:solidFill>
              </a:rPr>
              <a:t>Left Shift Operator </a:t>
            </a:r>
            <a:r>
              <a:rPr lang="en-US" sz="2400" b="1" dirty="0" smtClean="0">
                <a:solidFill>
                  <a:schemeClr val="tx1"/>
                </a:solidFill>
              </a:rPr>
              <a:t>			(&lt;&lt;)</a:t>
            </a:r>
            <a:endParaRPr lang="en-US" sz="2400" b="1" dirty="0">
              <a:solidFill>
                <a:schemeClr val="tx1"/>
              </a:solidFill>
            </a:endParaRPr>
          </a:p>
          <a:p>
            <a:pPr marL="914400" lvl="1" indent="-457200" algn="just">
              <a:buFont typeface="+mj-lt"/>
              <a:buAutoNum type="arabicPeriod"/>
            </a:pPr>
            <a:r>
              <a:rPr lang="en-US" sz="2400" b="1" dirty="0">
                <a:solidFill>
                  <a:schemeClr val="tx1"/>
                </a:solidFill>
              </a:rPr>
              <a:t>Right Shift Operator </a:t>
            </a:r>
            <a:r>
              <a:rPr lang="en-US" sz="2400" b="1" dirty="0" smtClean="0">
                <a:solidFill>
                  <a:schemeClr val="tx1"/>
                </a:solidFill>
              </a:rPr>
              <a:t>			(&gt;&gt;)</a:t>
            </a:r>
            <a:endParaRPr lang="en-US" sz="2400" b="1" dirty="0">
              <a:solidFill>
                <a:schemeClr val="tx1"/>
              </a:solidFill>
            </a:endParaRPr>
          </a:p>
        </p:txBody>
      </p:sp>
      <p:sp>
        <p:nvSpPr>
          <p:cNvPr id="4" name="Action Button: Custom 3">
            <a:hlinkClick r:id="rId2" action="ppaction://hlinkfile" highlightClick="1"/>
          </p:cNvPr>
          <p:cNvSpPr/>
          <p:nvPr/>
        </p:nvSpPr>
        <p:spPr>
          <a:xfrm>
            <a:off x="568803" y="3303463"/>
            <a:ext cx="1062318" cy="578224"/>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a:t>
            </a:r>
            <a:endParaRPr lang="en-US" dirty="0"/>
          </a:p>
        </p:txBody>
      </p:sp>
    </p:spTree>
    <p:extLst>
      <p:ext uri="{BB962C8B-B14F-4D97-AF65-F5344CB8AC3E}">
        <p14:creationId xmlns="" xmlns:p14="http://schemas.microsoft.com/office/powerpoint/2010/main" val="2519808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Unary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These are the operators which work on only one operand.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There </a:t>
            </a:r>
            <a:r>
              <a:rPr lang="en-US" sz="2000" dirty="0">
                <a:solidFill>
                  <a:schemeClr val="tx1"/>
                </a:solidFill>
              </a:rPr>
              <a:t>are many unary operators, but increment ++ and decrement -- operators are most used</a:t>
            </a:r>
            <a:r>
              <a:rPr lang="en-US" sz="2000" dirty="0" smtClean="0">
                <a:solidFill>
                  <a:schemeClr val="tx1"/>
                </a:solidFill>
              </a:rPr>
              <a:t>.</a:t>
            </a:r>
          </a:p>
          <a:p>
            <a:pPr marL="342900" indent="-342900" algn="just">
              <a:buFont typeface="Arial" panose="020B0604020202020204" pitchFamily="34" charset="0"/>
              <a:buChar char="•"/>
            </a:pPr>
            <a:endParaRPr lang="en-US" sz="2400" b="1" dirty="0">
              <a:solidFill>
                <a:schemeClr val="tx1"/>
              </a:solidFill>
            </a:endParaRPr>
          </a:p>
        </p:txBody>
      </p:sp>
      <p:sp>
        <p:nvSpPr>
          <p:cNvPr id="4" name="Action Button: Custom 3">
            <a:hlinkClick r:id="rId2" action="ppaction://hlinkfile" highlightClick="1"/>
          </p:cNvPr>
          <p:cNvSpPr/>
          <p:nvPr/>
        </p:nvSpPr>
        <p:spPr>
          <a:xfrm>
            <a:off x="568803" y="2554941"/>
            <a:ext cx="1116106" cy="551330"/>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a:t>
            </a:r>
            <a:endParaRPr lang="en-US" dirty="0"/>
          </a:p>
        </p:txBody>
      </p:sp>
    </p:spTree>
    <p:extLst>
      <p:ext uri="{BB962C8B-B14F-4D97-AF65-F5344CB8AC3E}">
        <p14:creationId xmlns="" xmlns:p14="http://schemas.microsoft.com/office/powerpoint/2010/main" val="2247773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Ternary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 ternary if-else ? : is an operator which has three operands</a:t>
            </a:r>
            <a:r>
              <a:rPr lang="en-US" sz="2000" dirty="0" smtClean="0">
                <a:solidFill>
                  <a:schemeClr val="tx1"/>
                </a:solidFill>
              </a:rPr>
              <a:t>.</a:t>
            </a:r>
          </a:p>
          <a:p>
            <a:pPr marL="342900" indent="-342900" algn="just">
              <a:buFont typeface="Arial" panose="020B0604020202020204" pitchFamily="34" charset="0"/>
              <a:buChar char="•"/>
            </a:pPr>
            <a:endParaRPr lang="en-US" sz="2000" b="1"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Example –</a:t>
            </a:r>
          </a:p>
          <a:p>
            <a:pPr lvl="1" algn="just"/>
            <a:r>
              <a:rPr lang="en-US" sz="2400" b="1" i="1" dirty="0">
                <a:solidFill>
                  <a:srgbClr val="FF0000"/>
                </a:solidFill>
              </a:rPr>
              <a:t>int a = 10;</a:t>
            </a:r>
          </a:p>
          <a:p>
            <a:pPr lvl="1" algn="just"/>
            <a:r>
              <a:rPr lang="en-US" sz="2400" b="1" i="1" dirty="0">
                <a:solidFill>
                  <a:srgbClr val="FF0000"/>
                </a:solidFill>
              </a:rPr>
              <a:t>a &gt; 5 ? cout &lt;&lt; "true" : cout &lt;&lt; "false"</a:t>
            </a:r>
          </a:p>
        </p:txBody>
      </p:sp>
    </p:spTree>
    <p:extLst>
      <p:ext uri="{BB962C8B-B14F-4D97-AF65-F5344CB8AC3E}">
        <p14:creationId xmlns="" xmlns:p14="http://schemas.microsoft.com/office/powerpoint/2010/main" val="18716015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Comma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dirty="0" smtClean="0">
                <a:solidFill>
                  <a:schemeClr val="tx1"/>
                </a:solidFill>
              </a:rPr>
              <a:t>This </a:t>
            </a:r>
            <a:r>
              <a:rPr lang="en-US" dirty="0">
                <a:solidFill>
                  <a:schemeClr val="tx1"/>
                </a:solidFill>
              </a:rPr>
              <a:t>is used to separate variable names and to separate expressions. In case of expressions, the value of last expression is produced and used</a:t>
            </a:r>
            <a:r>
              <a:rPr lang="en-US" dirty="0" smtClean="0">
                <a:solidFill>
                  <a:schemeClr val="tx1"/>
                </a:solidFill>
              </a:rPr>
              <a:t>.</a:t>
            </a:r>
          </a:p>
          <a:p>
            <a:pPr marL="342900" indent="-342900" algn="just">
              <a:buFont typeface="Arial" panose="020B0604020202020204" pitchFamily="34" charset="0"/>
              <a:buChar char="•"/>
            </a:pPr>
            <a:endParaRPr lang="en-US" b="1"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Example –</a:t>
            </a:r>
          </a:p>
          <a:p>
            <a:pPr lvl="1" algn="just"/>
            <a:r>
              <a:rPr lang="en-US" sz="2400" b="1" dirty="0">
                <a:solidFill>
                  <a:srgbClr val="FF0000"/>
                </a:solidFill>
              </a:rPr>
              <a:t>int a,b,c; </a:t>
            </a:r>
            <a:r>
              <a:rPr lang="en-US" sz="2400" b="1" dirty="0" smtClean="0">
                <a:solidFill>
                  <a:srgbClr val="FF0000"/>
                </a:solidFill>
              </a:rPr>
              <a:t>				// </a:t>
            </a:r>
            <a:r>
              <a:rPr lang="en-US" sz="2400" b="1" dirty="0">
                <a:solidFill>
                  <a:srgbClr val="FF0000"/>
                </a:solidFill>
              </a:rPr>
              <a:t>variables declaration using comma operator</a:t>
            </a:r>
          </a:p>
          <a:p>
            <a:pPr lvl="1" algn="just"/>
            <a:r>
              <a:rPr lang="en-US" sz="2400" b="1" dirty="0">
                <a:solidFill>
                  <a:srgbClr val="FF0000"/>
                </a:solidFill>
              </a:rPr>
              <a:t>a=b++, c++; </a:t>
            </a:r>
            <a:r>
              <a:rPr lang="en-US" sz="2400" b="1" dirty="0" smtClean="0">
                <a:solidFill>
                  <a:srgbClr val="FF0000"/>
                </a:solidFill>
              </a:rPr>
              <a:t>			// </a:t>
            </a:r>
            <a:r>
              <a:rPr lang="en-US" sz="2400" b="1" dirty="0">
                <a:solidFill>
                  <a:srgbClr val="FF0000"/>
                </a:solidFill>
              </a:rPr>
              <a:t>a = c++ will be done.</a:t>
            </a:r>
          </a:p>
        </p:txBody>
      </p:sp>
    </p:spTree>
    <p:extLst>
      <p:ext uri="{BB962C8B-B14F-4D97-AF65-F5344CB8AC3E}">
        <p14:creationId xmlns="" xmlns:p14="http://schemas.microsoft.com/office/powerpoint/2010/main" val="3651982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Benefits of C++ over C Language -</a:t>
            </a:r>
            <a:endParaRPr lang="en-US" sz="3600" dirty="0">
              <a:latin typeface="+mn-lt"/>
            </a:endParaRPr>
          </a:p>
        </p:txBody>
      </p:sp>
      <p:sp>
        <p:nvSpPr>
          <p:cNvPr id="3" name="Text Placeholder 2"/>
          <p:cNvSpPr>
            <a:spLocks noGrp="1"/>
          </p:cNvSpPr>
          <p:nvPr>
            <p:ph type="body" idx="1"/>
          </p:nvPr>
        </p:nvSpPr>
        <p:spPr>
          <a:xfrm>
            <a:off x="568803" y="1144805"/>
            <a:ext cx="11005246" cy="5281047"/>
          </a:xfrm>
        </p:spPr>
        <p:txBody>
          <a:bodyPr>
            <a:normAutofit fontScale="92500" lnSpcReduction="20000"/>
          </a:bodyPr>
          <a:lstStyle/>
          <a:p>
            <a:pPr marL="342900" indent="-342900" algn="just">
              <a:buFont typeface="Arial" panose="020B0604020202020204" pitchFamily="34" charset="0"/>
              <a:buChar char="•"/>
            </a:pPr>
            <a:r>
              <a:rPr lang="en-US" sz="2200" dirty="0" smtClean="0">
                <a:solidFill>
                  <a:schemeClr val="tx1"/>
                </a:solidFill>
              </a:rPr>
              <a:t>Following features of C++ makes it a stronger language than C –</a:t>
            </a:r>
          </a:p>
          <a:p>
            <a:pPr marL="342900" indent="-342900" algn="just">
              <a:buFont typeface="Arial" panose="020B0604020202020204" pitchFamily="34" charset="0"/>
              <a:buChar char="•"/>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There is Stronger Type Checking in C++.</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All the OOPS features in C++ like Abstraction, Encapsulation, Inheritance etc makes it more worthy and useful for programmers.</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C++ supports and allows user defined operators (i.e Operator Overloading) and function overloading is also supported in it.</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Exception Handling is there in C++.</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The Concept of Virtual functions and also Constructors and Destructors for Objects.</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Inline Functions in C++ instead of Macros in C language. Inline functions make complete function body act like Macro, safely.</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Variables can be declared anywhere in the program in C++, but must be declared before they are used.</a:t>
            </a:r>
          </a:p>
        </p:txBody>
      </p:sp>
    </p:spTree>
    <p:extLst>
      <p:ext uri="{BB962C8B-B14F-4D97-AF65-F5344CB8AC3E}">
        <p14:creationId xmlns="" xmlns:p14="http://schemas.microsoft.com/office/powerpoint/2010/main" val="7750626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sizeOf </a:t>
            </a:r>
            <a:r>
              <a:rPr lang="en-US" sz="3600" b="1" dirty="0" smtClean="0">
                <a:latin typeface="+mn-lt"/>
              </a:rPr>
              <a:t>Operators </a:t>
            </a:r>
            <a:r>
              <a:rPr lang="en-US" sz="3600" b="1" dirty="0">
                <a:latin typeface="+mn-lt"/>
              </a:rPr>
              <a:t>in C</a:t>
            </a:r>
            <a:r>
              <a:rPr lang="en-US" sz="3600" b="1" dirty="0" smtClean="0">
                <a:latin typeface="+mn-lt"/>
              </a:rPr>
              <a:t>++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dirty="0" smtClean="0">
                <a:solidFill>
                  <a:schemeClr val="tx1"/>
                </a:solidFill>
              </a:rPr>
              <a:t>sizeOf() </a:t>
            </a:r>
            <a:r>
              <a:rPr lang="en-US" dirty="0">
                <a:solidFill>
                  <a:schemeClr val="tx1"/>
                </a:solidFill>
              </a:rPr>
              <a:t>is also an operator not a function, it is used to get information about the amount of memory allocated for data types &amp; Objects. </a:t>
            </a:r>
            <a:endParaRPr lang="en-US" dirty="0" smtClean="0">
              <a:solidFill>
                <a:schemeClr val="tx1"/>
              </a:solidFill>
            </a:endParaRPr>
          </a:p>
          <a:p>
            <a:pPr marL="342900" indent="-342900" algn="just">
              <a:buFont typeface="Arial" panose="020B0604020202020204" pitchFamily="34" charset="0"/>
              <a:buChar char="•"/>
            </a:pPr>
            <a:endParaRPr lang="en-US" dirty="0" smtClean="0">
              <a:solidFill>
                <a:schemeClr val="tx1"/>
              </a:solidFill>
            </a:endParaRPr>
          </a:p>
          <a:p>
            <a:pPr marL="342900" indent="-342900" algn="just">
              <a:buFont typeface="Arial" panose="020B0604020202020204" pitchFamily="34" charset="0"/>
              <a:buChar char="•"/>
            </a:pPr>
            <a:r>
              <a:rPr lang="en-US" dirty="0" smtClean="0">
                <a:solidFill>
                  <a:schemeClr val="tx1"/>
                </a:solidFill>
              </a:rPr>
              <a:t>It </a:t>
            </a:r>
            <a:r>
              <a:rPr lang="en-US" dirty="0">
                <a:solidFill>
                  <a:schemeClr val="tx1"/>
                </a:solidFill>
              </a:rPr>
              <a:t>can be used to get size of user defined data types </a:t>
            </a:r>
            <a:r>
              <a:rPr lang="en-US" dirty="0" smtClean="0">
                <a:solidFill>
                  <a:schemeClr val="tx1"/>
                </a:solidFill>
              </a:rPr>
              <a:t>too.</a:t>
            </a:r>
          </a:p>
          <a:p>
            <a:pPr marL="342900" indent="-342900" algn="just">
              <a:buFont typeface="Arial" panose="020B0604020202020204" pitchFamily="34" charset="0"/>
              <a:buChar char="•"/>
            </a:pPr>
            <a:endParaRPr lang="en-US" dirty="0" smtClean="0">
              <a:solidFill>
                <a:schemeClr val="tx1"/>
              </a:solidFill>
            </a:endParaRPr>
          </a:p>
          <a:p>
            <a:pPr marL="342900" indent="-342900" algn="just">
              <a:buFont typeface="Arial" panose="020B0604020202020204" pitchFamily="34" charset="0"/>
              <a:buChar char="•"/>
            </a:pPr>
            <a:r>
              <a:rPr lang="en-US" dirty="0" smtClean="0">
                <a:solidFill>
                  <a:schemeClr val="tx1"/>
                </a:solidFill>
              </a:rPr>
              <a:t>sizeOf() </a:t>
            </a:r>
            <a:r>
              <a:rPr lang="en-US" dirty="0">
                <a:solidFill>
                  <a:schemeClr val="tx1"/>
                </a:solidFill>
              </a:rPr>
              <a:t>operator can be used with and without parentheses. If you apply it to a variable you can use it without parentheses</a:t>
            </a:r>
            <a:r>
              <a:rPr lang="en-US" dirty="0" smtClean="0">
                <a:solidFill>
                  <a:schemeClr val="tx1"/>
                </a:solidFill>
              </a:rPr>
              <a:t>.</a:t>
            </a:r>
          </a:p>
          <a:p>
            <a:pPr marL="342900" indent="-342900" algn="just">
              <a:buFont typeface="Arial" panose="020B0604020202020204" pitchFamily="34" charset="0"/>
              <a:buChar char="•"/>
            </a:pPr>
            <a:endParaRPr lang="en-US" b="1"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Example –</a:t>
            </a:r>
          </a:p>
          <a:p>
            <a:pPr lvl="1" algn="just"/>
            <a:r>
              <a:rPr lang="en-US" sz="2400" b="1" dirty="0">
                <a:solidFill>
                  <a:srgbClr val="FF0000"/>
                </a:solidFill>
              </a:rPr>
              <a:t>cout &lt;&lt; sizeOf(double);   </a:t>
            </a:r>
            <a:r>
              <a:rPr lang="en-US" sz="2400" b="1" dirty="0" smtClean="0">
                <a:solidFill>
                  <a:srgbClr val="FF0000"/>
                </a:solidFill>
              </a:rPr>
              <a:t>				//</a:t>
            </a:r>
            <a:r>
              <a:rPr lang="en-US" sz="2400" b="1" dirty="0">
                <a:solidFill>
                  <a:srgbClr val="FF0000"/>
                </a:solidFill>
              </a:rPr>
              <a:t>Will print size of double</a:t>
            </a:r>
          </a:p>
          <a:p>
            <a:pPr lvl="1" algn="just"/>
            <a:r>
              <a:rPr lang="en-US" sz="2400" b="1" dirty="0">
                <a:solidFill>
                  <a:srgbClr val="FF0000"/>
                </a:solidFill>
              </a:rPr>
              <a:t>int x = 2;</a:t>
            </a:r>
          </a:p>
          <a:p>
            <a:pPr lvl="1" algn="just"/>
            <a:r>
              <a:rPr lang="en-US" sz="2400" b="1" dirty="0">
                <a:solidFill>
                  <a:srgbClr val="FF0000"/>
                </a:solidFill>
              </a:rPr>
              <a:t>int </a:t>
            </a:r>
            <a:r>
              <a:rPr lang="en-US" sz="2400" b="1" dirty="0" smtClean="0">
                <a:solidFill>
                  <a:srgbClr val="FF0000"/>
                </a:solidFill>
              </a:rPr>
              <a:t>a </a:t>
            </a:r>
            <a:r>
              <a:rPr lang="en-US" sz="2400" b="1" dirty="0">
                <a:solidFill>
                  <a:srgbClr val="FF0000"/>
                </a:solidFill>
              </a:rPr>
              <a:t>= </a:t>
            </a:r>
            <a:r>
              <a:rPr lang="en-US" sz="2400" b="1" dirty="0" smtClean="0">
                <a:solidFill>
                  <a:srgbClr val="FF0000"/>
                </a:solidFill>
              </a:rPr>
              <a:t>sizeOf x;</a:t>
            </a:r>
            <a:endParaRPr lang="en-US" sz="2400" b="1" dirty="0">
              <a:solidFill>
                <a:srgbClr val="FF0000"/>
              </a:solidFill>
            </a:endParaRPr>
          </a:p>
        </p:txBody>
      </p:sp>
    </p:spTree>
    <p:extLst>
      <p:ext uri="{BB962C8B-B14F-4D97-AF65-F5344CB8AC3E}">
        <p14:creationId xmlns="" xmlns:p14="http://schemas.microsoft.com/office/powerpoint/2010/main" val="43448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typedef Operators </a:t>
            </a:r>
            <a:r>
              <a:rPr lang="en-US" sz="3600" b="1" dirty="0">
                <a:latin typeface="+mn-lt"/>
              </a:rPr>
              <a:t>in C</a:t>
            </a:r>
            <a:r>
              <a:rPr lang="en-US" sz="3600" b="1" dirty="0" smtClean="0">
                <a:latin typeface="+mn-lt"/>
              </a:rPr>
              <a:t>++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dirty="0">
                <a:solidFill>
                  <a:schemeClr val="tx1"/>
                </a:solidFill>
              </a:rPr>
              <a:t>typedef is a keyword used in C language to assign alternative names to existing types. </a:t>
            </a:r>
          </a:p>
          <a:p>
            <a:pPr marL="342900" indent="-342900" algn="just">
              <a:buFont typeface="Arial" panose="020B0604020202020204" pitchFamily="34" charset="0"/>
              <a:buChar char="•"/>
            </a:pPr>
            <a:r>
              <a:rPr lang="en-US" dirty="0" smtClean="0">
                <a:solidFill>
                  <a:schemeClr val="tx1"/>
                </a:solidFill>
              </a:rPr>
              <a:t>Its </a:t>
            </a:r>
            <a:r>
              <a:rPr lang="en-US" dirty="0">
                <a:solidFill>
                  <a:schemeClr val="tx1"/>
                </a:solidFill>
              </a:rPr>
              <a:t>mostly used with user defined data types, when names of data types get slightly complicated. </a:t>
            </a:r>
          </a:p>
          <a:p>
            <a:pPr marL="342900" indent="-342900" algn="just">
              <a:buFont typeface="Arial" panose="020B0604020202020204" pitchFamily="34" charset="0"/>
              <a:buChar char="•"/>
            </a:pPr>
            <a:r>
              <a:rPr lang="en-US" dirty="0" smtClean="0">
                <a:solidFill>
                  <a:schemeClr val="tx1"/>
                </a:solidFill>
              </a:rPr>
              <a:t>Following </a:t>
            </a:r>
            <a:r>
              <a:rPr lang="en-US" dirty="0">
                <a:solidFill>
                  <a:schemeClr val="tx1"/>
                </a:solidFill>
              </a:rPr>
              <a:t>is the general syntax for using typedef</a:t>
            </a:r>
            <a:r>
              <a:rPr lang="en-US" dirty="0" smtClean="0">
                <a:solidFill>
                  <a:schemeClr val="tx1"/>
                </a:solidFill>
              </a:rPr>
              <a:t>, it </a:t>
            </a:r>
            <a:r>
              <a:rPr lang="en-US" dirty="0">
                <a:solidFill>
                  <a:schemeClr val="tx1"/>
                </a:solidFill>
              </a:rPr>
              <a:t>can be used to get size of user defined data types </a:t>
            </a:r>
            <a:r>
              <a:rPr lang="en-US" dirty="0" smtClean="0">
                <a:solidFill>
                  <a:schemeClr val="tx1"/>
                </a:solidFill>
              </a:rPr>
              <a:t>too.</a:t>
            </a:r>
          </a:p>
          <a:p>
            <a:pPr marL="342900" indent="-342900" algn="just">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b="1" i="1" dirty="0" smtClean="0">
                <a:solidFill>
                  <a:schemeClr val="tx1"/>
                </a:solidFill>
              </a:rPr>
              <a:t>Syntax </a:t>
            </a:r>
            <a:r>
              <a:rPr lang="en-US" b="1" i="1" dirty="0">
                <a:solidFill>
                  <a:schemeClr val="tx1"/>
                </a:solidFill>
              </a:rPr>
              <a:t>-</a:t>
            </a:r>
            <a:r>
              <a:rPr lang="en-US" dirty="0">
                <a:solidFill>
                  <a:schemeClr val="tx1"/>
                </a:solidFill>
              </a:rPr>
              <a:t> </a:t>
            </a:r>
            <a:r>
              <a:rPr lang="en-US" dirty="0" smtClean="0">
                <a:solidFill>
                  <a:schemeClr val="tx1"/>
                </a:solidFill>
              </a:rPr>
              <a:t>			 </a:t>
            </a:r>
            <a:r>
              <a:rPr lang="en-US" dirty="0" smtClean="0">
                <a:solidFill>
                  <a:srgbClr val="FF0000"/>
                </a:solidFill>
              </a:rPr>
              <a:t>typedef </a:t>
            </a:r>
            <a:r>
              <a:rPr lang="en-US" dirty="0">
                <a:solidFill>
                  <a:srgbClr val="FF0000"/>
                </a:solidFill>
              </a:rPr>
              <a:t>existing_name </a:t>
            </a:r>
            <a:r>
              <a:rPr lang="en-US" dirty="0" smtClean="0">
                <a:solidFill>
                  <a:srgbClr val="FF0000"/>
                </a:solidFill>
              </a:rPr>
              <a:t>alias_name;</a:t>
            </a:r>
          </a:p>
          <a:p>
            <a:pPr marL="342900" indent="-342900" algn="just">
              <a:buFont typeface="Arial" panose="020B0604020202020204" pitchFamily="34" charset="0"/>
              <a:buChar char="•"/>
            </a:pPr>
            <a:endParaRPr lang="en-US" b="1" dirty="0">
              <a:solidFill>
                <a:schemeClr val="tx1"/>
              </a:solidFill>
            </a:endParaRPr>
          </a:p>
          <a:p>
            <a:pPr marL="342900" indent="-342900" algn="just">
              <a:buFont typeface="Arial" panose="020B0604020202020204" pitchFamily="34" charset="0"/>
              <a:buChar char="•"/>
            </a:pPr>
            <a:r>
              <a:rPr lang="en-US" b="1" i="1" dirty="0" smtClean="0">
                <a:solidFill>
                  <a:schemeClr val="tx1"/>
                </a:solidFill>
              </a:rPr>
              <a:t>Example - 			 </a:t>
            </a:r>
            <a:r>
              <a:rPr lang="en-US" sz="2400" b="1" dirty="0" smtClean="0">
                <a:solidFill>
                  <a:srgbClr val="002060"/>
                </a:solidFill>
              </a:rPr>
              <a:t>typedef </a:t>
            </a:r>
            <a:r>
              <a:rPr lang="en-US" sz="2400" b="1" dirty="0">
                <a:solidFill>
                  <a:srgbClr val="002060"/>
                </a:solidFill>
              </a:rPr>
              <a:t>unsigned long ulong</a:t>
            </a:r>
            <a:r>
              <a:rPr lang="en-US" sz="2400" b="1" dirty="0" smtClean="0">
                <a:solidFill>
                  <a:srgbClr val="002060"/>
                </a:solidFill>
              </a:rPr>
              <a:t>;</a:t>
            </a:r>
          </a:p>
          <a:p>
            <a:pPr lvl="8" algn="just"/>
            <a:r>
              <a:rPr lang="en-US" b="1" dirty="0">
                <a:solidFill>
                  <a:srgbClr val="002060"/>
                </a:solidFill>
              </a:rPr>
              <a:t>  </a:t>
            </a:r>
            <a:r>
              <a:rPr lang="en-US" sz="2400" b="1" dirty="0">
                <a:solidFill>
                  <a:srgbClr val="002060"/>
                </a:solidFill>
              </a:rPr>
              <a:t>ulong i, j;</a:t>
            </a:r>
          </a:p>
        </p:txBody>
      </p:sp>
    </p:spTree>
    <p:extLst>
      <p:ext uri="{BB962C8B-B14F-4D97-AF65-F5344CB8AC3E}">
        <p14:creationId xmlns="" xmlns:p14="http://schemas.microsoft.com/office/powerpoint/2010/main" val="4066422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Control Statement in C++ - </a:t>
            </a:r>
            <a:endParaRPr lang="en-US" sz="3600" b="1" dirty="0">
              <a:latin typeface="+mn-lt"/>
            </a:endParaRPr>
          </a:p>
        </p:txBody>
      </p:sp>
      <p:sp>
        <p:nvSpPr>
          <p:cNvPr id="5" name="Content Placeholder 4"/>
          <p:cNvSpPr>
            <a:spLocks noGrp="1"/>
          </p:cNvSpPr>
          <p:nvPr>
            <p:ph idx="1"/>
          </p:nvPr>
        </p:nvSpPr>
        <p:spPr>
          <a:xfrm>
            <a:off x="381000" y="1112930"/>
            <a:ext cx="11430000" cy="5395445"/>
          </a:xfrm>
        </p:spPr>
        <p:txBody>
          <a:bodyPr/>
          <a:lstStyle/>
          <a:p>
            <a:pPr algn="just"/>
            <a:r>
              <a:rPr lang="en-US" dirty="0"/>
              <a:t>In C++ programming, if statement is used to test the condition. </a:t>
            </a:r>
            <a:r>
              <a:rPr lang="en-US" dirty="0" smtClean="0"/>
              <a:t>There </a:t>
            </a:r>
            <a:r>
              <a:rPr lang="en-US" dirty="0"/>
              <a:t>are various types of if statements in C</a:t>
            </a:r>
            <a:r>
              <a:rPr lang="en-US" dirty="0" smtClean="0"/>
              <a:t>++.</a:t>
            </a:r>
          </a:p>
          <a:p>
            <a:pPr algn="just"/>
            <a:endParaRPr lang="en-US" dirty="0"/>
          </a:p>
          <a:p>
            <a:pPr marL="0" indent="0" algn="just">
              <a:buNone/>
            </a:pPr>
            <a:endParaRPr lang="en-US" dirty="0" smtClean="0"/>
          </a:p>
          <a:p>
            <a:pPr algn="just"/>
            <a:r>
              <a:rPr lang="en-US" b="1" dirty="0" smtClean="0"/>
              <a:t>Simple If Statement </a:t>
            </a:r>
            <a:r>
              <a:rPr lang="en-US" b="1" dirty="0"/>
              <a:t>- </a:t>
            </a:r>
            <a:r>
              <a:rPr lang="en-US" dirty="0"/>
              <a:t>The C++ if statement tests the condition. It is executed if condition is true</a:t>
            </a:r>
            <a:r>
              <a:rPr lang="en-US" dirty="0" smtClean="0"/>
              <a:t>.</a:t>
            </a:r>
          </a:p>
          <a:p>
            <a:pPr algn="just"/>
            <a:r>
              <a:rPr lang="en-US" b="1" i="1" dirty="0" smtClean="0"/>
              <a:t>Syntax -</a:t>
            </a:r>
            <a:endParaRPr lang="en-US" b="1" i="1" dirty="0"/>
          </a:p>
          <a:p>
            <a:pPr marL="1371600" lvl="3" indent="0">
              <a:buNone/>
            </a:pPr>
            <a:r>
              <a:rPr lang="en-US" sz="2800" b="1" dirty="0">
                <a:solidFill>
                  <a:srgbClr val="FF0000"/>
                </a:solidFill>
              </a:rPr>
              <a:t>if(condition</a:t>
            </a:r>
            <a:r>
              <a:rPr lang="en-US" sz="2800" b="1" dirty="0" smtClean="0">
                <a:solidFill>
                  <a:srgbClr val="FF0000"/>
                </a:solidFill>
              </a:rPr>
              <a:t>)</a:t>
            </a:r>
          </a:p>
          <a:p>
            <a:pPr marL="1371600" lvl="3" indent="0">
              <a:buNone/>
            </a:pPr>
            <a:r>
              <a:rPr lang="en-US" sz="2800" b="1" dirty="0" smtClean="0">
                <a:solidFill>
                  <a:srgbClr val="FF0000"/>
                </a:solidFill>
              </a:rPr>
              <a:t>{</a:t>
            </a:r>
            <a:r>
              <a:rPr lang="en-US" sz="2800" b="1" dirty="0">
                <a:solidFill>
                  <a:srgbClr val="FF0000"/>
                </a:solidFill>
              </a:rPr>
              <a:t>    </a:t>
            </a:r>
          </a:p>
          <a:p>
            <a:pPr marL="1371600" lvl="3" indent="0">
              <a:buNone/>
            </a:pPr>
            <a:r>
              <a:rPr lang="en-US" sz="2800" b="1" dirty="0" smtClean="0">
                <a:solidFill>
                  <a:srgbClr val="FF0000"/>
                </a:solidFill>
              </a:rPr>
              <a:t>	//</a:t>
            </a:r>
            <a:r>
              <a:rPr lang="en-US" sz="2800" b="1" dirty="0">
                <a:solidFill>
                  <a:srgbClr val="FF0000"/>
                </a:solidFill>
              </a:rPr>
              <a:t>code to be </a:t>
            </a:r>
            <a:r>
              <a:rPr lang="en-US" sz="2800" b="1" dirty="0" smtClean="0">
                <a:solidFill>
                  <a:srgbClr val="FF0000"/>
                </a:solidFill>
              </a:rPr>
              <a:t>executed</a:t>
            </a:r>
            <a:r>
              <a:rPr lang="en-US" sz="2800" b="1" dirty="0">
                <a:solidFill>
                  <a:srgbClr val="FF0000"/>
                </a:solidFill>
              </a:rPr>
              <a:t> </a:t>
            </a:r>
          </a:p>
          <a:p>
            <a:pPr marL="1371600" lvl="3" indent="0">
              <a:buNone/>
            </a:pPr>
            <a:r>
              <a:rPr lang="en-US" sz="2800" b="1" dirty="0">
                <a:solidFill>
                  <a:srgbClr val="FF0000"/>
                </a:solidFill>
              </a:rPr>
              <a:t>}</a:t>
            </a:r>
            <a:r>
              <a:rPr lang="en-US" sz="2800" dirty="0">
                <a:solidFill>
                  <a:srgbClr val="FF0000"/>
                </a:solidFill>
              </a:rPr>
              <a:t>  </a:t>
            </a:r>
          </a:p>
          <a:p>
            <a:pPr marL="457200" lvl="1" indent="0" algn="just">
              <a:buNone/>
            </a:pPr>
            <a:endParaRPr lang="en-US" dirty="0" smtClean="0"/>
          </a:p>
        </p:txBody>
      </p:sp>
      <p:graphicFrame>
        <p:nvGraphicFramePr>
          <p:cNvPr id="6" name="Table 5"/>
          <p:cNvGraphicFramePr>
            <a:graphicFrameLocks noGrp="1"/>
          </p:cNvGraphicFramePr>
          <p:nvPr>
            <p:extLst>
              <p:ext uri="{D42A27DB-BD31-4B8C-83A1-F6EECF244321}">
                <p14:modId xmlns="" xmlns:p14="http://schemas.microsoft.com/office/powerpoint/2010/main" val="1403079019"/>
              </p:ext>
            </p:extLst>
          </p:nvPr>
        </p:nvGraphicFramePr>
        <p:xfrm>
          <a:off x="2247151" y="2010584"/>
          <a:ext cx="7421284" cy="914400"/>
        </p:xfrm>
        <a:graphic>
          <a:graphicData uri="http://schemas.openxmlformats.org/drawingml/2006/table">
            <a:tbl>
              <a:tblPr firstRow="1" bandRow="1">
                <a:tableStyleId>{5940675A-B579-460E-94D1-54222C63F5DA}</a:tableStyleId>
              </a:tblPr>
              <a:tblGrid>
                <a:gridCol w="3710642"/>
                <a:gridCol w="3710642"/>
              </a:tblGrid>
              <a:tr h="370840">
                <a:tc>
                  <a:txBody>
                    <a:bodyPr/>
                    <a:lstStyle/>
                    <a:p>
                      <a:pPr marL="3429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Simple if statement</a:t>
                      </a:r>
                    </a:p>
                  </a:txBody>
                  <a:tcPr/>
                </a:tc>
                <a:tc>
                  <a:txBody>
                    <a:bodyPr/>
                    <a:lstStyle/>
                    <a:p>
                      <a:pPr marL="3429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Nested if-else statement</a:t>
                      </a:r>
                    </a:p>
                  </a:txBody>
                  <a:tcPr/>
                </a:tc>
              </a:tr>
              <a:tr h="370840">
                <a:tc>
                  <a:txBody>
                    <a:bodyPr/>
                    <a:lstStyle/>
                    <a:p>
                      <a:pPr marL="3429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if-else statement</a:t>
                      </a:r>
                    </a:p>
                  </a:txBody>
                  <a:tcPr/>
                </a:tc>
                <a:tc>
                  <a:txBody>
                    <a:bodyPr/>
                    <a:lstStyle/>
                    <a:p>
                      <a:pPr marL="3429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if-else-if ladder</a:t>
                      </a:r>
                    </a:p>
                  </a:txBody>
                  <a:tcPr/>
                </a:tc>
              </a:tr>
            </a:tbl>
          </a:graphicData>
        </a:graphic>
      </p:graphicFrame>
    </p:spTree>
    <p:extLst>
      <p:ext uri="{BB962C8B-B14F-4D97-AF65-F5344CB8AC3E}">
        <p14:creationId xmlns="" xmlns:p14="http://schemas.microsoft.com/office/powerpoint/2010/main" val="34185596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3764" y="378573"/>
            <a:ext cx="11430000" cy="589615"/>
          </a:xfrm>
        </p:spPr>
        <p:txBody>
          <a:bodyPr>
            <a:normAutofit/>
          </a:bodyPr>
          <a:lstStyle/>
          <a:p>
            <a:r>
              <a:rPr lang="en-US" sz="3600" b="1" dirty="0" smtClean="0">
                <a:latin typeface="+mn-lt"/>
              </a:rPr>
              <a:t>Source Code of Simple - if statement -</a:t>
            </a:r>
            <a:endParaRPr lang="en-US" sz="3600" b="1" dirty="0">
              <a:latin typeface="+mn-lt"/>
            </a:endParaRPr>
          </a:p>
        </p:txBody>
      </p:sp>
      <p:sp>
        <p:nvSpPr>
          <p:cNvPr id="8" name="TextBox 7"/>
          <p:cNvSpPr txBox="1"/>
          <p:nvPr/>
        </p:nvSpPr>
        <p:spPr>
          <a:xfrm>
            <a:off x="3081617" y="1592787"/>
            <a:ext cx="5275729" cy="4524315"/>
          </a:xfrm>
          <a:prstGeom prst="rect">
            <a:avLst/>
          </a:prstGeom>
          <a:noFill/>
        </p:spPr>
        <p:txBody>
          <a:bodyPr wrap="square" rtlCol="0">
            <a:spAutoFit/>
          </a:bodyPr>
          <a:lstStyle/>
          <a:p>
            <a:r>
              <a:rPr lang="en-US" sz="2400" b="1" dirty="0">
                <a:solidFill>
                  <a:srgbClr val="FF0000"/>
                </a:solidFill>
              </a:rPr>
              <a:t>#</a:t>
            </a:r>
            <a:r>
              <a:rPr lang="en-US" sz="2400" b="1" dirty="0" smtClean="0">
                <a:solidFill>
                  <a:srgbClr val="FF0000"/>
                </a:solidFill>
              </a:rPr>
              <a:t>include&lt;iostream.h&gt;</a:t>
            </a:r>
            <a:r>
              <a:rPr lang="en-US" sz="2400" b="1" dirty="0">
                <a:solidFill>
                  <a:srgbClr val="FF0000"/>
                </a:solidFill>
              </a:rPr>
              <a:t>  </a:t>
            </a:r>
          </a:p>
          <a:p>
            <a:r>
              <a:rPr lang="en-US" sz="2400" b="1" dirty="0" smtClean="0">
                <a:solidFill>
                  <a:srgbClr val="FF0000"/>
                </a:solidFill>
              </a:rPr>
              <a:t>#include&lt;conio.h&gt;</a:t>
            </a:r>
          </a:p>
          <a:p>
            <a:r>
              <a:rPr lang="en-US" sz="2400" b="1" dirty="0">
                <a:solidFill>
                  <a:srgbClr val="FF0000"/>
                </a:solidFill>
              </a:rPr>
              <a:t>   </a:t>
            </a:r>
          </a:p>
          <a:p>
            <a:r>
              <a:rPr lang="en-US" sz="2400" b="1" dirty="0" smtClean="0">
                <a:solidFill>
                  <a:srgbClr val="FF0000"/>
                </a:solidFill>
              </a:rPr>
              <a:t>void</a:t>
            </a:r>
            <a:r>
              <a:rPr lang="en-US" sz="2400" b="1" dirty="0">
                <a:solidFill>
                  <a:srgbClr val="FF0000"/>
                </a:solidFill>
              </a:rPr>
              <a:t> main () </a:t>
            </a:r>
            <a:endParaRPr lang="en-US" sz="2400" b="1" dirty="0" smtClean="0">
              <a:solidFill>
                <a:srgbClr val="FF0000"/>
              </a:solidFill>
            </a:endParaRPr>
          </a:p>
          <a:p>
            <a:r>
              <a:rPr lang="en-US" sz="2400" b="1" dirty="0" smtClean="0">
                <a:solidFill>
                  <a:srgbClr val="FF0000"/>
                </a:solidFill>
              </a:rPr>
              <a:t>{</a:t>
            </a:r>
            <a:r>
              <a:rPr lang="en-US" sz="2400" b="1" dirty="0">
                <a:solidFill>
                  <a:srgbClr val="FF0000"/>
                </a:solidFill>
              </a:rPr>
              <a:t>  </a:t>
            </a:r>
          </a:p>
          <a:p>
            <a:r>
              <a:rPr lang="en-US" sz="2400" b="1" dirty="0">
                <a:solidFill>
                  <a:srgbClr val="FF0000"/>
                </a:solidFill>
              </a:rPr>
              <a:t>    </a:t>
            </a:r>
            <a:r>
              <a:rPr lang="en-US" sz="2400" b="1" dirty="0" smtClean="0">
                <a:solidFill>
                  <a:srgbClr val="FF0000"/>
                </a:solidFill>
              </a:rPr>
              <a:t>        int</a:t>
            </a:r>
            <a:r>
              <a:rPr lang="en-US" sz="2400" b="1" dirty="0">
                <a:solidFill>
                  <a:srgbClr val="FF0000"/>
                </a:solidFill>
              </a:rPr>
              <a:t> num = 10;    </a:t>
            </a:r>
          </a:p>
          <a:p>
            <a:r>
              <a:rPr lang="en-US" sz="2400" b="1" dirty="0">
                <a:solidFill>
                  <a:srgbClr val="FF0000"/>
                </a:solidFill>
              </a:rPr>
              <a:t>            if (num % 2 == 0)    </a:t>
            </a:r>
          </a:p>
          <a:p>
            <a:r>
              <a:rPr lang="en-US" sz="2400" b="1" dirty="0">
                <a:solidFill>
                  <a:srgbClr val="FF0000"/>
                </a:solidFill>
              </a:rPr>
              <a:t>            {    </a:t>
            </a:r>
          </a:p>
          <a:p>
            <a:r>
              <a:rPr lang="en-US" sz="2400" b="1" dirty="0">
                <a:solidFill>
                  <a:srgbClr val="FF0000"/>
                </a:solidFill>
              </a:rPr>
              <a:t>                cout&lt;&lt;"It is even number";    </a:t>
            </a:r>
          </a:p>
          <a:p>
            <a:r>
              <a:rPr lang="en-US" sz="2400" b="1" dirty="0">
                <a:solidFill>
                  <a:srgbClr val="FF0000"/>
                </a:solidFill>
              </a:rPr>
              <a:t>            }   </a:t>
            </a:r>
          </a:p>
          <a:p>
            <a:r>
              <a:rPr lang="en-US" sz="2400" b="1" dirty="0" smtClean="0">
                <a:solidFill>
                  <a:srgbClr val="FF0000"/>
                </a:solidFill>
              </a:rPr>
              <a:t>}</a:t>
            </a:r>
            <a:r>
              <a:rPr lang="en-US" sz="2400" b="1" dirty="0">
                <a:solidFill>
                  <a:srgbClr val="FF0000"/>
                </a:solidFill>
              </a:rPr>
              <a:t>  </a:t>
            </a:r>
          </a:p>
          <a:p>
            <a:endParaRPr lang="en-US" sz="2400" b="1" dirty="0">
              <a:solidFill>
                <a:srgbClr val="FF0000"/>
              </a:solidFill>
            </a:endParaRPr>
          </a:p>
        </p:txBody>
      </p:sp>
    </p:spTree>
    <p:extLst>
      <p:ext uri="{BB962C8B-B14F-4D97-AF65-F5344CB8AC3E}">
        <p14:creationId xmlns="" xmlns:p14="http://schemas.microsoft.com/office/powerpoint/2010/main" val="15366305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If-else Statement -</a:t>
            </a:r>
            <a:endParaRPr lang="en-US" sz="3600" b="1" dirty="0">
              <a:latin typeface="+mn-lt"/>
            </a:endParaRPr>
          </a:p>
        </p:txBody>
      </p:sp>
      <p:sp>
        <p:nvSpPr>
          <p:cNvPr id="2" name="Content Placeholder 1"/>
          <p:cNvSpPr>
            <a:spLocks noGrp="1"/>
          </p:cNvSpPr>
          <p:nvPr>
            <p:ph idx="1"/>
          </p:nvPr>
        </p:nvSpPr>
        <p:spPr>
          <a:xfrm>
            <a:off x="381000" y="1354976"/>
            <a:ext cx="11430000" cy="4965140"/>
          </a:xfrm>
        </p:spPr>
        <p:txBody>
          <a:bodyPr>
            <a:normAutofit/>
          </a:bodyPr>
          <a:lstStyle/>
          <a:p>
            <a:pPr algn="just"/>
            <a:r>
              <a:rPr lang="en-US" dirty="0"/>
              <a:t>The C++ if-else statement also tests the condition. It executes if block if condition is true otherwise else block is executed</a:t>
            </a:r>
            <a:r>
              <a:rPr lang="en-US" dirty="0" smtClean="0"/>
              <a:t>.</a:t>
            </a:r>
          </a:p>
          <a:p>
            <a:pPr algn="just"/>
            <a:r>
              <a:rPr lang="en-US" sz="2400" b="1" i="1" dirty="0" smtClean="0"/>
              <a:t>Syntax – </a:t>
            </a:r>
          </a:p>
          <a:p>
            <a:pPr marL="1371600" lvl="3" indent="0">
              <a:buNone/>
            </a:pPr>
            <a:r>
              <a:rPr lang="en-US" sz="2800" b="1" dirty="0">
                <a:solidFill>
                  <a:srgbClr val="FF0000"/>
                </a:solidFill>
              </a:rPr>
              <a:t>if(condition</a:t>
            </a:r>
            <a:r>
              <a:rPr lang="en-US" sz="2800" b="1" dirty="0" smtClean="0">
                <a:solidFill>
                  <a:srgbClr val="FF0000"/>
                </a:solidFill>
              </a:rPr>
              <a:t>)</a:t>
            </a:r>
          </a:p>
          <a:p>
            <a:pPr marL="1371600" lvl="3" indent="0">
              <a:buNone/>
            </a:pPr>
            <a:r>
              <a:rPr lang="en-US" sz="2800" b="1" dirty="0" smtClean="0">
                <a:solidFill>
                  <a:srgbClr val="FF0000"/>
                </a:solidFill>
              </a:rPr>
              <a:t>{</a:t>
            </a:r>
            <a:r>
              <a:rPr lang="en-US" sz="2800" b="1" dirty="0">
                <a:solidFill>
                  <a:srgbClr val="FF0000"/>
                </a:solidFill>
              </a:rPr>
              <a:t>    </a:t>
            </a:r>
          </a:p>
          <a:p>
            <a:pPr marL="1371600" lvl="3" indent="0">
              <a:buNone/>
            </a:pPr>
            <a:r>
              <a:rPr lang="en-US" sz="2800" b="1" dirty="0" smtClean="0">
                <a:solidFill>
                  <a:srgbClr val="FF0000"/>
                </a:solidFill>
              </a:rPr>
              <a:t>	//</a:t>
            </a:r>
            <a:r>
              <a:rPr lang="en-US" sz="2800" b="1" dirty="0">
                <a:solidFill>
                  <a:srgbClr val="FF0000"/>
                </a:solidFill>
              </a:rPr>
              <a:t>code if condition is true    </a:t>
            </a:r>
          </a:p>
          <a:p>
            <a:pPr marL="1371600" lvl="3" indent="0">
              <a:buNone/>
            </a:pPr>
            <a:r>
              <a:rPr lang="en-US" sz="2800" b="1" dirty="0" smtClean="0">
                <a:solidFill>
                  <a:srgbClr val="FF0000"/>
                </a:solidFill>
              </a:rPr>
              <a:t>}</a:t>
            </a:r>
          </a:p>
          <a:p>
            <a:pPr marL="1371600" lvl="3" indent="0">
              <a:buNone/>
            </a:pPr>
            <a:r>
              <a:rPr lang="en-US" sz="2800" b="1" dirty="0" smtClean="0">
                <a:solidFill>
                  <a:srgbClr val="FF0000"/>
                </a:solidFill>
              </a:rPr>
              <a:t>else</a:t>
            </a:r>
          </a:p>
          <a:p>
            <a:pPr marL="1371600" lvl="3" indent="0">
              <a:buNone/>
            </a:pPr>
            <a:r>
              <a:rPr lang="en-US" sz="2800" b="1" dirty="0" smtClean="0">
                <a:solidFill>
                  <a:srgbClr val="FF0000"/>
                </a:solidFill>
              </a:rPr>
              <a:t>{</a:t>
            </a:r>
            <a:r>
              <a:rPr lang="en-US" sz="2800" b="1" dirty="0">
                <a:solidFill>
                  <a:srgbClr val="FF0000"/>
                </a:solidFill>
              </a:rPr>
              <a:t>    </a:t>
            </a:r>
          </a:p>
          <a:p>
            <a:pPr marL="1371600" lvl="3" indent="0">
              <a:buNone/>
            </a:pPr>
            <a:r>
              <a:rPr lang="en-US" sz="2800" b="1" dirty="0" smtClean="0">
                <a:solidFill>
                  <a:srgbClr val="FF0000"/>
                </a:solidFill>
              </a:rPr>
              <a:t>	//</a:t>
            </a:r>
            <a:r>
              <a:rPr lang="en-US" sz="2800" b="1" dirty="0">
                <a:solidFill>
                  <a:srgbClr val="FF0000"/>
                </a:solidFill>
              </a:rPr>
              <a:t>code if condition is false    </a:t>
            </a:r>
          </a:p>
          <a:p>
            <a:pPr marL="1371600" lvl="3" indent="0">
              <a:buNone/>
            </a:pPr>
            <a:r>
              <a:rPr lang="en-US" sz="2800" b="1" dirty="0">
                <a:solidFill>
                  <a:srgbClr val="FF0000"/>
                </a:solidFill>
              </a:rPr>
              <a:t>}</a:t>
            </a:r>
            <a:r>
              <a:rPr lang="en-US" sz="2800" dirty="0">
                <a:solidFill>
                  <a:srgbClr val="FF0000"/>
                </a:solidFill>
              </a:rPr>
              <a:t> </a:t>
            </a:r>
          </a:p>
          <a:p>
            <a:pPr marL="457200" lvl="1" indent="0" algn="just">
              <a:buNone/>
            </a:pPr>
            <a:endParaRPr lang="en-US" sz="2000" b="1" i="1" dirty="0"/>
          </a:p>
        </p:txBody>
      </p:sp>
    </p:spTree>
    <p:extLst>
      <p:ext uri="{BB962C8B-B14F-4D97-AF65-F5344CB8AC3E}">
        <p14:creationId xmlns="" xmlns:p14="http://schemas.microsoft.com/office/powerpoint/2010/main" val="23005098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Source Code of if-else statement -</a:t>
            </a:r>
            <a:endParaRPr lang="en-US" sz="3600" b="1" dirty="0">
              <a:latin typeface="+mn-lt"/>
            </a:endParaRPr>
          </a:p>
        </p:txBody>
      </p:sp>
      <p:sp>
        <p:nvSpPr>
          <p:cNvPr id="8" name="TextBox 7"/>
          <p:cNvSpPr txBox="1"/>
          <p:nvPr/>
        </p:nvSpPr>
        <p:spPr>
          <a:xfrm>
            <a:off x="3458135" y="1153281"/>
            <a:ext cx="5275729" cy="4893647"/>
          </a:xfrm>
          <a:prstGeom prst="rect">
            <a:avLst/>
          </a:prstGeom>
          <a:noFill/>
        </p:spPr>
        <p:txBody>
          <a:bodyPr wrap="square" rtlCol="0">
            <a:spAutoFit/>
          </a:bodyPr>
          <a:lstStyle/>
          <a:p>
            <a:r>
              <a:rPr lang="en-US" sz="2400" b="1" dirty="0">
                <a:solidFill>
                  <a:srgbClr val="FF0000"/>
                </a:solidFill>
              </a:rPr>
              <a:t>#</a:t>
            </a:r>
            <a:r>
              <a:rPr lang="en-US" sz="2400" b="1" dirty="0" smtClean="0">
                <a:solidFill>
                  <a:srgbClr val="FF0000"/>
                </a:solidFill>
              </a:rPr>
              <a:t>include&lt;iostream.h&gt;</a:t>
            </a:r>
            <a:r>
              <a:rPr lang="en-US" sz="2400" b="1" dirty="0">
                <a:solidFill>
                  <a:srgbClr val="FF0000"/>
                </a:solidFill>
              </a:rPr>
              <a:t>  </a:t>
            </a:r>
          </a:p>
          <a:p>
            <a:r>
              <a:rPr lang="en-US" sz="2400" b="1" dirty="0" smtClean="0">
                <a:solidFill>
                  <a:srgbClr val="FF0000"/>
                </a:solidFill>
              </a:rPr>
              <a:t>#include&lt;conio.h&gt;</a:t>
            </a:r>
          </a:p>
          <a:p>
            <a:r>
              <a:rPr lang="en-US" sz="2400" b="1" dirty="0">
                <a:solidFill>
                  <a:srgbClr val="FF0000"/>
                </a:solidFill>
              </a:rPr>
              <a:t>   </a:t>
            </a:r>
          </a:p>
          <a:p>
            <a:r>
              <a:rPr lang="en-US" sz="2400" b="1" dirty="0" smtClean="0">
                <a:solidFill>
                  <a:srgbClr val="FF0000"/>
                </a:solidFill>
              </a:rPr>
              <a:t>void</a:t>
            </a:r>
            <a:r>
              <a:rPr lang="en-US" sz="2400" b="1" dirty="0">
                <a:solidFill>
                  <a:srgbClr val="FF0000"/>
                </a:solidFill>
              </a:rPr>
              <a:t> main () </a:t>
            </a:r>
            <a:endParaRPr lang="en-US" sz="2400" b="1" dirty="0" smtClean="0">
              <a:solidFill>
                <a:srgbClr val="FF0000"/>
              </a:solidFill>
            </a:endParaRPr>
          </a:p>
          <a:p>
            <a:r>
              <a:rPr lang="en-US" sz="2400" b="1" dirty="0" smtClean="0">
                <a:solidFill>
                  <a:srgbClr val="FF0000"/>
                </a:solidFill>
              </a:rPr>
              <a:t>{</a:t>
            </a:r>
            <a:r>
              <a:rPr lang="en-US" sz="2400" b="1" dirty="0">
                <a:solidFill>
                  <a:srgbClr val="FF0000"/>
                </a:solidFill>
              </a:rPr>
              <a:t>  </a:t>
            </a:r>
          </a:p>
          <a:p>
            <a:r>
              <a:rPr lang="en-US" sz="2400" b="1" dirty="0">
                <a:solidFill>
                  <a:srgbClr val="FF0000"/>
                </a:solidFill>
              </a:rPr>
              <a:t>    </a:t>
            </a:r>
            <a:r>
              <a:rPr lang="en-US" sz="2400" b="1" dirty="0" smtClean="0">
                <a:solidFill>
                  <a:srgbClr val="FF0000"/>
                </a:solidFill>
              </a:rPr>
              <a:t>        int</a:t>
            </a:r>
            <a:r>
              <a:rPr lang="en-US" sz="2400" b="1" dirty="0">
                <a:solidFill>
                  <a:srgbClr val="FF0000"/>
                </a:solidFill>
              </a:rPr>
              <a:t> num = 10;    </a:t>
            </a:r>
          </a:p>
          <a:p>
            <a:r>
              <a:rPr lang="en-US" sz="2400" b="1" dirty="0">
                <a:solidFill>
                  <a:srgbClr val="FF0000"/>
                </a:solidFill>
              </a:rPr>
              <a:t>            if (num % 2 == 0</a:t>
            </a:r>
            <a:r>
              <a:rPr lang="en-US" sz="2400" b="1" dirty="0" smtClean="0">
                <a:solidFill>
                  <a:srgbClr val="FF0000"/>
                </a:solidFill>
              </a:rPr>
              <a:t>)</a:t>
            </a:r>
            <a:r>
              <a:rPr lang="en-US" sz="2400" b="1" dirty="0">
                <a:solidFill>
                  <a:srgbClr val="FF0000"/>
                </a:solidFill>
              </a:rPr>
              <a:t> </a:t>
            </a:r>
            <a:r>
              <a:rPr lang="en-US" sz="2400" b="1" dirty="0" smtClean="0">
                <a:solidFill>
                  <a:srgbClr val="FF0000"/>
                </a:solidFill>
              </a:rPr>
              <a:t>{</a:t>
            </a:r>
            <a:r>
              <a:rPr lang="en-US" sz="2400" b="1" dirty="0">
                <a:solidFill>
                  <a:srgbClr val="FF0000"/>
                </a:solidFill>
              </a:rPr>
              <a:t>    </a:t>
            </a:r>
          </a:p>
          <a:p>
            <a:r>
              <a:rPr lang="en-US" sz="2400" b="1" dirty="0">
                <a:solidFill>
                  <a:srgbClr val="FF0000"/>
                </a:solidFill>
              </a:rPr>
              <a:t>                cout&lt;&lt;"It is even number";    </a:t>
            </a:r>
          </a:p>
          <a:p>
            <a:r>
              <a:rPr lang="en-US" sz="2400" b="1" dirty="0">
                <a:solidFill>
                  <a:srgbClr val="FF0000"/>
                </a:solidFill>
              </a:rPr>
              <a:t>            }  </a:t>
            </a:r>
            <a:endParaRPr lang="en-US" sz="2400" b="1" dirty="0" smtClean="0">
              <a:solidFill>
                <a:srgbClr val="FF0000"/>
              </a:solidFill>
            </a:endParaRPr>
          </a:p>
          <a:p>
            <a:r>
              <a:rPr lang="en-US" sz="2400" b="1" dirty="0" smtClean="0">
                <a:solidFill>
                  <a:srgbClr val="FF0000"/>
                </a:solidFill>
              </a:rPr>
              <a:t>           else {</a:t>
            </a:r>
          </a:p>
          <a:p>
            <a:r>
              <a:rPr lang="en-US" sz="2400" b="1" dirty="0" smtClean="0">
                <a:solidFill>
                  <a:srgbClr val="FF0000"/>
                </a:solidFill>
              </a:rPr>
              <a:t>	</a:t>
            </a:r>
            <a:r>
              <a:rPr lang="en-US" sz="2400" b="1" dirty="0">
                <a:solidFill>
                  <a:srgbClr val="FF0000"/>
                </a:solidFill>
              </a:rPr>
              <a:t>   </a:t>
            </a:r>
            <a:r>
              <a:rPr lang="en-US" sz="2400" b="1" dirty="0" smtClean="0">
                <a:solidFill>
                  <a:srgbClr val="FF0000"/>
                </a:solidFill>
              </a:rPr>
              <a:t>cout</a:t>
            </a:r>
            <a:r>
              <a:rPr lang="en-US" sz="2400" b="1" dirty="0">
                <a:solidFill>
                  <a:srgbClr val="FF0000"/>
                </a:solidFill>
              </a:rPr>
              <a:t>&lt;&lt;"It is </a:t>
            </a:r>
            <a:r>
              <a:rPr lang="en-US" sz="2400" b="1" dirty="0" smtClean="0">
                <a:solidFill>
                  <a:srgbClr val="FF0000"/>
                </a:solidFill>
              </a:rPr>
              <a:t>odd</a:t>
            </a:r>
            <a:r>
              <a:rPr lang="en-US" sz="2400" b="1" dirty="0">
                <a:solidFill>
                  <a:srgbClr val="FF0000"/>
                </a:solidFill>
              </a:rPr>
              <a:t> number</a:t>
            </a:r>
            <a:r>
              <a:rPr lang="en-US" sz="2400" b="1" dirty="0" smtClean="0">
                <a:solidFill>
                  <a:srgbClr val="FF0000"/>
                </a:solidFill>
              </a:rPr>
              <a:t>";           </a:t>
            </a:r>
          </a:p>
          <a:p>
            <a:r>
              <a:rPr lang="en-US" sz="2400" b="1" dirty="0" smtClean="0">
                <a:solidFill>
                  <a:srgbClr val="FF0000"/>
                </a:solidFill>
              </a:rPr>
              <a:t>           }</a:t>
            </a:r>
            <a:r>
              <a:rPr lang="en-US" sz="2400" b="1" dirty="0">
                <a:solidFill>
                  <a:srgbClr val="FF0000"/>
                </a:solidFill>
              </a:rPr>
              <a:t> </a:t>
            </a:r>
          </a:p>
          <a:p>
            <a:r>
              <a:rPr lang="en-US" sz="2400" b="1" dirty="0" smtClean="0">
                <a:solidFill>
                  <a:srgbClr val="FF0000"/>
                </a:solidFill>
              </a:rPr>
              <a:t>}</a:t>
            </a:r>
            <a:r>
              <a:rPr lang="en-US" sz="2400" b="1" dirty="0">
                <a:solidFill>
                  <a:srgbClr val="FF0000"/>
                </a:solidFill>
              </a:rPr>
              <a:t>  </a:t>
            </a:r>
          </a:p>
        </p:txBody>
      </p:sp>
    </p:spTree>
    <p:extLst>
      <p:ext uri="{BB962C8B-B14F-4D97-AF65-F5344CB8AC3E}">
        <p14:creationId xmlns="" xmlns:p14="http://schemas.microsoft.com/office/powerpoint/2010/main" val="1012659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Nested if-else Statement -</a:t>
            </a:r>
            <a:endParaRPr lang="en-US" sz="3600" b="1" dirty="0">
              <a:latin typeface="+mn-lt"/>
            </a:endParaRPr>
          </a:p>
        </p:txBody>
      </p:sp>
      <p:sp>
        <p:nvSpPr>
          <p:cNvPr id="2" name="Content Placeholder 1"/>
          <p:cNvSpPr>
            <a:spLocks noGrp="1"/>
          </p:cNvSpPr>
          <p:nvPr>
            <p:ph idx="1"/>
          </p:nvPr>
        </p:nvSpPr>
        <p:spPr>
          <a:xfrm>
            <a:off x="381000" y="981635"/>
            <a:ext cx="11430000" cy="5338481"/>
          </a:xfrm>
        </p:spPr>
        <p:txBody>
          <a:bodyPr>
            <a:normAutofit fontScale="92500" lnSpcReduction="20000"/>
          </a:bodyPr>
          <a:lstStyle/>
          <a:p>
            <a:pPr algn="just"/>
            <a:r>
              <a:rPr lang="en-US" dirty="0"/>
              <a:t>A nested if is an if statement that is the target of another if statement. Nested if statements means an if statement inside another if statement. </a:t>
            </a:r>
          </a:p>
          <a:p>
            <a:pPr algn="just"/>
            <a:endParaRPr lang="en-US" dirty="0" smtClean="0"/>
          </a:p>
          <a:p>
            <a:pPr algn="just"/>
            <a:r>
              <a:rPr lang="en-US" sz="2600" b="1" i="1" dirty="0" smtClean="0"/>
              <a:t>Syntax – </a:t>
            </a:r>
          </a:p>
          <a:p>
            <a:pPr marL="1371600" lvl="3" indent="0">
              <a:buNone/>
            </a:pPr>
            <a:r>
              <a:rPr lang="en-US" sz="2800" b="1" dirty="0">
                <a:solidFill>
                  <a:srgbClr val="FF0000"/>
                </a:solidFill>
              </a:rPr>
              <a:t>if (condition1) </a:t>
            </a:r>
          </a:p>
          <a:p>
            <a:pPr marL="1371600" lvl="3" indent="0">
              <a:buNone/>
            </a:pPr>
            <a:r>
              <a:rPr lang="en-US" sz="2800" b="1" dirty="0">
                <a:solidFill>
                  <a:srgbClr val="FF0000"/>
                </a:solidFill>
              </a:rPr>
              <a:t>{</a:t>
            </a:r>
          </a:p>
          <a:p>
            <a:pPr marL="1371600" lvl="3" indent="0">
              <a:buNone/>
            </a:pPr>
            <a:r>
              <a:rPr lang="en-US" sz="2800" b="1" dirty="0">
                <a:solidFill>
                  <a:srgbClr val="FF0000"/>
                </a:solidFill>
              </a:rPr>
              <a:t>   </a:t>
            </a:r>
            <a:r>
              <a:rPr lang="en-US" sz="2800" b="1" dirty="0" smtClean="0">
                <a:solidFill>
                  <a:srgbClr val="FF0000"/>
                </a:solidFill>
              </a:rPr>
              <a:t>		// </a:t>
            </a:r>
            <a:r>
              <a:rPr lang="en-US" sz="2800" b="1" dirty="0">
                <a:solidFill>
                  <a:srgbClr val="FF0000"/>
                </a:solidFill>
              </a:rPr>
              <a:t>Executes when condition1 is </a:t>
            </a:r>
            <a:r>
              <a:rPr lang="en-US" sz="2800" b="1" dirty="0" smtClean="0">
                <a:solidFill>
                  <a:srgbClr val="FF0000"/>
                </a:solidFill>
              </a:rPr>
              <a:t>true</a:t>
            </a:r>
          </a:p>
          <a:p>
            <a:pPr marL="1371600" lvl="3" indent="0">
              <a:buNone/>
            </a:pPr>
            <a:endParaRPr lang="en-US" sz="2800" b="1" dirty="0">
              <a:solidFill>
                <a:srgbClr val="FF0000"/>
              </a:solidFill>
            </a:endParaRPr>
          </a:p>
          <a:p>
            <a:pPr marL="1371600" lvl="3" indent="0">
              <a:buNone/>
            </a:pPr>
            <a:r>
              <a:rPr lang="en-US" sz="2800" b="1" dirty="0">
                <a:solidFill>
                  <a:srgbClr val="FF0000"/>
                </a:solidFill>
              </a:rPr>
              <a:t>   </a:t>
            </a:r>
            <a:r>
              <a:rPr lang="en-US" sz="2800" b="1" dirty="0" smtClean="0">
                <a:solidFill>
                  <a:srgbClr val="FF0000"/>
                </a:solidFill>
              </a:rPr>
              <a:t>		if </a:t>
            </a:r>
            <a:r>
              <a:rPr lang="en-US" sz="2800" b="1" dirty="0">
                <a:solidFill>
                  <a:srgbClr val="FF0000"/>
                </a:solidFill>
              </a:rPr>
              <a:t>(condition2) </a:t>
            </a:r>
            <a:r>
              <a:rPr lang="en-US" sz="2800" b="1" dirty="0" smtClean="0">
                <a:solidFill>
                  <a:srgbClr val="FF0000"/>
                </a:solidFill>
              </a:rPr>
              <a:t>{</a:t>
            </a:r>
            <a:endParaRPr lang="en-US" sz="2800" b="1" dirty="0">
              <a:solidFill>
                <a:srgbClr val="FF0000"/>
              </a:solidFill>
            </a:endParaRPr>
          </a:p>
          <a:p>
            <a:pPr marL="1371600" lvl="3" indent="0">
              <a:buNone/>
            </a:pPr>
            <a:r>
              <a:rPr lang="en-US" sz="2800" b="1" dirty="0">
                <a:solidFill>
                  <a:srgbClr val="FF0000"/>
                </a:solidFill>
              </a:rPr>
              <a:t>	</a:t>
            </a:r>
            <a:r>
              <a:rPr lang="en-US" sz="2800" b="1" dirty="0" smtClean="0">
                <a:solidFill>
                  <a:srgbClr val="FF0000"/>
                </a:solidFill>
              </a:rPr>
              <a:t>      		// </a:t>
            </a:r>
            <a:r>
              <a:rPr lang="en-US" sz="2800" b="1" dirty="0">
                <a:solidFill>
                  <a:srgbClr val="FF0000"/>
                </a:solidFill>
              </a:rPr>
              <a:t>Executes when condition2 is true</a:t>
            </a:r>
          </a:p>
          <a:p>
            <a:pPr marL="1371600" lvl="3" indent="0">
              <a:buNone/>
            </a:pPr>
            <a:r>
              <a:rPr lang="en-US" sz="2800" b="1" dirty="0">
                <a:solidFill>
                  <a:srgbClr val="FF0000"/>
                </a:solidFill>
              </a:rPr>
              <a:t>   </a:t>
            </a:r>
            <a:r>
              <a:rPr lang="en-US" sz="2800" b="1" dirty="0" smtClean="0">
                <a:solidFill>
                  <a:srgbClr val="FF0000"/>
                </a:solidFill>
              </a:rPr>
              <a:t>		}</a:t>
            </a:r>
          </a:p>
          <a:p>
            <a:pPr marL="1371600" lvl="3" indent="0">
              <a:buNone/>
            </a:pPr>
            <a:r>
              <a:rPr lang="en-US" sz="2800" b="1" dirty="0" smtClean="0">
                <a:solidFill>
                  <a:srgbClr val="FF0000"/>
                </a:solidFill>
              </a:rPr>
              <a:t>		else {</a:t>
            </a:r>
          </a:p>
          <a:p>
            <a:pPr marL="1371600" lvl="3" indent="0">
              <a:buNone/>
            </a:pPr>
            <a:r>
              <a:rPr lang="en-US" sz="2800" b="1" dirty="0" smtClean="0">
                <a:solidFill>
                  <a:srgbClr val="FF0000"/>
                </a:solidFill>
              </a:rPr>
              <a:t>			</a:t>
            </a:r>
            <a:r>
              <a:rPr lang="en-US" sz="2800" b="1" dirty="0">
                <a:solidFill>
                  <a:srgbClr val="FF0000"/>
                </a:solidFill>
              </a:rPr>
              <a:t>// Executes when </a:t>
            </a:r>
            <a:r>
              <a:rPr lang="en-US" sz="2800" b="1" dirty="0" smtClean="0">
                <a:solidFill>
                  <a:srgbClr val="FF0000"/>
                </a:solidFill>
              </a:rPr>
              <a:t>condition2 </a:t>
            </a:r>
            <a:r>
              <a:rPr lang="en-US" sz="2800" b="1" dirty="0">
                <a:solidFill>
                  <a:srgbClr val="FF0000"/>
                </a:solidFill>
              </a:rPr>
              <a:t>is </a:t>
            </a:r>
            <a:r>
              <a:rPr lang="en-US" sz="2800" b="1" dirty="0" smtClean="0">
                <a:solidFill>
                  <a:srgbClr val="FF0000"/>
                </a:solidFill>
              </a:rPr>
              <a:t>false</a:t>
            </a:r>
          </a:p>
          <a:p>
            <a:pPr marL="1371600" lvl="3" indent="0">
              <a:buNone/>
            </a:pPr>
            <a:r>
              <a:rPr lang="en-US" sz="2800" b="1" dirty="0">
                <a:solidFill>
                  <a:srgbClr val="FF0000"/>
                </a:solidFill>
              </a:rPr>
              <a:t>	</a:t>
            </a:r>
            <a:r>
              <a:rPr lang="en-US" sz="2800" b="1" dirty="0" smtClean="0">
                <a:solidFill>
                  <a:srgbClr val="FF0000"/>
                </a:solidFill>
              </a:rPr>
              <a:t>	}</a:t>
            </a:r>
            <a:endParaRPr lang="en-US" sz="2800" b="1" dirty="0">
              <a:solidFill>
                <a:srgbClr val="FF0000"/>
              </a:solidFill>
            </a:endParaRPr>
          </a:p>
          <a:p>
            <a:pPr marL="1371600" lvl="3" indent="0">
              <a:buNone/>
            </a:pPr>
            <a:r>
              <a:rPr lang="en-US" sz="2800" b="1" dirty="0">
                <a:solidFill>
                  <a:srgbClr val="FF0000"/>
                </a:solidFill>
              </a:rPr>
              <a:t>}</a:t>
            </a:r>
            <a:endParaRPr lang="en-US" sz="2000" b="1" i="1" dirty="0"/>
          </a:p>
        </p:txBody>
      </p:sp>
    </p:spTree>
    <p:extLst>
      <p:ext uri="{BB962C8B-B14F-4D97-AF65-F5344CB8AC3E}">
        <p14:creationId xmlns="" xmlns:p14="http://schemas.microsoft.com/office/powerpoint/2010/main" val="229621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Source Code of if-else statement -</a:t>
            </a:r>
            <a:endParaRPr lang="en-US" sz="3600" b="1" dirty="0">
              <a:latin typeface="+mn-lt"/>
            </a:endParaRPr>
          </a:p>
        </p:txBody>
      </p:sp>
      <p:sp>
        <p:nvSpPr>
          <p:cNvPr id="8" name="TextBox 7"/>
          <p:cNvSpPr txBox="1"/>
          <p:nvPr/>
        </p:nvSpPr>
        <p:spPr>
          <a:xfrm>
            <a:off x="381000" y="991917"/>
            <a:ext cx="11277600" cy="5586145"/>
          </a:xfrm>
          <a:prstGeom prst="rect">
            <a:avLst/>
          </a:prstGeom>
          <a:noFill/>
        </p:spPr>
        <p:txBody>
          <a:bodyPr wrap="square" rtlCol="0">
            <a:spAutoFit/>
          </a:bodyPr>
          <a:lstStyle/>
          <a:p>
            <a:r>
              <a:rPr lang="en-US" sz="2100" b="1" dirty="0">
                <a:solidFill>
                  <a:srgbClr val="FF0000"/>
                </a:solidFill>
              </a:rPr>
              <a:t>#</a:t>
            </a:r>
            <a:r>
              <a:rPr lang="en-US" sz="2100" b="1" dirty="0" smtClean="0">
                <a:solidFill>
                  <a:srgbClr val="FF0000"/>
                </a:solidFill>
              </a:rPr>
              <a:t>include&lt;iostream.h&gt;</a:t>
            </a:r>
            <a:r>
              <a:rPr lang="en-US" sz="2100" b="1" dirty="0">
                <a:solidFill>
                  <a:srgbClr val="FF0000"/>
                </a:solidFill>
              </a:rPr>
              <a:t>  </a:t>
            </a:r>
          </a:p>
          <a:p>
            <a:r>
              <a:rPr lang="en-US" sz="2100" b="1" dirty="0" smtClean="0">
                <a:solidFill>
                  <a:srgbClr val="FF0000"/>
                </a:solidFill>
              </a:rPr>
              <a:t>#include&lt;conio.h&gt;</a:t>
            </a:r>
            <a:r>
              <a:rPr lang="en-US" sz="2100" b="1" dirty="0">
                <a:solidFill>
                  <a:srgbClr val="FF0000"/>
                </a:solidFill>
              </a:rPr>
              <a:t>  </a:t>
            </a:r>
          </a:p>
          <a:p>
            <a:r>
              <a:rPr lang="en-US" sz="2100" b="1" dirty="0" smtClean="0">
                <a:solidFill>
                  <a:srgbClr val="FF0000"/>
                </a:solidFill>
              </a:rPr>
              <a:t>void </a:t>
            </a:r>
            <a:r>
              <a:rPr lang="en-US" sz="2100" b="1" dirty="0">
                <a:solidFill>
                  <a:srgbClr val="FF0000"/>
                </a:solidFill>
              </a:rPr>
              <a:t>main() </a:t>
            </a:r>
          </a:p>
          <a:p>
            <a:r>
              <a:rPr lang="en-US" sz="2100" b="1" dirty="0" smtClean="0">
                <a:solidFill>
                  <a:srgbClr val="FF0000"/>
                </a:solidFill>
              </a:rPr>
              <a:t>{ </a:t>
            </a:r>
          </a:p>
          <a:p>
            <a:r>
              <a:rPr lang="en-US" sz="2100" b="1" dirty="0">
                <a:solidFill>
                  <a:srgbClr val="FF0000"/>
                </a:solidFill>
              </a:rPr>
              <a:t>	</a:t>
            </a:r>
            <a:r>
              <a:rPr lang="en-US" sz="2100" b="1" dirty="0" smtClean="0">
                <a:solidFill>
                  <a:srgbClr val="FF0000"/>
                </a:solidFill>
              </a:rPr>
              <a:t>int </a:t>
            </a:r>
            <a:r>
              <a:rPr lang="en-US" sz="2100" b="1" dirty="0">
                <a:solidFill>
                  <a:srgbClr val="FF0000"/>
                </a:solidFill>
              </a:rPr>
              <a:t>i = 10; </a:t>
            </a:r>
          </a:p>
          <a:p>
            <a:r>
              <a:rPr lang="en-US" sz="2100" b="1" dirty="0">
                <a:solidFill>
                  <a:srgbClr val="FF0000"/>
                </a:solidFill>
              </a:rPr>
              <a:t>	if (i == 10) </a:t>
            </a:r>
            <a:r>
              <a:rPr lang="en-US" sz="2100" b="1" dirty="0" smtClean="0">
                <a:solidFill>
                  <a:srgbClr val="FF0000"/>
                </a:solidFill>
              </a:rPr>
              <a:t>{ </a:t>
            </a:r>
            <a:endParaRPr lang="en-US" sz="2100" b="1" dirty="0">
              <a:solidFill>
                <a:srgbClr val="FF0000"/>
              </a:solidFill>
            </a:endParaRPr>
          </a:p>
          <a:p>
            <a:r>
              <a:rPr lang="en-US" sz="2100" b="1" dirty="0" smtClean="0">
                <a:solidFill>
                  <a:srgbClr val="FF0000"/>
                </a:solidFill>
              </a:rPr>
              <a:t>	</a:t>
            </a:r>
            <a:r>
              <a:rPr lang="en-US" sz="2100" b="1" dirty="0">
                <a:solidFill>
                  <a:srgbClr val="FF0000"/>
                </a:solidFill>
              </a:rPr>
              <a:t>	if (i &lt; 15</a:t>
            </a:r>
            <a:r>
              <a:rPr lang="en-US" sz="2100" b="1" dirty="0" smtClean="0">
                <a:solidFill>
                  <a:srgbClr val="FF0000"/>
                </a:solidFill>
              </a:rPr>
              <a:t>) { </a:t>
            </a:r>
            <a:endParaRPr lang="en-US" sz="2100" b="1" dirty="0">
              <a:solidFill>
                <a:srgbClr val="FF0000"/>
              </a:solidFill>
            </a:endParaRPr>
          </a:p>
          <a:p>
            <a:r>
              <a:rPr lang="en-US" sz="2100" b="1" dirty="0" smtClean="0">
                <a:solidFill>
                  <a:srgbClr val="FF0000"/>
                </a:solidFill>
              </a:rPr>
              <a:t>	</a:t>
            </a:r>
            <a:r>
              <a:rPr lang="en-US" sz="2100" b="1" dirty="0">
                <a:solidFill>
                  <a:srgbClr val="FF0000"/>
                </a:solidFill>
              </a:rPr>
              <a:t>		cout&lt;&lt;"i is smaller than 15</a:t>
            </a:r>
            <a:r>
              <a:rPr lang="en-US" sz="2100" b="1" dirty="0" smtClean="0">
                <a:solidFill>
                  <a:srgbClr val="FF0000"/>
                </a:solidFill>
              </a:rPr>
              <a:t>";</a:t>
            </a:r>
          </a:p>
          <a:p>
            <a:r>
              <a:rPr lang="en-US" sz="2100" b="1" dirty="0" smtClean="0">
                <a:solidFill>
                  <a:srgbClr val="FF0000"/>
                </a:solidFill>
              </a:rPr>
              <a:t>		}</a:t>
            </a:r>
            <a:endParaRPr lang="en-US" sz="2100" b="1" dirty="0">
              <a:solidFill>
                <a:srgbClr val="FF0000"/>
              </a:solidFill>
            </a:endParaRPr>
          </a:p>
          <a:p>
            <a:r>
              <a:rPr lang="en-US" sz="2100" b="1" dirty="0">
                <a:solidFill>
                  <a:srgbClr val="FF0000"/>
                </a:solidFill>
              </a:rPr>
              <a:t>		</a:t>
            </a:r>
            <a:r>
              <a:rPr lang="en-US" sz="2100" b="1" dirty="0" smtClean="0">
                <a:solidFill>
                  <a:srgbClr val="FF0000"/>
                </a:solidFill>
              </a:rPr>
              <a:t>if </a:t>
            </a:r>
            <a:r>
              <a:rPr lang="en-US" sz="2100" b="1" dirty="0">
                <a:solidFill>
                  <a:srgbClr val="FF0000"/>
                </a:solidFill>
              </a:rPr>
              <a:t>(i &lt; 12) </a:t>
            </a:r>
            <a:r>
              <a:rPr lang="en-US" sz="2100" b="1" dirty="0" smtClean="0">
                <a:solidFill>
                  <a:srgbClr val="FF0000"/>
                </a:solidFill>
              </a:rPr>
              <a:t>{</a:t>
            </a:r>
            <a:endParaRPr lang="en-US" sz="2100" b="1" dirty="0">
              <a:solidFill>
                <a:srgbClr val="FF0000"/>
              </a:solidFill>
            </a:endParaRPr>
          </a:p>
          <a:p>
            <a:r>
              <a:rPr lang="en-US" sz="2100" b="1" dirty="0">
                <a:solidFill>
                  <a:srgbClr val="FF0000"/>
                </a:solidFill>
              </a:rPr>
              <a:t>			</a:t>
            </a:r>
            <a:r>
              <a:rPr lang="en-US" sz="2100" b="1" dirty="0" smtClean="0">
                <a:solidFill>
                  <a:srgbClr val="FF0000"/>
                </a:solidFill>
              </a:rPr>
              <a:t>cout</a:t>
            </a:r>
            <a:r>
              <a:rPr lang="en-US" sz="2100" b="1" dirty="0">
                <a:solidFill>
                  <a:srgbClr val="FF0000"/>
                </a:solidFill>
              </a:rPr>
              <a:t>&lt;&lt;"i is smaller than 12 too</a:t>
            </a:r>
            <a:r>
              <a:rPr lang="en-US" sz="2100" b="1" dirty="0" smtClean="0">
                <a:solidFill>
                  <a:srgbClr val="FF0000"/>
                </a:solidFill>
              </a:rPr>
              <a:t>";</a:t>
            </a:r>
          </a:p>
          <a:p>
            <a:r>
              <a:rPr lang="en-US" sz="2100" b="1" dirty="0" smtClean="0">
                <a:solidFill>
                  <a:srgbClr val="FF0000"/>
                </a:solidFill>
              </a:rPr>
              <a:t>		}</a:t>
            </a:r>
            <a:endParaRPr lang="en-US" sz="2100" b="1" dirty="0">
              <a:solidFill>
                <a:srgbClr val="FF0000"/>
              </a:solidFill>
            </a:endParaRPr>
          </a:p>
          <a:p>
            <a:r>
              <a:rPr lang="en-US" sz="2100" b="1" dirty="0">
                <a:solidFill>
                  <a:srgbClr val="FF0000"/>
                </a:solidFill>
              </a:rPr>
              <a:t>		</a:t>
            </a:r>
            <a:r>
              <a:rPr lang="en-US" sz="2100" b="1" dirty="0" smtClean="0">
                <a:solidFill>
                  <a:srgbClr val="FF0000"/>
                </a:solidFill>
              </a:rPr>
              <a:t>else {</a:t>
            </a:r>
            <a:endParaRPr lang="en-US" sz="2100" b="1" dirty="0">
              <a:solidFill>
                <a:srgbClr val="FF0000"/>
              </a:solidFill>
            </a:endParaRPr>
          </a:p>
          <a:p>
            <a:r>
              <a:rPr lang="en-US" sz="2100" b="1" dirty="0">
                <a:solidFill>
                  <a:srgbClr val="FF0000"/>
                </a:solidFill>
              </a:rPr>
              <a:t>			</a:t>
            </a:r>
            <a:r>
              <a:rPr lang="en-US" sz="2100" b="1" dirty="0" smtClean="0">
                <a:solidFill>
                  <a:srgbClr val="FF0000"/>
                </a:solidFill>
              </a:rPr>
              <a:t>cout</a:t>
            </a:r>
            <a:r>
              <a:rPr lang="en-US" sz="2100" b="1" dirty="0">
                <a:solidFill>
                  <a:srgbClr val="FF0000"/>
                </a:solidFill>
              </a:rPr>
              <a:t>&lt;&lt;"i is greater than 15"; </a:t>
            </a:r>
          </a:p>
          <a:p>
            <a:r>
              <a:rPr lang="en-US" sz="2100" b="1" dirty="0">
                <a:solidFill>
                  <a:srgbClr val="FF0000"/>
                </a:solidFill>
              </a:rPr>
              <a:t>		</a:t>
            </a:r>
            <a:r>
              <a:rPr lang="en-US" sz="2100" b="1" dirty="0" smtClean="0">
                <a:solidFill>
                  <a:srgbClr val="FF0000"/>
                </a:solidFill>
              </a:rPr>
              <a:t>}</a:t>
            </a:r>
          </a:p>
          <a:p>
            <a:r>
              <a:rPr lang="en-US" sz="2100" b="1" dirty="0" smtClean="0">
                <a:solidFill>
                  <a:srgbClr val="FF0000"/>
                </a:solidFill>
              </a:rPr>
              <a:t>	}</a:t>
            </a:r>
          </a:p>
          <a:p>
            <a:r>
              <a:rPr lang="en-US" sz="2100" b="1" dirty="0" smtClean="0">
                <a:solidFill>
                  <a:srgbClr val="FF0000"/>
                </a:solidFill>
              </a:rPr>
              <a:t>} </a:t>
            </a:r>
            <a:endParaRPr lang="en-US" sz="2100" b="1" dirty="0">
              <a:solidFill>
                <a:srgbClr val="FF0000"/>
              </a:solidFill>
            </a:endParaRPr>
          </a:p>
        </p:txBody>
      </p:sp>
    </p:spTree>
    <p:extLst>
      <p:ext uri="{BB962C8B-B14F-4D97-AF65-F5344CB8AC3E}">
        <p14:creationId xmlns="" xmlns:p14="http://schemas.microsoft.com/office/powerpoint/2010/main" val="2681813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if-else-if ladder Statement -</a:t>
            </a:r>
            <a:endParaRPr lang="en-US" sz="3600" b="1" dirty="0">
              <a:latin typeface="+mn-lt"/>
            </a:endParaRPr>
          </a:p>
        </p:txBody>
      </p:sp>
      <p:sp>
        <p:nvSpPr>
          <p:cNvPr id="2" name="Content Placeholder 1"/>
          <p:cNvSpPr>
            <a:spLocks noGrp="1"/>
          </p:cNvSpPr>
          <p:nvPr>
            <p:ph idx="1"/>
          </p:nvPr>
        </p:nvSpPr>
        <p:spPr>
          <a:xfrm>
            <a:off x="381000" y="981635"/>
            <a:ext cx="11430000" cy="5338481"/>
          </a:xfrm>
        </p:spPr>
        <p:txBody>
          <a:bodyPr>
            <a:normAutofit lnSpcReduction="10000"/>
          </a:bodyPr>
          <a:lstStyle/>
          <a:p>
            <a:pPr algn="just"/>
            <a:r>
              <a:rPr lang="en-US" sz="2600" b="1" i="1" dirty="0" smtClean="0"/>
              <a:t>Syntax – </a:t>
            </a:r>
          </a:p>
          <a:p>
            <a:pPr marL="1371600" lvl="3" indent="0" algn="just">
              <a:buNone/>
            </a:pPr>
            <a:r>
              <a:rPr lang="en-US" sz="2800" b="1" dirty="0">
                <a:solidFill>
                  <a:srgbClr val="FF0000"/>
                </a:solidFill>
              </a:rPr>
              <a:t>if (condition</a:t>
            </a:r>
            <a:r>
              <a:rPr lang="en-US" sz="2800" b="1" dirty="0" smtClean="0">
                <a:solidFill>
                  <a:srgbClr val="FF0000"/>
                </a:solidFill>
              </a:rPr>
              <a:t>) {</a:t>
            </a:r>
            <a:endParaRPr lang="en-US" sz="2800" b="1" dirty="0">
              <a:solidFill>
                <a:srgbClr val="FF0000"/>
              </a:solidFill>
            </a:endParaRPr>
          </a:p>
          <a:p>
            <a:pPr marL="1371600" lvl="3" indent="0" algn="just">
              <a:buNone/>
            </a:pPr>
            <a:r>
              <a:rPr lang="en-US" sz="2800" b="1" dirty="0">
                <a:solidFill>
                  <a:srgbClr val="FF0000"/>
                </a:solidFill>
              </a:rPr>
              <a:t>    </a:t>
            </a:r>
            <a:r>
              <a:rPr lang="en-US" sz="2800" b="1" dirty="0" smtClean="0">
                <a:solidFill>
                  <a:srgbClr val="FF0000"/>
                </a:solidFill>
              </a:rPr>
              <a:t>//statement;</a:t>
            </a:r>
          </a:p>
          <a:p>
            <a:pPr marL="1371600" lvl="3" indent="0" algn="just">
              <a:buNone/>
            </a:pPr>
            <a:r>
              <a:rPr lang="en-US" sz="2800" b="1" dirty="0">
                <a:solidFill>
                  <a:srgbClr val="FF0000"/>
                </a:solidFill>
              </a:rPr>
              <a:t>}</a:t>
            </a:r>
          </a:p>
          <a:p>
            <a:pPr marL="1371600" lvl="3" indent="0" algn="just">
              <a:buNone/>
            </a:pPr>
            <a:r>
              <a:rPr lang="en-US" sz="2800" b="1" dirty="0">
                <a:solidFill>
                  <a:srgbClr val="FF0000"/>
                </a:solidFill>
              </a:rPr>
              <a:t>else if (condition</a:t>
            </a:r>
            <a:r>
              <a:rPr lang="en-US" sz="2800" b="1" dirty="0" smtClean="0">
                <a:solidFill>
                  <a:srgbClr val="FF0000"/>
                </a:solidFill>
              </a:rPr>
              <a:t>) {</a:t>
            </a:r>
            <a:endParaRPr lang="en-US" sz="2800" b="1" dirty="0">
              <a:solidFill>
                <a:srgbClr val="FF0000"/>
              </a:solidFill>
            </a:endParaRPr>
          </a:p>
          <a:p>
            <a:pPr marL="1371600" lvl="3" indent="0" algn="just">
              <a:buNone/>
            </a:pPr>
            <a:r>
              <a:rPr lang="en-US" sz="2800" b="1" dirty="0">
                <a:solidFill>
                  <a:srgbClr val="FF0000"/>
                </a:solidFill>
              </a:rPr>
              <a:t>    </a:t>
            </a:r>
            <a:r>
              <a:rPr lang="en-US" sz="2800" b="1" dirty="0" smtClean="0">
                <a:solidFill>
                  <a:srgbClr val="FF0000"/>
                </a:solidFill>
              </a:rPr>
              <a:t>//statement;</a:t>
            </a:r>
          </a:p>
          <a:p>
            <a:pPr marL="1371600" lvl="3" indent="0" algn="just">
              <a:buNone/>
            </a:pPr>
            <a:r>
              <a:rPr lang="en-US" sz="2800" b="1" dirty="0">
                <a:solidFill>
                  <a:srgbClr val="FF0000"/>
                </a:solidFill>
              </a:rPr>
              <a:t>}</a:t>
            </a:r>
          </a:p>
          <a:p>
            <a:pPr marL="1371600" lvl="3" indent="0" algn="just">
              <a:buNone/>
            </a:pPr>
            <a:r>
              <a:rPr lang="en-US" sz="2800" b="1" dirty="0" smtClean="0">
                <a:solidFill>
                  <a:srgbClr val="FF0000"/>
                </a:solidFill>
              </a:rPr>
              <a:t>.</a:t>
            </a:r>
          </a:p>
          <a:p>
            <a:pPr marL="1371600" lvl="3" indent="0" algn="just">
              <a:buNone/>
            </a:pPr>
            <a:r>
              <a:rPr lang="en-US" sz="2800" b="1" dirty="0">
                <a:solidFill>
                  <a:srgbClr val="FF0000"/>
                </a:solidFill>
              </a:rPr>
              <a:t>.</a:t>
            </a:r>
          </a:p>
          <a:p>
            <a:pPr marL="1371600" lvl="3" indent="0" algn="just">
              <a:buNone/>
            </a:pPr>
            <a:r>
              <a:rPr lang="en-US" sz="2800" b="1" dirty="0">
                <a:solidFill>
                  <a:srgbClr val="FF0000"/>
                </a:solidFill>
              </a:rPr>
              <a:t>.</a:t>
            </a:r>
          </a:p>
          <a:p>
            <a:pPr marL="1371600" lvl="3" indent="0" algn="just">
              <a:buNone/>
            </a:pPr>
            <a:r>
              <a:rPr lang="en-US" sz="2800" b="1" dirty="0">
                <a:solidFill>
                  <a:srgbClr val="FF0000"/>
                </a:solidFill>
              </a:rPr>
              <a:t>e</a:t>
            </a:r>
            <a:r>
              <a:rPr lang="en-US" sz="2800" b="1" dirty="0" smtClean="0">
                <a:solidFill>
                  <a:srgbClr val="FF0000"/>
                </a:solidFill>
              </a:rPr>
              <a:t>lse {</a:t>
            </a:r>
            <a:endParaRPr lang="en-US" sz="2800" b="1" dirty="0">
              <a:solidFill>
                <a:srgbClr val="FF0000"/>
              </a:solidFill>
            </a:endParaRPr>
          </a:p>
          <a:p>
            <a:pPr marL="1371600" lvl="3" indent="0" algn="just">
              <a:buNone/>
            </a:pPr>
            <a:r>
              <a:rPr lang="en-US" sz="2800" b="1" dirty="0">
                <a:solidFill>
                  <a:srgbClr val="FF0000"/>
                </a:solidFill>
              </a:rPr>
              <a:t>    </a:t>
            </a:r>
            <a:r>
              <a:rPr lang="en-US" sz="2800" b="1" dirty="0" smtClean="0">
                <a:solidFill>
                  <a:srgbClr val="FF0000"/>
                </a:solidFill>
              </a:rPr>
              <a:t>//statement;</a:t>
            </a:r>
          </a:p>
          <a:p>
            <a:pPr marL="1371600" lvl="3" indent="0" algn="just">
              <a:buNone/>
            </a:pPr>
            <a:r>
              <a:rPr lang="en-US" sz="2800" b="1" dirty="0">
                <a:solidFill>
                  <a:srgbClr val="FF0000"/>
                </a:solidFill>
              </a:rPr>
              <a:t>}</a:t>
            </a:r>
            <a:endParaRPr lang="en-US" sz="2800" b="1" dirty="0" smtClean="0">
              <a:solidFill>
                <a:srgbClr val="FF0000"/>
              </a:solidFill>
            </a:endParaRPr>
          </a:p>
        </p:txBody>
      </p:sp>
    </p:spTree>
    <p:extLst>
      <p:ext uri="{BB962C8B-B14F-4D97-AF65-F5344CB8AC3E}">
        <p14:creationId xmlns="" xmlns:p14="http://schemas.microsoft.com/office/powerpoint/2010/main" val="24500817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Source Code of if-else-if ladder statement -</a:t>
            </a:r>
            <a:endParaRPr lang="en-US" sz="3600" b="1" dirty="0">
              <a:latin typeface="+mn-lt"/>
            </a:endParaRPr>
          </a:p>
        </p:txBody>
      </p:sp>
      <p:sp>
        <p:nvSpPr>
          <p:cNvPr id="8" name="TextBox 7"/>
          <p:cNvSpPr txBox="1"/>
          <p:nvPr/>
        </p:nvSpPr>
        <p:spPr>
          <a:xfrm>
            <a:off x="381000" y="991917"/>
            <a:ext cx="11277600" cy="5262979"/>
          </a:xfrm>
          <a:prstGeom prst="rect">
            <a:avLst/>
          </a:prstGeom>
          <a:noFill/>
        </p:spPr>
        <p:txBody>
          <a:bodyPr wrap="square" rtlCol="0">
            <a:spAutoFit/>
          </a:bodyPr>
          <a:lstStyle/>
          <a:p>
            <a:r>
              <a:rPr lang="en-US" sz="2100" b="1" dirty="0" smtClean="0">
                <a:solidFill>
                  <a:srgbClr val="FF0000"/>
                </a:solidFill>
              </a:rPr>
              <a:t>#include&lt;iostream.h&gt; </a:t>
            </a:r>
            <a:endParaRPr lang="en-US" sz="2100" b="1" dirty="0">
              <a:solidFill>
                <a:srgbClr val="FF0000"/>
              </a:solidFill>
            </a:endParaRPr>
          </a:p>
          <a:p>
            <a:r>
              <a:rPr lang="en-US" sz="2100" b="1" dirty="0" smtClean="0">
                <a:solidFill>
                  <a:srgbClr val="FF0000"/>
                </a:solidFill>
              </a:rPr>
              <a:t>#include&lt;conio.h&gt;</a:t>
            </a:r>
          </a:p>
          <a:p>
            <a:endParaRPr lang="en-US" sz="2100" b="1" dirty="0">
              <a:solidFill>
                <a:srgbClr val="FF0000"/>
              </a:solidFill>
            </a:endParaRPr>
          </a:p>
          <a:p>
            <a:r>
              <a:rPr lang="en-US" sz="2100" b="1" dirty="0" smtClean="0">
                <a:solidFill>
                  <a:srgbClr val="FF0000"/>
                </a:solidFill>
              </a:rPr>
              <a:t>void </a:t>
            </a:r>
            <a:r>
              <a:rPr lang="en-US" sz="2100" b="1" dirty="0">
                <a:solidFill>
                  <a:srgbClr val="FF0000"/>
                </a:solidFill>
              </a:rPr>
              <a:t>main() </a:t>
            </a:r>
          </a:p>
          <a:p>
            <a:r>
              <a:rPr lang="en-US" sz="2100" b="1" dirty="0">
                <a:solidFill>
                  <a:srgbClr val="FF0000"/>
                </a:solidFill>
              </a:rPr>
              <a:t>{ </a:t>
            </a:r>
          </a:p>
          <a:p>
            <a:r>
              <a:rPr lang="en-US" sz="2100" b="1" dirty="0">
                <a:solidFill>
                  <a:srgbClr val="FF0000"/>
                </a:solidFill>
              </a:rPr>
              <a:t>	int i = 20; </a:t>
            </a:r>
          </a:p>
          <a:p>
            <a:endParaRPr lang="en-US" sz="2100" b="1" dirty="0">
              <a:solidFill>
                <a:srgbClr val="FF0000"/>
              </a:solidFill>
            </a:endParaRPr>
          </a:p>
          <a:p>
            <a:r>
              <a:rPr lang="en-US" sz="2100" b="1" dirty="0">
                <a:solidFill>
                  <a:srgbClr val="FF0000"/>
                </a:solidFill>
              </a:rPr>
              <a:t>	if (i == 10) </a:t>
            </a:r>
          </a:p>
          <a:p>
            <a:r>
              <a:rPr lang="en-US" sz="2100" b="1" dirty="0">
                <a:solidFill>
                  <a:srgbClr val="FF0000"/>
                </a:solidFill>
              </a:rPr>
              <a:t>		cout&lt;&lt;"i is 10"; </a:t>
            </a:r>
          </a:p>
          <a:p>
            <a:r>
              <a:rPr lang="en-US" sz="2100" b="1" dirty="0">
                <a:solidFill>
                  <a:srgbClr val="FF0000"/>
                </a:solidFill>
              </a:rPr>
              <a:t>	else if (i == 15) </a:t>
            </a:r>
          </a:p>
          <a:p>
            <a:r>
              <a:rPr lang="en-US" sz="2100" b="1" dirty="0">
                <a:solidFill>
                  <a:srgbClr val="FF0000"/>
                </a:solidFill>
              </a:rPr>
              <a:t>		cout&lt;&lt;"i is 15"; </a:t>
            </a:r>
          </a:p>
          <a:p>
            <a:r>
              <a:rPr lang="en-US" sz="2100" b="1" dirty="0">
                <a:solidFill>
                  <a:srgbClr val="FF0000"/>
                </a:solidFill>
              </a:rPr>
              <a:t>	else if (i == 20) </a:t>
            </a:r>
          </a:p>
          <a:p>
            <a:r>
              <a:rPr lang="en-US" sz="2100" b="1" dirty="0">
                <a:solidFill>
                  <a:srgbClr val="FF0000"/>
                </a:solidFill>
              </a:rPr>
              <a:t>		cout&lt;&lt;"i is 20"; </a:t>
            </a:r>
          </a:p>
          <a:p>
            <a:r>
              <a:rPr lang="en-US" sz="2100" b="1" dirty="0">
                <a:solidFill>
                  <a:srgbClr val="FF0000"/>
                </a:solidFill>
              </a:rPr>
              <a:t>	else</a:t>
            </a:r>
          </a:p>
          <a:p>
            <a:r>
              <a:rPr lang="en-US" sz="2100" b="1" dirty="0">
                <a:solidFill>
                  <a:srgbClr val="FF0000"/>
                </a:solidFill>
              </a:rPr>
              <a:t>		cout&lt;&lt;"i is not present"; </a:t>
            </a:r>
          </a:p>
          <a:p>
            <a:r>
              <a:rPr lang="en-US" sz="2100" b="1" dirty="0">
                <a:solidFill>
                  <a:srgbClr val="FF0000"/>
                </a:solidFill>
              </a:rPr>
              <a:t>} </a:t>
            </a:r>
          </a:p>
        </p:txBody>
      </p:sp>
    </p:spTree>
    <p:extLst>
      <p:ext uri="{BB962C8B-B14F-4D97-AF65-F5344CB8AC3E}">
        <p14:creationId xmlns="" xmlns:p14="http://schemas.microsoft.com/office/powerpoint/2010/main" val="3944031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Object Oriented Programming -</a:t>
            </a:r>
            <a:endParaRPr lang="en-US" sz="3600" b="1" dirty="0">
              <a:latin typeface="+mn-lt"/>
            </a:endParaRPr>
          </a:p>
        </p:txBody>
      </p:sp>
      <p:sp>
        <p:nvSpPr>
          <p:cNvPr id="3" name="Text Placeholder 2"/>
          <p:cNvSpPr>
            <a:spLocks noGrp="1"/>
          </p:cNvSpPr>
          <p:nvPr>
            <p:ph type="body" idx="1"/>
          </p:nvPr>
        </p:nvSpPr>
        <p:spPr>
          <a:xfrm>
            <a:off x="568803" y="1144805"/>
            <a:ext cx="11005246" cy="5281047"/>
          </a:xfrm>
        </p:spPr>
        <p:txBody>
          <a:bodyPr>
            <a:normAutofit/>
          </a:bodyPr>
          <a:lstStyle/>
          <a:p>
            <a:pPr marL="342900" indent="-342900" algn="just">
              <a:buFont typeface="Arial" panose="020B0604020202020204" pitchFamily="34" charset="0"/>
              <a:buChar char="•"/>
            </a:pPr>
            <a:r>
              <a:rPr lang="en-US" sz="2200" dirty="0" smtClean="0">
                <a:solidFill>
                  <a:schemeClr val="tx1"/>
                </a:solidFill>
              </a:rPr>
              <a:t>Object Oriented programming is a programming style that is associated with the concept of Class, Objects and various other concepts revolving around these two, like Inheritance, Polymorphism, Abstraction, Encapsulation etc.</a:t>
            </a:r>
          </a:p>
          <a:p>
            <a:pPr marL="342900" indent="-342900" algn="just">
              <a:buFont typeface="Arial" panose="020B0604020202020204" pitchFamily="34" charset="0"/>
              <a:buChar char="•"/>
            </a:pPr>
            <a:endParaRPr lang="en-US" sz="2200" dirty="0" smtClean="0">
              <a:solidFill>
                <a:schemeClr val="tx1"/>
              </a:solidFill>
            </a:endParaRPr>
          </a:p>
        </p:txBody>
      </p:sp>
      <p:pic>
        <p:nvPicPr>
          <p:cNvPr id="4" name="Picture 3"/>
          <p:cNvPicPr>
            <a:picLocks noChangeAspect="1"/>
          </p:cNvPicPr>
          <p:nvPr/>
        </p:nvPicPr>
        <p:blipFill rotWithShape="1">
          <a:blip r:embed="rId2">
            <a:extLst>
              <a:ext uri="{28A0092B-C50C-407E-A947-70E740481C1C}">
                <a14:useLocalDpi xmlns="" xmlns:a14="http://schemas.microsoft.com/office/drawing/2010/main" val="0"/>
              </a:ext>
            </a:extLst>
          </a:blip>
          <a:srcRect l="5294" t="10656" r="13865" b="1014"/>
          <a:stretch/>
        </p:blipFill>
        <p:spPr>
          <a:xfrm>
            <a:off x="3356974" y="2192055"/>
            <a:ext cx="5185777" cy="4363994"/>
          </a:xfrm>
          <a:prstGeom prst="rect">
            <a:avLst/>
          </a:prstGeom>
        </p:spPr>
      </p:pic>
    </p:spTree>
    <p:extLst>
      <p:ext uri="{BB962C8B-B14F-4D97-AF65-F5344CB8AC3E}">
        <p14:creationId xmlns="" xmlns:p14="http://schemas.microsoft.com/office/powerpoint/2010/main" val="260956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Switch Case Statement -</a:t>
            </a:r>
            <a:endParaRPr lang="en-US" sz="3600" b="1" dirty="0">
              <a:latin typeface="+mn-lt"/>
            </a:endParaRPr>
          </a:p>
        </p:txBody>
      </p:sp>
      <p:sp>
        <p:nvSpPr>
          <p:cNvPr id="8" name="TextBox 7"/>
          <p:cNvSpPr txBox="1"/>
          <p:nvPr/>
        </p:nvSpPr>
        <p:spPr>
          <a:xfrm>
            <a:off x="381000" y="991917"/>
            <a:ext cx="11277600" cy="4293483"/>
          </a:xfrm>
          <a:prstGeom prst="rect">
            <a:avLst/>
          </a:prstGeom>
          <a:noFill/>
        </p:spPr>
        <p:txBody>
          <a:bodyPr wrap="square" rtlCol="0">
            <a:spAutoFit/>
          </a:bodyPr>
          <a:lstStyle/>
          <a:p>
            <a:pPr algn="just"/>
            <a:r>
              <a:rPr lang="en-US" sz="2100" dirty="0"/>
              <a:t>The C++ switch statement executes one statement from multiple conditions. It is like if-else-if ladder statement in C</a:t>
            </a:r>
            <a:r>
              <a:rPr lang="en-US" sz="2100" dirty="0" smtClean="0"/>
              <a:t>++.</a:t>
            </a:r>
          </a:p>
          <a:p>
            <a:pPr algn="just"/>
            <a:endParaRPr lang="en-US" sz="2100" dirty="0" smtClean="0"/>
          </a:p>
          <a:p>
            <a:pPr marL="342900" indent="-342900" algn="just">
              <a:buFont typeface="Wingdings" panose="05000000000000000000" pitchFamily="2" charset="2"/>
              <a:buChar char="q"/>
            </a:pPr>
            <a:r>
              <a:rPr lang="en-US" sz="2100" b="1" i="1" dirty="0" smtClean="0"/>
              <a:t>Syntax –</a:t>
            </a:r>
          </a:p>
          <a:p>
            <a:pPr marL="342900" indent="-342900" algn="just">
              <a:buFont typeface="Wingdings" panose="05000000000000000000" pitchFamily="2" charset="2"/>
              <a:buChar char="q"/>
            </a:pPr>
            <a:endParaRPr lang="en-US" sz="2100" b="1" i="1" dirty="0" smtClean="0"/>
          </a:p>
          <a:p>
            <a:pPr lvl="2"/>
            <a:r>
              <a:rPr lang="en-US" sz="2400" b="1" dirty="0">
                <a:solidFill>
                  <a:srgbClr val="FF0000"/>
                </a:solidFill>
              </a:rPr>
              <a:t>switch</a:t>
            </a:r>
            <a:r>
              <a:rPr lang="en-US" sz="2400" dirty="0">
                <a:solidFill>
                  <a:srgbClr val="FF0000"/>
                </a:solidFill>
              </a:rPr>
              <a:t>(expression</a:t>
            </a:r>
            <a:r>
              <a:rPr lang="en-US" sz="2400" dirty="0" smtClean="0">
                <a:solidFill>
                  <a:srgbClr val="FF0000"/>
                </a:solidFill>
              </a:rPr>
              <a:t>) </a:t>
            </a:r>
          </a:p>
          <a:p>
            <a:pPr lvl="2"/>
            <a:r>
              <a:rPr lang="en-US" sz="2400" dirty="0" smtClean="0">
                <a:solidFill>
                  <a:srgbClr val="FF0000"/>
                </a:solidFill>
              </a:rPr>
              <a:t>{</a:t>
            </a:r>
            <a:r>
              <a:rPr lang="en-US" sz="2400" dirty="0">
                <a:solidFill>
                  <a:srgbClr val="FF0000"/>
                </a:solidFill>
              </a:rPr>
              <a:t>      </a:t>
            </a:r>
          </a:p>
          <a:p>
            <a:pPr lvl="2"/>
            <a:r>
              <a:rPr lang="en-US" sz="2400" b="1" dirty="0" smtClean="0">
                <a:solidFill>
                  <a:srgbClr val="FF0000"/>
                </a:solidFill>
              </a:rPr>
              <a:t>	case</a:t>
            </a:r>
            <a:r>
              <a:rPr lang="en-US" sz="2400" dirty="0">
                <a:solidFill>
                  <a:srgbClr val="FF0000"/>
                </a:solidFill>
              </a:rPr>
              <a:t> value1:     	</a:t>
            </a:r>
            <a:r>
              <a:rPr lang="en-US" sz="2400" dirty="0" smtClean="0">
                <a:solidFill>
                  <a:srgbClr val="FF0000"/>
                </a:solidFill>
              </a:rPr>
              <a:t>//</a:t>
            </a:r>
            <a:r>
              <a:rPr lang="en-US" sz="2400" dirty="0">
                <a:solidFill>
                  <a:srgbClr val="FF0000"/>
                </a:solidFill>
              </a:rPr>
              <a:t>code to be executed;     	</a:t>
            </a:r>
            <a:r>
              <a:rPr lang="en-US" sz="2400" dirty="0" smtClean="0">
                <a:solidFill>
                  <a:srgbClr val="FF0000"/>
                </a:solidFill>
              </a:rPr>
              <a:t>	</a:t>
            </a:r>
            <a:r>
              <a:rPr lang="en-US" sz="2400" b="1" dirty="0" smtClean="0">
                <a:solidFill>
                  <a:srgbClr val="FF0000"/>
                </a:solidFill>
              </a:rPr>
              <a:t>break</a:t>
            </a:r>
            <a:r>
              <a:rPr lang="en-US" sz="2400" dirty="0">
                <a:solidFill>
                  <a:srgbClr val="FF0000"/>
                </a:solidFill>
              </a:rPr>
              <a:t>;    </a:t>
            </a:r>
          </a:p>
          <a:p>
            <a:pPr lvl="2"/>
            <a:r>
              <a:rPr lang="en-US" sz="2400" b="1" dirty="0" smtClean="0">
                <a:solidFill>
                  <a:srgbClr val="FF0000"/>
                </a:solidFill>
              </a:rPr>
              <a:t>	case</a:t>
            </a:r>
            <a:r>
              <a:rPr lang="en-US" sz="2400" dirty="0">
                <a:solidFill>
                  <a:srgbClr val="FF0000"/>
                </a:solidFill>
              </a:rPr>
              <a:t> value2:      </a:t>
            </a:r>
            <a:r>
              <a:rPr lang="en-US" sz="2400" dirty="0" smtClean="0">
                <a:solidFill>
                  <a:srgbClr val="FF0000"/>
                </a:solidFill>
              </a:rPr>
              <a:t>	//</a:t>
            </a:r>
            <a:r>
              <a:rPr lang="en-US" sz="2400" dirty="0">
                <a:solidFill>
                  <a:srgbClr val="FF0000"/>
                </a:solidFill>
              </a:rPr>
              <a:t>code to be executed;      </a:t>
            </a:r>
            <a:r>
              <a:rPr lang="en-US" sz="2400" dirty="0" smtClean="0">
                <a:solidFill>
                  <a:srgbClr val="FF0000"/>
                </a:solidFill>
              </a:rPr>
              <a:t>		</a:t>
            </a:r>
            <a:r>
              <a:rPr lang="en-US" sz="2400" b="1" dirty="0" smtClean="0">
                <a:solidFill>
                  <a:srgbClr val="FF0000"/>
                </a:solidFill>
              </a:rPr>
              <a:t>break</a:t>
            </a:r>
            <a:r>
              <a:rPr lang="en-US" sz="2400" dirty="0">
                <a:solidFill>
                  <a:srgbClr val="FF0000"/>
                </a:solidFill>
              </a:rPr>
              <a:t>;    </a:t>
            </a:r>
          </a:p>
          <a:p>
            <a:pPr lvl="2"/>
            <a:r>
              <a:rPr lang="en-US" sz="2400" dirty="0" smtClean="0">
                <a:solidFill>
                  <a:srgbClr val="FF0000"/>
                </a:solidFill>
              </a:rPr>
              <a:t>	......</a:t>
            </a:r>
            <a:r>
              <a:rPr lang="en-US" sz="2400" dirty="0">
                <a:solidFill>
                  <a:srgbClr val="FF0000"/>
                </a:solidFill>
              </a:rPr>
              <a:t>     </a:t>
            </a:r>
          </a:p>
          <a:p>
            <a:pPr lvl="2"/>
            <a:r>
              <a:rPr lang="en-US" sz="2400" b="1" dirty="0" smtClean="0">
                <a:solidFill>
                  <a:srgbClr val="FF0000"/>
                </a:solidFill>
              </a:rPr>
              <a:t>	default</a:t>
            </a:r>
            <a:r>
              <a:rPr lang="en-US" sz="2400" dirty="0">
                <a:solidFill>
                  <a:srgbClr val="FF0000"/>
                </a:solidFill>
              </a:rPr>
              <a:t>:       </a:t>
            </a:r>
            <a:r>
              <a:rPr lang="en-US" sz="2400" dirty="0" smtClean="0">
                <a:solidFill>
                  <a:srgbClr val="FF0000"/>
                </a:solidFill>
              </a:rPr>
              <a:t>		//if</a:t>
            </a:r>
            <a:r>
              <a:rPr lang="en-US" sz="2400" dirty="0">
                <a:solidFill>
                  <a:srgbClr val="FF0000"/>
                </a:solidFill>
              </a:rPr>
              <a:t> all cases are not matched;     	</a:t>
            </a:r>
            <a:r>
              <a:rPr lang="en-US" sz="2400" b="1" dirty="0" smtClean="0">
                <a:solidFill>
                  <a:srgbClr val="FF0000"/>
                </a:solidFill>
              </a:rPr>
              <a:t>break</a:t>
            </a:r>
            <a:r>
              <a:rPr lang="en-US" sz="2400" dirty="0">
                <a:solidFill>
                  <a:srgbClr val="FF0000"/>
                </a:solidFill>
              </a:rPr>
              <a:t>;    </a:t>
            </a:r>
          </a:p>
          <a:p>
            <a:pPr lvl="2"/>
            <a:r>
              <a:rPr lang="en-US" sz="2400" dirty="0">
                <a:solidFill>
                  <a:srgbClr val="FF0000"/>
                </a:solidFill>
              </a:rPr>
              <a:t>}</a:t>
            </a:r>
            <a:r>
              <a:rPr lang="en-US" sz="2400" dirty="0"/>
              <a:t>  </a:t>
            </a:r>
          </a:p>
        </p:txBody>
      </p:sp>
    </p:spTree>
    <p:extLst>
      <p:ext uri="{BB962C8B-B14F-4D97-AF65-F5344CB8AC3E}">
        <p14:creationId xmlns="" xmlns:p14="http://schemas.microsoft.com/office/powerpoint/2010/main" val="36182288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75303" y="188258"/>
            <a:ext cx="8035179" cy="649492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0556826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36177"/>
            <a:ext cx="7803776" cy="6278642"/>
          </a:xfrm>
          <a:prstGeom prst="rect">
            <a:avLst/>
          </a:prstGeom>
        </p:spPr>
        <p:txBody>
          <a:bodyPr wrap="square">
            <a:spAutoFit/>
          </a:bodyPr>
          <a:lstStyle/>
          <a:p>
            <a:pPr marL="342900" indent="-342900">
              <a:buFont typeface="Wingdings" panose="05000000000000000000" pitchFamily="2" charset="2"/>
              <a:buChar char="q"/>
            </a:pPr>
            <a:r>
              <a:rPr lang="en-US" sz="2100" b="1" i="1" dirty="0" smtClean="0"/>
              <a:t>Example –</a:t>
            </a:r>
          </a:p>
          <a:p>
            <a:pPr marL="342900" indent="-342900">
              <a:buFont typeface="Wingdings" panose="05000000000000000000" pitchFamily="2" charset="2"/>
              <a:buChar char="q"/>
            </a:pPr>
            <a:endParaRPr lang="en-US" sz="2100" b="1" i="1" dirty="0" smtClean="0"/>
          </a:p>
          <a:p>
            <a:r>
              <a:rPr lang="en-US" sz="2400" b="1" dirty="0" smtClean="0"/>
              <a:t>#include&lt;iostream.h&gt;</a:t>
            </a:r>
            <a:r>
              <a:rPr lang="en-US" sz="2400" b="1" dirty="0"/>
              <a:t>  </a:t>
            </a:r>
          </a:p>
          <a:p>
            <a:r>
              <a:rPr lang="en-US" sz="2400" b="1" dirty="0" smtClean="0"/>
              <a:t>#include&lt;conio.h&gt;</a:t>
            </a:r>
          </a:p>
          <a:p>
            <a:r>
              <a:rPr lang="en-US" sz="2400" b="1" dirty="0" smtClean="0"/>
              <a:t>void</a:t>
            </a:r>
            <a:r>
              <a:rPr lang="en-US" sz="2400" b="1" dirty="0"/>
              <a:t> main () </a:t>
            </a:r>
            <a:endParaRPr lang="en-US" sz="2400" b="1" dirty="0" smtClean="0"/>
          </a:p>
          <a:p>
            <a:r>
              <a:rPr lang="en-US" sz="2400" b="1" dirty="0" smtClean="0"/>
              <a:t>{</a:t>
            </a:r>
            <a:r>
              <a:rPr lang="en-US" sz="2400" b="1" dirty="0"/>
              <a:t>  </a:t>
            </a:r>
          </a:p>
          <a:p>
            <a:r>
              <a:rPr lang="en-US" sz="2400" b="1" dirty="0"/>
              <a:t>       </a:t>
            </a:r>
            <a:r>
              <a:rPr lang="en-US" sz="2400" b="1" dirty="0" smtClean="0"/>
              <a:t>    int</a:t>
            </a:r>
            <a:r>
              <a:rPr lang="en-US" sz="2400" b="1" dirty="0"/>
              <a:t> num;  </a:t>
            </a:r>
          </a:p>
          <a:p>
            <a:r>
              <a:rPr lang="en-US" sz="2400" b="1" dirty="0"/>
              <a:t>       </a:t>
            </a:r>
            <a:r>
              <a:rPr lang="en-US" sz="2400" b="1" dirty="0" smtClean="0"/>
              <a:t>    cout</a:t>
            </a:r>
            <a:r>
              <a:rPr lang="en-US" sz="2400" b="1" dirty="0"/>
              <a:t>&lt;&lt;"Enter a number to check grade:";    </a:t>
            </a:r>
          </a:p>
          <a:p>
            <a:r>
              <a:rPr lang="en-US" sz="2400" b="1" dirty="0"/>
              <a:t>        </a:t>
            </a:r>
            <a:r>
              <a:rPr lang="en-US" sz="2400" b="1" dirty="0" smtClean="0"/>
              <a:t>   cin</a:t>
            </a:r>
            <a:r>
              <a:rPr lang="en-US" sz="2400" b="1" dirty="0"/>
              <a:t>&gt;&gt;num;  </a:t>
            </a:r>
          </a:p>
          <a:p>
            <a:r>
              <a:rPr lang="en-US" sz="2400" b="1" dirty="0"/>
              <a:t>           switch (num)    </a:t>
            </a:r>
          </a:p>
          <a:p>
            <a:r>
              <a:rPr lang="en-US" sz="2400" b="1" dirty="0"/>
              <a:t>          </a:t>
            </a:r>
            <a:r>
              <a:rPr lang="en-US" sz="2400" b="1" dirty="0" smtClean="0"/>
              <a:t> {</a:t>
            </a:r>
            <a:r>
              <a:rPr lang="en-US" sz="2400" b="1" dirty="0"/>
              <a:t>    </a:t>
            </a:r>
          </a:p>
          <a:p>
            <a:r>
              <a:rPr lang="en-US" sz="2400" b="1" dirty="0"/>
              <a:t>              case 10: cout&lt;&lt;"It is 10"; </a:t>
            </a:r>
            <a:r>
              <a:rPr lang="en-US" sz="2400" b="1" dirty="0" smtClean="0"/>
              <a:t>			break</a:t>
            </a:r>
            <a:r>
              <a:rPr lang="en-US" sz="2400" b="1" dirty="0"/>
              <a:t>;    </a:t>
            </a:r>
          </a:p>
          <a:p>
            <a:r>
              <a:rPr lang="en-US" sz="2400" b="1" dirty="0"/>
              <a:t>              case 20: cout&lt;&lt;"It is 20"; </a:t>
            </a:r>
            <a:r>
              <a:rPr lang="en-US" sz="2400" b="1" dirty="0" smtClean="0"/>
              <a:t>			break</a:t>
            </a:r>
            <a:r>
              <a:rPr lang="en-US" sz="2400" b="1" dirty="0"/>
              <a:t>;    </a:t>
            </a:r>
          </a:p>
          <a:p>
            <a:r>
              <a:rPr lang="en-US" sz="2400" b="1" dirty="0"/>
              <a:t>              case 30: cout&lt;&lt;"It is 30"; </a:t>
            </a:r>
            <a:r>
              <a:rPr lang="en-US" sz="2400" b="1" dirty="0" smtClean="0"/>
              <a:t>			break</a:t>
            </a:r>
            <a:r>
              <a:rPr lang="en-US" sz="2400" b="1" dirty="0"/>
              <a:t>;    </a:t>
            </a:r>
          </a:p>
          <a:p>
            <a:r>
              <a:rPr lang="en-US" sz="2400" b="1" dirty="0"/>
              <a:t>              default: cout&lt;&lt;"Not 10, 20 or 30"; </a:t>
            </a:r>
            <a:r>
              <a:rPr lang="en-US" sz="2400" b="1" dirty="0" smtClean="0"/>
              <a:t>		break</a:t>
            </a:r>
            <a:r>
              <a:rPr lang="en-US" sz="2400" b="1" dirty="0"/>
              <a:t>;    </a:t>
            </a:r>
          </a:p>
          <a:p>
            <a:r>
              <a:rPr lang="en-US" sz="2400" b="1" dirty="0"/>
              <a:t>          </a:t>
            </a:r>
            <a:r>
              <a:rPr lang="en-US" sz="2400" b="1" dirty="0" smtClean="0"/>
              <a:t> }</a:t>
            </a:r>
            <a:r>
              <a:rPr lang="en-US" sz="2400" b="1" dirty="0"/>
              <a:t>    </a:t>
            </a:r>
            <a:endParaRPr lang="en-US" sz="2400" b="1" dirty="0" smtClean="0"/>
          </a:p>
          <a:p>
            <a:r>
              <a:rPr lang="en-US" sz="2400" b="1" dirty="0" smtClean="0"/>
              <a:t>}</a:t>
            </a:r>
            <a:r>
              <a:rPr lang="en-US" sz="2400" b="1" dirty="0"/>
              <a:t>    </a:t>
            </a:r>
            <a:endParaRPr lang="en-US" sz="2400" b="1" i="0" dirty="0">
              <a:effectLst/>
            </a:endParaRPr>
          </a:p>
        </p:txBody>
      </p:sp>
    </p:spTree>
    <p:extLst>
      <p:ext uri="{BB962C8B-B14F-4D97-AF65-F5344CB8AC3E}">
        <p14:creationId xmlns="" xmlns:p14="http://schemas.microsoft.com/office/powerpoint/2010/main" val="38808358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590931"/>
          </a:xfrm>
          <a:prstGeom prst="rect">
            <a:avLst/>
          </a:prstGeom>
        </p:spPr>
        <p:txBody>
          <a:bodyPr wrap="square">
            <a:spAutoFit/>
          </a:bodyPr>
          <a:lstStyle/>
          <a:p>
            <a:pPr>
              <a:lnSpc>
                <a:spcPct val="90000"/>
              </a:lnSpc>
              <a:spcBef>
                <a:spcPct val="0"/>
              </a:spcBef>
            </a:pPr>
            <a:r>
              <a:rPr lang="en-US" sz="3600" b="1" dirty="0">
                <a:ea typeface="+mj-ea"/>
                <a:cs typeface="+mj-cs"/>
              </a:rPr>
              <a:t>For Loop -</a:t>
            </a:r>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6" name="Rectangle 5"/>
          <p:cNvSpPr/>
          <p:nvPr/>
        </p:nvSpPr>
        <p:spPr>
          <a:xfrm>
            <a:off x="466164" y="1066783"/>
            <a:ext cx="11300012" cy="4154984"/>
          </a:xfrm>
          <a:prstGeom prst="rect">
            <a:avLst/>
          </a:prstGeom>
        </p:spPr>
        <p:txBody>
          <a:bodyPr wrap="square">
            <a:spAutoFit/>
          </a:bodyPr>
          <a:lstStyle/>
          <a:p>
            <a:pPr marL="342900" indent="-342900" algn="just">
              <a:buFont typeface="Wingdings" panose="05000000000000000000" pitchFamily="2" charset="2"/>
              <a:buChar char="§"/>
            </a:pPr>
            <a:r>
              <a:rPr lang="en-US" sz="2400" dirty="0"/>
              <a:t>The C++ for loop is used to iterate a part of the program several times. If the number of iteration is fixed, it is recommended to use for loop than while or do-while loops</a:t>
            </a:r>
            <a:r>
              <a:rPr lang="en-US" sz="2400" dirty="0" smtClean="0"/>
              <a:t>.</a:t>
            </a:r>
          </a:p>
          <a:p>
            <a:pPr marL="342900" indent="-342900" algn="just">
              <a:buFont typeface="Wingdings" panose="05000000000000000000" pitchFamily="2" charset="2"/>
              <a:buChar char="§"/>
            </a:pPr>
            <a:endParaRPr lang="en-US" sz="2400" dirty="0"/>
          </a:p>
          <a:p>
            <a:pPr marL="342900" indent="-342900" algn="just">
              <a:buFont typeface="Wingdings" panose="05000000000000000000" pitchFamily="2" charset="2"/>
              <a:buChar char="§"/>
            </a:pPr>
            <a:r>
              <a:rPr lang="en-US" sz="2400" dirty="0"/>
              <a:t>The C++ for loop is same as </a:t>
            </a:r>
            <a:r>
              <a:rPr lang="en-US" sz="2400" dirty="0" smtClean="0"/>
              <a:t>C. </a:t>
            </a:r>
            <a:r>
              <a:rPr lang="en-US" sz="2400" dirty="0"/>
              <a:t>We can initialize variable, check condition and increment/decrement value</a:t>
            </a:r>
            <a:r>
              <a:rPr lang="en-US" sz="2400" dirty="0" smtClean="0"/>
              <a:t>.</a:t>
            </a:r>
          </a:p>
          <a:p>
            <a:pPr marL="342900" indent="-342900" algn="just">
              <a:buFont typeface="Wingdings" panose="05000000000000000000" pitchFamily="2" charset="2"/>
              <a:buChar char="§"/>
            </a:pPr>
            <a:endParaRPr lang="en-US" sz="2400" dirty="0"/>
          </a:p>
          <a:p>
            <a:pPr marL="342900" indent="-342900" algn="just">
              <a:buFont typeface="Wingdings" panose="05000000000000000000" pitchFamily="2" charset="2"/>
              <a:buChar char="§"/>
            </a:pPr>
            <a:r>
              <a:rPr lang="en-US" sz="2400" b="1" i="1" dirty="0" smtClean="0"/>
              <a:t>Syntax –</a:t>
            </a:r>
          </a:p>
          <a:p>
            <a:pPr lvl="1"/>
            <a:r>
              <a:rPr lang="en-US" sz="2400" dirty="0">
                <a:solidFill>
                  <a:srgbClr val="FF0000"/>
                </a:solidFill>
              </a:rPr>
              <a:t>for(initialization; condition; </a:t>
            </a:r>
            <a:r>
              <a:rPr lang="en-US" sz="2400" dirty="0" err="1">
                <a:solidFill>
                  <a:srgbClr val="FF0000"/>
                </a:solidFill>
              </a:rPr>
              <a:t>incr</a:t>
            </a:r>
            <a:r>
              <a:rPr lang="en-US" sz="2400" dirty="0">
                <a:solidFill>
                  <a:srgbClr val="FF0000"/>
                </a:solidFill>
              </a:rPr>
              <a:t>/</a:t>
            </a:r>
            <a:r>
              <a:rPr lang="en-US" sz="2400" dirty="0" err="1">
                <a:solidFill>
                  <a:srgbClr val="FF0000"/>
                </a:solidFill>
              </a:rPr>
              <a:t>decr</a:t>
            </a:r>
            <a:r>
              <a:rPr lang="en-US" sz="2400" dirty="0" smtClean="0">
                <a:solidFill>
                  <a:srgbClr val="FF0000"/>
                </a:solidFill>
              </a:rPr>
              <a:t>)</a:t>
            </a:r>
          </a:p>
          <a:p>
            <a:pPr lvl="1"/>
            <a:r>
              <a:rPr lang="en-US" sz="2400" dirty="0" smtClean="0">
                <a:solidFill>
                  <a:srgbClr val="FF0000"/>
                </a:solidFill>
              </a:rPr>
              <a:t>{</a:t>
            </a:r>
            <a:r>
              <a:rPr lang="en-US" sz="2400" dirty="0">
                <a:solidFill>
                  <a:srgbClr val="FF0000"/>
                </a:solidFill>
              </a:rPr>
              <a:t>    </a:t>
            </a:r>
          </a:p>
          <a:p>
            <a:pPr lvl="1"/>
            <a:r>
              <a:rPr lang="en-US" sz="2400" dirty="0" smtClean="0">
                <a:solidFill>
                  <a:srgbClr val="FF0000"/>
                </a:solidFill>
              </a:rPr>
              <a:t>	//</a:t>
            </a:r>
            <a:r>
              <a:rPr lang="en-US" sz="2400" dirty="0">
                <a:solidFill>
                  <a:srgbClr val="FF0000"/>
                </a:solidFill>
              </a:rPr>
              <a:t>code to be executed    </a:t>
            </a:r>
          </a:p>
          <a:p>
            <a:pPr lvl="1"/>
            <a:r>
              <a:rPr lang="en-US" sz="2400" dirty="0">
                <a:solidFill>
                  <a:srgbClr val="FF0000"/>
                </a:solidFill>
              </a:rPr>
              <a:t>} </a:t>
            </a:r>
          </a:p>
        </p:txBody>
      </p:sp>
    </p:spTree>
    <p:extLst>
      <p:ext uri="{BB962C8B-B14F-4D97-AF65-F5344CB8AC3E}">
        <p14:creationId xmlns="" xmlns:p14="http://schemas.microsoft.com/office/powerpoint/2010/main" val="26667984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pp For loop 1"/>
          <p:cNvSpPr>
            <a:spLocks noChangeAspect="1" noChangeArrowheads="1"/>
          </p:cNvSpPr>
          <p:nvPr/>
        </p:nvSpPr>
        <p:spPr bwMode="auto">
          <a:xfrm>
            <a:off x="2643281" y="1774961"/>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466164" y="358605"/>
            <a:ext cx="4814046" cy="6163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3653116" y="6010835"/>
            <a:ext cx="1627094" cy="322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11782" y="885271"/>
            <a:ext cx="3926541"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b="1" i="1" dirty="0" smtClean="0"/>
              <a:t>Example –</a:t>
            </a:r>
          </a:p>
          <a:p>
            <a:pPr marL="285750" indent="-285750">
              <a:buFont typeface="Wingdings" panose="05000000000000000000" pitchFamily="2" charset="2"/>
              <a:buChar char="q"/>
            </a:pPr>
            <a:endParaRPr lang="en-US" sz="2400" b="1" i="1" dirty="0" smtClean="0"/>
          </a:p>
          <a:p>
            <a:r>
              <a:rPr lang="en-US" sz="2400" dirty="0">
                <a:solidFill>
                  <a:srgbClr val="FF0000"/>
                </a:solidFill>
              </a:rPr>
              <a:t>#</a:t>
            </a:r>
            <a:r>
              <a:rPr lang="en-US" sz="2400" dirty="0" smtClean="0">
                <a:solidFill>
                  <a:srgbClr val="FF0000"/>
                </a:solidFill>
              </a:rPr>
              <a:t>include&lt;iostream.h&gt;</a:t>
            </a:r>
          </a:p>
          <a:p>
            <a:r>
              <a:rPr lang="en-US" sz="2400" dirty="0" smtClean="0">
                <a:solidFill>
                  <a:srgbClr val="FF0000"/>
                </a:solidFill>
              </a:rPr>
              <a:t>#include&lt;conio.h&gt;</a:t>
            </a:r>
            <a:r>
              <a:rPr lang="en-US" sz="2400" dirty="0">
                <a:solidFill>
                  <a:srgbClr val="FF0000"/>
                </a:solidFill>
              </a:rPr>
              <a:t>  </a:t>
            </a:r>
          </a:p>
          <a:p>
            <a:endParaRPr lang="en-US" sz="2400" dirty="0" smtClean="0">
              <a:solidFill>
                <a:srgbClr val="FF0000"/>
              </a:solidFill>
            </a:endParaRPr>
          </a:p>
          <a:p>
            <a:r>
              <a:rPr lang="en-US" sz="2400" dirty="0" smtClean="0">
                <a:solidFill>
                  <a:srgbClr val="FF0000"/>
                </a:solidFill>
              </a:rPr>
              <a:t>void</a:t>
            </a:r>
            <a:r>
              <a:rPr lang="en-US" sz="2400" dirty="0">
                <a:solidFill>
                  <a:srgbClr val="FF0000"/>
                </a:solidFill>
              </a:rPr>
              <a:t> main() </a:t>
            </a:r>
            <a:endParaRPr lang="en-US" sz="2400" dirty="0" smtClean="0">
              <a:solidFill>
                <a:srgbClr val="FF0000"/>
              </a:solidFill>
            </a:endParaRPr>
          </a:p>
          <a:p>
            <a:r>
              <a:rPr lang="en-US" sz="2400" dirty="0" smtClean="0">
                <a:solidFill>
                  <a:srgbClr val="FF0000"/>
                </a:solidFill>
              </a:rPr>
              <a: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int i;</a:t>
            </a:r>
            <a:endParaRPr lang="en-US" sz="2400" dirty="0">
              <a:solidFill>
                <a:srgbClr val="FF0000"/>
              </a:solidFill>
            </a:endParaRPr>
          </a:p>
          <a:p>
            <a:r>
              <a:rPr lang="en-US" sz="2400" dirty="0">
                <a:solidFill>
                  <a:srgbClr val="FF0000"/>
                </a:solidFill>
              </a:rPr>
              <a:t>         </a:t>
            </a:r>
            <a:r>
              <a:rPr lang="en-US" sz="2400" dirty="0" smtClean="0">
                <a:solidFill>
                  <a:srgbClr val="FF0000"/>
                </a:solidFill>
              </a:rPr>
              <a:t>for(</a:t>
            </a:r>
            <a:r>
              <a:rPr lang="en-US" sz="2400" dirty="0" err="1" smtClean="0">
                <a:solidFill>
                  <a:srgbClr val="FF0000"/>
                </a:solidFill>
              </a:rPr>
              <a:t>i</a:t>
            </a:r>
            <a:r>
              <a:rPr lang="en-US" sz="2400" dirty="0" smtClean="0">
                <a:solidFill>
                  <a:srgbClr val="FF0000"/>
                </a:solidFill>
              </a:rPr>
              <a:t>=1;i</a:t>
            </a:r>
            <a:r>
              <a:rPr lang="en-US" sz="2400" dirty="0">
                <a:solidFill>
                  <a:srgbClr val="FF0000"/>
                </a:solidFill>
              </a:rPr>
              <a:t>&lt;=10;i</a:t>
            </a:r>
            <a:r>
              <a:rPr lang="en-US" sz="2400" dirty="0" smtClean="0">
                <a:solidFill>
                  <a:srgbClr val="FF0000"/>
                </a:solidFill>
              </a:rPr>
              <a:t>++)</a:t>
            </a:r>
          </a:p>
          <a:p>
            <a:r>
              <a:rPr lang="en-US" sz="2400" dirty="0" smtClean="0">
                <a:solidFill>
                  <a:srgbClr val="FF0000"/>
                </a:solidFill>
              </a:rPr>
              <a:t>         {</a:t>
            </a:r>
            <a:r>
              <a:rPr lang="en-US" sz="2400" dirty="0">
                <a:solidFill>
                  <a:srgbClr val="FF0000"/>
                </a:solidFill>
              </a:rPr>
              <a:t>      </a:t>
            </a:r>
          </a:p>
          <a:p>
            <a:r>
              <a:rPr lang="en-US" sz="2400" dirty="0">
                <a:solidFill>
                  <a:srgbClr val="FF0000"/>
                </a:solidFill>
              </a:rPr>
              <a:t>            cout&lt;&lt;i &lt;&lt;"\n";      </a:t>
            </a:r>
          </a:p>
          <a:p>
            <a:r>
              <a:rPr lang="en-US" sz="2400" dirty="0">
                <a:solidFill>
                  <a:srgbClr val="FF0000"/>
                </a:solidFill>
              </a:rPr>
              <a:t>         </a:t>
            </a:r>
            <a:r>
              <a:rPr lang="en-US" sz="2400" dirty="0" smtClean="0">
                <a:solidFill>
                  <a:srgbClr val="FF0000"/>
                </a:solidFill>
              </a:rPr>
              <a:t>}</a:t>
            </a:r>
            <a:r>
              <a:rPr lang="en-US" sz="2400" dirty="0">
                <a:solidFill>
                  <a:srgbClr val="FF0000"/>
                </a:solidFill>
              </a:rPr>
              <a:t>       </a:t>
            </a:r>
          </a:p>
          <a:p>
            <a:r>
              <a:rPr lang="en-US" sz="2400" dirty="0" smtClean="0">
                <a:solidFill>
                  <a:srgbClr val="FF0000"/>
                </a:solidFill>
              </a:rPr>
              <a:t>}</a:t>
            </a:r>
            <a:r>
              <a:rPr lang="en-US" sz="2400" dirty="0">
                <a:solidFill>
                  <a:srgbClr val="FF0000"/>
                </a:solidFill>
              </a:rPr>
              <a:t>   </a:t>
            </a:r>
          </a:p>
          <a:p>
            <a:pPr marL="285750" indent="-285750">
              <a:buFont typeface="Wingdings" panose="05000000000000000000" pitchFamily="2" charset="2"/>
              <a:buChar char="q"/>
            </a:pPr>
            <a:endParaRPr lang="en-US" sz="2400" b="1" i="1" dirty="0"/>
          </a:p>
        </p:txBody>
      </p:sp>
    </p:spTree>
    <p:extLst>
      <p:ext uri="{BB962C8B-B14F-4D97-AF65-F5344CB8AC3E}">
        <p14:creationId xmlns="" xmlns:p14="http://schemas.microsoft.com/office/powerpoint/2010/main" val="42839694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590931"/>
          </a:xfrm>
          <a:prstGeom prst="rect">
            <a:avLst/>
          </a:prstGeom>
        </p:spPr>
        <p:txBody>
          <a:bodyPr wrap="square">
            <a:spAutoFit/>
          </a:bodyPr>
          <a:lstStyle/>
          <a:p>
            <a:pPr>
              <a:lnSpc>
                <a:spcPct val="90000"/>
              </a:lnSpc>
              <a:spcBef>
                <a:spcPct val="0"/>
              </a:spcBef>
            </a:pPr>
            <a:r>
              <a:rPr lang="en-US" sz="3600" b="1" dirty="0" smtClean="0">
                <a:ea typeface="+mj-ea"/>
                <a:cs typeface="+mj-cs"/>
              </a:rPr>
              <a:t>While </a:t>
            </a:r>
            <a:r>
              <a:rPr lang="en-US" sz="3600" b="1" dirty="0">
                <a:ea typeface="+mj-ea"/>
                <a:cs typeface="+mj-cs"/>
              </a:rPr>
              <a:t>Loop -</a:t>
            </a:r>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6" name="Rectangle 5"/>
          <p:cNvSpPr/>
          <p:nvPr/>
        </p:nvSpPr>
        <p:spPr>
          <a:xfrm>
            <a:off x="466164" y="1066783"/>
            <a:ext cx="11300012"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t>C++ while loops statement allows to repeatedly run the same block of code until a condition is met.</a:t>
            </a:r>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while </a:t>
            </a:r>
            <a:r>
              <a:rPr lang="en-US" sz="2400" dirty="0"/>
              <a:t>loop is a most basic loop in C++. while loop has one control condition, and executes as long the condition is true.  </a:t>
            </a:r>
            <a:endParaRPr lang="en-US" sz="2400" dirty="0" smtClean="0"/>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The </a:t>
            </a:r>
            <a:r>
              <a:rPr lang="en-US" sz="2400" dirty="0"/>
              <a:t>condition of the loop is tested before the body of the loop is executed, hence it is called an entry-controlled loop.</a:t>
            </a:r>
          </a:p>
          <a:p>
            <a:pPr algn="just"/>
            <a:endParaRPr lang="en-US" sz="2400" dirty="0"/>
          </a:p>
          <a:p>
            <a:pPr marL="342900" indent="-342900" algn="just">
              <a:buFont typeface="Wingdings" panose="05000000000000000000" pitchFamily="2" charset="2"/>
              <a:buChar char="§"/>
            </a:pPr>
            <a:r>
              <a:rPr lang="en-US" sz="2400" b="1" i="1" dirty="0" smtClean="0"/>
              <a:t>Syntax –</a:t>
            </a:r>
          </a:p>
          <a:p>
            <a:pPr lvl="1"/>
            <a:r>
              <a:rPr lang="en-US" sz="2400" dirty="0" smtClean="0">
                <a:solidFill>
                  <a:srgbClr val="FF0000"/>
                </a:solidFill>
              </a:rPr>
              <a:t>while </a:t>
            </a:r>
            <a:r>
              <a:rPr lang="en-US" sz="2400" dirty="0">
                <a:solidFill>
                  <a:srgbClr val="FF0000"/>
                </a:solidFill>
              </a:rPr>
              <a:t>(condition)</a:t>
            </a:r>
          </a:p>
          <a:p>
            <a:pPr lvl="1"/>
            <a:r>
              <a:rPr lang="en-US" sz="2400" dirty="0">
                <a:solidFill>
                  <a:srgbClr val="FF0000"/>
                </a:solidFill>
              </a:rPr>
              <a:t>{</a:t>
            </a:r>
          </a:p>
          <a:p>
            <a:pPr lvl="1"/>
            <a:r>
              <a:rPr lang="en-US" sz="2400" dirty="0">
                <a:solidFill>
                  <a:srgbClr val="FF0000"/>
                </a:solidFill>
              </a:rPr>
              <a:t>   statement(s);</a:t>
            </a:r>
          </a:p>
          <a:p>
            <a:pPr lvl="1"/>
            <a:r>
              <a:rPr lang="en-US" sz="2400" dirty="0">
                <a:solidFill>
                  <a:srgbClr val="FF0000"/>
                </a:solidFill>
              </a:rPr>
              <a:t>   </a:t>
            </a:r>
            <a:r>
              <a:rPr lang="en-US" sz="2400" dirty="0" err="1">
                <a:solidFill>
                  <a:srgbClr val="FF0000"/>
                </a:solidFill>
              </a:rPr>
              <a:t>Incrementation</a:t>
            </a:r>
            <a:r>
              <a:rPr lang="en-US" sz="2400" dirty="0">
                <a:solidFill>
                  <a:srgbClr val="FF0000"/>
                </a:solidFill>
              </a:rPr>
              <a:t>;</a:t>
            </a:r>
          </a:p>
          <a:p>
            <a:pPr lvl="1"/>
            <a:r>
              <a:rPr lang="en-US" sz="2400" dirty="0">
                <a:solidFill>
                  <a:srgbClr val="FF0000"/>
                </a:solidFill>
              </a:rPr>
              <a:t>}</a:t>
            </a:r>
          </a:p>
        </p:txBody>
      </p:sp>
    </p:spTree>
    <p:extLst>
      <p:ext uri="{BB962C8B-B14F-4D97-AF65-F5344CB8AC3E}">
        <p14:creationId xmlns="" xmlns:p14="http://schemas.microsoft.com/office/powerpoint/2010/main" val="10212422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pp For loop 1"/>
          <p:cNvSpPr>
            <a:spLocks noChangeAspect="1" noChangeArrowheads="1"/>
          </p:cNvSpPr>
          <p:nvPr/>
        </p:nvSpPr>
        <p:spPr bwMode="auto">
          <a:xfrm>
            <a:off x="2643281" y="1774961"/>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3653116" y="6010835"/>
            <a:ext cx="1627094" cy="322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11782" y="885271"/>
            <a:ext cx="3926541"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b="1" i="1" dirty="0" smtClean="0"/>
              <a:t>Example –</a:t>
            </a:r>
          </a:p>
          <a:p>
            <a:pPr marL="285750" indent="-285750">
              <a:buFont typeface="Wingdings" panose="05000000000000000000" pitchFamily="2" charset="2"/>
              <a:buChar char="q"/>
            </a:pPr>
            <a:endParaRPr lang="en-US" sz="2400" b="1" i="1" dirty="0" smtClean="0"/>
          </a:p>
          <a:p>
            <a:r>
              <a:rPr lang="en-US" sz="2400" dirty="0">
                <a:solidFill>
                  <a:srgbClr val="FF0000"/>
                </a:solidFill>
              </a:rPr>
              <a:t>#</a:t>
            </a:r>
            <a:r>
              <a:rPr lang="en-US" sz="2400" dirty="0" smtClean="0">
                <a:solidFill>
                  <a:srgbClr val="FF0000"/>
                </a:solidFill>
              </a:rPr>
              <a:t>include&lt;iostream.h&gt;</a:t>
            </a:r>
          </a:p>
          <a:p>
            <a:r>
              <a:rPr lang="en-US" sz="2400" dirty="0" smtClean="0">
                <a:solidFill>
                  <a:srgbClr val="FF0000"/>
                </a:solidFill>
              </a:rPr>
              <a:t>#include&lt;conio.h&gt;</a:t>
            </a:r>
            <a:r>
              <a:rPr lang="en-US" sz="2400" dirty="0">
                <a:solidFill>
                  <a:srgbClr val="FF0000"/>
                </a:solidFill>
              </a:rPr>
              <a:t>  </a:t>
            </a:r>
          </a:p>
          <a:p>
            <a:endParaRPr lang="en-US" sz="2400" dirty="0" smtClean="0">
              <a:solidFill>
                <a:srgbClr val="FF0000"/>
              </a:solidFill>
            </a:endParaRPr>
          </a:p>
          <a:p>
            <a:r>
              <a:rPr lang="en-US" sz="2400" dirty="0" smtClean="0">
                <a:solidFill>
                  <a:srgbClr val="FF0000"/>
                </a:solidFill>
              </a:rPr>
              <a:t>void</a:t>
            </a:r>
            <a:r>
              <a:rPr lang="en-US" sz="2400" dirty="0">
                <a:solidFill>
                  <a:srgbClr val="FF0000"/>
                </a:solidFill>
              </a:rPr>
              <a:t> main() </a:t>
            </a:r>
            <a:endParaRPr lang="en-US" sz="2400" dirty="0" smtClean="0">
              <a:solidFill>
                <a:srgbClr val="FF0000"/>
              </a:solidFill>
            </a:endParaRPr>
          </a:p>
          <a:p>
            <a:r>
              <a:rPr lang="en-US" sz="2400" dirty="0" smtClean="0">
                <a:solidFill>
                  <a:srgbClr val="FF0000"/>
                </a:solidFill>
              </a:rPr>
              <a: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int i=1;</a:t>
            </a:r>
            <a:endParaRPr lang="en-US" sz="2400" dirty="0">
              <a:solidFill>
                <a:srgbClr val="FF0000"/>
              </a:solidFill>
            </a:endParaRPr>
          </a:p>
          <a:p>
            <a:r>
              <a:rPr lang="en-US" sz="2400" dirty="0">
                <a:solidFill>
                  <a:srgbClr val="FF0000"/>
                </a:solidFill>
              </a:rPr>
              <a:t>         </a:t>
            </a:r>
            <a:r>
              <a:rPr lang="en-US" sz="2400" dirty="0" smtClean="0">
                <a:solidFill>
                  <a:srgbClr val="FF0000"/>
                </a:solidFill>
              </a:rPr>
              <a:t>while(i&lt;=10)</a:t>
            </a:r>
          </a:p>
          <a:p>
            <a:r>
              <a:rPr lang="en-US" sz="2400" dirty="0">
                <a:solidFill>
                  <a:srgbClr val="FF0000"/>
                </a:solidFill>
              </a:rPr>
              <a:t> </a:t>
            </a:r>
            <a:r>
              <a:rPr lang="en-US" sz="2400" dirty="0" smtClean="0">
                <a:solidFill>
                  <a:srgbClr val="FF0000"/>
                </a:solidFill>
              </a:rPr>
              <a:t>        {</a:t>
            </a:r>
          </a:p>
          <a:p>
            <a:r>
              <a:rPr lang="en-US" sz="2400" dirty="0">
                <a:solidFill>
                  <a:srgbClr val="FF0000"/>
                </a:solidFill>
              </a:rPr>
              <a:t>	</a:t>
            </a:r>
            <a:r>
              <a:rPr lang="en-US" sz="2400" dirty="0" smtClean="0">
                <a:solidFill>
                  <a:srgbClr val="FF0000"/>
                </a:solidFill>
              </a:rPr>
              <a:t>cout &lt;&lt; “\t”&lt;&lt;i;</a:t>
            </a:r>
          </a:p>
          <a:p>
            <a:r>
              <a:rPr lang="en-US" sz="2400" dirty="0" smtClean="0">
                <a:solidFill>
                  <a:srgbClr val="FF0000"/>
                </a:solidFill>
              </a:rPr>
              <a:t>	i++;</a:t>
            </a:r>
          </a:p>
          <a:p>
            <a:r>
              <a:rPr lang="en-US" sz="2400" dirty="0">
                <a:solidFill>
                  <a:srgbClr val="FF0000"/>
                </a:solidFill>
              </a:rPr>
              <a:t> </a:t>
            </a:r>
            <a:r>
              <a:rPr lang="en-US" sz="2400" dirty="0" smtClean="0">
                <a:solidFill>
                  <a:srgbClr val="FF0000"/>
                </a:solidFill>
              </a:rPr>
              <a:t>        }</a:t>
            </a:r>
            <a:r>
              <a:rPr lang="en-US" sz="2400" dirty="0">
                <a:solidFill>
                  <a:srgbClr val="FF0000"/>
                </a:solidFill>
              </a:rPr>
              <a:t>       </a:t>
            </a:r>
          </a:p>
          <a:p>
            <a:r>
              <a:rPr lang="en-US" sz="2400" dirty="0" smtClean="0">
                <a:solidFill>
                  <a:srgbClr val="FF0000"/>
                </a:solidFill>
              </a:rPr>
              <a:t>}</a:t>
            </a:r>
            <a:r>
              <a:rPr lang="en-US" sz="2400" dirty="0">
                <a:solidFill>
                  <a:srgbClr val="FF0000"/>
                </a:solidFill>
              </a:rPr>
              <a:t>   </a:t>
            </a:r>
          </a:p>
        </p:txBody>
      </p:sp>
      <p:sp>
        <p:nvSpPr>
          <p:cNvPr id="2" name="AutoShape 2" descr="cplusplus-while"/>
          <p:cNvSpPr>
            <a:spLocks noChangeAspect="1" noChangeArrowheads="1"/>
          </p:cNvSpPr>
          <p:nvPr/>
        </p:nvSpPr>
        <p:spPr bwMode="auto">
          <a:xfrm>
            <a:off x="63500" y="-136525"/>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23795" y="693158"/>
            <a:ext cx="4356415" cy="56472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1987875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590931"/>
          </a:xfrm>
          <a:prstGeom prst="rect">
            <a:avLst/>
          </a:prstGeom>
        </p:spPr>
        <p:txBody>
          <a:bodyPr wrap="square">
            <a:spAutoFit/>
          </a:bodyPr>
          <a:lstStyle/>
          <a:p>
            <a:pPr>
              <a:lnSpc>
                <a:spcPct val="90000"/>
              </a:lnSpc>
              <a:spcBef>
                <a:spcPct val="0"/>
              </a:spcBef>
            </a:pPr>
            <a:r>
              <a:rPr lang="en-US" sz="3600" b="1" dirty="0" smtClean="0">
                <a:ea typeface="+mj-ea"/>
                <a:cs typeface="+mj-cs"/>
              </a:rPr>
              <a:t>Do-while </a:t>
            </a:r>
            <a:r>
              <a:rPr lang="en-US" sz="3600" b="1" dirty="0">
                <a:ea typeface="+mj-ea"/>
                <a:cs typeface="+mj-cs"/>
              </a:rPr>
              <a:t>Loop -</a:t>
            </a:r>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6" name="Rectangle 5"/>
          <p:cNvSpPr/>
          <p:nvPr/>
        </p:nvSpPr>
        <p:spPr>
          <a:xfrm>
            <a:off x="466164" y="1066783"/>
            <a:ext cx="11300012" cy="4154984"/>
          </a:xfrm>
          <a:prstGeom prst="rect">
            <a:avLst/>
          </a:prstGeom>
        </p:spPr>
        <p:txBody>
          <a:bodyPr wrap="square">
            <a:spAutoFit/>
          </a:bodyPr>
          <a:lstStyle/>
          <a:p>
            <a:pPr marL="342900" indent="-342900" algn="just">
              <a:buFont typeface="Wingdings" panose="05000000000000000000" pitchFamily="2" charset="2"/>
              <a:buChar char="§"/>
            </a:pPr>
            <a:r>
              <a:rPr lang="en-US" sz="2400" dirty="0"/>
              <a:t>C++ do while loops are very similar to the while loops, but it always executes the code block at least once and furthermore as long as the condition remains true. </a:t>
            </a:r>
            <a:endParaRPr lang="en-US" sz="2400" dirty="0" smtClean="0"/>
          </a:p>
          <a:p>
            <a:pPr marL="342900" indent="-342900" algn="just">
              <a:buFont typeface="Wingdings" panose="05000000000000000000" pitchFamily="2" charset="2"/>
              <a:buChar char="§"/>
            </a:pPr>
            <a:endParaRPr lang="en-US" sz="2400" dirty="0"/>
          </a:p>
          <a:p>
            <a:pPr marL="342900" indent="-342900" algn="just">
              <a:buFont typeface="Wingdings" panose="05000000000000000000" pitchFamily="2" charset="2"/>
              <a:buChar char="§"/>
            </a:pPr>
            <a:r>
              <a:rPr lang="en-US" sz="2400" dirty="0" smtClean="0"/>
              <a:t>This </a:t>
            </a:r>
            <a:r>
              <a:rPr lang="en-US" sz="2400" dirty="0"/>
              <a:t>is an </a:t>
            </a:r>
            <a:r>
              <a:rPr lang="en-US" sz="2400" i="1" dirty="0"/>
              <a:t>exit-controlled loop</a:t>
            </a:r>
            <a:r>
              <a:rPr lang="en-US" sz="2400" dirty="0"/>
              <a:t>.</a:t>
            </a:r>
          </a:p>
          <a:p>
            <a:pPr marL="342900" indent="-342900" algn="just">
              <a:buFont typeface="Wingdings" panose="05000000000000000000" pitchFamily="2" charset="2"/>
              <a:buChar char="§"/>
            </a:pPr>
            <a:endParaRPr lang="en-US" sz="2400" b="1" i="1" dirty="0" smtClean="0"/>
          </a:p>
          <a:p>
            <a:pPr marL="342900" indent="-342900" algn="just">
              <a:buFont typeface="Wingdings" panose="05000000000000000000" pitchFamily="2" charset="2"/>
              <a:buChar char="§"/>
            </a:pPr>
            <a:r>
              <a:rPr lang="en-US" sz="2400" b="1" i="1" dirty="0" smtClean="0"/>
              <a:t>Syntax –</a:t>
            </a:r>
          </a:p>
          <a:p>
            <a:pPr lvl="1"/>
            <a:r>
              <a:rPr lang="en-US" sz="2400" dirty="0">
                <a:solidFill>
                  <a:srgbClr val="FF0000"/>
                </a:solidFill>
              </a:rPr>
              <a:t>do</a:t>
            </a:r>
          </a:p>
          <a:p>
            <a:pPr lvl="1"/>
            <a:r>
              <a:rPr lang="en-US" sz="2400" dirty="0">
                <a:solidFill>
                  <a:srgbClr val="FF0000"/>
                </a:solidFill>
              </a:rPr>
              <a:t>{</a:t>
            </a:r>
          </a:p>
          <a:p>
            <a:pPr lvl="1"/>
            <a:r>
              <a:rPr lang="en-US" sz="2400" dirty="0">
                <a:solidFill>
                  <a:srgbClr val="FF0000"/>
                </a:solidFill>
              </a:rPr>
              <a:t>   statement(s</a:t>
            </a:r>
            <a:r>
              <a:rPr lang="en-US" sz="2400" dirty="0" smtClean="0">
                <a:solidFill>
                  <a:srgbClr val="FF0000"/>
                </a:solidFill>
              </a:rPr>
              <a:t>);</a:t>
            </a:r>
          </a:p>
          <a:p>
            <a:pPr lvl="1"/>
            <a:r>
              <a:rPr lang="en-US" sz="2400" dirty="0">
                <a:solidFill>
                  <a:srgbClr val="FF0000"/>
                </a:solidFill>
              </a:rPr>
              <a:t> </a:t>
            </a:r>
            <a:r>
              <a:rPr lang="en-US" sz="2400" dirty="0" smtClean="0">
                <a:solidFill>
                  <a:srgbClr val="FF0000"/>
                </a:solidFill>
              </a:rPr>
              <a:t>  </a:t>
            </a:r>
            <a:r>
              <a:rPr lang="en-US" sz="2400" dirty="0" err="1" smtClean="0">
                <a:solidFill>
                  <a:srgbClr val="FF0000"/>
                </a:solidFill>
              </a:rPr>
              <a:t>increamentation</a:t>
            </a:r>
            <a:r>
              <a:rPr lang="en-US" sz="2400" dirty="0" smtClean="0">
                <a:solidFill>
                  <a:srgbClr val="FF0000"/>
                </a:solidFill>
              </a:rPr>
              <a:t>;</a:t>
            </a:r>
            <a:endParaRPr lang="en-US" sz="2400" dirty="0">
              <a:solidFill>
                <a:srgbClr val="FF0000"/>
              </a:solidFill>
            </a:endParaRPr>
          </a:p>
          <a:p>
            <a:pPr lvl="1"/>
            <a:r>
              <a:rPr lang="en-US" sz="2400" dirty="0">
                <a:solidFill>
                  <a:srgbClr val="FF0000"/>
                </a:solidFill>
              </a:rPr>
              <a:t>}while( condition );</a:t>
            </a:r>
          </a:p>
        </p:txBody>
      </p:sp>
    </p:spTree>
    <p:extLst>
      <p:ext uri="{BB962C8B-B14F-4D97-AF65-F5344CB8AC3E}">
        <p14:creationId xmlns="" xmlns:p14="http://schemas.microsoft.com/office/powerpoint/2010/main" val="38105440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pp For loop 1"/>
          <p:cNvSpPr>
            <a:spLocks noChangeAspect="1" noChangeArrowheads="1"/>
          </p:cNvSpPr>
          <p:nvPr/>
        </p:nvSpPr>
        <p:spPr bwMode="auto">
          <a:xfrm>
            <a:off x="2643281" y="1774961"/>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3653116" y="6010835"/>
            <a:ext cx="1627094" cy="322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11782" y="885271"/>
            <a:ext cx="3926541"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b="1" i="1" dirty="0" smtClean="0"/>
              <a:t>Example –</a:t>
            </a:r>
          </a:p>
          <a:p>
            <a:pPr marL="285750" indent="-285750">
              <a:buFont typeface="Wingdings" panose="05000000000000000000" pitchFamily="2" charset="2"/>
              <a:buChar char="q"/>
            </a:pPr>
            <a:endParaRPr lang="en-US" sz="2400" b="1" i="1" dirty="0" smtClean="0"/>
          </a:p>
          <a:p>
            <a:r>
              <a:rPr lang="en-US" sz="2400" dirty="0">
                <a:solidFill>
                  <a:srgbClr val="FF0000"/>
                </a:solidFill>
              </a:rPr>
              <a:t>#</a:t>
            </a:r>
            <a:r>
              <a:rPr lang="en-US" sz="2400" dirty="0" smtClean="0">
                <a:solidFill>
                  <a:srgbClr val="FF0000"/>
                </a:solidFill>
              </a:rPr>
              <a:t>include&lt;iostream.h&gt;</a:t>
            </a:r>
          </a:p>
          <a:p>
            <a:r>
              <a:rPr lang="en-US" sz="2400" dirty="0" smtClean="0">
                <a:solidFill>
                  <a:srgbClr val="FF0000"/>
                </a:solidFill>
              </a:rPr>
              <a:t>#include&lt;conio.h&gt;</a:t>
            </a:r>
            <a:r>
              <a:rPr lang="en-US" sz="2400" dirty="0">
                <a:solidFill>
                  <a:srgbClr val="FF0000"/>
                </a:solidFill>
              </a:rPr>
              <a:t>  </a:t>
            </a:r>
          </a:p>
          <a:p>
            <a:endParaRPr lang="en-US" sz="2400" dirty="0" smtClean="0">
              <a:solidFill>
                <a:srgbClr val="FF0000"/>
              </a:solidFill>
            </a:endParaRPr>
          </a:p>
          <a:p>
            <a:r>
              <a:rPr lang="en-US" sz="2400" dirty="0" smtClean="0">
                <a:solidFill>
                  <a:srgbClr val="FF0000"/>
                </a:solidFill>
              </a:rPr>
              <a:t>void</a:t>
            </a:r>
            <a:r>
              <a:rPr lang="en-US" sz="2400" dirty="0">
                <a:solidFill>
                  <a:srgbClr val="FF0000"/>
                </a:solidFill>
              </a:rPr>
              <a:t> main() </a:t>
            </a:r>
            <a:endParaRPr lang="en-US" sz="2400" dirty="0" smtClean="0">
              <a:solidFill>
                <a:srgbClr val="FF0000"/>
              </a:solidFill>
            </a:endParaRPr>
          </a:p>
          <a:p>
            <a:r>
              <a:rPr lang="en-US" sz="2400" dirty="0" smtClean="0">
                <a:solidFill>
                  <a:srgbClr val="FF0000"/>
                </a:solidFill>
              </a:rPr>
              <a: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int i=1;</a:t>
            </a:r>
            <a:endParaRPr lang="en-US" sz="2400" dirty="0">
              <a:solidFill>
                <a:srgbClr val="FF0000"/>
              </a:solidFill>
            </a:endParaRPr>
          </a:p>
          <a:p>
            <a:r>
              <a:rPr lang="en-US" sz="2400" dirty="0">
                <a:solidFill>
                  <a:srgbClr val="FF0000"/>
                </a:solidFill>
              </a:rPr>
              <a:t>         </a:t>
            </a:r>
            <a:r>
              <a:rPr lang="en-US" sz="2400" dirty="0" smtClean="0">
                <a:solidFill>
                  <a:srgbClr val="FF0000"/>
                </a:solidFill>
              </a:rPr>
              <a:t>do{</a:t>
            </a:r>
          </a:p>
          <a:p>
            <a:r>
              <a:rPr lang="en-US" sz="2400" dirty="0" smtClean="0">
                <a:solidFill>
                  <a:srgbClr val="FF0000"/>
                </a:solidFill>
              </a:rPr>
              <a:t>         	cout &lt;&lt; “\t” &lt;&lt;i;</a:t>
            </a:r>
          </a:p>
          <a:p>
            <a:r>
              <a:rPr lang="en-US" sz="2400" dirty="0">
                <a:solidFill>
                  <a:srgbClr val="FF0000"/>
                </a:solidFill>
              </a:rPr>
              <a:t>	</a:t>
            </a:r>
            <a:r>
              <a:rPr lang="en-US" sz="2400" dirty="0" smtClean="0">
                <a:solidFill>
                  <a:srgbClr val="FF0000"/>
                </a:solidFill>
              </a:rPr>
              <a:t>i++;</a:t>
            </a:r>
          </a:p>
          <a:p>
            <a:r>
              <a:rPr lang="en-US" sz="2400" dirty="0">
                <a:solidFill>
                  <a:srgbClr val="FF0000"/>
                </a:solidFill>
              </a:rPr>
              <a:t> </a:t>
            </a:r>
            <a:r>
              <a:rPr lang="en-US" sz="2400" dirty="0" smtClean="0">
                <a:solidFill>
                  <a:srgbClr val="FF0000"/>
                </a:solidFill>
              </a:rPr>
              <a:t>        }</a:t>
            </a:r>
            <a:r>
              <a:rPr lang="en-US" sz="2400" dirty="0">
                <a:solidFill>
                  <a:srgbClr val="FF0000"/>
                </a:solidFill>
              </a:rPr>
              <a:t> </a:t>
            </a:r>
            <a:r>
              <a:rPr lang="en-US" sz="2400" dirty="0" smtClean="0">
                <a:solidFill>
                  <a:srgbClr val="FF0000"/>
                </a:solidFill>
              </a:rPr>
              <a:t>while(i&lt;=10);</a:t>
            </a:r>
            <a:r>
              <a:rPr lang="en-US" sz="2400" dirty="0">
                <a:solidFill>
                  <a:srgbClr val="FF0000"/>
                </a:solidFill>
              </a:rPr>
              <a:t> </a:t>
            </a:r>
          </a:p>
          <a:p>
            <a:r>
              <a:rPr lang="en-US" sz="2400" dirty="0" smtClean="0">
                <a:solidFill>
                  <a:srgbClr val="FF0000"/>
                </a:solidFill>
              </a:rPr>
              <a:t>}</a:t>
            </a:r>
            <a:r>
              <a:rPr lang="en-US" sz="2400" dirty="0">
                <a:solidFill>
                  <a:srgbClr val="FF0000"/>
                </a:solidFill>
              </a:rPr>
              <a:t>   </a:t>
            </a:r>
          </a:p>
        </p:txBody>
      </p:sp>
      <p:sp>
        <p:nvSpPr>
          <p:cNvPr id="2" name="AutoShape 2" descr="cplusplus-while"/>
          <p:cNvSpPr>
            <a:spLocks noChangeAspect="1" noChangeArrowheads="1"/>
          </p:cNvSpPr>
          <p:nvPr/>
        </p:nvSpPr>
        <p:spPr bwMode="auto">
          <a:xfrm>
            <a:off x="63500" y="-136525"/>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rotWithShape="1">
          <a:blip r:embed="rId2">
            <a:extLst>
              <a:ext uri="{28A0092B-C50C-407E-A947-70E740481C1C}">
                <a14:useLocalDpi xmlns="" xmlns:a14="http://schemas.microsoft.com/office/drawing/2010/main" val="0"/>
              </a:ext>
            </a:extLst>
          </a:blip>
          <a:srcRect r="34549"/>
          <a:stretch/>
        </p:blipFill>
        <p:spPr>
          <a:xfrm>
            <a:off x="1328657" y="528727"/>
            <a:ext cx="3017346" cy="5976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0380854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590931"/>
          </a:xfrm>
          <a:prstGeom prst="rect">
            <a:avLst/>
          </a:prstGeom>
        </p:spPr>
        <p:txBody>
          <a:bodyPr wrap="square">
            <a:spAutoFit/>
          </a:bodyPr>
          <a:lstStyle/>
          <a:p>
            <a:pPr>
              <a:lnSpc>
                <a:spcPct val="90000"/>
              </a:lnSpc>
              <a:spcBef>
                <a:spcPct val="0"/>
              </a:spcBef>
            </a:pPr>
            <a:r>
              <a:rPr lang="en-US" sz="3600" b="1" dirty="0" smtClean="0">
                <a:ea typeface="+mj-ea"/>
                <a:cs typeface="+mj-cs"/>
              </a:rPr>
              <a:t>User defined functions -</a:t>
            </a:r>
            <a:endParaRPr lang="en-US" sz="3600" b="1" dirty="0">
              <a:ea typeface="+mj-ea"/>
              <a:cs typeface="+mj-cs"/>
            </a:endParaRPr>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6" name="Rectangle 5"/>
          <p:cNvSpPr/>
          <p:nvPr/>
        </p:nvSpPr>
        <p:spPr>
          <a:xfrm>
            <a:off x="466164" y="1066783"/>
            <a:ext cx="11300012" cy="5262979"/>
          </a:xfrm>
          <a:prstGeom prst="rect">
            <a:avLst/>
          </a:prstGeom>
        </p:spPr>
        <p:txBody>
          <a:bodyPr wrap="square">
            <a:spAutoFit/>
          </a:bodyPr>
          <a:lstStyle/>
          <a:p>
            <a:pPr marL="342900" indent="-342900" algn="just">
              <a:buFont typeface="Wingdings" panose="05000000000000000000" pitchFamily="2" charset="2"/>
              <a:buChar char="§"/>
            </a:pPr>
            <a:r>
              <a:rPr lang="en-US" sz="2400" dirty="0"/>
              <a:t>In programming, function refers to a segment that groups code to perform a specific </a:t>
            </a:r>
            <a:r>
              <a:rPr lang="en-US" sz="2400" dirty="0" smtClean="0"/>
              <a:t>task. Depending </a:t>
            </a:r>
            <a:r>
              <a:rPr lang="en-US" sz="2400" dirty="0"/>
              <a:t>on whether a function is predefined or created by programmer; there are two types of </a:t>
            </a:r>
            <a:r>
              <a:rPr lang="en-US" sz="2400" dirty="0" smtClean="0"/>
              <a:t>function:</a:t>
            </a:r>
          </a:p>
          <a:p>
            <a:pPr marL="914400" lvl="1" indent="-457200" algn="just">
              <a:buFont typeface="+mj-lt"/>
              <a:buAutoNum type="arabicPeriod"/>
            </a:pPr>
            <a:r>
              <a:rPr lang="en-US" sz="2400" dirty="0" smtClean="0"/>
              <a:t>Library </a:t>
            </a:r>
            <a:r>
              <a:rPr lang="en-US" sz="2400" dirty="0"/>
              <a:t>Function</a:t>
            </a:r>
          </a:p>
          <a:p>
            <a:pPr marL="914400" lvl="1" indent="-457200" algn="just">
              <a:buFont typeface="+mj-lt"/>
              <a:buAutoNum type="arabicPeriod"/>
            </a:pPr>
            <a:r>
              <a:rPr lang="en-US" sz="2400" dirty="0"/>
              <a:t>User-defined </a:t>
            </a:r>
            <a:r>
              <a:rPr lang="en-US" sz="2400" dirty="0" smtClean="0"/>
              <a:t>Function</a:t>
            </a:r>
          </a:p>
          <a:p>
            <a:pPr marL="457200" indent="-457200" algn="just">
              <a:buFont typeface="Wingdings" panose="05000000000000000000" pitchFamily="2" charset="2"/>
              <a:buChar char="§"/>
            </a:pPr>
            <a:endParaRPr lang="en-US" sz="2400" dirty="0"/>
          </a:p>
          <a:p>
            <a:pPr marL="457200" indent="-457200" algn="just">
              <a:buFont typeface="Wingdings" panose="05000000000000000000" pitchFamily="2" charset="2"/>
              <a:buChar char="§"/>
            </a:pPr>
            <a:r>
              <a:rPr lang="en-US" sz="2400" b="1" dirty="0"/>
              <a:t>Library Function – </a:t>
            </a:r>
            <a:r>
              <a:rPr lang="en-US" sz="2400" dirty="0"/>
              <a:t>Library functions are the built-in function in C++ </a:t>
            </a:r>
            <a:r>
              <a:rPr lang="en-US" sz="2400" dirty="0" smtClean="0"/>
              <a:t>programming. Programmer </a:t>
            </a:r>
            <a:r>
              <a:rPr lang="en-US" sz="2400" dirty="0"/>
              <a:t>can use library function by invoking function directly; they don't need to write it themselves</a:t>
            </a:r>
            <a:r>
              <a:rPr lang="en-US" sz="2400" dirty="0" smtClean="0"/>
              <a:t>.</a:t>
            </a:r>
          </a:p>
          <a:p>
            <a:pPr marL="457200" indent="-457200" algn="just">
              <a:buFont typeface="Wingdings" panose="05000000000000000000" pitchFamily="2" charset="2"/>
              <a:buChar char="§"/>
            </a:pPr>
            <a:endParaRPr lang="en-US" sz="2400" dirty="0"/>
          </a:p>
          <a:p>
            <a:pPr marL="457200" indent="-457200" algn="just">
              <a:buFont typeface="Wingdings" panose="05000000000000000000" pitchFamily="2" charset="2"/>
              <a:buChar char="§"/>
            </a:pPr>
            <a:r>
              <a:rPr lang="en-US" sz="2400" b="1" dirty="0"/>
              <a:t>User defined Function - </a:t>
            </a:r>
            <a:r>
              <a:rPr lang="en-US" sz="2400" dirty="0"/>
              <a:t>C++ allows programmer to define their own </a:t>
            </a:r>
            <a:r>
              <a:rPr lang="en-US" sz="2400" dirty="0" smtClean="0"/>
              <a:t>function. A </a:t>
            </a:r>
            <a:r>
              <a:rPr lang="en-US" sz="2400" dirty="0"/>
              <a:t>user-defined function groups code to perform a specific task and that group of code is given a name(identifier</a:t>
            </a:r>
            <a:r>
              <a:rPr lang="en-US" sz="2400" dirty="0" smtClean="0"/>
              <a:t>). When </a:t>
            </a:r>
            <a:r>
              <a:rPr lang="en-US" sz="2400" dirty="0"/>
              <a:t>the function is invoked from any part of program, it all executes the codes defined in the body of function</a:t>
            </a:r>
            <a:r>
              <a:rPr lang="en-US" sz="2400" dirty="0" smtClean="0"/>
              <a:t>.</a:t>
            </a:r>
            <a:endParaRPr lang="en-US" sz="2400" dirty="0"/>
          </a:p>
        </p:txBody>
      </p:sp>
    </p:spTree>
    <p:extLst>
      <p:ext uri="{BB962C8B-B14F-4D97-AF65-F5344CB8AC3E}">
        <p14:creationId xmlns="" xmlns:p14="http://schemas.microsoft.com/office/powerpoint/2010/main" val="762300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Object Oriented Programming -</a:t>
            </a:r>
            <a:endParaRPr lang="en-US" sz="3600" b="1" dirty="0">
              <a:latin typeface="+mn-lt"/>
            </a:endParaRPr>
          </a:p>
        </p:txBody>
      </p:sp>
      <p:sp>
        <p:nvSpPr>
          <p:cNvPr id="3" name="Text Placeholder 2"/>
          <p:cNvSpPr>
            <a:spLocks noGrp="1"/>
          </p:cNvSpPr>
          <p:nvPr>
            <p:ph type="body" idx="1"/>
          </p:nvPr>
        </p:nvSpPr>
        <p:spPr>
          <a:xfrm>
            <a:off x="568803" y="1144805"/>
            <a:ext cx="11005246" cy="5506516"/>
          </a:xfrm>
        </p:spPr>
        <p:txBody>
          <a:bodyPr>
            <a:noAutofit/>
          </a:bodyPr>
          <a:lstStyle/>
          <a:p>
            <a:pPr marL="342900" indent="-342900" algn="just">
              <a:buFont typeface="Arial" panose="020B0604020202020204" pitchFamily="34" charset="0"/>
              <a:buChar char="•"/>
            </a:pPr>
            <a:r>
              <a:rPr lang="en-US" sz="2000" b="1" i="1" dirty="0" smtClean="0">
                <a:solidFill>
                  <a:schemeClr val="tx1"/>
                </a:solidFill>
              </a:rPr>
              <a:t>Class - </a:t>
            </a:r>
            <a:r>
              <a:rPr lang="en-US" sz="2000" dirty="0" smtClean="0">
                <a:solidFill>
                  <a:schemeClr val="tx1"/>
                </a:solidFill>
              </a:rPr>
              <a:t>A class is a blueprint for any functional entity which defines its properties and its functions. </a:t>
            </a:r>
          </a:p>
          <a:p>
            <a:pPr marL="342900" indent="-342900" algn="just">
              <a:buFont typeface="Arial" panose="020B0604020202020204" pitchFamily="34" charset="0"/>
              <a:buChar char="•"/>
            </a:pPr>
            <a:endParaRPr lang="en-US" sz="1600" b="1" i="1"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Objects - </a:t>
            </a:r>
            <a:r>
              <a:rPr lang="en-US" sz="2000" dirty="0" smtClean="0">
                <a:solidFill>
                  <a:schemeClr val="tx1"/>
                </a:solidFill>
              </a:rPr>
              <a:t>An Object is an instance of a Class. When a class is defined, no memory is allocated but when it is instantiated (i.e. an object is created) memory is allocated.</a:t>
            </a:r>
          </a:p>
          <a:p>
            <a:pPr marL="342900" indent="-342900" algn="just">
              <a:buFont typeface="Arial" panose="020B0604020202020204" pitchFamily="34" charset="0"/>
              <a:buChar char="•"/>
            </a:pPr>
            <a:endParaRPr lang="en-US" sz="1600" b="1" i="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Polymorphism - </a:t>
            </a:r>
            <a:r>
              <a:rPr lang="en-US" sz="2000" i="1" dirty="0" smtClean="0">
                <a:solidFill>
                  <a:schemeClr val="tx1"/>
                </a:solidFill>
              </a:rPr>
              <a:t>When </a:t>
            </a:r>
            <a:r>
              <a:rPr lang="en-US" sz="2000" i="1" dirty="0">
                <a:solidFill>
                  <a:schemeClr val="tx1"/>
                </a:solidFill>
              </a:rPr>
              <a:t>one task is performed by different ways i.e. known as polymorphism. </a:t>
            </a:r>
            <a:r>
              <a:rPr lang="en-US" sz="2000" i="1" dirty="0" smtClean="0">
                <a:solidFill>
                  <a:schemeClr val="tx1"/>
                </a:solidFill>
              </a:rPr>
              <a:t>In </a:t>
            </a:r>
            <a:r>
              <a:rPr lang="en-US" sz="2000" i="1" dirty="0">
                <a:solidFill>
                  <a:schemeClr val="tx1"/>
                </a:solidFill>
              </a:rPr>
              <a:t>C++, </a:t>
            </a:r>
            <a:r>
              <a:rPr lang="en-US" sz="2000" i="1" dirty="0" smtClean="0">
                <a:solidFill>
                  <a:schemeClr val="tx1"/>
                </a:solidFill>
              </a:rPr>
              <a:t>Function </a:t>
            </a:r>
            <a:r>
              <a:rPr lang="en-US" sz="2000" i="1" dirty="0">
                <a:solidFill>
                  <a:schemeClr val="tx1"/>
                </a:solidFill>
              </a:rPr>
              <a:t>overloading and Function overriding to achieve polymorphism.</a:t>
            </a:r>
          </a:p>
          <a:p>
            <a:pPr marL="342900" indent="-342900" algn="just">
              <a:buFont typeface="Arial" panose="020B0604020202020204" pitchFamily="34" charset="0"/>
              <a:buChar char="•"/>
            </a:pPr>
            <a:endParaRPr lang="en-US" sz="1600" b="1" i="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Inheritance - </a:t>
            </a:r>
            <a:r>
              <a:rPr lang="en-US" sz="2000" dirty="0" smtClean="0">
                <a:solidFill>
                  <a:schemeClr val="tx1"/>
                </a:solidFill>
              </a:rPr>
              <a:t>When one object acquires all the properties and behaviors of parent object i.e. known as inheritance. It provides code reusability. It is used to achieve runtime polymorphism.</a:t>
            </a:r>
          </a:p>
          <a:p>
            <a:pPr marL="342900" indent="-342900" algn="just">
              <a:buFont typeface="Arial" panose="020B0604020202020204" pitchFamily="34" charset="0"/>
              <a:buChar char="•"/>
            </a:pPr>
            <a:endParaRPr lang="en-US" sz="1600" b="1" i="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Abstraction - </a:t>
            </a:r>
            <a:r>
              <a:rPr lang="en-US" sz="2000" dirty="0" smtClean="0">
                <a:solidFill>
                  <a:schemeClr val="tx1"/>
                </a:solidFill>
              </a:rPr>
              <a:t>Hiding internal details and showing functionality is known as abstraction. In C++, we use abstract class and interface to achieve abstraction.</a:t>
            </a:r>
          </a:p>
          <a:p>
            <a:pPr marL="342900" indent="-342900" algn="just">
              <a:buFont typeface="Arial" panose="020B0604020202020204" pitchFamily="34" charset="0"/>
              <a:buChar char="•"/>
            </a:pPr>
            <a:endParaRPr lang="en-US" sz="1600" b="1" i="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Encapsulation - </a:t>
            </a:r>
            <a:r>
              <a:rPr lang="en-US" sz="2000" dirty="0" smtClean="0">
                <a:solidFill>
                  <a:schemeClr val="tx1"/>
                </a:solidFill>
              </a:rPr>
              <a:t>Binding (or wrapping) code and data together into a single unit is known as encapsulation.</a:t>
            </a:r>
            <a:endParaRPr lang="en-US" sz="2000" dirty="0">
              <a:solidFill>
                <a:schemeClr val="tx1"/>
              </a:solidFill>
            </a:endParaRPr>
          </a:p>
        </p:txBody>
      </p:sp>
    </p:spTree>
    <p:extLst>
      <p:ext uri="{BB962C8B-B14F-4D97-AF65-F5344CB8AC3E}">
        <p14:creationId xmlns="" xmlns:p14="http://schemas.microsoft.com/office/powerpoint/2010/main" val="34613765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646331"/>
          </a:xfrm>
          <a:prstGeom prst="rect">
            <a:avLst/>
          </a:prstGeom>
        </p:spPr>
        <p:txBody>
          <a:bodyPr wrap="square">
            <a:spAutoFit/>
          </a:bodyPr>
          <a:lstStyle/>
          <a:p>
            <a:pPr fontAlgn="base"/>
            <a:r>
              <a:rPr lang="en-US" sz="3600" b="1" dirty="0"/>
              <a:t>Example 1: Library </a:t>
            </a:r>
            <a:r>
              <a:rPr lang="en-US" sz="3600" b="1" dirty="0" smtClean="0"/>
              <a:t>Function -</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3" name="Rectangle 2"/>
          <p:cNvSpPr/>
          <p:nvPr/>
        </p:nvSpPr>
        <p:spPr>
          <a:xfrm>
            <a:off x="466164" y="1139408"/>
            <a:ext cx="11111754" cy="4893647"/>
          </a:xfrm>
          <a:prstGeom prst="rect">
            <a:avLst/>
          </a:prstGeom>
        </p:spPr>
        <p:txBody>
          <a:bodyPr wrap="square">
            <a:spAutoFit/>
          </a:bodyPr>
          <a:lstStyle/>
          <a:p>
            <a:r>
              <a:rPr lang="en-US" sz="2400" b="1" dirty="0">
                <a:solidFill>
                  <a:srgbClr val="FF0000"/>
                </a:solidFill>
              </a:rPr>
              <a:t>#</a:t>
            </a:r>
            <a:r>
              <a:rPr lang="en-US" sz="2400" b="1" dirty="0" smtClean="0">
                <a:solidFill>
                  <a:srgbClr val="FF0000"/>
                </a:solidFill>
              </a:rPr>
              <a:t>include&lt;iostream.h&gt;</a:t>
            </a:r>
            <a:endParaRPr lang="en-US" sz="2400" b="1" dirty="0">
              <a:solidFill>
                <a:srgbClr val="FF0000"/>
              </a:solidFill>
            </a:endParaRPr>
          </a:p>
          <a:p>
            <a:r>
              <a:rPr lang="en-US" sz="2400" b="1" dirty="0">
                <a:solidFill>
                  <a:srgbClr val="FF0000"/>
                </a:solidFill>
              </a:rPr>
              <a:t>#</a:t>
            </a:r>
            <a:r>
              <a:rPr lang="en-US" sz="2400" b="1" dirty="0" smtClean="0">
                <a:solidFill>
                  <a:srgbClr val="FF0000"/>
                </a:solidFill>
              </a:rPr>
              <a:t>include&lt;</a:t>
            </a:r>
            <a:r>
              <a:rPr lang="en-US" sz="2400" b="1" dirty="0" err="1" smtClean="0">
                <a:solidFill>
                  <a:srgbClr val="FF0000"/>
                </a:solidFill>
              </a:rPr>
              <a:t>cmath.h</a:t>
            </a:r>
            <a:r>
              <a:rPr lang="en-US" sz="2400" b="1" dirty="0" smtClean="0">
                <a:solidFill>
                  <a:srgbClr val="FF0000"/>
                </a:solidFill>
              </a:rPr>
              <a:t>&gt;</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a:t>
            </a:r>
            <a:r>
              <a:rPr lang="en-US" sz="2400" b="1" dirty="0">
                <a:solidFill>
                  <a:srgbClr val="FF0000"/>
                </a:solidFill>
              </a:rPr>
              <a:t>main()</a:t>
            </a:r>
          </a:p>
          <a:p>
            <a:r>
              <a:rPr lang="en-US" sz="2400" b="1" dirty="0">
                <a:solidFill>
                  <a:srgbClr val="FF0000"/>
                </a:solidFill>
              </a:rPr>
              <a:t>{</a:t>
            </a:r>
          </a:p>
          <a:p>
            <a:r>
              <a:rPr lang="en-US" sz="2400" b="1" dirty="0">
                <a:solidFill>
                  <a:srgbClr val="FF0000"/>
                </a:solidFill>
              </a:rPr>
              <a:t>    double number, </a:t>
            </a:r>
            <a:r>
              <a:rPr lang="en-US" sz="2400" b="1" dirty="0" err="1">
                <a:solidFill>
                  <a:srgbClr val="FF0000"/>
                </a:solidFill>
              </a:rPr>
              <a:t>squareRoot</a:t>
            </a:r>
            <a:r>
              <a:rPr lang="en-US" sz="2400" b="1" dirty="0">
                <a:solidFill>
                  <a:srgbClr val="FF0000"/>
                </a:solidFill>
              </a:rPr>
              <a:t>;</a:t>
            </a:r>
          </a:p>
          <a:p>
            <a:r>
              <a:rPr lang="en-US" sz="2400" b="1" dirty="0">
                <a:solidFill>
                  <a:srgbClr val="FF0000"/>
                </a:solidFill>
              </a:rPr>
              <a:t>    cout &lt;&lt; "Enter a number: ";</a:t>
            </a:r>
          </a:p>
          <a:p>
            <a:r>
              <a:rPr lang="en-US" sz="2400" b="1" dirty="0">
                <a:solidFill>
                  <a:srgbClr val="FF0000"/>
                </a:solidFill>
              </a:rPr>
              <a:t>    cin &gt;&gt; number;</a:t>
            </a:r>
          </a:p>
          <a:p>
            <a:r>
              <a:rPr lang="en-US" sz="2400" b="1" dirty="0">
                <a:solidFill>
                  <a:srgbClr val="FF0000"/>
                </a:solidFill>
              </a:rPr>
              <a:t> </a:t>
            </a:r>
            <a:r>
              <a:rPr lang="en-US" sz="2400" b="1" dirty="0" smtClean="0">
                <a:solidFill>
                  <a:srgbClr val="FF0000"/>
                </a:solidFill>
              </a:rPr>
              <a:t>   </a:t>
            </a:r>
          </a:p>
          <a:p>
            <a:r>
              <a:rPr lang="en-US" sz="2400" b="1" dirty="0">
                <a:solidFill>
                  <a:srgbClr val="FF0000"/>
                </a:solidFill>
              </a:rPr>
              <a:t> </a:t>
            </a:r>
            <a:r>
              <a:rPr lang="en-US" sz="2400" b="1" dirty="0" smtClean="0">
                <a:solidFill>
                  <a:srgbClr val="FF0000"/>
                </a:solidFill>
              </a:rPr>
              <a:t>   </a:t>
            </a:r>
            <a:r>
              <a:rPr lang="en-US" sz="2400" b="1" dirty="0" err="1" smtClean="0">
                <a:solidFill>
                  <a:srgbClr val="FF0000"/>
                </a:solidFill>
              </a:rPr>
              <a:t>squareRoot</a:t>
            </a:r>
            <a:r>
              <a:rPr lang="en-US" sz="2400" b="1" dirty="0" smtClean="0">
                <a:solidFill>
                  <a:srgbClr val="FF0000"/>
                </a:solidFill>
              </a:rPr>
              <a:t> </a:t>
            </a:r>
            <a:r>
              <a:rPr lang="en-US" sz="2400" b="1" dirty="0">
                <a:solidFill>
                  <a:srgbClr val="FF0000"/>
                </a:solidFill>
              </a:rPr>
              <a:t>= </a:t>
            </a:r>
            <a:r>
              <a:rPr lang="en-US" sz="2400" b="1" dirty="0" err="1">
                <a:solidFill>
                  <a:srgbClr val="FF0000"/>
                </a:solidFill>
              </a:rPr>
              <a:t>sqrt</a:t>
            </a:r>
            <a:r>
              <a:rPr lang="en-US" sz="2400" b="1" dirty="0">
                <a:solidFill>
                  <a:srgbClr val="FF0000"/>
                </a:solidFill>
              </a:rPr>
              <a:t>(number);</a:t>
            </a:r>
          </a:p>
          <a:p>
            <a:r>
              <a:rPr lang="en-US" sz="2400" b="1" dirty="0">
                <a:solidFill>
                  <a:srgbClr val="FF0000"/>
                </a:solidFill>
              </a:rPr>
              <a:t>    cout &lt;&lt; "Square root of " &lt;&lt; number &lt;&lt; " = " &lt;&lt; </a:t>
            </a:r>
            <a:r>
              <a:rPr lang="en-US" sz="2400" b="1" dirty="0" err="1">
                <a:solidFill>
                  <a:srgbClr val="FF0000"/>
                </a:solidFill>
              </a:rPr>
              <a:t>squareRoot</a:t>
            </a:r>
            <a:r>
              <a:rPr lang="en-US" sz="2400" b="1" dirty="0">
                <a:solidFill>
                  <a:srgbClr val="FF0000"/>
                </a:solidFill>
              </a:rPr>
              <a:t>;</a:t>
            </a:r>
          </a:p>
          <a:p>
            <a:endParaRPr lang="en-US" sz="2400" b="1" dirty="0" smtClean="0">
              <a:solidFill>
                <a:srgbClr val="FF0000"/>
              </a:solidFill>
            </a:endParaRP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 xmlns:p14="http://schemas.microsoft.com/office/powerpoint/2010/main" val="34254316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11111754" cy="646331"/>
          </a:xfrm>
          <a:prstGeom prst="rect">
            <a:avLst/>
          </a:prstGeom>
        </p:spPr>
        <p:txBody>
          <a:bodyPr wrap="square">
            <a:spAutoFit/>
          </a:bodyPr>
          <a:lstStyle/>
          <a:p>
            <a:pPr fontAlgn="base"/>
            <a:r>
              <a:rPr lang="en-US" sz="3600" b="1" dirty="0"/>
              <a:t>How user-defined function works in C Programming</a:t>
            </a:r>
            <a:r>
              <a:rPr lang="en-US" sz="3600" b="1" dirty="0" smtClean="0"/>
              <a:t>?</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43174" y="1322278"/>
            <a:ext cx="6626807" cy="5065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5642226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11111754" cy="646331"/>
          </a:xfrm>
          <a:prstGeom prst="rect">
            <a:avLst/>
          </a:prstGeom>
        </p:spPr>
        <p:txBody>
          <a:bodyPr wrap="square">
            <a:spAutoFit/>
          </a:bodyPr>
          <a:lstStyle/>
          <a:p>
            <a:pPr fontAlgn="base"/>
            <a:r>
              <a:rPr lang="en-US" sz="3600" b="1" dirty="0"/>
              <a:t>Example 2: User Defined </a:t>
            </a:r>
            <a:r>
              <a:rPr lang="en-US" sz="3600" b="1" dirty="0" smtClean="0"/>
              <a:t>Function -</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3" name="Rectangle 2"/>
          <p:cNvSpPr/>
          <p:nvPr/>
        </p:nvSpPr>
        <p:spPr>
          <a:xfrm>
            <a:off x="573740" y="1058726"/>
            <a:ext cx="5450542" cy="5632311"/>
          </a:xfrm>
          <a:prstGeom prst="rect">
            <a:avLst/>
          </a:prstGeom>
        </p:spPr>
        <p:txBody>
          <a:bodyPr wrap="square">
            <a:spAutoFit/>
          </a:bodyPr>
          <a:lstStyle/>
          <a:p>
            <a:r>
              <a:rPr lang="en-US" sz="2400" dirty="0">
                <a:solidFill>
                  <a:srgbClr val="FF0000"/>
                </a:solidFill>
              </a:rPr>
              <a:t>#</a:t>
            </a:r>
            <a:r>
              <a:rPr lang="en-US" sz="2400" dirty="0" smtClean="0">
                <a:solidFill>
                  <a:srgbClr val="FF0000"/>
                </a:solidFill>
              </a:rPr>
              <a:t>include&lt;iostream.h&gt;</a:t>
            </a:r>
            <a:endParaRPr lang="en-US" sz="2400" dirty="0">
              <a:solidFill>
                <a:srgbClr val="FF0000"/>
              </a:solidFill>
            </a:endParaRPr>
          </a:p>
          <a:p>
            <a:endParaRPr lang="en-US" sz="2400" dirty="0" smtClean="0">
              <a:solidFill>
                <a:srgbClr val="FF0000"/>
              </a:solidFill>
            </a:endParaRPr>
          </a:p>
          <a:p>
            <a:r>
              <a:rPr lang="en-US" sz="2400" dirty="0" smtClean="0">
                <a:solidFill>
                  <a:srgbClr val="FF0000"/>
                </a:solidFill>
              </a:rPr>
              <a:t>// </a:t>
            </a:r>
            <a:r>
              <a:rPr lang="en-US" sz="2400" dirty="0">
                <a:solidFill>
                  <a:srgbClr val="FF0000"/>
                </a:solidFill>
              </a:rPr>
              <a:t>Function </a:t>
            </a:r>
            <a:r>
              <a:rPr lang="en-US" sz="2400" dirty="0" smtClean="0">
                <a:solidFill>
                  <a:srgbClr val="FF0000"/>
                </a:solidFill>
              </a:rPr>
              <a:t>prototype </a:t>
            </a:r>
            <a:r>
              <a:rPr lang="en-US" sz="2400" dirty="0">
                <a:solidFill>
                  <a:srgbClr val="FF0000"/>
                </a:solidFill>
              </a:rPr>
              <a:t>(declaration)</a:t>
            </a:r>
          </a:p>
          <a:p>
            <a:r>
              <a:rPr lang="en-US" sz="2400" dirty="0">
                <a:solidFill>
                  <a:srgbClr val="FF0000"/>
                </a:solidFill>
              </a:rPr>
              <a:t>int add(int, int);</a:t>
            </a:r>
          </a:p>
          <a:p>
            <a:endParaRPr lang="en-US" sz="2400" dirty="0" smtClean="0">
              <a:solidFill>
                <a:srgbClr val="FF0000"/>
              </a:solidFill>
            </a:endParaRPr>
          </a:p>
          <a:p>
            <a:r>
              <a:rPr lang="en-US" sz="2400" dirty="0" smtClean="0">
                <a:solidFill>
                  <a:srgbClr val="FF0000"/>
                </a:solidFill>
              </a:rPr>
              <a:t>void </a:t>
            </a:r>
            <a:r>
              <a:rPr lang="en-US" sz="2400" dirty="0">
                <a:solidFill>
                  <a:srgbClr val="FF0000"/>
                </a:solidFill>
              </a:rPr>
              <a:t>main()</a:t>
            </a:r>
          </a:p>
          <a:p>
            <a:r>
              <a:rPr lang="en-US" sz="2400" dirty="0">
                <a:solidFill>
                  <a:srgbClr val="FF0000"/>
                </a:solidFill>
              </a:rPr>
              <a:t>{</a:t>
            </a:r>
          </a:p>
          <a:p>
            <a:r>
              <a:rPr lang="en-US" sz="2400" dirty="0">
                <a:solidFill>
                  <a:srgbClr val="FF0000"/>
                </a:solidFill>
              </a:rPr>
              <a:t>    int num1, num2, sum;</a:t>
            </a:r>
          </a:p>
          <a:p>
            <a:r>
              <a:rPr lang="en-US" sz="2400" dirty="0">
                <a:solidFill>
                  <a:srgbClr val="FF0000"/>
                </a:solidFill>
              </a:rPr>
              <a:t>    cout&lt;&lt;"Enters two numbers to add: ";</a:t>
            </a:r>
          </a:p>
          <a:p>
            <a:r>
              <a:rPr lang="en-US" sz="2400" dirty="0">
                <a:solidFill>
                  <a:srgbClr val="FF0000"/>
                </a:solidFill>
              </a:rPr>
              <a:t>    cin &gt;&gt; num1 &gt;&gt; num2;</a:t>
            </a:r>
          </a:p>
          <a:p>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 </a:t>
            </a:r>
            <a:r>
              <a:rPr lang="en-US" sz="2400" dirty="0">
                <a:solidFill>
                  <a:srgbClr val="FF0000"/>
                </a:solidFill>
              </a:rPr>
              <a:t>Function call</a:t>
            </a:r>
          </a:p>
          <a:p>
            <a:r>
              <a:rPr lang="en-US" sz="2400" dirty="0">
                <a:solidFill>
                  <a:srgbClr val="FF0000"/>
                </a:solidFill>
              </a:rPr>
              <a:t>    sum = add(num1, num2);</a:t>
            </a:r>
          </a:p>
          <a:p>
            <a:r>
              <a:rPr lang="en-US" sz="2400" dirty="0">
                <a:solidFill>
                  <a:srgbClr val="FF0000"/>
                </a:solidFill>
              </a:rPr>
              <a:t>    cout &lt;&lt; "Sum = " &lt;&lt; sum;</a:t>
            </a:r>
          </a:p>
          <a:p>
            <a:r>
              <a:rPr lang="en-US" sz="2400" dirty="0" smtClean="0">
                <a:solidFill>
                  <a:srgbClr val="FF0000"/>
                </a:solidFill>
              </a:rPr>
              <a:t>}</a:t>
            </a:r>
            <a:endParaRPr lang="en-US" sz="2400" dirty="0">
              <a:solidFill>
                <a:srgbClr val="FF0000"/>
              </a:solidFill>
            </a:endParaRPr>
          </a:p>
        </p:txBody>
      </p:sp>
      <p:sp>
        <p:nvSpPr>
          <p:cNvPr id="8" name="TextBox 7"/>
          <p:cNvSpPr txBox="1"/>
          <p:nvPr/>
        </p:nvSpPr>
        <p:spPr>
          <a:xfrm>
            <a:off x="7059705" y="1116106"/>
            <a:ext cx="4760259" cy="3416320"/>
          </a:xfrm>
          <a:prstGeom prst="rect">
            <a:avLst/>
          </a:prstGeom>
          <a:noFill/>
        </p:spPr>
        <p:txBody>
          <a:bodyPr wrap="square" rtlCol="0">
            <a:spAutoFit/>
          </a:bodyPr>
          <a:lstStyle/>
          <a:p>
            <a:r>
              <a:rPr lang="en-US" sz="2400" dirty="0">
                <a:solidFill>
                  <a:srgbClr val="FF0000"/>
                </a:solidFill>
              </a:rPr>
              <a:t>// Function </a:t>
            </a:r>
            <a:r>
              <a:rPr lang="en-US" sz="2400" dirty="0" smtClean="0">
                <a:solidFill>
                  <a:srgbClr val="FF0000"/>
                </a:solidFill>
              </a:rPr>
              <a:t>definition</a:t>
            </a:r>
            <a:endParaRPr lang="en-US" sz="2400" dirty="0">
              <a:solidFill>
                <a:srgbClr val="FF0000"/>
              </a:solidFill>
            </a:endParaRPr>
          </a:p>
          <a:p>
            <a:r>
              <a:rPr lang="en-US" sz="2400" dirty="0">
                <a:solidFill>
                  <a:srgbClr val="FF0000"/>
                </a:solidFill>
              </a:rPr>
              <a:t>int add(int a, int b)</a:t>
            </a:r>
          </a:p>
          <a:p>
            <a:r>
              <a:rPr lang="en-US" sz="2400" dirty="0">
                <a:solidFill>
                  <a:srgbClr val="FF0000"/>
                </a:solidFill>
              </a:rPr>
              <a:t>{</a:t>
            </a:r>
          </a:p>
          <a:p>
            <a:r>
              <a:rPr lang="en-US" sz="2400" dirty="0">
                <a:solidFill>
                  <a:srgbClr val="FF0000"/>
                </a:solidFill>
              </a:rPr>
              <a:t>    int add;</a:t>
            </a:r>
          </a:p>
          <a:p>
            <a:r>
              <a:rPr lang="en-US" sz="2400" dirty="0">
                <a:solidFill>
                  <a:srgbClr val="FF0000"/>
                </a:solidFill>
              </a:rPr>
              <a:t>    add = a + b;</a:t>
            </a:r>
          </a:p>
          <a:p>
            <a:r>
              <a:rPr lang="en-US" sz="2400" dirty="0">
                <a:solidFill>
                  <a:srgbClr val="FF0000"/>
                </a:solidFill>
              </a:rPr>
              <a:t>    // Return statement</a:t>
            </a:r>
          </a:p>
          <a:p>
            <a:r>
              <a:rPr lang="en-US" sz="2400" dirty="0">
                <a:solidFill>
                  <a:srgbClr val="FF0000"/>
                </a:solidFill>
              </a:rPr>
              <a:t>    return add;</a:t>
            </a:r>
          </a:p>
          <a:p>
            <a:r>
              <a:rPr lang="en-US" sz="2400" dirty="0">
                <a:solidFill>
                  <a:srgbClr val="FF0000"/>
                </a:solidFill>
              </a:rPr>
              <a:t>}</a:t>
            </a:r>
          </a:p>
          <a:p>
            <a:endParaRPr lang="en-US" sz="2400" dirty="0">
              <a:solidFill>
                <a:srgbClr val="FF0000"/>
              </a:solidFill>
            </a:endParaRPr>
          </a:p>
        </p:txBody>
      </p:sp>
    </p:spTree>
    <p:extLst>
      <p:ext uri="{BB962C8B-B14F-4D97-AF65-F5344CB8AC3E}">
        <p14:creationId xmlns="" xmlns:p14="http://schemas.microsoft.com/office/powerpoint/2010/main" val="12219731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11111754" cy="646331"/>
          </a:xfrm>
          <a:prstGeom prst="rect">
            <a:avLst/>
          </a:prstGeom>
        </p:spPr>
        <p:txBody>
          <a:bodyPr wrap="square">
            <a:spAutoFit/>
          </a:bodyPr>
          <a:lstStyle/>
          <a:p>
            <a:pPr fontAlgn="base"/>
            <a:r>
              <a:rPr lang="en-US" sz="3600" b="1" dirty="0"/>
              <a:t>Passing Arguments to </a:t>
            </a:r>
            <a:r>
              <a:rPr lang="en-US" sz="3600" b="1" dirty="0" smtClean="0"/>
              <a:t>Function -</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90979" y="1281936"/>
            <a:ext cx="8672769" cy="5178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952622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11111754" cy="646331"/>
          </a:xfrm>
          <a:prstGeom prst="rect">
            <a:avLst/>
          </a:prstGeom>
        </p:spPr>
        <p:txBody>
          <a:bodyPr wrap="square">
            <a:spAutoFit/>
          </a:bodyPr>
          <a:lstStyle/>
          <a:p>
            <a:pPr fontAlgn="base"/>
            <a:r>
              <a:rPr lang="en-US" sz="3600" b="1" dirty="0" smtClean="0"/>
              <a:t>Different types of user defined functions -</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3" name="TextBox 2"/>
          <p:cNvSpPr txBox="1"/>
          <p:nvPr/>
        </p:nvSpPr>
        <p:spPr>
          <a:xfrm>
            <a:off x="672353" y="2460812"/>
            <a:ext cx="10905565" cy="2554545"/>
          </a:xfrm>
          <a:prstGeom prst="rect">
            <a:avLst/>
          </a:prstGeom>
          <a:noFill/>
        </p:spPr>
        <p:txBody>
          <a:bodyPr wrap="square" rtlCol="0">
            <a:spAutoFit/>
          </a:bodyPr>
          <a:lstStyle/>
          <a:p>
            <a:pPr marL="285750" indent="-285750">
              <a:buFont typeface="Wingdings" panose="05000000000000000000" pitchFamily="2" charset="2"/>
              <a:buChar char="q"/>
            </a:pPr>
            <a:r>
              <a:rPr lang="en-US" sz="4000" b="1" i="1" dirty="0" smtClean="0"/>
              <a:t> With out return type, with out parameters</a:t>
            </a:r>
          </a:p>
          <a:p>
            <a:pPr marL="285750" indent="-285750">
              <a:buFont typeface="Wingdings" panose="05000000000000000000" pitchFamily="2" charset="2"/>
              <a:buChar char="q"/>
            </a:pPr>
            <a:r>
              <a:rPr lang="en-US" sz="4000" b="1" i="1" dirty="0"/>
              <a:t> </a:t>
            </a:r>
            <a:r>
              <a:rPr lang="en-US" sz="4000" b="1" i="1" dirty="0" smtClean="0"/>
              <a:t>With out return type, with parameters</a:t>
            </a:r>
          </a:p>
          <a:p>
            <a:pPr marL="285750" indent="-285750">
              <a:buFont typeface="Wingdings" panose="05000000000000000000" pitchFamily="2" charset="2"/>
              <a:buChar char="q"/>
            </a:pPr>
            <a:r>
              <a:rPr lang="en-US" sz="4000" b="1" i="1" dirty="0"/>
              <a:t> </a:t>
            </a:r>
            <a:r>
              <a:rPr lang="en-US" sz="4000" b="1" i="1" dirty="0" smtClean="0"/>
              <a:t>With return type, with out parameters</a:t>
            </a:r>
          </a:p>
          <a:p>
            <a:pPr marL="285750" indent="-285750">
              <a:buFont typeface="Wingdings" panose="05000000000000000000" pitchFamily="2" charset="2"/>
              <a:buChar char="q"/>
            </a:pPr>
            <a:r>
              <a:rPr lang="en-US" sz="4000" b="1" i="1" dirty="0"/>
              <a:t> </a:t>
            </a:r>
            <a:r>
              <a:rPr lang="en-US" sz="4000" b="1" i="1" dirty="0" smtClean="0"/>
              <a:t>With return type, with parameters</a:t>
            </a:r>
            <a:endParaRPr lang="en-US" sz="4000" b="1" i="1" dirty="0"/>
          </a:p>
        </p:txBody>
      </p:sp>
    </p:spTree>
    <p:extLst>
      <p:ext uri="{BB962C8B-B14F-4D97-AF65-F5344CB8AC3E}">
        <p14:creationId xmlns="" xmlns:p14="http://schemas.microsoft.com/office/powerpoint/2010/main" val="27502058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136" y="339770"/>
            <a:ext cx="6701002" cy="523220"/>
          </a:xfrm>
          <a:prstGeom prst="rect">
            <a:avLst/>
          </a:prstGeom>
        </p:spPr>
        <p:txBody>
          <a:bodyPr wrap="none">
            <a:spAutoFit/>
          </a:bodyPr>
          <a:lstStyle/>
          <a:p>
            <a:pPr algn="ctr"/>
            <a:r>
              <a:rPr lang="en-US" sz="2800" b="1" dirty="0"/>
              <a:t>With out return type, with out </a:t>
            </a:r>
            <a:r>
              <a:rPr lang="en-US" sz="2800" b="1" dirty="0" smtClean="0"/>
              <a:t>parameters -</a:t>
            </a:r>
            <a:endParaRPr lang="en-US" sz="2800" b="1" dirty="0"/>
          </a:p>
        </p:txBody>
      </p:sp>
      <p:sp>
        <p:nvSpPr>
          <p:cNvPr id="3" name="TextBox 2"/>
          <p:cNvSpPr txBox="1"/>
          <p:nvPr/>
        </p:nvSpPr>
        <p:spPr>
          <a:xfrm>
            <a:off x="457200" y="1143000"/>
            <a:ext cx="4867835" cy="4524315"/>
          </a:xfrm>
          <a:prstGeom prst="rect">
            <a:avLst/>
          </a:prstGeom>
          <a:noFill/>
        </p:spPr>
        <p:txBody>
          <a:bodyPr wrap="square" rtlCol="0">
            <a:spAutoFit/>
          </a:bodyPr>
          <a:lstStyle/>
          <a:p>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void add();</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main()</a:t>
            </a:r>
          </a:p>
          <a:p>
            <a:r>
              <a:rPr lang="en-US" sz="2400" b="1" dirty="0" smtClean="0">
                <a:solidFill>
                  <a:srgbClr val="FF0000"/>
                </a:solidFill>
              </a:rPr>
              <a:t>{</a:t>
            </a:r>
          </a:p>
          <a:p>
            <a:r>
              <a:rPr lang="en-US" sz="2400" b="1" dirty="0">
                <a:solidFill>
                  <a:srgbClr val="FF0000"/>
                </a:solidFill>
              </a:rPr>
              <a:t>	</a:t>
            </a:r>
            <a:r>
              <a:rPr lang="en-US" sz="2400" b="1" dirty="0" err="1" smtClean="0">
                <a:solidFill>
                  <a:srgbClr val="FF0000"/>
                </a:solidFill>
              </a:rPr>
              <a:t>clrscr</a:t>
            </a:r>
            <a:r>
              <a:rPr lang="en-US" sz="2400" b="1" dirty="0" smtClean="0">
                <a:solidFill>
                  <a:srgbClr val="FF0000"/>
                </a:solidFill>
              </a:rPr>
              <a:t>();</a:t>
            </a:r>
          </a:p>
          <a:p>
            <a:r>
              <a:rPr lang="en-US" sz="2400" b="1" dirty="0" smtClean="0">
                <a:solidFill>
                  <a:srgbClr val="FF0000"/>
                </a:solidFill>
              </a:rPr>
              <a:t>	add();</a:t>
            </a:r>
          </a:p>
          <a:p>
            <a:r>
              <a:rPr lang="en-US" sz="2400" b="1" dirty="0">
                <a:solidFill>
                  <a:srgbClr val="FF0000"/>
                </a:solidFill>
              </a:rPr>
              <a:t>	</a:t>
            </a:r>
            <a:r>
              <a:rPr lang="en-US" sz="2400" b="1" dirty="0" err="1" smtClean="0">
                <a:solidFill>
                  <a:srgbClr val="FF0000"/>
                </a:solidFill>
              </a:rPr>
              <a:t>getch</a:t>
            </a:r>
            <a:r>
              <a:rPr lang="en-US" sz="2400" b="1" dirty="0" smtClean="0">
                <a:solidFill>
                  <a:srgbClr val="FF0000"/>
                </a:solidFill>
              </a:rPr>
              <a:t>();</a:t>
            </a:r>
            <a:endParaRPr lang="en-US" sz="2400" b="1" dirty="0">
              <a:solidFill>
                <a:srgbClr val="FF0000"/>
              </a:solidFill>
            </a:endParaRPr>
          </a:p>
          <a:p>
            <a:r>
              <a:rPr lang="en-US" sz="2400" b="1" dirty="0" smtClean="0">
                <a:solidFill>
                  <a:srgbClr val="FF0000"/>
                </a:solidFill>
              </a:rPr>
              <a:t>}</a:t>
            </a:r>
          </a:p>
          <a:p>
            <a:endParaRPr lang="en-US" sz="2400" b="1" dirty="0" smtClean="0">
              <a:solidFill>
                <a:srgbClr val="FF0000"/>
              </a:solidFill>
            </a:endParaRPr>
          </a:p>
        </p:txBody>
      </p:sp>
      <p:sp>
        <p:nvSpPr>
          <p:cNvPr id="4" name="TextBox 3"/>
          <p:cNvSpPr txBox="1"/>
          <p:nvPr/>
        </p:nvSpPr>
        <p:spPr>
          <a:xfrm>
            <a:off x="5818094" y="1143000"/>
            <a:ext cx="5880847" cy="3416320"/>
          </a:xfrm>
          <a:prstGeom prst="rect">
            <a:avLst/>
          </a:prstGeom>
          <a:noFill/>
        </p:spPr>
        <p:txBody>
          <a:bodyPr wrap="square" rtlCol="0">
            <a:spAutoFit/>
          </a:bodyPr>
          <a:lstStyle/>
          <a:p>
            <a:r>
              <a:rPr lang="en-US" sz="2400" b="1" dirty="0">
                <a:solidFill>
                  <a:srgbClr val="FF0000"/>
                </a:solidFill>
              </a:rPr>
              <a:t>void add() </a:t>
            </a:r>
          </a:p>
          <a:p>
            <a:r>
              <a:rPr lang="en-US" sz="2400" b="1" dirty="0">
                <a:solidFill>
                  <a:srgbClr val="FF0000"/>
                </a:solidFill>
              </a:rPr>
              <a:t>{</a:t>
            </a:r>
          </a:p>
          <a:p>
            <a:r>
              <a:rPr lang="en-US" sz="2400" b="1" dirty="0">
                <a:solidFill>
                  <a:srgbClr val="FF0000"/>
                </a:solidFill>
              </a:rPr>
              <a:t>	int </a:t>
            </a:r>
            <a:r>
              <a:rPr lang="en-US" sz="2400" b="1" dirty="0" err="1" smtClean="0">
                <a:solidFill>
                  <a:srgbClr val="FF0000"/>
                </a:solidFill>
              </a:rPr>
              <a:t>a,b,c</a:t>
            </a:r>
            <a:r>
              <a:rPr lang="en-US" sz="2400" b="1" dirty="0" smtClean="0">
                <a:solidFill>
                  <a:srgbClr val="FF0000"/>
                </a:solidFill>
              </a:rPr>
              <a:t>=0;</a:t>
            </a:r>
            <a:endParaRPr lang="en-US" sz="2400" b="1" dirty="0">
              <a:solidFill>
                <a:srgbClr val="FF0000"/>
              </a:solidFill>
            </a:endParaRPr>
          </a:p>
          <a:p>
            <a:r>
              <a:rPr lang="en-US" sz="2400" b="1" dirty="0">
                <a:solidFill>
                  <a:srgbClr val="FF0000"/>
                </a:solidFill>
              </a:rPr>
              <a:t>	cout&lt;&lt;“Enter the numbers: ”;</a:t>
            </a:r>
          </a:p>
          <a:p>
            <a:r>
              <a:rPr lang="en-US" sz="2400" b="1" dirty="0">
                <a:solidFill>
                  <a:srgbClr val="FF0000"/>
                </a:solidFill>
              </a:rPr>
              <a:t>	cin&gt;&gt;a&gt;&gt;b;</a:t>
            </a:r>
          </a:p>
          <a:p>
            <a:r>
              <a:rPr lang="en-US" sz="2400" b="1" dirty="0">
                <a:solidFill>
                  <a:srgbClr val="FF0000"/>
                </a:solidFill>
              </a:rPr>
              <a:t>	</a:t>
            </a:r>
          </a:p>
          <a:p>
            <a:r>
              <a:rPr lang="en-US" sz="2400" b="1" dirty="0">
                <a:solidFill>
                  <a:srgbClr val="FF0000"/>
                </a:solidFill>
              </a:rPr>
              <a:t>	c = (a + b);</a:t>
            </a:r>
          </a:p>
          <a:p>
            <a:r>
              <a:rPr lang="en-US" sz="2400" b="1" dirty="0">
                <a:solidFill>
                  <a:srgbClr val="FF0000"/>
                </a:solidFill>
              </a:rPr>
              <a:t>	cout&lt;&lt;“Sum is: ”&lt;&lt;c;</a:t>
            </a: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 xmlns:p14="http://schemas.microsoft.com/office/powerpoint/2010/main" val="20011152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321" y="326323"/>
            <a:ext cx="6316280" cy="523220"/>
          </a:xfrm>
          <a:prstGeom prst="rect">
            <a:avLst/>
          </a:prstGeom>
        </p:spPr>
        <p:txBody>
          <a:bodyPr wrap="none">
            <a:spAutoFit/>
          </a:bodyPr>
          <a:lstStyle/>
          <a:p>
            <a:pPr algn="ctr"/>
            <a:r>
              <a:rPr lang="en-US" sz="2800" b="1" dirty="0"/>
              <a:t>With out return type, with </a:t>
            </a:r>
            <a:r>
              <a:rPr lang="en-US" sz="2800" b="1" dirty="0" smtClean="0"/>
              <a:t>parameters -</a:t>
            </a:r>
            <a:endParaRPr lang="en-US" sz="2800" b="1" dirty="0"/>
          </a:p>
        </p:txBody>
      </p:sp>
      <p:sp>
        <p:nvSpPr>
          <p:cNvPr id="3" name="TextBox 2"/>
          <p:cNvSpPr txBox="1"/>
          <p:nvPr/>
        </p:nvSpPr>
        <p:spPr>
          <a:xfrm>
            <a:off x="457200" y="1143000"/>
            <a:ext cx="4867835" cy="4893647"/>
          </a:xfrm>
          <a:prstGeom prst="rect">
            <a:avLst/>
          </a:prstGeom>
          <a:noFill/>
        </p:spPr>
        <p:txBody>
          <a:bodyPr wrap="square" rtlCol="0">
            <a:spAutoFit/>
          </a:bodyPr>
          <a:lstStyle/>
          <a:p>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void add(int a, int b);</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main()</a:t>
            </a:r>
          </a:p>
          <a:p>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int </a:t>
            </a:r>
            <a:r>
              <a:rPr lang="en-US" sz="2400" b="1" dirty="0" err="1" smtClean="0">
                <a:solidFill>
                  <a:srgbClr val="FF0000"/>
                </a:solidFill>
              </a:rPr>
              <a:t>p,q</a:t>
            </a:r>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cout&lt;&lt;“Enter numbers: ”;</a:t>
            </a:r>
          </a:p>
          <a:p>
            <a:r>
              <a:rPr lang="en-US" sz="2400" b="1" dirty="0">
                <a:solidFill>
                  <a:srgbClr val="FF0000"/>
                </a:solidFill>
              </a:rPr>
              <a:t>	</a:t>
            </a:r>
            <a:r>
              <a:rPr lang="en-US" sz="2400" b="1" dirty="0" smtClean="0">
                <a:solidFill>
                  <a:srgbClr val="FF0000"/>
                </a:solidFill>
              </a:rPr>
              <a:t>cin&gt;&gt;p&gt;&gt;q;</a:t>
            </a:r>
          </a:p>
          <a:p>
            <a:endParaRPr lang="en-US" sz="2400" b="1" dirty="0" smtClean="0">
              <a:solidFill>
                <a:srgbClr val="FF0000"/>
              </a:solidFill>
            </a:endParaRPr>
          </a:p>
          <a:p>
            <a:r>
              <a:rPr lang="en-US" sz="2400" b="1" dirty="0" smtClean="0">
                <a:solidFill>
                  <a:srgbClr val="FF0000"/>
                </a:solidFill>
              </a:rPr>
              <a:t>	add(</a:t>
            </a:r>
            <a:r>
              <a:rPr lang="en-US" sz="2400" b="1" dirty="0" err="1" smtClean="0">
                <a:solidFill>
                  <a:srgbClr val="FF0000"/>
                </a:solidFill>
              </a:rPr>
              <a:t>p,q</a:t>
            </a:r>
            <a:r>
              <a:rPr lang="en-US" sz="2400" b="1" dirty="0" smtClean="0">
                <a:solidFill>
                  <a:srgbClr val="FF0000"/>
                </a:solidFill>
              </a:rPr>
              <a:t>);</a:t>
            </a:r>
            <a:endParaRPr lang="en-US" sz="2400" b="1" dirty="0">
              <a:solidFill>
                <a:srgbClr val="FF0000"/>
              </a:solidFill>
            </a:endParaRPr>
          </a:p>
          <a:p>
            <a:r>
              <a:rPr lang="en-US" sz="2400" b="1" dirty="0" smtClean="0">
                <a:solidFill>
                  <a:srgbClr val="FF0000"/>
                </a:solidFill>
              </a:rPr>
              <a:t>}</a:t>
            </a:r>
          </a:p>
        </p:txBody>
      </p:sp>
      <p:sp>
        <p:nvSpPr>
          <p:cNvPr id="4" name="TextBox 3"/>
          <p:cNvSpPr txBox="1"/>
          <p:nvPr/>
        </p:nvSpPr>
        <p:spPr>
          <a:xfrm>
            <a:off x="5818094" y="1143000"/>
            <a:ext cx="5880847" cy="1938992"/>
          </a:xfrm>
          <a:prstGeom prst="rect">
            <a:avLst/>
          </a:prstGeom>
          <a:noFill/>
        </p:spPr>
        <p:txBody>
          <a:bodyPr wrap="square" rtlCol="0">
            <a:spAutoFit/>
          </a:bodyPr>
          <a:lstStyle/>
          <a:p>
            <a:r>
              <a:rPr lang="en-US" sz="2400" b="1" dirty="0">
                <a:solidFill>
                  <a:srgbClr val="FF0000"/>
                </a:solidFill>
              </a:rPr>
              <a:t>void </a:t>
            </a:r>
            <a:r>
              <a:rPr lang="en-US" sz="2400" b="1" dirty="0" smtClean="0">
                <a:solidFill>
                  <a:srgbClr val="FF0000"/>
                </a:solidFill>
              </a:rPr>
              <a:t>add(int a, int b) </a:t>
            </a:r>
            <a:endParaRPr lang="en-US" sz="2400" b="1" dirty="0">
              <a:solidFill>
                <a:srgbClr val="FF0000"/>
              </a:solidFill>
            </a:endParaRPr>
          </a:p>
          <a:p>
            <a:r>
              <a:rPr lang="en-US" sz="2400" b="1" dirty="0" smtClean="0">
                <a:solidFill>
                  <a:srgbClr val="FF0000"/>
                </a:solidFill>
              </a:rPr>
              <a:t>{</a:t>
            </a:r>
            <a:r>
              <a:rPr lang="en-US" sz="2400" b="1" dirty="0">
                <a:solidFill>
                  <a:srgbClr val="FF0000"/>
                </a:solidFill>
              </a:rPr>
              <a:t>	</a:t>
            </a:r>
          </a:p>
          <a:p>
            <a:r>
              <a:rPr lang="en-US" sz="2400" b="1" dirty="0">
                <a:solidFill>
                  <a:srgbClr val="FF0000"/>
                </a:solidFill>
              </a:rPr>
              <a:t>	c = (a + b);</a:t>
            </a:r>
          </a:p>
          <a:p>
            <a:r>
              <a:rPr lang="en-US" sz="2400" b="1" dirty="0">
                <a:solidFill>
                  <a:srgbClr val="FF0000"/>
                </a:solidFill>
              </a:rPr>
              <a:t>	cout&lt;&lt;“Sum is: ”&lt;&lt;c;</a:t>
            </a: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 xmlns:p14="http://schemas.microsoft.com/office/powerpoint/2010/main" val="10234185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715" y="326323"/>
            <a:ext cx="6109493" cy="523220"/>
          </a:xfrm>
          <a:prstGeom prst="rect">
            <a:avLst/>
          </a:prstGeom>
        </p:spPr>
        <p:txBody>
          <a:bodyPr wrap="none">
            <a:spAutoFit/>
          </a:bodyPr>
          <a:lstStyle/>
          <a:p>
            <a:pPr algn="ctr"/>
            <a:r>
              <a:rPr lang="en-US" sz="2800" b="1" dirty="0"/>
              <a:t>With </a:t>
            </a:r>
            <a:r>
              <a:rPr lang="en-US" sz="2800" b="1" dirty="0" smtClean="0"/>
              <a:t>return </a:t>
            </a:r>
            <a:r>
              <a:rPr lang="en-US" sz="2800" b="1" dirty="0"/>
              <a:t>type, </a:t>
            </a:r>
            <a:r>
              <a:rPr lang="en-US" sz="2800" b="1" dirty="0" smtClean="0"/>
              <a:t>with out parameters -</a:t>
            </a:r>
            <a:endParaRPr lang="en-US" sz="2800" b="1" dirty="0"/>
          </a:p>
        </p:txBody>
      </p:sp>
      <p:sp>
        <p:nvSpPr>
          <p:cNvPr id="3" name="TextBox 2"/>
          <p:cNvSpPr txBox="1"/>
          <p:nvPr/>
        </p:nvSpPr>
        <p:spPr>
          <a:xfrm>
            <a:off x="457200" y="1143000"/>
            <a:ext cx="4867835" cy="5262979"/>
          </a:xfrm>
          <a:prstGeom prst="rect">
            <a:avLst/>
          </a:prstGeom>
          <a:noFill/>
        </p:spPr>
        <p:txBody>
          <a:bodyPr wrap="square" rtlCol="0">
            <a:spAutoFit/>
          </a:bodyPr>
          <a:lstStyle/>
          <a:p>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int add();</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main()</a:t>
            </a:r>
          </a:p>
          <a:p>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int p;</a:t>
            </a:r>
          </a:p>
          <a:p>
            <a:r>
              <a:rPr lang="en-US" sz="2400" b="1" dirty="0">
                <a:solidFill>
                  <a:srgbClr val="FF0000"/>
                </a:solidFill>
              </a:rPr>
              <a:t>	</a:t>
            </a:r>
            <a:r>
              <a:rPr lang="en-US" sz="2400" b="1" dirty="0" smtClean="0">
                <a:solidFill>
                  <a:srgbClr val="FF0000"/>
                </a:solidFill>
              </a:rPr>
              <a:t>cout&lt;&lt;“Enter numbers: ”;</a:t>
            </a:r>
          </a:p>
          <a:p>
            <a:r>
              <a:rPr lang="en-US" sz="2400" b="1" dirty="0">
                <a:solidFill>
                  <a:srgbClr val="FF0000"/>
                </a:solidFill>
              </a:rPr>
              <a:t>	</a:t>
            </a:r>
            <a:r>
              <a:rPr lang="en-US" sz="2400" b="1" dirty="0" smtClean="0">
                <a:solidFill>
                  <a:srgbClr val="FF0000"/>
                </a:solidFill>
              </a:rPr>
              <a:t>cin&gt;&gt;p;</a:t>
            </a:r>
          </a:p>
          <a:p>
            <a:r>
              <a:rPr lang="en-US" sz="2400" b="1" dirty="0" smtClean="0">
                <a:solidFill>
                  <a:srgbClr val="FF0000"/>
                </a:solidFill>
              </a:rPr>
              <a:t>	</a:t>
            </a:r>
          </a:p>
          <a:p>
            <a:r>
              <a:rPr lang="en-US" sz="2400" b="1" dirty="0">
                <a:solidFill>
                  <a:srgbClr val="FF0000"/>
                </a:solidFill>
              </a:rPr>
              <a:t>	</a:t>
            </a:r>
            <a:r>
              <a:rPr lang="en-US" sz="2400" b="1" dirty="0" smtClean="0">
                <a:solidFill>
                  <a:srgbClr val="FF0000"/>
                </a:solidFill>
              </a:rPr>
              <a:t>p = add();</a:t>
            </a:r>
          </a:p>
          <a:p>
            <a:r>
              <a:rPr lang="en-US" sz="2400" b="1" dirty="0" smtClean="0">
                <a:solidFill>
                  <a:srgbClr val="FF0000"/>
                </a:solidFill>
              </a:rPr>
              <a:t>	cout&lt;&lt;“Sum is: ”&lt;&lt;c;</a:t>
            </a:r>
          </a:p>
          <a:p>
            <a:r>
              <a:rPr lang="en-US" sz="2400" b="1" dirty="0" smtClean="0">
                <a:solidFill>
                  <a:srgbClr val="FF0000"/>
                </a:solidFill>
              </a:rPr>
              <a:t>}</a:t>
            </a:r>
          </a:p>
        </p:txBody>
      </p:sp>
      <p:sp>
        <p:nvSpPr>
          <p:cNvPr id="4" name="TextBox 3"/>
          <p:cNvSpPr txBox="1"/>
          <p:nvPr/>
        </p:nvSpPr>
        <p:spPr>
          <a:xfrm>
            <a:off x="5818094" y="1143000"/>
            <a:ext cx="5880847" cy="3416320"/>
          </a:xfrm>
          <a:prstGeom prst="rect">
            <a:avLst/>
          </a:prstGeom>
          <a:noFill/>
        </p:spPr>
        <p:txBody>
          <a:bodyPr wrap="square" rtlCol="0">
            <a:spAutoFit/>
          </a:bodyPr>
          <a:lstStyle/>
          <a:p>
            <a:r>
              <a:rPr lang="en-US" sz="2400" b="1" dirty="0" smtClean="0">
                <a:solidFill>
                  <a:srgbClr val="FF0000"/>
                </a:solidFill>
              </a:rPr>
              <a:t>int add() </a:t>
            </a:r>
            <a:endParaRPr lang="en-US" sz="2400" b="1" dirty="0">
              <a:solidFill>
                <a:srgbClr val="FF0000"/>
              </a:solidFill>
            </a:endParaRPr>
          </a:p>
          <a:p>
            <a:r>
              <a:rPr lang="en-US" sz="2400" b="1" dirty="0" smtClean="0">
                <a:solidFill>
                  <a:srgbClr val="FF0000"/>
                </a:solidFill>
              </a:rPr>
              <a:t>{</a:t>
            </a:r>
            <a:r>
              <a:rPr lang="en-US" sz="2400" b="1" dirty="0">
                <a:solidFill>
                  <a:srgbClr val="FF0000"/>
                </a:solidFill>
              </a:rPr>
              <a:t>	</a:t>
            </a:r>
          </a:p>
          <a:p>
            <a:r>
              <a:rPr lang="en-US" sz="2400" b="1" dirty="0">
                <a:solidFill>
                  <a:srgbClr val="FF0000"/>
                </a:solidFill>
              </a:rPr>
              <a:t>	</a:t>
            </a:r>
            <a:r>
              <a:rPr lang="en-US" sz="2400" b="1" dirty="0" smtClean="0">
                <a:solidFill>
                  <a:srgbClr val="FF0000"/>
                </a:solidFill>
              </a:rPr>
              <a:t>int </a:t>
            </a:r>
            <a:r>
              <a:rPr lang="en-US" sz="2400" b="1" dirty="0" err="1" smtClean="0">
                <a:solidFill>
                  <a:srgbClr val="FF0000"/>
                </a:solidFill>
              </a:rPr>
              <a:t>a,b,c</a:t>
            </a:r>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cout&lt;&lt;“Enter numbers: ”;</a:t>
            </a:r>
          </a:p>
          <a:p>
            <a:r>
              <a:rPr lang="en-US" sz="2400" b="1" dirty="0">
                <a:solidFill>
                  <a:srgbClr val="FF0000"/>
                </a:solidFill>
              </a:rPr>
              <a:t>	</a:t>
            </a:r>
            <a:r>
              <a:rPr lang="en-US" sz="2400" b="1" dirty="0" smtClean="0">
                <a:solidFill>
                  <a:srgbClr val="FF0000"/>
                </a:solidFill>
              </a:rPr>
              <a:t>cin&gt;&gt;a&gt;&gt;b;</a:t>
            </a:r>
          </a:p>
          <a:p>
            <a:r>
              <a:rPr lang="en-US" sz="2400" b="1" dirty="0">
                <a:solidFill>
                  <a:srgbClr val="FF0000"/>
                </a:solidFill>
              </a:rPr>
              <a:t>	</a:t>
            </a:r>
            <a:endParaRPr lang="en-US" sz="2400" b="1" dirty="0" smtClean="0">
              <a:solidFill>
                <a:srgbClr val="FF0000"/>
              </a:solidFill>
            </a:endParaRPr>
          </a:p>
          <a:p>
            <a:r>
              <a:rPr lang="en-US" sz="2400" b="1" dirty="0" smtClean="0">
                <a:solidFill>
                  <a:srgbClr val="FF0000"/>
                </a:solidFill>
              </a:rPr>
              <a:t>	c = (a + b);</a:t>
            </a:r>
          </a:p>
          <a:p>
            <a:r>
              <a:rPr lang="en-US" sz="2400" b="1" dirty="0">
                <a:solidFill>
                  <a:srgbClr val="FF0000"/>
                </a:solidFill>
              </a:rPr>
              <a:t>	</a:t>
            </a:r>
            <a:r>
              <a:rPr lang="en-US" sz="2400" b="1" dirty="0" smtClean="0">
                <a:solidFill>
                  <a:srgbClr val="FF0000"/>
                </a:solidFill>
              </a:rPr>
              <a:t>return c; </a:t>
            </a:r>
            <a:endParaRPr lang="en-US" sz="2400" b="1" dirty="0">
              <a:solidFill>
                <a:srgbClr val="FF0000"/>
              </a:solidFill>
            </a:endParaRP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 xmlns:p14="http://schemas.microsoft.com/office/powerpoint/2010/main" val="38415058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075" y="326323"/>
            <a:ext cx="5724772" cy="523220"/>
          </a:xfrm>
          <a:prstGeom prst="rect">
            <a:avLst/>
          </a:prstGeom>
        </p:spPr>
        <p:txBody>
          <a:bodyPr wrap="none">
            <a:spAutoFit/>
          </a:bodyPr>
          <a:lstStyle/>
          <a:p>
            <a:pPr algn="ctr"/>
            <a:r>
              <a:rPr lang="en-US" sz="2800" b="1" dirty="0"/>
              <a:t>With </a:t>
            </a:r>
            <a:r>
              <a:rPr lang="en-US" sz="2800" b="1" dirty="0" smtClean="0"/>
              <a:t>return </a:t>
            </a:r>
            <a:r>
              <a:rPr lang="en-US" sz="2800" b="1" dirty="0"/>
              <a:t>type, </a:t>
            </a:r>
            <a:r>
              <a:rPr lang="en-US" sz="2800" b="1" dirty="0" smtClean="0"/>
              <a:t>with parameters -</a:t>
            </a:r>
            <a:endParaRPr lang="en-US" sz="2800" b="1" dirty="0"/>
          </a:p>
        </p:txBody>
      </p:sp>
      <p:sp>
        <p:nvSpPr>
          <p:cNvPr id="3" name="TextBox 2"/>
          <p:cNvSpPr txBox="1"/>
          <p:nvPr/>
        </p:nvSpPr>
        <p:spPr>
          <a:xfrm>
            <a:off x="457200" y="1143000"/>
            <a:ext cx="4867835" cy="5262979"/>
          </a:xfrm>
          <a:prstGeom prst="rect">
            <a:avLst/>
          </a:prstGeom>
          <a:noFill/>
        </p:spPr>
        <p:txBody>
          <a:bodyPr wrap="square" rtlCol="0">
            <a:spAutoFit/>
          </a:bodyPr>
          <a:lstStyle/>
          <a:p>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int add(int a, int b);</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main()</a:t>
            </a:r>
          </a:p>
          <a:p>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int p, q, sum = 0;</a:t>
            </a:r>
          </a:p>
          <a:p>
            <a:r>
              <a:rPr lang="en-US" sz="2400" b="1" dirty="0">
                <a:solidFill>
                  <a:srgbClr val="FF0000"/>
                </a:solidFill>
              </a:rPr>
              <a:t>	</a:t>
            </a:r>
            <a:r>
              <a:rPr lang="en-US" sz="2400" b="1" dirty="0" smtClean="0">
                <a:solidFill>
                  <a:srgbClr val="FF0000"/>
                </a:solidFill>
              </a:rPr>
              <a:t>cout&lt;&lt;“Enter numbers: ”;</a:t>
            </a:r>
          </a:p>
          <a:p>
            <a:r>
              <a:rPr lang="en-US" sz="2400" b="1" dirty="0">
                <a:solidFill>
                  <a:srgbClr val="FF0000"/>
                </a:solidFill>
              </a:rPr>
              <a:t>	</a:t>
            </a:r>
            <a:r>
              <a:rPr lang="en-US" sz="2400" b="1" dirty="0" smtClean="0">
                <a:solidFill>
                  <a:srgbClr val="FF0000"/>
                </a:solidFill>
              </a:rPr>
              <a:t>cin&gt;&gt;p&gt;&gt;q;</a:t>
            </a:r>
          </a:p>
          <a:p>
            <a:r>
              <a:rPr lang="en-US" sz="2400" b="1" dirty="0" smtClean="0">
                <a:solidFill>
                  <a:srgbClr val="FF0000"/>
                </a:solidFill>
              </a:rPr>
              <a:t>	</a:t>
            </a:r>
          </a:p>
          <a:p>
            <a:r>
              <a:rPr lang="en-US" sz="2400" b="1" dirty="0">
                <a:solidFill>
                  <a:srgbClr val="FF0000"/>
                </a:solidFill>
              </a:rPr>
              <a:t>	</a:t>
            </a:r>
            <a:r>
              <a:rPr lang="en-US" sz="2400" b="1" dirty="0" smtClean="0">
                <a:solidFill>
                  <a:srgbClr val="FF0000"/>
                </a:solidFill>
              </a:rPr>
              <a:t>sum = add(</a:t>
            </a:r>
            <a:r>
              <a:rPr lang="en-US" sz="2400" b="1" dirty="0" err="1" smtClean="0">
                <a:solidFill>
                  <a:srgbClr val="FF0000"/>
                </a:solidFill>
              </a:rPr>
              <a:t>p,q</a:t>
            </a:r>
            <a:r>
              <a:rPr lang="en-US" sz="2400" b="1" dirty="0" smtClean="0">
                <a:solidFill>
                  <a:srgbClr val="FF0000"/>
                </a:solidFill>
              </a:rPr>
              <a:t>);</a:t>
            </a:r>
          </a:p>
          <a:p>
            <a:r>
              <a:rPr lang="en-US" sz="2400" b="1" dirty="0" smtClean="0">
                <a:solidFill>
                  <a:srgbClr val="FF0000"/>
                </a:solidFill>
              </a:rPr>
              <a:t>	cout&lt;&lt;“Sum is: ”&lt;&lt;c;</a:t>
            </a:r>
          </a:p>
          <a:p>
            <a:r>
              <a:rPr lang="en-US" sz="2400" b="1" dirty="0" smtClean="0">
                <a:solidFill>
                  <a:srgbClr val="FF0000"/>
                </a:solidFill>
              </a:rPr>
              <a:t>}</a:t>
            </a:r>
          </a:p>
        </p:txBody>
      </p:sp>
      <p:sp>
        <p:nvSpPr>
          <p:cNvPr id="4" name="TextBox 3"/>
          <p:cNvSpPr txBox="1"/>
          <p:nvPr/>
        </p:nvSpPr>
        <p:spPr>
          <a:xfrm>
            <a:off x="5818094" y="1143000"/>
            <a:ext cx="5880847" cy="1938992"/>
          </a:xfrm>
          <a:prstGeom prst="rect">
            <a:avLst/>
          </a:prstGeom>
          <a:noFill/>
        </p:spPr>
        <p:txBody>
          <a:bodyPr wrap="square" rtlCol="0">
            <a:spAutoFit/>
          </a:bodyPr>
          <a:lstStyle/>
          <a:p>
            <a:r>
              <a:rPr lang="en-US" sz="2400" b="1" dirty="0" smtClean="0">
                <a:solidFill>
                  <a:srgbClr val="FF0000"/>
                </a:solidFill>
              </a:rPr>
              <a:t>int add(int a, int b) </a:t>
            </a:r>
            <a:endParaRPr lang="en-US" sz="2400" b="1" dirty="0">
              <a:solidFill>
                <a:srgbClr val="FF0000"/>
              </a:solidFill>
            </a:endParaRPr>
          </a:p>
          <a:p>
            <a:r>
              <a:rPr lang="en-US" sz="2400" b="1" dirty="0" smtClean="0">
                <a:solidFill>
                  <a:srgbClr val="FF0000"/>
                </a:solidFill>
              </a:rPr>
              <a:t>{</a:t>
            </a:r>
            <a:r>
              <a:rPr lang="en-US" sz="2400" b="1" dirty="0">
                <a:solidFill>
                  <a:srgbClr val="FF0000"/>
                </a:solidFill>
              </a:rPr>
              <a:t>		</a:t>
            </a:r>
            <a:endParaRPr lang="en-US" sz="2400" b="1" dirty="0" smtClean="0">
              <a:solidFill>
                <a:srgbClr val="FF0000"/>
              </a:solidFill>
            </a:endParaRPr>
          </a:p>
          <a:p>
            <a:r>
              <a:rPr lang="en-US" sz="2400" b="1" dirty="0" smtClean="0">
                <a:solidFill>
                  <a:srgbClr val="FF0000"/>
                </a:solidFill>
              </a:rPr>
              <a:t>	c = (a + b);</a:t>
            </a:r>
          </a:p>
          <a:p>
            <a:r>
              <a:rPr lang="en-US" sz="2400" b="1" dirty="0">
                <a:solidFill>
                  <a:srgbClr val="FF0000"/>
                </a:solidFill>
              </a:rPr>
              <a:t>	</a:t>
            </a:r>
            <a:r>
              <a:rPr lang="en-US" sz="2400" b="1" dirty="0" smtClean="0">
                <a:solidFill>
                  <a:srgbClr val="FF0000"/>
                </a:solidFill>
              </a:rPr>
              <a:t>return c; </a:t>
            </a:r>
            <a:endParaRPr lang="en-US" sz="2400" b="1" dirty="0">
              <a:solidFill>
                <a:srgbClr val="FF0000"/>
              </a:solidFill>
            </a:endParaRP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 xmlns:p14="http://schemas.microsoft.com/office/powerpoint/2010/main" val="14512284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4155141" cy="523220"/>
          </a:xfrm>
          <a:prstGeom prst="rect">
            <a:avLst/>
          </a:prstGeom>
          <a:noFill/>
        </p:spPr>
        <p:txBody>
          <a:bodyPr wrap="square" rtlCol="0">
            <a:spAutoFit/>
          </a:bodyPr>
          <a:lstStyle/>
          <a:p>
            <a:r>
              <a:rPr lang="en-US" sz="2800" b="1" dirty="0" smtClean="0"/>
              <a:t>Default Arguments -</a:t>
            </a:r>
            <a:endParaRPr lang="en-US" sz="2800" b="1" dirty="0"/>
          </a:p>
        </p:txBody>
      </p:sp>
      <p:sp>
        <p:nvSpPr>
          <p:cNvPr id="3" name="TextBox 2"/>
          <p:cNvSpPr txBox="1"/>
          <p:nvPr/>
        </p:nvSpPr>
        <p:spPr>
          <a:xfrm>
            <a:off x="363071" y="1062318"/>
            <a:ext cx="10514930"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One of the most useful facilities in C++, to define default arguments for function.</a:t>
            </a:r>
          </a:p>
          <a:p>
            <a:pPr marL="285750" indent="-285750">
              <a:buFont typeface="Arial" panose="020B0604020202020204" pitchFamily="34" charset="0"/>
              <a:buChar char="•"/>
            </a:pPr>
            <a:r>
              <a:rPr lang="en-US" sz="2400" dirty="0" smtClean="0"/>
              <a:t>In the function prototype declaration, default arguments are given.</a:t>
            </a:r>
          </a:p>
          <a:p>
            <a:pPr marL="285750" indent="-285750">
              <a:buFont typeface="Arial" panose="020B0604020202020204" pitchFamily="34" charset="0"/>
              <a:buChar char="•"/>
            </a:pPr>
            <a:endParaRPr lang="en-US" sz="2400" dirty="0"/>
          </a:p>
        </p:txBody>
      </p:sp>
      <p:graphicFrame>
        <p:nvGraphicFramePr>
          <p:cNvPr id="4" name="Table 3"/>
          <p:cNvGraphicFramePr>
            <a:graphicFrameLocks noGrp="1"/>
          </p:cNvGraphicFramePr>
          <p:nvPr>
            <p:extLst>
              <p:ext uri="{D42A27DB-BD31-4B8C-83A1-F6EECF244321}">
                <p14:modId xmlns="" xmlns:p14="http://schemas.microsoft.com/office/powerpoint/2010/main" val="3161427974"/>
              </p:ext>
            </p:extLst>
          </p:nvPr>
        </p:nvGraphicFramePr>
        <p:xfrm>
          <a:off x="767975" y="1996545"/>
          <a:ext cx="10662024" cy="4480560"/>
        </p:xfrm>
        <a:graphic>
          <a:graphicData uri="http://schemas.openxmlformats.org/drawingml/2006/table">
            <a:tbl>
              <a:tblPr firstRow="1" bandRow="1">
                <a:tableStyleId>{5940675A-B579-460E-94D1-54222C63F5DA}</a:tableStyleId>
              </a:tblPr>
              <a:tblGrid>
                <a:gridCol w="5331012"/>
                <a:gridCol w="5331012"/>
              </a:tblGrid>
              <a:tr h="370840">
                <a:tc>
                  <a:txBody>
                    <a:bodyPr/>
                    <a:lstStyle/>
                    <a:p>
                      <a:r>
                        <a:rPr lang="en-US" sz="2400" b="1" dirty="0" smtClean="0">
                          <a:solidFill>
                            <a:srgbClr val="FF0000"/>
                          </a:solidFill>
                        </a:rPr>
                        <a:t>#include&lt;iostream&gt;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void sum(int a, int b=10);</a:t>
                      </a:r>
                    </a:p>
                    <a:p>
                      <a:r>
                        <a:rPr lang="en-US" sz="2400" b="1" dirty="0" smtClean="0">
                          <a:solidFill>
                            <a:srgbClr val="FF0000"/>
                          </a:solidFill>
                        </a:rPr>
                        <a:t>void main()</a:t>
                      </a:r>
                    </a:p>
                    <a:p>
                      <a:r>
                        <a:rPr lang="en-US" sz="2400" b="1" dirty="0" smtClean="0">
                          <a:solidFill>
                            <a:srgbClr val="FF0000"/>
                          </a:solidFill>
                        </a:rPr>
                        <a:t>{</a:t>
                      </a:r>
                    </a:p>
                    <a:p>
                      <a:r>
                        <a:rPr lang="en-US" sz="2400" b="1" dirty="0" smtClean="0">
                          <a:solidFill>
                            <a:srgbClr val="FF0000"/>
                          </a:solidFill>
                        </a:rPr>
                        <a:t>    int p;</a:t>
                      </a:r>
                    </a:p>
                    <a:p>
                      <a:r>
                        <a:rPr lang="en-US" sz="2400" b="1" dirty="0" smtClean="0">
                          <a:solidFill>
                            <a:srgbClr val="FF0000"/>
                          </a:solidFill>
                        </a:rPr>
                        <a:t>    cout&lt;&lt;"Enter the number: ";</a:t>
                      </a:r>
                    </a:p>
                    <a:p>
                      <a:r>
                        <a:rPr lang="en-US" sz="2400" b="1" dirty="0" smtClean="0">
                          <a:solidFill>
                            <a:srgbClr val="FF0000"/>
                          </a:solidFill>
                        </a:rPr>
                        <a:t>    cin&gt;&gt;p;</a:t>
                      </a:r>
                    </a:p>
                    <a:p>
                      <a:endParaRPr lang="en-US" sz="2400" b="1" dirty="0" smtClean="0">
                        <a:solidFill>
                          <a:srgbClr val="FF0000"/>
                        </a:solidFill>
                      </a:endParaRPr>
                    </a:p>
                    <a:p>
                      <a:r>
                        <a:rPr lang="en-US" sz="2400" b="1" dirty="0" smtClean="0">
                          <a:solidFill>
                            <a:srgbClr val="FF0000"/>
                          </a:solidFill>
                        </a:rPr>
                        <a:t>    sum(p);</a:t>
                      </a:r>
                    </a:p>
                    <a:p>
                      <a:r>
                        <a:rPr lang="en-US" sz="2400" b="1" dirty="0" smtClean="0">
                          <a:solidFill>
                            <a:srgbClr val="FF0000"/>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1" dirty="0" smtClean="0">
                          <a:solidFill>
                            <a:srgbClr val="FF0000"/>
                          </a:solidFill>
                        </a:rPr>
                        <a:t>void sum(int x, int y)</a:t>
                      </a:r>
                    </a:p>
                    <a:p>
                      <a:r>
                        <a:rPr lang="en-US" sz="2400" b="1" dirty="0" smtClean="0">
                          <a:solidFill>
                            <a:srgbClr val="FF0000"/>
                          </a:solidFill>
                        </a:rPr>
                        <a:t>{</a:t>
                      </a:r>
                    </a:p>
                    <a:p>
                      <a:r>
                        <a:rPr lang="en-US" sz="2400" b="1" dirty="0" smtClean="0">
                          <a:solidFill>
                            <a:srgbClr val="FF0000"/>
                          </a:solidFill>
                        </a:rPr>
                        <a:t>    int z = (x + y);</a:t>
                      </a:r>
                    </a:p>
                    <a:p>
                      <a:r>
                        <a:rPr lang="en-US" sz="2400" b="1" dirty="0" smtClean="0">
                          <a:solidFill>
                            <a:srgbClr val="FF0000"/>
                          </a:solidFill>
                        </a:rPr>
                        <a:t>    cout&lt;&lt;"Sum is: "&lt;&lt;z;</a:t>
                      </a:r>
                    </a:p>
                    <a:p>
                      <a:r>
                        <a:rPr lang="en-US" sz="2400" b="1" dirty="0" smtClean="0">
                          <a:solidFill>
                            <a:srgbClr val="FF0000"/>
                          </a:solidFill>
                        </a:rPr>
                        <a:t>}</a:t>
                      </a:r>
                    </a:p>
                    <a:p>
                      <a:endParaRPr lang="en-US" sz="2400" b="1"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398919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smtClean="0">
                <a:latin typeface="+mn-lt"/>
              </a:rPr>
              <a:t>Advantages </a:t>
            </a:r>
            <a:r>
              <a:rPr lang="en-US" sz="3600" b="1" dirty="0">
                <a:latin typeface="+mn-lt"/>
              </a:rPr>
              <a:t>of </a:t>
            </a:r>
            <a:r>
              <a:rPr lang="en-US" sz="3600" b="1" dirty="0" smtClean="0">
                <a:latin typeface="+mn-lt"/>
              </a:rPr>
              <a:t>OOP </a:t>
            </a:r>
            <a:r>
              <a:rPr lang="en-US" sz="3600" b="1" dirty="0">
                <a:latin typeface="+mn-lt"/>
              </a:rPr>
              <a:t>over </a:t>
            </a:r>
            <a:r>
              <a:rPr lang="en-US" sz="3600" b="1" dirty="0" smtClean="0">
                <a:latin typeface="+mn-lt"/>
              </a:rPr>
              <a:t>POP language -</a:t>
            </a:r>
            <a:endParaRPr lang="en-US" sz="3600" b="1" dirty="0">
              <a:latin typeface="+mn-lt"/>
            </a:endParaRPr>
          </a:p>
        </p:txBody>
      </p:sp>
      <p:sp>
        <p:nvSpPr>
          <p:cNvPr id="3" name="Text Placeholder 2"/>
          <p:cNvSpPr>
            <a:spLocks noGrp="1"/>
          </p:cNvSpPr>
          <p:nvPr>
            <p:ph type="body" idx="1"/>
          </p:nvPr>
        </p:nvSpPr>
        <p:spPr>
          <a:xfrm>
            <a:off x="568803" y="1307644"/>
            <a:ext cx="11005246" cy="4015918"/>
          </a:xfrm>
        </p:spPr>
        <p:txBody>
          <a:bodyPr>
            <a:noAutofit/>
          </a:bodyPr>
          <a:lstStyle/>
          <a:p>
            <a:pPr marL="342900" indent="-342900" algn="just">
              <a:buFont typeface="Arial" panose="020B0604020202020204" pitchFamily="34" charset="0"/>
              <a:buChar char="•"/>
            </a:pPr>
            <a:r>
              <a:rPr lang="en-US" sz="2000" dirty="0" smtClean="0">
                <a:solidFill>
                  <a:schemeClr val="tx1"/>
                </a:solidFill>
              </a:rPr>
              <a:t>OOPs makes development and maintenance easier where as in Procedure-oriented programming language it is not easy to manage if code grows as project size grows.</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OOPs provide data hiding whereas in Procedure-oriented programming language a global data can be accessed from anywhere.</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OOPs provide ability to simulate real-world event much more effectively. We can provide the solution of real word problem if we are using the Object-Oriented Programming language.</a:t>
            </a:r>
            <a:endParaRPr lang="en-US" sz="2000" dirty="0">
              <a:solidFill>
                <a:schemeClr val="tx1"/>
              </a:solidFill>
            </a:endParaRPr>
          </a:p>
        </p:txBody>
      </p:sp>
    </p:spTree>
    <p:extLst>
      <p:ext uri="{BB962C8B-B14F-4D97-AF65-F5344CB8AC3E}">
        <p14:creationId xmlns="" xmlns:p14="http://schemas.microsoft.com/office/powerpoint/2010/main" val="407470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4155141" cy="523220"/>
          </a:xfrm>
          <a:prstGeom prst="rect">
            <a:avLst/>
          </a:prstGeom>
          <a:noFill/>
        </p:spPr>
        <p:txBody>
          <a:bodyPr wrap="square" rtlCol="0">
            <a:spAutoFit/>
          </a:bodyPr>
          <a:lstStyle/>
          <a:p>
            <a:r>
              <a:rPr lang="en-US" sz="2800" b="1" dirty="0" smtClean="0"/>
              <a:t>Class -</a:t>
            </a:r>
            <a:endParaRPr lang="en-US" sz="2800" b="1" dirty="0"/>
          </a:p>
        </p:txBody>
      </p:sp>
      <p:sp>
        <p:nvSpPr>
          <p:cNvPr id="3" name="TextBox 2"/>
          <p:cNvSpPr txBox="1"/>
          <p:nvPr/>
        </p:nvSpPr>
        <p:spPr>
          <a:xfrm>
            <a:off x="363072" y="1062318"/>
            <a:ext cx="11481926"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The </a:t>
            </a:r>
            <a:r>
              <a:rPr lang="en-US" sz="2400" dirty="0"/>
              <a:t>building block of C++ that leads to Object Oriented programming is a Class. It is a user defined data type, which holds its own data members and member functions, which can be accessed and used by creating an instance of that class. </a:t>
            </a:r>
            <a:endParaRPr lang="en-US" sz="2400" dirty="0" smtClean="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A </a:t>
            </a:r>
            <a:r>
              <a:rPr lang="en-US" sz="2400" dirty="0"/>
              <a:t>class is like a blueprint for an object</a:t>
            </a:r>
            <a:r>
              <a:rPr lang="en-US" sz="2400" dirty="0" smtClean="0"/>
              <a:t>.</a:t>
            </a:r>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smtClean="0"/>
              <a:t>Each and every class has two specific properties –</a:t>
            </a:r>
          </a:p>
          <a:p>
            <a:pPr marL="742950" lvl="1" indent="-285750" algn="just">
              <a:buFont typeface="Arial" panose="020B0604020202020204" pitchFamily="34" charset="0"/>
              <a:buChar char="•"/>
            </a:pPr>
            <a:r>
              <a:rPr lang="en-US" sz="2400" dirty="0" smtClean="0"/>
              <a:t>Member Variables</a:t>
            </a:r>
          </a:p>
          <a:p>
            <a:pPr marL="742950" lvl="1" indent="-285750" algn="just">
              <a:buFont typeface="Arial" panose="020B0604020202020204" pitchFamily="34" charset="0"/>
              <a:buChar char="•"/>
            </a:pPr>
            <a:r>
              <a:rPr lang="en-US" sz="2400" dirty="0" smtClean="0"/>
              <a:t>Member Functions</a:t>
            </a:r>
          </a:p>
          <a:p>
            <a:pPr marL="742950" lvl="1"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There are 2 ways to define a member function</a:t>
            </a:r>
            <a:r>
              <a:rPr lang="en-US" sz="2400" dirty="0" smtClean="0"/>
              <a:t>:</a:t>
            </a:r>
            <a:endParaRPr lang="en-US" sz="2400" dirty="0"/>
          </a:p>
          <a:p>
            <a:pPr marL="742950" lvl="1" indent="-285750" algn="just">
              <a:buFont typeface="Arial" panose="020B0604020202020204" pitchFamily="34" charset="0"/>
              <a:buChar char="•"/>
            </a:pPr>
            <a:r>
              <a:rPr lang="en-US" sz="2400" dirty="0" smtClean="0"/>
              <a:t>Type – I: Inside </a:t>
            </a:r>
            <a:r>
              <a:rPr lang="en-US" sz="2400" dirty="0"/>
              <a:t>class definition</a:t>
            </a:r>
          </a:p>
          <a:p>
            <a:pPr marL="742950" lvl="1" indent="-285750" algn="just">
              <a:buFont typeface="Arial" panose="020B0604020202020204" pitchFamily="34" charset="0"/>
              <a:buChar char="•"/>
            </a:pPr>
            <a:r>
              <a:rPr lang="en-US" sz="2400" dirty="0" smtClean="0"/>
              <a:t>Type – II: Outside </a:t>
            </a:r>
            <a:r>
              <a:rPr lang="en-US" sz="2400" dirty="0"/>
              <a:t>class definition</a:t>
            </a:r>
          </a:p>
        </p:txBody>
      </p:sp>
    </p:spTree>
    <p:extLst>
      <p:ext uri="{BB962C8B-B14F-4D97-AF65-F5344CB8AC3E}">
        <p14:creationId xmlns="" xmlns:p14="http://schemas.microsoft.com/office/powerpoint/2010/main" val="36752597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4155141" cy="523220"/>
          </a:xfrm>
          <a:prstGeom prst="rect">
            <a:avLst/>
          </a:prstGeom>
          <a:noFill/>
        </p:spPr>
        <p:txBody>
          <a:bodyPr wrap="square" rtlCol="0">
            <a:spAutoFit/>
          </a:bodyPr>
          <a:lstStyle/>
          <a:p>
            <a:r>
              <a:rPr lang="en-US" sz="2800" b="1" dirty="0" smtClean="0"/>
              <a:t>Object - </a:t>
            </a:r>
            <a:endParaRPr lang="en-US" sz="2800" b="1" dirty="0"/>
          </a:p>
        </p:txBody>
      </p:sp>
      <p:sp>
        <p:nvSpPr>
          <p:cNvPr id="3" name="TextBox 2"/>
          <p:cNvSpPr txBox="1"/>
          <p:nvPr/>
        </p:nvSpPr>
        <p:spPr>
          <a:xfrm>
            <a:off x="363072" y="1062318"/>
            <a:ext cx="11481926"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An Object is an instance of a Class. When a class is defined, no memory is allocated but when it is instantiated (i.e. an object is created) memory is allocated</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b="1" dirty="0"/>
              <a:t>Declaring </a:t>
            </a:r>
            <a:r>
              <a:rPr lang="en-US" sz="2400" b="1" dirty="0" smtClean="0"/>
              <a:t>Objects -</a:t>
            </a:r>
            <a:r>
              <a:rPr lang="en-US" sz="2400" dirty="0" smtClean="0"/>
              <a:t> </a:t>
            </a:r>
            <a:r>
              <a:rPr lang="en-US" sz="2400" dirty="0"/>
              <a:t>When a class is defined, only the specification for the object is defined; no memory or storage is allocated. To use the data and access functions defined in the class, you need to create objects.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Syntax:		</a:t>
            </a:r>
            <a:r>
              <a:rPr lang="en-US" sz="2400" b="1" i="1" dirty="0" err="1" smtClean="0"/>
              <a:t>ClassName</a:t>
            </a:r>
            <a:r>
              <a:rPr lang="en-US" sz="2400" b="1" i="1" dirty="0" smtClean="0"/>
              <a:t> </a:t>
            </a:r>
            <a:r>
              <a:rPr lang="en-US" sz="2400" b="1" i="1" dirty="0" err="1"/>
              <a:t>ObjectName</a:t>
            </a:r>
            <a:r>
              <a:rPr lang="en-US" sz="2400" b="1" i="1" dirty="0"/>
              <a:t>;</a:t>
            </a:r>
          </a:p>
        </p:txBody>
      </p:sp>
    </p:spTree>
    <p:extLst>
      <p:ext uri="{BB962C8B-B14F-4D97-AF65-F5344CB8AC3E}">
        <p14:creationId xmlns="" xmlns:p14="http://schemas.microsoft.com/office/powerpoint/2010/main" val="38263880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How to define Class &amp; Object – (Type – I)</a:t>
            </a:r>
            <a:endParaRPr lang="en-US" sz="2800" b="1" dirty="0"/>
          </a:p>
        </p:txBody>
      </p:sp>
      <p:sp>
        <p:nvSpPr>
          <p:cNvPr id="3" name="TextBox 2"/>
          <p:cNvSpPr txBox="1"/>
          <p:nvPr/>
        </p:nvSpPr>
        <p:spPr>
          <a:xfrm>
            <a:off x="363072" y="1062318"/>
            <a:ext cx="6427693" cy="5632311"/>
          </a:xfrm>
          <a:prstGeom prst="rect">
            <a:avLst/>
          </a:prstGeom>
          <a:noFill/>
        </p:spPr>
        <p:txBody>
          <a:bodyPr wrap="square" rtlCol="0">
            <a:spAutoFit/>
          </a:bodyPr>
          <a:lstStyle/>
          <a:p>
            <a:pPr algn="just"/>
            <a:r>
              <a:rPr lang="en-US" sz="2400" b="1" dirty="0" smtClean="0">
                <a:solidFill>
                  <a:srgbClr val="FF0000"/>
                </a:solidFill>
              </a:rPr>
              <a:t>#include&lt;iostream.h&gt;</a:t>
            </a:r>
          </a:p>
          <a:p>
            <a:pPr algn="just"/>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pPr algn="just"/>
            <a:endParaRPr lang="en-US" sz="2400" b="1" dirty="0">
              <a:solidFill>
                <a:srgbClr val="FF0000"/>
              </a:solidFill>
            </a:endParaRPr>
          </a:p>
          <a:p>
            <a:pPr algn="just"/>
            <a:r>
              <a:rPr lang="en-US" sz="2400" b="1" dirty="0" smtClean="0">
                <a:solidFill>
                  <a:srgbClr val="FF0000"/>
                </a:solidFill>
              </a:rPr>
              <a:t>class Sample {</a:t>
            </a:r>
          </a:p>
          <a:p>
            <a:pPr algn="just"/>
            <a:r>
              <a:rPr lang="en-US" sz="2400" b="1" dirty="0" smtClean="0">
                <a:solidFill>
                  <a:srgbClr val="FF0000"/>
                </a:solidFill>
              </a:rPr>
              <a:t>	private: </a:t>
            </a:r>
          </a:p>
          <a:p>
            <a:pPr algn="just"/>
            <a:r>
              <a:rPr lang="en-US" sz="2400" b="1" dirty="0">
                <a:solidFill>
                  <a:srgbClr val="FF0000"/>
                </a:solidFill>
              </a:rPr>
              <a:t>	</a:t>
            </a:r>
            <a:r>
              <a:rPr lang="en-US" sz="2400" b="1" dirty="0" smtClean="0">
                <a:solidFill>
                  <a:srgbClr val="FF0000"/>
                </a:solidFill>
              </a:rPr>
              <a:t>	int </a:t>
            </a:r>
            <a:r>
              <a:rPr lang="en-US" sz="2400" b="1" dirty="0" err="1" smtClean="0">
                <a:solidFill>
                  <a:srgbClr val="FF0000"/>
                </a:solidFill>
              </a:rPr>
              <a:t>a,b,c</a:t>
            </a:r>
            <a:r>
              <a:rPr lang="en-US" sz="2400" b="1" dirty="0" smtClean="0">
                <a:solidFill>
                  <a:srgbClr val="FF0000"/>
                </a:solidFill>
              </a:rPr>
              <a:t>;</a:t>
            </a:r>
          </a:p>
          <a:p>
            <a:pPr algn="just"/>
            <a:r>
              <a:rPr lang="en-US" sz="2400" b="1" dirty="0">
                <a:solidFill>
                  <a:srgbClr val="FF0000"/>
                </a:solidFill>
              </a:rPr>
              <a:t>	</a:t>
            </a:r>
            <a:r>
              <a:rPr lang="en-US" sz="2400" b="1" dirty="0" smtClean="0">
                <a:solidFill>
                  <a:srgbClr val="FF0000"/>
                </a:solidFill>
              </a:rPr>
              <a:t>public:</a:t>
            </a:r>
          </a:p>
          <a:p>
            <a:pPr algn="just"/>
            <a:r>
              <a:rPr lang="en-US" sz="2400" b="1" dirty="0">
                <a:solidFill>
                  <a:srgbClr val="FF0000"/>
                </a:solidFill>
              </a:rPr>
              <a:t>	</a:t>
            </a:r>
            <a:r>
              <a:rPr lang="en-US" sz="2400" b="1" dirty="0" smtClean="0">
                <a:solidFill>
                  <a:srgbClr val="FF0000"/>
                </a:solidFill>
              </a:rPr>
              <a:t>	void </a:t>
            </a:r>
            <a:r>
              <a:rPr lang="en-US" sz="2400" b="1" dirty="0" err="1" smtClean="0">
                <a:solidFill>
                  <a:srgbClr val="FF0000"/>
                </a:solidFill>
              </a:rPr>
              <a:t>calc</a:t>
            </a:r>
            <a:r>
              <a:rPr lang="en-US" sz="2400" b="1" dirty="0" smtClean="0">
                <a:solidFill>
                  <a:srgbClr val="FF0000"/>
                </a:solidFill>
              </a:rPr>
              <a:t>()</a:t>
            </a:r>
          </a:p>
          <a:p>
            <a:pPr algn="just"/>
            <a:r>
              <a:rPr lang="en-US" sz="2400" b="1" dirty="0">
                <a:solidFill>
                  <a:srgbClr val="FF0000"/>
                </a:solidFill>
              </a:rPr>
              <a:t>	</a:t>
            </a:r>
            <a:r>
              <a:rPr lang="en-US" sz="2400" b="1" dirty="0" smtClean="0">
                <a:solidFill>
                  <a:srgbClr val="FF0000"/>
                </a:solidFill>
              </a:rPr>
              <a:t>	{</a:t>
            </a:r>
          </a:p>
          <a:p>
            <a:pPr algn="just"/>
            <a:r>
              <a:rPr lang="en-US" sz="2400" b="1" dirty="0">
                <a:solidFill>
                  <a:srgbClr val="FF0000"/>
                </a:solidFill>
              </a:rPr>
              <a:t>	</a:t>
            </a:r>
            <a:r>
              <a:rPr lang="en-US" sz="2400" b="1" dirty="0" smtClean="0">
                <a:solidFill>
                  <a:srgbClr val="FF0000"/>
                </a:solidFill>
              </a:rPr>
              <a:t>		cout &lt;&lt; “Enter numbers: ”;</a:t>
            </a:r>
          </a:p>
          <a:p>
            <a:pPr algn="just"/>
            <a:r>
              <a:rPr lang="en-US" sz="2400" b="1" dirty="0">
                <a:solidFill>
                  <a:srgbClr val="FF0000"/>
                </a:solidFill>
              </a:rPr>
              <a:t>	</a:t>
            </a:r>
            <a:r>
              <a:rPr lang="en-US" sz="2400" b="1" dirty="0" smtClean="0">
                <a:solidFill>
                  <a:srgbClr val="FF0000"/>
                </a:solidFill>
              </a:rPr>
              <a:t>		cin&gt;&gt;a&gt;&gt;b;</a:t>
            </a:r>
          </a:p>
          <a:p>
            <a:pPr algn="just"/>
            <a:r>
              <a:rPr lang="en-US" sz="2400" b="1" dirty="0" smtClean="0">
                <a:solidFill>
                  <a:srgbClr val="FF0000"/>
                </a:solidFill>
              </a:rPr>
              <a:t>			c = (a + b);	</a:t>
            </a:r>
            <a:endParaRPr lang="en-US" sz="2400" b="1" dirty="0">
              <a:solidFill>
                <a:srgbClr val="FF0000"/>
              </a:solidFill>
            </a:endParaRPr>
          </a:p>
          <a:p>
            <a:pPr algn="just"/>
            <a:r>
              <a:rPr lang="en-US" sz="2400" b="1" dirty="0" smtClean="0">
                <a:solidFill>
                  <a:srgbClr val="FF0000"/>
                </a:solidFill>
              </a:rPr>
              <a:t>			cout &lt;&lt; “Sum is: ”&lt;&lt;c;</a:t>
            </a:r>
          </a:p>
          <a:p>
            <a:pPr algn="just"/>
            <a:r>
              <a:rPr lang="en-US" sz="2400" b="1" dirty="0">
                <a:solidFill>
                  <a:srgbClr val="FF0000"/>
                </a:solidFill>
              </a:rPr>
              <a:t>	</a:t>
            </a:r>
            <a:r>
              <a:rPr lang="en-US" sz="2400" b="1" dirty="0" smtClean="0">
                <a:solidFill>
                  <a:srgbClr val="FF0000"/>
                </a:solidFill>
              </a:rPr>
              <a:t>	}</a:t>
            </a:r>
          </a:p>
          <a:p>
            <a:pPr algn="just"/>
            <a:r>
              <a:rPr lang="en-US" sz="2400" b="1" dirty="0" smtClean="0">
                <a:solidFill>
                  <a:srgbClr val="FF0000"/>
                </a:solidFill>
              </a:rPr>
              <a:t>};</a:t>
            </a:r>
            <a:endParaRPr lang="en-US" sz="2400" b="1" dirty="0">
              <a:solidFill>
                <a:srgbClr val="FF0000"/>
              </a:solidFill>
            </a:endParaRPr>
          </a:p>
        </p:txBody>
      </p:sp>
      <p:sp>
        <p:nvSpPr>
          <p:cNvPr id="4" name="TextBox 3"/>
          <p:cNvSpPr txBox="1"/>
          <p:nvPr/>
        </p:nvSpPr>
        <p:spPr>
          <a:xfrm>
            <a:off x="6898341" y="1062318"/>
            <a:ext cx="4894729" cy="3046988"/>
          </a:xfrm>
          <a:prstGeom prst="rect">
            <a:avLst/>
          </a:prstGeom>
          <a:noFill/>
        </p:spPr>
        <p:txBody>
          <a:bodyPr wrap="square" rtlCol="0">
            <a:spAutoFit/>
          </a:bodyPr>
          <a:lstStyle/>
          <a:p>
            <a:r>
              <a:rPr lang="en-US" sz="2400" b="1" dirty="0" smtClean="0">
                <a:solidFill>
                  <a:srgbClr val="FF0000"/>
                </a:solidFill>
              </a:rPr>
              <a:t>void main() </a:t>
            </a:r>
          </a:p>
          <a:p>
            <a:r>
              <a:rPr lang="en-US" sz="2400" b="1" dirty="0" smtClean="0">
                <a:solidFill>
                  <a:srgbClr val="FF0000"/>
                </a:solidFill>
              </a:rPr>
              <a:t>{</a:t>
            </a:r>
          </a:p>
          <a:p>
            <a:r>
              <a:rPr lang="en-US" sz="2400" b="1" dirty="0" smtClean="0">
                <a:solidFill>
                  <a:srgbClr val="FF0000"/>
                </a:solidFill>
              </a:rPr>
              <a:t>	Sample </a:t>
            </a:r>
            <a:r>
              <a:rPr lang="en-US" sz="2400" b="1" dirty="0" err="1" smtClean="0">
                <a:solidFill>
                  <a:srgbClr val="FF0000"/>
                </a:solidFill>
              </a:rPr>
              <a:t>obj</a:t>
            </a:r>
            <a:r>
              <a:rPr lang="en-US" sz="2400" b="1" dirty="0" smtClean="0">
                <a:solidFill>
                  <a:srgbClr val="FF0000"/>
                </a:solidFill>
              </a:rPr>
              <a:t>;</a:t>
            </a:r>
          </a:p>
          <a:p>
            <a:r>
              <a:rPr lang="en-US" sz="2400" b="1" dirty="0">
                <a:solidFill>
                  <a:srgbClr val="FF0000"/>
                </a:solidFill>
              </a:rPr>
              <a:t>	</a:t>
            </a:r>
            <a:r>
              <a:rPr lang="en-US" sz="2400" b="1" dirty="0" err="1" smtClean="0">
                <a:solidFill>
                  <a:srgbClr val="FF0000"/>
                </a:solidFill>
              </a:rPr>
              <a:t>clrscr</a:t>
            </a:r>
            <a:r>
              <a:rPr lang="en-US" sz="2400" b="1" dirty="0" smtClean="0">
                <a:solidFill>
                  <a:srgbClr val="FF0000"/>
                </a:solidFill>
              </a:rPr>
              <a:t>();</a:t>
            </a:r>
          </a:p>
          <a:p>
            <a:endParaRPr lang="en-US" sz="2400" b="1" dirty="0" smtClean="0">
              <a:solidFill>
                <a:srgbClr val="FF0000"/>
              </a:solidFill>
            </a:endParaRPr>
          </a:p>
          <a:p>
            <a:r>
              <a:rPr lang="en-US" sz="2400" b="1" dirty="0">
                <a:solidFill>
                  <a:srgbClr val="FF0000"/>
                </a:solidFill>
              </a:rPr>
              <a:t>	</a:t>
            </a:r>
            <a:r>
              <a:rPr lang="en-US" sz="2400" b="1" dirty="0" err="1" smtClean="0">
                <a:solidFill>
                  <a:srgbClr val="FF0000"/>
                </a:solidFill>
              </a:rPr>
              <a:t>obj.calc</a:t>
            </a:r>
            <a:r>
              <a:rPr lang="en-US" sz="2400" b="1" dirty="0" smtClean="0">
                <a:solidFill>
                  <a:srgbClr val="FF0000"/>
                </a:solidFill>
              </a:rPr>
              <a:t>()	;</a:t>
            </a:r>
          </a:p>
          <a:p>
            <a:r>
              <a:rPr lang="en-US" sz="2400" b="1" dirty="0" smtClean="0">
                <a:solidFill>
                  <a:srgbClr val="FF0000"/>
                </a:solidFill>
              </a:rPr>
              <a:t>	</a:t>
            </a:r>
            <a:r>
              <a:rPr lang="en-US" sz="2400" b="1" dirty="0" err="1" smtClean="0">
                <a:solidFill>
                  <a:srgbClr val="FF0000"/>
                </a:solidFill>
              </a:rPr>
              <a:t>getch</a:t>
            </a:r>
            <a:r>
              <a:rPr lang="en-US" sz="2400" b="1" dirty="0" smtClean="0">
                <a:solidFill>
                  <a:srgbClr val="FF0000"/>
                </a:solidFill>
              </a:rPr>
              <a:t>();</a:t>
            </a:r>
            <a:endParaRPr lang="en-US" sz="2400" b="1" dirty="0">
              <a:solidFill>
                <a:srgbClr val="FF0000"/>
              </a:solidFill>
            </a:endParaRP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 xmlns:p14="http://schemas.microsoft.com/office/powerpoint/2010/main" val="15105357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How to define Class &amp; Object – (Type – II)</a:t>
            </a:r>
            <a:endParaRPr lang="en-US" sz="2800" b="1" dirty="0"/>
          </a:p>
        </p:txBody>
      </p:sp>
      <p:sp>
        <p:nvSpPr>
          <p:cNvPr id="3" name="TextBox 2"/>
          <p:cNvSpPr txBox="1"/>
          <p:nvPr/>
        </p:nvSpPr>
        <p:spPr>
          <a:xfrm>
            <a:off x="363072" y="1062318"/>
            <a:ext cx="6427693" cy="5632311"/>
          </a:xfrm>
          <a:prstGeom prst="rect">
            <a:avLst/>
          </a:prstGeom>
          <a:noFill/>
        </p:spPr>
        <p:txBody>
          <a:bodyPr wrap="square" rtlCol="0">
            <a:spAutoFit/>
          </a:bodyPr>
          <a:lstStyle/>
          <a:p>
            <a:pPr algn="just"/>
            <a:r>
              <a:rPr lang="en-US" sz="2400" b="1" dirty="0" smtClean="0">
                <a:solidFill>
                  <a:srgbClr val="FF0000"/>
                </a:solidFill>
              </a:rPr>
              <a:t>#include&lt;iostream.h&gt;</a:t>
            </a:r>
          </a:p>
          <a:p>
            <a:pPr algn="just"/>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endParaRPr lang="en-US" sz="2400" b="1" dirty="0">
              <a:solidFill>
                <a:srgbClr val="FF0000"/>
              </a:solidFill>
            </a:endParaRPr>
          </a:p>
          <a:p>
            <a:pPr algn="just"/>
            <a:r>
              <a:rPr lang="en-US" sz="2400" b="1" dirty="0" smtClean="0">
                <a:solidFill>
                  <a:srgbClr val="FF0000"/>
                </a:solidFill>
              </a:rPr>
              <a:t>class Sample {</a:t>
            </a:r>
          </a:p>
          <a:p>
            <a:pPr algn="just"/>
            <a:r>
              <a:rPr lang="en-US" sz="2400" b="1" dirty="0" smtClean="0">
                <a:solidFill>
                  <a:srgbClr val="FF0000"/>
                </a:solidFill>
              </a:rPr>
              <a:t>	private: </a:t>
            </a:r>
          </a:p>
          <a:p>
            <a:pPr algn="just"/>
            <a:r>
              <a:rPr lang="en-US" sz="2400" b="1" dirty="0">
                <a:solidFill>
                  <a:srgbClr val="FF0000"/>
                </a:solidFill>
              </a:rPr>
              <a:t>	</a:t>
            </a:r>
            <a:r>
              <a:rPr lang="en-US" sz="2400" b="1" dirty="0" smtClean="0">
                <a:solidFill>
                  <a:srgbClr val="FF0000"/>
                </a:solidFill>
              </a:rPr>
              <a:t>	int </a:t>
            </a:r>
            <a:r>
              <a:rPr lang="en-US" sz="2400" b="1" dirty="0" err="1" smtClean="0">
                <a:solidFill>
                  <a:srgbClr val="FF0000"/>
                </a:solidFill>
              </a:rPr>
              <a:t>a,b,c</a:t>
            </a:r>
            <a:r>
              <a:rPr lang="en-US" sz="2400" b="1" dirty="0" smtClean="0">
                <a:solidFill>
                  <a:srgbClr val="FF0000"/>
                </a:solidFill>
              </a:rPr>
              <a:t>;</a:t>
            </a:r>
          </a:p>
          <a:p>
            <a:pPr algn="just"/>
            <a:r>
              <a:rPr lang="en-US" sz="2400" b="1" dirty="0">
                <a:solidFill>
                  <a:srgbClr val="FF0000"/>
                </a:solidFill>
              </a:rPr>
              <a:t>	</a:t>
            </a:r>
            <a:r>
              <a:rPr lang="en-US" sz="2400" b="1" dirty="0" smtClean="0">
                <a:solidFill>
                  <a:srgbClr val="FF0000"/>
                </a:solidFill>
              </a:rPr>
              <a:t>public:</a:t>
            </a:r>
          </a:p>
          <a:p>
            <a:pPr algn="just"/>
            <a:r>
              <a:rPr lang="en-US" sz="2400" b="1" dirty="0">
                <a:solidFill>
                  <a:srgbClr val="FF0000"/>
                </a:solidFill>
              </a:rPr>
              <a:t>	</a:t>
            </a:r>
            <a:r>
              <a:rPr lang="en-US" sz="2400" b="1" dirty="0" smtClean="0">
                <a:solidFill>
                  <a:srgbClr val="FF0000"/>
                </a:solidFill>
              </a:rPr>
              <a:t>	void </a:t>
            </a:r>
            <a:r>
              <a:rPr lang="en-US" sz="2400" b="1" dirty="0" err="1" smtClean="0">
                <a:solidFill>
                  <a:srgbClr val="FF0000"/>
                </a:solidFill>
              </a:rPr>
              <a:t>calc</a:t>
            </a:r>
            <a:r>
              <a:rPr lang="en-US" sz="2400" b="1" dirty="0" smtClean="0">
                <a:solidFill>
                  <a:srgbClr val="FF0000"/>
                </a:solidFill>
              </a:rPr>
              <a:t>();</a:t>
            </a:r>
          </a:p>
          <a:p>
            <a:pPr algn="just"/>
            <a:r>
              <a:rPr lang="en-US" sz="2400" b="1" dirty="0" smtClean="0">
                <a:solidFill>
                  <a:srgbClr val="FF0000"/>
                </a:solidFill>
              </a:rPr>
              <a:t>};</a:t>
            </a:r>
          </a:p>
          <a:p>
            <a:pPr algn="just"/>
            <a:endParaRPr lang="en-US" sz="2400" b="1" dirty="0" smtClean="0">
              <a:solidFill>
                <a:srgbClr val="FF0000"/>
              </a:solidFill>
            </a:endParaRPr>
          </a:p>
          <a:p>
            <a:pPr algn="just"/>
            <a:r>
              <a:rPr lang="en-US" sz="2400" b="1" dirty="0" smtClean="0">
                <a:solidFill>
                  <a:srgbClr val="7030A0"/>
                </a:solidFill>
              </a:rPr>
              <a:t>void Sample :: </a:t>
            </a:r>
            <a:r>
              <a:rPr lang="en-US" sz="2400" b="1" dirty="0" err="1" smtClean="0">
                <a:solidFill>
                  <a:srgbClr val="7030A0"/>
                </a:solidFill>
              </a:rPr>
              <a:t>calc</a:t>
            </a:r>
            <a:r>
              <a:rPr lang="en-US" sz="2400" b="1" dirty="0" smtClean="0">
                <a:solidFill>
                  <a:srgbClr val="7030A0"/>
                </a:solidFill>
              </a:rPr>
              <a:t>()</a:t>
            </a:r>
            <a:r>
              <a:rPr lang="en-US" sz="2400" b="1" dirty="0">
                <a:solidFill>
                  <a:srgbClr val="7030A0"/>
                </a:solidFill>
              </a:rPr>
              <a:t> </a:t>
            </a:r>
            <a:r>
              <a:rPr lang="en-US" sz="2400" b="1" dirty="0" smtClean="0">
                <a:solidFill>
                  <a:srgbClr val="7030A0"/>
                </a:solidFill>
              </a:rPr>
              <a:t>{</a:t>
            </a:r>
          </a:p>
          <a:p>
            <a:pPr algn="just"/>
            <a:r>
              <a:rPr lang="en-US" sz="2400" b="1" dirty="0" smtClean="0">
                <a:solidFill>
                  <a:srgbClr val="7030A0"/>
                </a:solidFill>
              </a:rPr>
              <a:t>	cout &lt;&lt; “Enter numbers: ”;</a:t>
            </a:r>
          </a:p>
          <a:p>
            <a:pPr algn="just"/>
            <a:r>
              <a:rPr lang="en-US" sz="2400" b="1" dirty="0" smtClean="0">
                <a:solidFill>
                  <a:srgbClr val="7030A0"/>
                </a:solidFill>
              </a:rPr>
              <a:t>	cin&gt;&gt;a&gt;&gt;b;</a:t>
            </a:r>
          </a:p>
          <a:p>
            <a:pPr algn="just"/>
            <a:r>
              <a:rPr lang="en-US" sz="2400" b="1" dirty="0" smtClean="0">
                <a:solidFill>
                  <a:srgbClr val="7030A0"/>
                </a:solidFill>
              </a:rPr>
              <a:t>	c = (a + b);	</a:t>
            </a:r>
            <a:endParaRPr lang="en-US" sz="2400" b="1" dirty="0">
              <a:solidFill>
                <a:srgbClr val="7030A0"/>
              </a:solidFill>
            </a:endParaRPr>
          </a:p>
          <a:p>
            <a:pPr algn="just"/>
            <a:r>
              <a:rPr lang="en-US" sz="2400" b="1" dirty="0" smtClean="0">
                <a:solidFill>
                  <a:srgbClr val="7030A0"/>
                </a:solidFill>
              </a:rPr>
              <a:t>	cout &lt;&lt; “Sum is: ”&lt;&lt;c;</a:t>
            </a:r>
          </a:p>
          <a:p>
            <a:pPr algn="just"/>
            <a:r>
              <a:rPr lang="en-US" sz="2400" b="1" dirty="0" smtClean="0">
                <a:solidFill>
                  <a:srgbClr val="7030A0"/>
                </a:solidFill>
              </a:rPr>
              <a:t>}</a:t>
            </a:r>
          </a:p>
        </p:txBody>
      </p:sp>
      <p:sp>
        <p:nvSpPr>
          <p:cNvPr id="4" name="TextBox 3"/>
          <p:cNvSpPr txBox="1"/>
          <p:nvPr/>
        </p:nvSpPr>
        <p:spPr>
          <a:xfrm>
            <a:off x="6898341" y="1062318"/>
            <a:ext cx="4894729" cy="4154984"/>
          </a:xfrm>
          <a:prstGeom prst="rect">
            <a:avLst/>
          </a:prstGeom>
          <a:noFill/>
        </p:spPr>
        <p:txBody>
          <a:bodyPr wrap="square" rtlCol="0">
            <a:spAutoFit/>
          </a:bodyPr>
          <a:lstStyle/>
          <a:p>
            <a:r>
              <a:rPr lang="en-US" sz="2400" b="1" dirty="0" smtClean="0">
                <a:solidFill>
                  <a:srgbClr val="FF0000"/>
                </a:solidFill>
              </a:rPr>
              <a:t>void main() </a:t>
            </a:r>
          </a:p>
          <a:p>
            <a:r>
              <a:rPr lang="en-US" sz="2400" b="1" dirty="0" smtClean="0">
                <a:solidFill>
                  <a:srgbClr val="FF0000"/>
                </a:solidFill>
              </a:rPr>
              <a:t>{</a:t>
            </a:r>
          </a:p>
          <a:p>
            <a:r>
              <a:rPr lang="en-US" sz="2400" b="1" dirty="0" smtClean="0">
                <a:solidFill>
                  <a:srgbClr val="FF0000"/>
                </a:solidFill>
              </a:rPr>
              <a:t>	Sample </a:t>
            </a:r>
            <a:r>
              <a:rPr lang="en-US" sz="2400" b="1" dirty="0" err="1" smtClean="0">
                <a:solidFill>
                  <a:srgbClr val="FF0000"/>
                </a:solidFill>
              </a:rPr>
              <a:t>obj</a:t>
            </a:r>
            <a:r>
              <a:rPr lang="en-US" sz="2400" b="1" dirty="0" smtClean="0">
                <a:solidFill>
                  <a:srgbClr val="FF0000"/>
                </a:solidFill>
              </a:rPr>
              <a:t>;</a:t>
            </a:r>
          </a:p>
          <a:p>
            <a:r>
              <a:rPr lang="en-US" sz="2400" b="1" dirty="0">
                <a:solidFill>
                  <a:srgbClr val="FF0000"/>
                </a:solidFill>
              </a:rPr>
              <a:t>	</a:t>
            </a:r>
            <a:r>
              <a:rPr lang="en-US" sz="2400" b="1" dirty="0" err="1" smtClean="0">
                <a:solidFill>
                  <a:srgbClr val="FF0000"/>
                </a:solidFill>
              </a:rPr>
              <a:t>clrscr</a:t>
            </a:r>
            <a:r>
              <a:rPr lang="en-US" sz="2400" b="1" dirty="0" smtClean="0">
                <a:solidFill>
                  <a:srgbClr val="FF0000"/>
                </a:solidFill>
              </a:rPr>
              <a:t>();</a:t>
            </a:r>
          </a:p>
          <a:p>
            <a:endParaRPr lang="en-US" sz="2400" b="1" dirty="0" smtClean="0">
              <a:solidFill>
                <a:srgbClr val="FF0000"/>
              </a:solidFill>
            </a:endParaRPr>
          </a:p>
          <a:p>
            <a:r>
              <a:rPr lang="en-US" sz="2400" b="1" dirty="0">
                <a:solidFill>
                  <a:srgbClr val="FF0000"/>
                </a:solidFill>
              </a:rPr>
              <a:t>	</a:t>
            </a:r>
            <a:r>
              <a:rPr lang="en-US" sz="2400" b="1" dirty="0" err="1" smtClean="0">
                <a:solidFill>
                  <a:srgbClr val="FF0000"/>
                </a:solidFill>
              </a:rPr>
              <a:t>obj.calc</a:t>
            </a:r>
            <a:r>
              <a:rPr lang="en-US" sz="2400" b="1" dirty="0" smtClean="0">
                <a:solidFill>
                  <a:srgbClr val="FF0000"/>
                </a:solidFill>
              </a:rPr>
              <a:t>()	;</a:t>
            </a:r>
          </a:p>
          <a:p>
            <a:r>
              <a:rPr lang="en-US" sz="2400" b="1" dirty="0" smtClean="0">
                <a:solidFill>
                  <a:srgbClr val="FF0000"/>
                </a:solidFill>
              </a:rPr>
              <a:t>	</a:t>
            </a:r>
            <a:r>
              <a:rPr lang="en-US" sz="2400" b="1" dirty="0" err="1" smtClean="0">
                <a:solidFill>
                  <a:srgbClr val="FF0000"/>
                </a:solidFill>
              </a:rPr>
              <a:t>getch</a:t>
            </a:r>
            <a:r>
              <a:rPr lang="en-US" sz="2400" b="1" dirty="0" smtClean="0">
                <a:solidFill>
                  <a:srgbClr val="FF0000"/>
                </a:solidFill>
              </a:rPr>
              <a:t>();</a:t>
            </a:r>
            <a:endParaRPr lang="en-US" sz="2400" b="1" dirty="0">
              <a:solidFill>
                <a:srgbClr val="FF0000"/>
              </a:solidFill>
            </a:endParaRPr>
          </a:p>
          <a:p>
            <a:r>
              <a:rPr lang="en-US" sz="2400" b="1" dirty="0" smtClean="0">
                <a:solidFill>
                  <a:srgbClr val="FF0000"/>
                </a:solidFill>
              </a:rPr>
              <a:t>}</a:t>
            </a:r>
          </a:p>
          <a:p>
            <a:endParaRPr lang="en-US" sz="2400" b="1" dirty="0">
              <a:solidFill>
                <a:srgbClr val="FF0000"/>
              </a:solidFill>
            </a:endParaRPr>
          </a:p>
          <a:p>
            <a:pPr algn="just"/>
            <a:r>
              <a:rPr lang="en-US" sz="2400" b="1" dirty="0" smtClean="0"/>
              <a:t>Note: </a:t>
            </a:r>
            <a:r>
              <a:rPr lang="en-US" sz="2400" b="1" i="1" dirty="0" smtClean="0">
                <a:solidFill>
                  <a:srgbClr val="002060"/>
                </a:solidFill>
              </a:rPr>
              <a:t>:: is known as Scope Resolution Operator.</a:t>
            </a:r>
            <a:endParaRPr lang="en-US" sz="2400" b="1" i="1" dirty="0">
              <a:solidFill>
                <a:srgbClr val="002060"/>
              </a:solidFill>
            </a:endParaRPr>
          </a:p>
        </p:txBody>
      </p:sp>
    </p:spTree>
    <p:extLst>
      <p:ext uri="{BB962C8B-B14F-4D97-AF65-F5344CB8AC3E}">
        <p14:creationId xmlns="" xmlns:p14="http://schemas.microsoft.com/office/powerpoint/2010/main" val="1026667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Constructor -</a:t>
            </a:r>
            <a:endParaRPr lang="en-US" sz="2800" b="1" dirty="0"/>
          </a:p>
        </p:txBody>
      </p:sp>
      <p:sp>
        <p:nvSpPr>
          <p:cNvPr id="3" name="TextBox 2"/>
          <p:cNvSpPr txBox="1"/>
          <p:nvPr/>
        </p:nvSpPr>
        <p:spPr>
          <a:xfrm>
            <a:off x="363072" y="1062318"/>
            <a:ext cx="11470340"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In C++, constructor is a special method which is invoked automatically at the time of object creation. </a:t>
            </a:r>
            <a:r>
              <a:rPr lang="en-US" sz="2400" dirty="0" smtClean="0"/>
              <a:t>It </a:t>
            </a:r>
            <a:r>
              <a:rPr lang="en-US" sz="2400" dirty="0"/>
              <a:t>is used to initialize the data members of new object generally.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The </a:t>
            </a:r>
            <a:r>
              <a:rPr lang="en-US" sz="2400" dirty="0"/>
              <a:t>constructor in C++ has the same name as class or </a:t>
            </a:r>
            <a:r>
              <a:rPr lang="en-US" sz="2400" dirty="0" smtClean="0"/>
              <a:t>structure.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There </a:t>
            </a:r>
            <a:r>
              <a:rPr lang="en-US" sz="2400" dirty="0"/>
              <a:t>can be two types of constructors in C++.</a:t>
            </a:r>
          </a:p>
          <a:p>
            <a:pPr marL="914400" lvl="1" indent="-457200" algn="just">
              <a:buFont typeface="+mj-lt"/>
              <a:buAutoNum type="arabicPeriod"/>
            </a:pPr>
            <a:r>
              <a:rPr lang="en-US" sz="2400" dirty="0" smtClean="0"/>
              <a:t>Default </a:t>
            </a:r>
            <a:r>
              <a:rPr lang="en-US" sz="2400" dirty="0"/>
              <a:t>constructor</a:t>
            </a:r>
          </a:p>
          <a:p>
            <a:pPr marL="914400" lvl="1" indent="-457200" algn="just">
              <a:buFont typeface="+mj-lt"/>
              <a:buAutoNum type="arabicPeriod"/>
            </a:pPr>
            <a:r>
              <a:rPr lang="en-US" sz="2400" dirty="0"/>
              <a:t>Parameterized </a:t>
            </a:r>
            <a:r>
              <a:rPr lang="en-US" sz="2400" dirty="0" smtClean="0"/>
              <a:t>constructor</a:t>
            </a:r>
            <a:endParaRPr lang="en-US" sz="2400" dirty="0"/>
          </a:p>
          <a:p>
            <a:pPr marL="342900" indent="-342900" algn="just">
              <a:buFont typeface="Wingdings" panose="05000000000000000000" pitchFamily="2" charset="2"/>
              <a:buChar char="§"/>
            </a:pPr>
            <a:endParaRPr lang="en-US" sz="2400" b="1" dirty="0" smtClean="0"/>
          </a:p>
          <a:p>
            <a:pPr marL="342900" indent="-342900" algn="just">
              <a:buFont typeface="Wingdings" panose="05000000000000000000" pitchFamily="2" charset="2"/>
              <a:buChar char="§"/>
            </a:pPr>
            <a:r>
              <a:rPr lang="en-US" sz="2400" b="1" dirty="0" smtClean="0"/>
              <a:t>Default Constructor - </a:t>
            </a:r>
            <a:r>
              <a:rPr lang="en-US" sz="2400" dirty="0"/>
              <a:t>A constructor which has no argument is known as default constructor. It is invoked at the time of creating object</a:t>
            </a:r>
            <a:r>
              <a:rPr lang="en-US" sz="2400" dirty="0" smtClean="0"/>
              <a:t>.</a:t>
            </a:r>
          </a:p>
          <a:p>
            <a:pPr marL="342900" indent="-342900" algn="just">
              <a:buFont typeface="Wingdings" panose="05000000000000000000" pitchFamily="2" charset="2"/>
              <a:buChar char="§"/>
            </a:pPr>
            <a:endParaRPr lang="en-US" sz="2400" b="1" dirty="0"/>
          </a:p>
          <a:p>
            <a:pPr marL="342900" indent="-342900" algn="just">
              <a:buFont typeface="Wingdings" panose="05000000000000000000" pitchFamily="2" charset="2"/>
              <a:buChar char="§"/>
            </a:pPr>
            <a:r>
              <a:rPr lang="en-US" sz="2400" b="1" dirty="0" smtClean="0"/>
              <a:t>Parameterized Constructor - </a:t>
            </a:r>
            <a:r>
              <a:rPr lang="en-US" sz="2400" dirty="0"/>
              <a:t>A constructor which has parameters is called parameterized constructor. It is used to provide different values to distinct objects.</a:t>
            </a:r>
            <a:endParaRPr lang="en-US" sz="2400" b="1" dirty="0" smtClean="0"/>
          </a:p>
        </p:txBody>
      </p:sp>
    </p:spTree>
    <p:extLst>
      <p:ext uri="{BB962C8B-B14F-4D97-AF65-F5344CB8AC3E}">
        <p14:creationId xmlns="" xmlns:p14="http://schemas.microsoft.com/office/powerpoint/2010/main" val="26284058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Example of Default Constructor -</a:t>
            </a:r>
            <a:endParaRPr lang="en-US" sz="2800" b="1" dirty="0"/>
          </a:p>
        </p:txBody>
      </p:sp>
      <p:sp>
        <p:nvSpPr>
          <p:cNvPr id="3" name="TextBox 2"/>
          <p:cNvSpPr txBox="1"/>
          <p:nvPr/>
        </p:nvSpPr>
        <p:spPr>
          <a:xfrm>
            <a:off x="363072" y="1062318"/>
            <a:ext cx="6427693" cy="5262979"/>
          </a:xfrm>
          <a:prstGeom prst="rect">
            <a:avLst/>
          </a:prstGeom>
          <a:noFill/>
        </p:spPr>
        <p:txBody>
          <a:bodyPr wrap="square" rtlCol="0">
            <a:spAutoFit/>
          </a:bodyPr>
          <a:lstStyle/>
          <a:p>
            <a:pPr algn="just"/>
            <a:r>
              <a:rPr lang="en-US" sz="2400" b="1" dirty="0">
                <a:solidFill>
                  <a:srgbClr val="FF0000"/>
                </a:solidFill>
              </a:rPr>
              <a:t>#include&lt;iostream.h&gt;</a:t>
            </a:r>
          </a:p>
          <a:p>
            <a:pPr algn="just"/>
            <a:r>
              <a:rPr lang="en-US" sz="2400" b="1" dirty="0">
                <a:solidFill>
                  <a:srgbClr val="FF0000"/>
                </a:solidFill>
              </a:rPr>
              <a:t>#include&lt;</a:t>
            </a:r>
            <a:r>
              <a:rPr lang="en-US" sz="2400" b="1" dirty="0" err="1">
                <a:solidFill>
                  <a:srgbClr val="FF0000"/>
                </a:solidFill>
              </a:rPr>
              <a:t>conio.h</a:t>
            </a:r>
            <a:r>
              <a:rPr lang="en-US" sz="2400" b="1" dirty="0">
                <a:solidFill>
                  <a:srgbClr val="FF0000"/>
                </a:solidFill>
              </a:rPr>
              <a:t>&gt;</a:t>
            </a:r>
          </a:p>
          <a:p>
            <a:pPr algn="just"/>
            <a:endParaRPr lang="en-US" sz="2400" b="1" dirty="0">
              <a:solidFill>
                <a:srgbClr val="FF0000"/>
              </a:solidFill>
            </a:endParaRPr>
          </a:p>
          <a:p>
            <a:pPr algn="just"/>
            <a:r>
              <a:rPr lang="en-US" sz="2400" b="1" dirty="0">
                <a:solidFill>
                  <a:srgbClr val="FF0000"/>
                </a:solidFill>
              </a:rPr>
              <a:t>class </a:t>
            </a:r>
            <a:r>
              <a:rPr lang="en-US" sz="2400" b="1" dirty="0" err="1">
                <a:solidFill>
                  <a:srgbClr val="FF0000"/>
                </a:solidFill>
              </a:rPr>
              <a:t>Defal</a:t>
            </a:r>
            <a:endParaRPr lang="en-US" sz="2400" b="1" dirty="0">
              <a:solidFill>
                <a:srgbClr val="FF0000"/>
              </a:solidFill>
            </a:endParaRPr>
          </a:p>
          <a:p>
            <a:pPr algn="just"/>
            <a:r>
              <a:rPr lang="en-US" sz="2400" b="1" dirty="0">
                <a:solidFill>
                  <a:srgbClr val="FF0000"/>
                </a:solidFill>
              </a:rPr>
              <a:t>{</a:t>
            </a:r>
          </a:p>
          <a:p>
            <a:pPr algn="just"/>
            <a:r>
              <a:rPr lang="en-US" sz="2400" b="1" dirty="0">
                <a:solidFill>
                  <a:srgbClr val="FF0000"/>
                </a:solidFill>
              </a:rPr>
              <a:t>	public:</a:t>
            </a:r>
          </a:p>
          <a:p>
            <a:pPr algn="just"/>
            <a:r>
              <a:rPr lang="en-US" sz="2400" b="1" dirty="0">
                <a:solidFill>
                  <a:srgbClr val="FF0000"/>
                </a:solidFill>
              </a:rPr>
              <a:t>			int x;</a:t>
            </a:r>
          </a:p>
          <a:p>
            <a:pPr algn="just"/>
            <a:r>
              <a:rPr lang="en-US" sz="2400" b="1" dirty="0">
                <a:solidFill>
                  <a:srgbClr val="FF0000"/>
                </a:solidFill>
              </a:rPr>
              <a:t>			int y;</a:t>
            </a:r>
          </a:p>
          <a:p>
            <a:pPr algn="just"/>
            <a:r>
              <a:rPr lang="en-US" sz="2400" b="1" dirty="0">
                <a:solidFill>
                  <a:srgbClr val="FF0000"/>
                </a:solidFill>
              </a:rPr>
              <a:t>	</a:t>
            </a:r>
            <a:r>
              <a:rPr lang="en-US" sz="2400" b="1" dirty="0" err="1">
                <a:solidFill>
                  <a:srgbClr val="FF0000"/>
                </a:solidFill>
              </a:rPr>
              <a:t>Defal</a:t>
            </a:r>
            <a:r>
              <a:rPr lang="en-US" sz="2400" b="1" dirty="0">
                <a:solidFill>
                  <a:srgbClr val="FF0000"/>
                </a:solidFill>
              </a:rPr>
              <a:t>()</a:t>
            </a:r>
          </a:p>
          <a:p>
            <a:pPr algn="just"/>
            <a:r>
              <a:rPr lang="en-US" sz="2400" b="1" dirty="0">
                <a:solidFill>
                  <a:srgbClr val="FF0000"/>
                </a:solidFill>
              </a:rPr>
              <a:t>	{</a:t>
            </a:r>
          </a:p>
          <a:p>
            <a:pPr algn="just"/>
            <a:r>
              <a:rPr lang="en-US" sz="2400" b="1" dirty="0">
                <a:solidFill>
                  <a:srgbClr val="FF0000"/>
                </a:solidFill>
              </a:rPr>
              <a:t>		x=0;</a:t>
            </a:r>
          </a:p>
          <a:p>
            <a:pPr algn="just"/>
            <a:r>
              <a:rPr lang="en-US" sz="2400" b="1" dirty="0">
                <a:solidFill>
                  <a:srgbClr val="FF0000"/>
                </a:solidFill>
              </a:rPr>
              <a:t>		y=0;</a:t>
            </a:r>
          </a:p>
          <a:p>
            <a:pPr algn="just"/>
            <a:r>
              <a:rPr lang="en-US" sz="2400" b="1" dirty="0">
                <a:solidFill>
                  <a:srgbClr val="FF0000"/>
                </a:solidFill>
              </a:rPr>
              <a:t>	}</a:t>
            </a:r>
          </a:p>
          <a:p>
            <a:pPr algn="just"/>
            <a:r>
              <a:rPr lang="en-US" sz="2400" b="1" dirty="0" smtClean="0">
                <a:solidFill>
                  <a:srgbClr val="FF0000"/>
                </a:solidFill>
              </a:rPr>
              <a:t>};</a:t>
            </a:r>
            <a:endParaRPr lang="en-US" sz="2400" b="1" dirty="0">
              <a:solidFill>
                <a:srgbClr val="FF0000"/>
              </a:solidFill>
            </a:endParaRPr>
          </a:p>
        </p:txBody>
      </p:sp>
      <p:sp>
        <p:nvSpPr>
          <p:cNvPr id="4" name="TextBox 3"/>
          <p:cNvSpPr txBox="1"/>
          <p:nvPr/>
        </p:nvSpPr>
        <p:spPr>
          <a:xfrm>
            <a:off x="6669741" y="1062318"/>
            <a:ext cx="5123329" cy="2677656"/>
          </a:xfrm>
          <a:prstGeom prst="rect">
            <a:avLst/>
          </a:prstGeom>
          <a:noFill/>
        </p:spPr>
        <p:txBody>
          <a:bodyPr wrap="square" rtlCol="0">
            <a:spAutoFit/>
          </a:bodyPr>
          <a:lstStyle/>
          <a:p>
            <a:pPr algn="just"/>
            <a:r>
              <a:rPr lang="en-US" sz="2400" b="1" dirty="0">
                <a:solidFill>
                  <a:srgbClr val="FF0000"/>
                </a:solidFill>
              </a:rPr>
              <a:t>void main()</a:t>
            </a:r>
          </a:p>
          <a:p>
            <a:pPr algn="just"/>
            <a:r>
              <a:rPr lang="en-US" sz="2400" b="1" dirty="0">
                <a:solidFill>
                  <a:srgbClr val="FF0000"/>
                </a:solidFill>
              </a:rPr>
              <a:t>{</a:t>
            </a:r>
          </a:p>
          <a:p>
            <a:pPr algn="just"/>
            <a:r>
              <a:rPr lang="en-US" sz="2400" b="1" dirty="0">
                <a:solidFill>
                  <a:srgbClr val="FF0000"/>
                </a:solidFill>
              </a:rPr>
              <a:t>	</a:t>
            </a:r>
            <a:r>
              <a:rPr lang="en-US" sz="2400" b="1" dirty="0" err="1">
                <a:solidFill>
                  <a:srgbClr val="FF0000"/>
                </a:solidFill>
              </a:rPr>
              <a:t>Defal</a:t>
            </a:r>
            <a:r>
              <a:rPr lang="en-US" sz="2400" b="1" dirty="0">
                <a:solidFill>
                  <a:srgbClr val="FF0000"/>
                </a:solidFill>
              </a:rPr>
              <a:t> </a:t>
            </a:r>
            <a:r>
              <a:rPr lang="en-US" sz="2400" b="1" dirty="0" err="1">
                <a:solidFill>
                  <a:srgbClr val="FF0000"/>
                </a:solidFill>
              </a:rPr>
              <a:t>obj</a:t>
            </a:r>
            <a:r>
              <a:rPr lang="en-US" sz="2400" b="1" dirty="0">
                <a:solidFill>
                  <a:srgbClr val="FF0000"/>
                </a:solidFill>
              </a:rPr>
              <a:t>;</a:t>
            </a:r>
          </a:p>
          <a:p>
            <a:r>
              <a:rPr lang="en-US" sz="2400" b="1" dirty="0">
                <a:solidFill>
                  <a:srgbClr val="FF0000"/>
                </a:solidFill>
              </a:rPr>
              <a:t>	cout &lt;&lt; </a:t>
            </a:r>
            <a:r>
              <a:rPr lang="en-US" sz="2400" b="1" dirty="0" smtClean="0">
                <a:solidFill>
                  <a:srgbClr val="FF0000"/>
                </a:solidFill>
              </a:rPr>
              <a:t>“Default constructor”; </a:t>
            </a:r>
          </a:p>
          <a:p>
            <a:pPr algn="just"/>
            <a:r>
              <a:rPr lang="en-US" sz="2400" b="1" dirty="0">
                <a:solidFill>
                  <a:srgbClr val="FF0000"/>
                </a:solidFill>
              </a:rPr>
              <a:t>	</a:t>
            </a:r>
            <a:r>
              <a:rPr lang="en-US" sz="2400" b="1" dirty="0" smtClean="0">
                <a:solidFill>
                  <a:srgbClr val="FF0000"/>
                </a:solidFill>
              </a:rPr>
              <a:t>cout &lt;&lt; </a:t>
            </a:r>
            <a:r>
              <a:rPr lang="en-US" sz="2400" b="1" dirty="0" err="1" smtClean="0">
                <a:solidFill>
                  <a:srgbClr val="FF0000"/>
                </a:solidFill>
              </a:rPr>
              <a:t>obj.x</a:t>
            </a:r>
            <a:r>
              <a:rPr lang="en-US" sz="2400" b="1" dirty="0" smtClean="0">
                <a:solidFill>
                  <a:srgbClr val="FF0000"/>
                </a:solidFill>
              </a:rPr>
              <a:t> ;  </a:t>
            </a:r>
          </a:p>
          <a:p>
            <a:pPr algn="just"/>
            <a:r>
              <a:rPr lang="en-US" sz="2400" b="1" dirty="0" smtClean="0">
                <a:solidFill>
                  <a:srgbClr val="FF0000"/>
                </a:solidFill>
              </a:rPr>
              <a:t>	cout &lt;&lt; </a:t>
            </a:r>
            <a:r>
              <a:rPr lang="en-US" sz="2400" b="1" dirty="0" err="1">
                <a:solidFill>
                  <a:srgbClr val="FF0000"/>
                </a:solidFill>
              </a:rPr>
              <a:t>obj.y</a:t>
            </a:r>
            <a:r>
              <a:rPr lang="en-US" sz="2400" b="1" dirty="0">
                <a:solidFill>
                  <a:srgbClr val="FF0000"/>
                </a:solidFill>
              </a:rPr>
              <a:t> </a:t>
            </a:r>
            <a:r>
              <a:rPr lang="en-US" sz="2400" b="1" dirty="0" smtClean="0">
                <a:solidFill>
                  <a:srgbClr val="FF0000"/>
                </a:solidFill>
              </a:rPr>
              <a:t>;</a:t>
            </a:r>
            <a:endParaRPr lang="en-US" sz="2400" b="1" dirty="0">
              <a:solidFill>
                <a:srgbClr val="FF0000"/>
              </a:solidFill>
            </a:endParaRPr>
          </a:p>
          <a:p>
            <a:pPr algn="just"/>
            <a:r>
              <a:rPr lang="en-US" sz="2400" b="1" dirty="0">
                <a:solidFill>
                  <a:srgbClr val="FF0000"/>
                </a:solidFill>
              </a:rPr>
              <a:t>}</a:t>
            </a:r>
            <a:endParaRPr lang="en-US" sz="2400" b="1" dirty="0">
              <a:solidFill>
                <a:srgbClr val="7030A0"/>
              </a:solidFill>
            </a:endParaRPr>
          </a:p>
        </p:txBody>
      </p:sp>
    </p:spTree>
    <p:extLst>
      <p:ext uri="{BB962C8B-B14F-4D97-AF65-F5344CB8AC3E}">
        <p14:creationId xmlns="" xmlns:p14="http://schemas.microsoft.com/office/powerpoint/2010/main" val="3087348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Example of Parameterized Constructor -</a:t>
            </a:r>
            <a:endParaRPr lang="en-US" sz="2800" b="1" dirty="0"/>
          </a:p>
        </p:txBody>
      </p:sp>
      <p:sp>
        <p:nvSpPr>
          <p:cNvPr id="3" name="TextBox 2"/>
          <p:cNvSpPr txBox="1"/>
          <p:nvPr/>
        </p:nvSpPr>
        <p:spPr>
          <a:xfrm>
            <a:off x="363072" y="1062318"/>
            <a:ext cx="6427693" cy="5262979"/>
          </a:xfrm>
          <a:prstGeom prst="rect">
            <a:avLst/>
          </a:prstGeom>
          <a:noFill/>
        </p:spPr>
        <p:txBody>
          <a:bodyPr wrap="square" rtlCol="0">
            <a:spAutoFit/>
          </a:bodyPr>
          <a:lstStyle/>
          <a:p>
            <a:pPr algn="just"/>
            <a:r>
              <a:rPr lang="en-US" sz="2400" b="1" dirty="0">
                <a:solidFill>
                  <a:srgbClr val="FF0000"/>
                </a:solidFill>
              </a:rPr>
              <a:t>#</a:t>
            </a:r>
            <a:r>
              <a:rPr lang="en-US" sz="2400" b="1" dirty="0" smtClean="0">
                <a:solidFill>
                  <a:srgbClr val="FF0000"/>
                </a:solidFill>
              </a:rPr>
              <a:t>include&lt;iostream.h&gt;</a:t>
            </a:r>
            <a:endParaRPr lang="en-US" sz="2400" b="1" dirty="0">
              <a:solidFill>
                <a:srgbClr val="FF0000"/>
              </a:solidFill>
            </a:endParaRPr>
          </a:p>
          <a:p>
            <a:pPr algn="just"/>
            <a:r>
              <a:rPr lang="en-US" sz="2400" b="1" dirty="0">
                <a:solidFill>
                  <a:srgbClr val="FF0000"/>
                </a:solidFill>
              </a:rPr>
              <a:t>#include&lt;</a:t>
            </a:r>
            <a:r>
              <a:rPr lang="en-US" sz="2400" b="1" dirty="0" err="1">
                <a:solidFill>
                  <a:srgbClr val="FF0000"/>
                </a:solidFill>
              </a:rPr>
              <a:t>conio.h</a:t>
            </a:r>
            <a:r>
              <a:rPr lang="en-US" sz="2400" b="1" dirty="0">
                <a:solidFill>
                  <a:srgbClr val="FF0000"/>
                </a:solidFill>
              </a:rPr>
              <a:t>&gt;</a:t>
            </a:r>
          </a:p>
          <a:p>
            <a:pPr algn="just"/>
            <a:endParaRPr lang="en-US" sz="2400" b="1" dirty="0">
              <a:solidFill>
                <a:srgbClr val="FF0000"/>
              </a:solidFill>
            </a:endParaRPr>
          </a:p>
          <a:p>
            <a:pPr algn="just"/>
            <a:r>
              <a:rPr lang="en-US" sz="2400" b="1" dirty="0" smtClean="0">
                <a:solidFill>
                  <a:srgbClr val="FF0000"/>
                </a:solidFill>
              </a:rPr>
              <a:t>class </a:t>
            </a:r>
            <a:r>
              <a:rPr lang="en-US" sz="2400" b="1" dirty="0" err="1">
                <a:solidFill>
                  <a:srgbClr val="FF0000"/>
                </a:solidFill>
              </a:rPr>
              <a:t>PrCons</a:t>
            </a:r>
            <a:endParaRPr lang="en-US" sz="2400" b="1" dirty="0">
              <a:solidFill>
                <a:srgbClr val="FF0000"/>
              </a:solidFill>
            </a:endParaRPr>
          </a:p>
          <a:p>
            <a:pPr algn="just"/>
            <a:r>
              <a:rPr lang="en-US" sz="2400" b="1" dirty="0">
                <a:solidFill>
                  <a:srgbClr val="FF0000"/>
                </a:solidFill>
              </a:rPr>
              <a:t>{</a:t>
            </a:r>
          </a:p>
          <a:p>
            <a:pPr algn="just"/>
            <a:r>
              <a:rPr lang="en-US" sz="2400" b="1" dirty="0">
                <a:solidFill>
                  <a:srgbClr val="FF0000"/>
                </a:solidFill>
              </a:rPr>
              <a:t>    public:</a:t>
            </a:r>
          </a:p>
          <a:p>
            <a:pPr algn="just"/>
            <a:r>
              <a:rPr lang="en-US" sz="2400" b="1" dirty="0">
                <a:solidFill>
                  <a:srgbClr val="FF0000"/>
                </a:solidFill>
              </a:rPr>
              <a:t>        int </a:t>
            </a:r>
            <a:r>
              <a:rPr lang="en-US" sz="2400" b="1" dirty="0" err="1">
                <a:solidFill>
                  <a:srgbClr val="FF0000"/>
                </a:solidFill>
              </a:rPr>
              <a:t>x,y,z</a:t>
            </a:r>
            <a:r>
              <a:rPr lang="en-US" sz="2400" b="1" dirty="0" smtClean="0">
                <a:solidFill>
                  <a:srgbClr val="FF0000"/>
                </a:solidFill>
              </a:rPr>
              <a:t>;</a:t>
            </a:r>
          </a:p>
          <a:p>
            <a:pPr algn="just"/>
            <a:endParaRPr lang="en-US" sz="2400" b="1" dirty="0">
              <a:solidFill>
                <a:srgbClr val="FF0000"/>
              </a:solidFill>
            </a:endParaRPr>
          </a:p>
          <a:p>
            <a:pPr algn="just"/>
            <a:r>
              <a:rPr lang="en-US" sz="2400" b="1" dirty="0">
                <a:solidFill>
                  <a:srgbClr val="FF0000"/>
                </a:solidFill>
              </a:rPr>
              <a:t>        </a:t>
            </a:r>
            <a:r>
              <a:rPr lang="en-US" sz="2400" b="1" dirty="0" err="1">
                <a:solidFill>
                  <a:srgbClr val="FF0000"/>
                </a:solidFill>
              </a:rPr>
              <a:t>PrCons</a:t>
            </a:r>
            <a:r>
              <a:rPr lang="en-US" sz="2400" b="1" dirty="0">
                <a:solidFill>
                  <a:srgbClr val="FF0000"/>
                </a:solidFill>
              </a:rPr>
              <a:t>(int a, int b)</a:t>
            </a:r>
          </a:p>
          <a:p>
            <a:pPr algn="just"/>
            <a:r>
              <a:rPr lang="en-US" sz="2400" b="1" dirty="0">
                <a:solidFill>
                  <a:srgbClr val="FF0000"/>
                </a:solidFill>
              </a:rPr>
              <a:t>        {</a:t>
            </a:r>
          </a:p>
          <a:p>
            <a:pPr algn="just"/>
            <a:r>
              <a:rPr lang="en-US" sz="2400" b="1" dirty="0">
                <a:solidFill>
                  <a:srgbClr val="FF0000"/>
                </a:solidFill>
              </a:rPr>
              <a:t>            x = a;</a:t>
            </a:r>
          </a:p>
          <a:p>
            <a:pPr algn="just"/>
            <a:r>
              <a:rPr lang="en-US" sz="2400" b="1" dirty="0">
                <a:solidFill>
                  <a:srgbClr val="FF0000"/>
                </a:solidFill>
              </a:rPr>
              <a:t>            y = b;</a:t>
            </a:r>
          </a:p>
          <a:p>
            <a:pPr algn="just"/>
            <a:r>
              <a:rPr lang="en-US" sz="2400" b="1" dirty="0">
                <a:solidFill>
                  <a:srgbClr val="FF0000"/>
                </a:solidFill>
              </a:rPr>
              <a:t>        }</a:t>
            </a:r>
          </a:p>
          <a:p>
            <a:pPr algn="just"/>
            <a:r>
              <a:rPr lang="en-US" sz="2400" b="1" dirty="0" smtClean="0">
                <a:solidFill>
                  <a:srgbClr val="FF0000"/>
                </a:solidFill>
              </a:rPr>
              <a:t>};</a:t>
            </a:r>
            <a:endParaRPr lang="en-US" sz="2400" b="1" dirty="0">
              <a:solidFill>
                <a:srgbClr val="FF0000"/>
              </a:solidFill>
            </a:endParaRPr>
          </a:p>
        </p:txBody>
      </p:sp>
      <p:sp>
        <p:nvSpPr>
          <p:cNvPr id="4" name="TextBox 3"/>
          <p:cNvSpPr txBox="1"/>
          <p:nvPr/>
        </p:nvSpPr>
        <p:spPr>
          <a:xfrm>
            <a:off x="6145307" y="1062318"/>
            <a:ext cx="5647764" cy="2677656"/>
          </a:xfrm>
          <a:prstGeom prst="rect">
            <a:avLst/>
          </a:prstGeom>
          <a:noFill/>
        </p:spPr>
        <p:txBody>
          <a:bodyPr wrap="square" rtlCol="0">
            <a:spAutoFit/>
          </a:bodyPr>
          <a:lstStyle/>
          <a:p>
            <a:pPr algn="just"/>
            <a:r>
              <a:rPr lang="en-US" sz="2400" b="1" dirty="0" smtClean="0">
                <a:solidFill>
                  <a:srgbClr val="FF0000"/>
                </a:solidFill>
              </a:rPr>
              <a:t>void </a:t>
            </a:r>
            <a:r>
              <a:rPr lang="en-US" sz="2400" b="1" dirty="0">
                <a:solidFill>
                  <a:srgbClr val="FF0000"/>
                </a:solidFill>
              </a:rPr>
              <a:t>main()</a:t>
            </a:r>
          </a:p>
          <a:p>
            <a:pPr algn="just"/>
            <a:r>
              <a:rPr lang="en-US" sz="2400" b="1" dirty="0">
                <a:solidFill>
                  <a:srgbClr val="FF0000"/>
                </a:solidFill>
              </a:rPr>
              <a:t>{</a:t>
            </a:r>
          </a:p>
          <a:p>
            <a:pPr algn="just"/>
            <a:r>
              <a:rPr lang="en-US" sz="2400" b="1" dirty="0">
                <a:solidFill>
                  <a:srgbClr val="FF0000"/>
                </a:solidFill>
              </a:rPr>
              <a:t>    </a:t>
            </a:r>
            <a:r>
              <a:rPr lang="en-US" sz="2400" b="1" dirty="0" err="1">
                <a:solidFill>
                  <a:srgbClr val="FF0000"/>
                </a:solidFill>
              </a:rPr>
              <a:t>PrCons</a:t>
            </a:r>
            <a:r>
              <a:rPr lang="en-US" sz="2400" b="1" dirty="0">
                <a:solidFill>
                  <a:srgbClr val="FF0000"/>
                </a:solidFill>
              </a:rPr>
              <a:t> </a:t>
            </a:r>
            <a:r>
              <a:rPr lang="en-US" sz="2400" b="1" dirty="0" err="1">
                <a:solidFill>
                  <a:srgbClr val="FF0000"/>
                </a:solidFill>
              </a:rPr>
              <a:t>obj</a:t>
            </a:r>
            <a:r>
              <a:rPr lang="en-US" sz="2400" b="1" dirty="0">
                <a:solidFill>
                  <a:srgbClr val="FF0000"/>
                </a:solidFill>
              </a:rPr>
              <a:t>(10,20</a:t>
            </a:r>
            <a:r>
              <a:rPr lang="en-US" sz="2400" b="1" dirty="0" smtClean="0">
                <a:solidFill>
                  <a:srgbClr val="FF0000"/>
                </a:solidFill>
              </a:rPr>
              <a:t>);</a:t>
            </a:r>
          </a:p>
          <a:p>
            <a:pPr algn="just"/>
            <a:endParaRPr lang="en-US" sz="2400" b="1" dirty="0">
              <a:solidFill>
                <a:srgbClr val="FF0000"/>
              </a:solidFill>
            </a:endParaRPr>
          </a:p>
          <a:p>
            <a:pPr algn="just"/>
            <a:r>
              <a:rPr lang="en-US" sz="2400" b="1" dirty="0">
                <a:solidFill>
                  <a:srgbClr val="FF0000"/>
                </a:solidFill>
              </a:rPr>
              <a:t>    cout&lt;&lt;"\</a:t>
            </a:r>
            <a:r>
              <a:rPr lang="en-US" sz="2400" b="1" dirty="0" err="1">
                <a:solidFill>
                  <a:srgbClr val="FF0000"/>
                </a:solidFill>
              </a:rPr>
              <a:t>nValue</a:t>
            </a:r>
            <a:r>
              <a:rPr lang="en-US" sz="2400" b="1" dirty="0">
                <a:solidFill>
                  <a:srgbClr val="FF0000"/>
                </a:solidFill>
              </a:rPr>
              <a:t> of a: "&lt;&lt;</a:t>
            </a:r>
            <a:r>
              <a:rPr lang="en-US" sz="2400" b="1" dirty="0" err="1">
                <a:solidFill>
                  <a:srgbClr val="FF0000"/>
                </a:solidFill>
              </a:rPr>
              <a:t>obj.x</a:t>
            </a:r>
            <a:r>
              <a:rPr lang="en-US" sz="2400" b="1" dirty="0">
                <a:solidFill>
                  <a:srgbClr val="FF0000"/>
                </a:solidFill>
              </a:rPr>
              <a:t>;</a:t>
            </a:r>
          </a:p>
          <a:p>
            <a:pPr algn="just"/>
            <a:r>
              <a:rPr lang="en-US" sz="2400" b="1" dirty="0">
                <a:solidFill>
                  <a:srgbClr val="FF0000"/>
                </a:solidFill>
              </a:rPr>
              <a:t>    cout&lt;&lt;"\</a:t>
            </a:r>
            <a:r>
              <a:rPr lang="en-US" sz="2400" b="1" dirty="0" err="1">
                <a:solidFill>
                  <a:srgbClr val="FF0000"/>
                </a:solidFill>
              </a:rPr>
              <a:t>nValue</a:t>
            </a:r>
            <a:r>
              <a:rPr lang="en-US" sz="2400" b="1" dirty="0">
                <a:solidFill>
                  <a:srgbClr val="FF0000"/>
                </a:solidFill>
              </a:rPr>
              <a:t> of b: "&lt;&lt;</a:t>
            </a:r>
            <a:r>
              <a:rPr lang="en-US" sz="2400" b="1" dirty="0" err="1">
                <a:solidFill>
                  <a:srgbClr val="FF0000"/>
                </a:solidFill>
              </a:rPr>
              <a:t>obj.y</a:t>
            </a:r>
            <a:r>
              <a:rPr lang="en-US" sz="2400" b="1" dirty="0">
                <a:solidFill>
                  <a:srgbClr val="FF0000"/>
                </a:solidFill>
              </a:rPr>
              <a:t>;</a:t>
            </a:r>
          </a:p>
          <a:p>
            <a:pPr algn="just"/>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 xmlns:p14="http://schemas.microsoft.com/office/powerpoint/2010/main" val="2318692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Example of Parameterized Constructor – (Type – II)</a:t>
            </a:r>
            <a:endParaRPr lang="en-US" sz="2800" b="1" dirty="0"/>
          </a:p>
        </p:txBody>
      </p:sp>
      <p:sp>
        <p:nvSpPr>
          <p:cNvPr id="3" name="TextBox 2"/>
          <p:cNvSpPr txBox="1"/>
          <p:nvPr/>
        </p:nvSpPr>
        <p:spPr>
          <a:xfrm>
            <a:off x="363072" y="1062318"/>
            <a:ext cx="6427693" cy="5262979"/>
          </a:xfrm>
          <a:prstGeom prst="rect">
            <a:avLst/>
          </a:prstGeom>
          <a:noFill/>
        </p:spPr>
        <p:txBody>
          <a:bodyPr wrap="square" rtlCol="0">
            <a:spAutoFit/>
          </a:bodyPr>
          <a:lstStyle/>
          <a:p>
            <a:pPr algn="just"/>
            <a:r>
              <a:rPr lang="en-US" sz="2400" b="1" dirty="0">
                <a:solidFill>
                  <a:srgbClr val="FF0000"/>
                </a:solidFill>
              </a:rPr>
              <a:t>#include&lt;iostream.h&gt;</a:t>
            </a:r>
          </a:p>
          <a:p>
            <a:pPr algn="just"/>
            <a:r>
              <a:rPr lang="en-US" sz="2400" b="1" dirty="0">
                <a:solidFill>
                  <a:srgbClr val="FF0000"/>
                </a:solidFill>
              </a:rPr>
              <a:t>#include&lt;</a:t>
            </a:r>
            <a:r>
              <a:rPr lang="en-US" sz="2400" b="1" dirty="0" err="1">
                <a:solidFill>
                  <a:srgbClr val="FF0000"/>
                </a:solidFill>
              </a:rPr>
              <a:t>conio.h</a:t>
            </a:r>
            <a:r>
              <a:rPr lang="en-US" sz="2400" b="1" dirty="0">
                <a:solidFill>
                  <a:srgbClr val="FF0000"/>
                </a:solidFill>
              </a:rPr>
              <a:t>&gt;</a:t>
            </a:r>
          </a:p>
          <a:p>
            <a:pPr algn="just"/>
            <a:endParaRPr lang="en-US" sz="2400" b="1" dirty="0">
              <a:solidFill>
                <a:srgbClr val="FF0000"/>
              </a:solidFill>
            </a:endParaRPr>
          </a:p>
          <a:p>
            <a:pPr algn="just"/>
            <a:r>
              <a:rPr lang="en-US" sz="2400" b="1" dirty="0">
                <a:solidFill>
                  <a:srgbClr val="FF0000"/>
                </a:solidFill>
              </a:rPr>
              <a:t>class Rectangle</a:t>
            </a:r>
          </a:p>
          <a:p>
            <a:pPr algn="just"/>
            <a:r>
              <a:rPr lang="en-US" sz="2400" b="1" dirty="0">
                <a:solidFill>
                  <a:srgbClr val="FF0000"/>
                </a:solidFill>
              </a:rPr>
              <a:t>{</a:t>
            </a:r>
          </a:p>
          <a:p>
            <a:pPr algn="just"/>
            <a:r>
              <a:rPr lang="en-US" sz="2400" b="1" dirty="0">
                <a:solidFill>
                  <a:srgbClr val="FF0000"/>
                </a:solidFill>
              </a:rPr>
              <a:t>		int width, height;</a:t>
            </a:r>
          </a:p>
          <a:p>
            <a:pPr algn="just"/>
            <a:r>
              <a:rPr lang="en-US" sz="2400" b="1" dirty="0">
                <a:solidFill>
                  <a:srgbClr val="FF0000"/>
                </a:solidFill>
              </a:rPr>
              <a:t>  public:</a:t>
            </a:r>
          </a:p>
          <a:p>
            <a:pPr algn="just"/>
            <a:r>
              <a:rPr lang="en-US" sz="2400" b="1" dirty="0">
                <a:solidFill>
                  <a:srgbClr val="FF0000"/>
                </a:solidFill>
              </a:rPr>
              <a:t>	 Rectangle (</a:t>
            </a:r>
            <a:r>
              <a:rPr lang="en-US" sz="2400" b="1" dirty="0" err="1">
                <a:solidFill>
                  <a:srgbClr val="FF0000"/>
                </a:solidFill>
              </a:rPr>
              <a:t>int,int</a:t>
            </a:r>
            <a:r>
              <a:rPr lang="en-US" sz="2400" b="1" dirty="0">
                <a:solidFill>
                  <a:srgbClr val="FF0000"/>
                </a:solidFill>
              </a:rPr>
              <a:t>);</a:t>
            </a:r>
          </a:p>
          <a:p>
            <a:pPr algn="just"/>
            <a:r>
              <a:rPr lang="en-US" sz="2400" b="1" dirty="0">
                <a:solidFill>
                  <a:srgbClr val="FF0000"/>
                </a:solidFill>
              </a:rPr>
              <a:t>	 </a:t>
            </a:r>
          </a:p>
          <a:p>
            <a:pPr algn="just"/>
            <a:r>
              <a:rPr lang="en-US" sz="2400" b="1" dirty="0">
                <a:solidFill>
                  <a:srgbClr val="FF0000"/>
                </a:solidFill>
              </a:rPr>
              <a:t>	 int area </a:t>
            </a:r>
            <a:r>
              <a:rPr lang="en-US" sz="2400" b="1" dirty="0" smtClean="0">
                <a:solidFill>
                  <a:srgbClr val="FF0000"/>
                </a:solidFill>
              </a:rPr>
              <a:t>() </a:t>
            </a:r>
            <a:r>
              <a:rPr lang="en-US" sz="2400" b="1" dirty="0">
                <a:solidFill>
                  <a:srgbClr val="FF0000"/>
                </a:solidFill>
              </a:rPr>
              <a:t>{</a:t>
            </a:r>
          </a:p>
          <a:p>
            <a:pPr algn="just"/>
            <a:r>
              <a:rPr lang="en-US" sz="2400" b="1" dirty="0">
                <a:solidFill>
                  <a:srgbClr val="FF0000"/>
                </a:solidFill>
              </a:rPr>
              <a:t>		return (width*height);</a:t>
            </a:r>
          </a:p>
          <a:p>
            <a:pPr algn="just"/>
            <a:r>
              <a:rPr lang="en-US" sz="2400" b="1" dirty="0">
                <a:solidFill>
                  <a:srgbClr val="FF0000"/>
                </a:solidFill>
              </a:rPr>
              <a:t>	 }</a:t>
            </a:r>
          </a:p>
          <a:p>
            <a:pPr algn="just"/>
            <a:r>
              <a:rPr lang="en-US" sz="2400" b="1" dirty="0">
                <a:solidFill>
                  <a:srgbClr val="FF0000"/>
                </a:solidFill>
              </a:rPr>
              <a:t>};</a:t>
            </a:r>
          </a:p>
          <a:p>
            <a:pPr algn="just"/>
            <a:endParaRPr lang="en-US" sz="2400" b="1" dirty="0">
              <a:solidFill>
                <a:srgbClr val="FF0000"/>
              </a:solidFill>
            </a:endParaRPr>
          </a:p>
        </p:txBody>
      </p:sp>
      <p:sp>
        <p:nvSpPr>
          <p:cNvPr id="4" name="TextBox 3"/>
          <p:cNvSpPr txBox="1"/>
          <p:nvPr/>
        </p:nvSpPr>
        <p:spPr>
          <a:xfrm>
            <a:off x="6145307" y="1062318"/>
            <a:ext cx="5647764" cy="4893647"/>
          </a:xfrm>
          <a:prstGeom prst="rect">
            <a:avLst/>
          </a:prstGeom>
          <a:noFill/>
        </p:spPr>
        <p:txBody>
          <a:bodyPr wrap="square" rtlCol="0">
            <a:spAutoFit/>
          </a:bodyPr>
          <a:lstStyle/>
          <a:p>
            <a:pPr algn="just"/>
            <a:r>
              <a:rPr lang="en-US" sz="2400" b="1" dirty="0">
                <a:solidFill>
                  <a:srgbClr val="FF0000"/>
                </a:solidFill>
              </a:rPr>
              <a:t>Rectangle::Rectangle (int a, int b</a:t>
            </a:r>
            <a:r>
              <a:rPr lang="en-US" sz="2400" b="1" dirty="0" smtClean="0">
                <a:solidFill>
                  <a:srgbClr val="FF0000"/>
                </a:solidFill>
              </a:rPr>
              <a:t>) {</a:t>
            </a:r>
            <a:endParaRPr lang="en-US" sz="2400" b="1" dirty="0">
              <a:solidFill>
                <a:srgbClr val="FF0000"/>
              </a:solidFill>
            </a:endParaRPr>
          </a:p>
          <a:p>
            <a:pPr algn="just"/>
            <a:r>
              <a:rPr lang="en-US" sz="2400" b="1" dirty="0" smtClean="0">
                <a:solidFill>
                  <a:srgbClr val="FF0000"/>
                </a:solidFill>
              </a:rPr>
              <a:t>	  </a:t>
            </a:r>
            <a:r>
              <a:rPr lang="en-US" sz="2400" b="1" dirty="0">
                <a:solidFill>
                  <a:srgbClr val="FF0000"/>
                </a:solidFill>
              </a:rPr>
              <a:t>width = a;</a:t>
            </a:r>
          </a:p>
          <a:p>
            <a:pPr algn="just"/>
            <a:r>
              <a:rPr lang="en-US" sz="2400" b="1" dirty="0" smtClean="0">
                <a:solidFill>
                  <a:srgbClr val="FF0000"/>
                </a:solidFill>
              </a:rPr>
              <a:t>	  </a:t>
            </a:r>
            <a:r>
              <a:rPr lang="en-US" sz="2400" b="1" dirty="0">
                <a:solidFill>
                  <a:srgbClr val="FF0000"/>
                </a:solidFill>
              </a:rPr>
              <a:t>height = b;</a:t>
            </a:r>
          </a:p>
          <a:p>
            <a:pPr algn="just"/>
            <a:r>
              <a:rPr lang="en-US" sz="2400" b="1" dirty="0">
                <a:solidFill>
                  <a:srgbClr val="FF0000"/>
                </a:solidFill>
              </a:rPr>
              <a:t>}</a:t>
            </a:r>
          </a:p>
          <a:p>
            <a:pPr algn="just"/>
            <a:endParaRPr lang="en-US" sz="2400" b="1" dirty="0">
              <a:solidFill>
                <a:srgbClr val="FF0000"/>
              </a:solidFill>
            </a:endParaRPr>
          </a:p>
          <a:p>
            <a:pPr algn="just"/>
            <a:r>
              <a:rPr lang="en-US" sz="2400" b="1" dirty="0">
                <a:solidFill>
                  <a:srgbClr val="FF0000"/>
                </a:solidFill>
              </a:rPr>
              <a:t>void main()</a:t>
            </a:r>
          </a:p>
          <a:p>
            <a:pPr algn="just"/>
            <a:r>
              <a:rPr lang="en-US" sz="2400" b="1" dirty="0">
                <a:solidFill>
                  <a:srgbClr val="FF0000"/>
                </a:solidFill>
              </a:rPr>
              <a:t>{</a:t>
            </a:r>
          </a:p>
          <a:p>
            <a:pPr algn="just"/>
            <a:r>
              <a:rPr lang="en-US" sz="2400" b="1" dirty="0">
                <a:solidFill>
                  <a:srgbClr val="FF0000"/>
                </a:solidFill>
              </a:rPr>
              <a:t>  </a:t>
            </a:r>
            <a:r>
              <a:rPr lang="en-US" sz="2400" b="1" dirty="0" smtClean="0">
                <a:solidFill>
                  <a:srgbClr val="FF0000"/>
                </a:solidFill>
              </a:rPr>
              <a:t>	Rectangle </a:t>
            </a:r>
            <a:r>
              <a:rPr lang="en-US" sz="2400" b="1" dirty="0" err="1">
                <a:solidFill>
                  <a:srgbClr val="FF0000"/>
                </a:solidFill>
              </a:rPr>
              <a:t>rect</a:t>
            </a:r>
            <a:r>
              <a:rPr lang="en-US" sz="2400" b="1" dirty="0">
                <a:solidFill>
                  <a:srgbClr val="FF0000"/>
                </a:solidFill>
              </a:rPr>
              <a:t> (3,4);</a:t>
            </a:r>
          </a:p>
          <a:p>
            <a:pPr algn="just"/>
            <a:r>
              <a:rPr lang="en-US" sz="2400" b="1" dirty="0" smtClean="0">
                <a:solidFill>
                  <a:srgbClr val="FF0000"/>
                </a:solidFill>
              </a:rPr>
              <a:t>	Rectangle </a:t>
            </a:r>
            <a:r>
              <a:rPr lang="en-US" sz="2400" b="1" dirty="0" err="1">
                <a:solidFill>
                  <a:srgbClr val="FF0000"/>
                </a:solidFill>
              </a:rPr>
              <a:t>rectb</a:t>
            </a:r>
            <a:r>
              <a:rPr lang="en-US" sz="2400" b="1" dirty="0">
                <a:solidFill>
                  <a:srgbClr val="FF0000"/>
                </a:solidFill>
              </a:rPr>
              <a:t> (5,6</a:t>
            </a:r>
            <a:r>
              <a:rPr lang="en-US" sz="2400" b="1" dirty="0" smtClean="0">
                <a:solidFill>
                  <a:srgbClr val="FF0000"/>
                </a:solidFill>
              </a:rPr>
              <a:t>);</a:t>
            </a:r>
          </a:p>
          <a:p>
            <a:pPr algn="just"/>
            <a:endParaRPr lang="en-US" sz="2400" b="1" dirty="0">
              <a:solidFill>
                <a:srgbClr val="FF0000"/>
              </a:solidFill>
            </a:endParaRPr>
          </a:p>
          <a:p>
            <a:pPr algn="just"/>
            <a:r>
              <a:rPr lang="en-US" sz="2400" b="1" dirty="0">
                <a:solidFill>
                  <a:srgbClr val="FF0000"/>
                </a:solidFill>
              </a:rPr>
              <a:t>  </a:t>
            </a:r>
            <a:r>
              <a:rPr lang="en-US" sz="2400" b="1" dirty="0" smtClean="0">
                <a:solidFill>
                  <a:srgbClr val="FF0000"/>
                </a:solidFill>
              </a:rPr>
              <a:t>	cout&lt;&lt;“</a:t>
            </a:r>
            <a:r>
              <a:rPr lang="en-US" sz="2400" b="1" dirty="0" err="1" smtClean="0">
                <a:solidFill>
                  <a:srgbClr val="FF0000"/>
                </a:solidFill>
              </a:rPr>
              <a:t>rect</a:t>
            </a:r>
            <a:r>
              <a:rPr lang="en-US" sz="2400" b="1" dirty="0" smtClean="0">
                <a:solidFill>
                  <a:srgbClr val="FF0000"/>
                </a:solidFill>
              </a:rPr>
              <a:t> </a:t>
            </a:r>
            <a:r>
              <a:rPr lang="en-US" sz="2400" b="1" dirty="0">
                <a:solidFill>
                  <a:srgbClr val="FF0000"/>
                </a:solidFill>
              </a:rPr>
              <a:t>area: </a:t>
            </a:r>
            <a:r>
              <a:rPr lang="en-US" sz="2400" b="1" dirty="0" smtClean="0">
                <a:solidFill>
                  <a:srgbClr val="FF0000"/>
                </a:solidFill>
              </a:rPr>
              <a:t>“&lt;&lt;</a:t>
            </a:r>
            <a:r>
              <a:rPr lang="en-US" sz="2400" b="1" dirty="0" err="1" smtClean="0">
                <a:solidFill>
                  <a:srgbClr val="FF0000"/>
                </a:solidFill>
              </a:rPr>
              <a:t>rect.area</a:t>
            </a:r>
            <a:r>
              <a:rPr lang="en-US" sz="2400" b="1" dirty="0" smtClean="0">
                <a:solidFill>
                  <a:srgbClr val="FF0000"/>
                </a:solidFill>
              </a:rPr>
              <a:t>();</a:t>
            </a:r>
            <a:endParaRPr lang="en-US" sz="2400" b="1" dirty="0">
              <a:solidFill>
                <a:srgbClr val="FF0000"/>
              </a:solidFill>
            </a:endParaRPr>
          </a:p>
          <a:p>
            <a:pPr algn="just"/>
            <a:r>
              <a:rPr lang="en-US" sz="2400" b="1" dirty="0">
                <a:solidFill>
                  <a:srgbClr val="FF0000"/>
                </a:solidFill>
              </a:rPr>
              <a:t>  </a:t>
            </a:r>
            <a:r>
              <a:rPr lang="en-US" sz="2400" b="1" dirty="0" smtClean="0">
                <a:solidFill>
                  <a:srgbClr val="FF0000"/>
                </a:solidFill>
              </a:rPr>
              <a:t>	cout&lt;&lt;“</a:t>
            </a:r>
            <a:r>
              <a:rPr lang="en-US" sz="2400" b="1" dirty="0" err="1" smtClean="0">
                <a:solidFill>
                  <a:srgbClr val="FF0000"/>
                </a:solidFill>
              </a:rPr>
              <a:t>rectb</a:t>
            </a:r>
            <a:r>
              <a:rPr lang="en-US" sz="2400" b="1" dirty="0" smtClean="0">
                <a:solidFill>
                  <a:srgbClr val="FF0000"/>
                </a:solidFill>
              </a:rPr>
              <a:t> </a:t>
            </a:r>
            <a:r>
              <a:rPr lang="en-US" sz="2400" b="1" dirty="0">
                <a:solidFill>
                  <a:srgbClr val="FF0000"/>
                </a:solidFill>
              </a:rPr>
              <a:t>area: </a:t>
            </a:r>
            <a:r>
              <a:rPr lang="en-US" sz="2400" b="1" dirty="0" smtClean="0">
                <a:solidFill>
                  <a:srgbClr val="FF0000"/>
                </a:solidFill>
              </a:rPr>
              <a:t>“&lt;&lt;</a:t>
            </a:r>
            <a:r>
              <a:rPr lang="en-US" sz="2400" b="1" dirty="0" err="1" smtClean="0">
                <a:solidFill>
                  <a:srgbClr val="FF0000"/>
                </a:solidFill>
              </a:rPr>
              <a:t>rectb.area</a:t>
            </a:r>
            <a:r>
              <a:rPr lang="en-US" sz="2400" b="1" dirty="0">
                <a:solidFill>
                  <a:srgbClr val="FF0000"/>
                </a:solidFill>
              </a:rPr>
              <a:t>() </a:t>
            </a:r>
            <a:r>
              <a:rPr lang="en-US" sz="2400" b="1" dirty="0" smtClean="0">
                <a:solidFill>
                  <a:srgbClr val="FF0000"/>
                </a:solidFill>
              </a:rPr>
              <a:t>;</a:t>
            </a:r>
            <a:endParaRPr lang="en-US" sz="2400" b="1" dirty="0">
              <a:solidFill>
                <a:srgbClr val="FF0000"/>
              </a:solidFill>
            </a:endParaRPr>
          </a:p>
          <a:p>
            <a:pPr algn="just"/>
            <a:r>
              <a:rPr lang="en-US" sz="2400" b="1" dirty="0">
                <a:solidFill>
                  <a:srgbClr val="FF0000"/>
                </a:solidFill>
              </a:rPr>
              <a:t>}</a:t>
            </a:r>
          </a:p>
        </p:txBody>
      </p:sp>
    </p:spTree>
    <p:extLst>
      <p:ext uri="{BB962C8B-B14F-4D97-AF65-F5344CB8AC3E}">
        <p14:creationId xmlns="" xmlns:p14="http://schemas.microsoft.com/office/powerpoint/2010/main" val="7308225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072" y="912190"/>
            <a:ext cx="11483185" cy="5760551"/>
          </a:xfrm>
          <a:prstGeom prst="rect">
            <a:avLst/>
          </a:prstGeom>
          <a:noFill/>
        </p:spPr>
        <p:txBody>
          <a:bodyPr wrap="square" rtlCol="0">
            <a:spAutoFit/>
          </a:bodyPr>
          <a:lstStyle/>
          <a:p>
            <a:pPr marL="342900" indent="-342900">
              <a:spcBef>
                <a:spcPts val="100"/>
              </a:spcBef>
              <a:buClr>
                <a:schemeClr val="tx1"/>
              </a:buClr>
              <a:buSzPct val="69000"/>
              <a:buFont typeface="Arial" panose="020B0604020202020204" pitchFamily="34" charset="0"/>
              <a:buChar char="•"/>
            </a:pPr>
            <a:r>
              <a:rPr lang="en-US" sz="2400" dirty="0"/>
              <a:t>A destructor is used to destroy the objects that </a:t>
            </a:r>
            <a:r>
              <a:rPr lang="en-US" sz="2400" dirty="0" smtClean="0"/>
              <a:t>have been </a:t>
            </a:r>
            <a:r>
              <a:rPr lang="en-US" sz="2400" dirty="0"/>
              <a:t>created by a </a:t>
            </a:r>
            <a:r>
              <a:rPr lang="en-US" sz="2400" dirty="0" smtClean="0"/>
              <a:t>constructor.</a:t>
            </a:r>
          </a:p>
          <a:p>
            <a:pPr marL="342900" indent="-342900">
              <a:spcBef>
                <a:spcPts val="100"/>
              </a:spcBef>
              <a:buClr>
                <a:schemeClr val="tx1"/>
              </a:buClr>
              <a:buSzPct val="69000"/>
              <a:buFont typeface="Arial" panose="020B0604020202020204" pitchFamily="34" charset="0"/>
              <a:buChar char="•"/>
            </a:pPr>
            <a:endParaRPr lang="en-US" sz="2400" dirty="0" smtClean="0"/>
          </a:p>
          <a:p>
            <a:pPr marL="342900" indent="-342900">
              <a:spcBef>
                <a:spcPts val="100"/>
              </a:spcBef>
              <a:buClr>
                <a:schemeClr val="tx1"/>
              </a:buClr>
              <a:buSzPct val="69000"/>
              <a:buFont typeface="Arial" panose="020B0604020202020204" pitchFamily="34" charset="0"/>
              <a:buChar char="•"/>
            </a:pPr>
            <a:r>
              <a:rPr lang="en-US" sz="2400" dirty="0" smtClean="0"/>
              <a:t>Like </a:t>
            </a:r>
            <a:r>
              <a:rPr lang="en-US" sz="2400" dirty="0"/>
              <a:t>constructor, the destructor is a member function  whose name is the same as the class name but is  preceded by a tilde.</a:t>
            </a:r>
          </a:p>
          <a:p>
            <a:pPr marL="342900" indent="-342900">
              <a:spcBef>
                <a:spcPts val="100"/>
              </a:spcBef>
              <a:buClr>
                <a:schemeClr val="tx1"/>
              </a:buClr>
              <a:buSzPct val="69000"/>
              <a:buFont typeface="Arial" panose="020B0604020202020204" pitchFamily="34" charset="0"/>
              <a:buChar char="•"/>
            </a:pPr>
            <a:endParaRPr lang="en-US" sz="2400" dirty="0" smtClean="0"/>
          </a:p>
          <a:p>
            <a:pPr marL="342900" indent="-342900">
              <a:spcBef>
                <a:spcPts val="100"/>
              </a:spcBef>
              <a:buClr>
                <a:schemeClr val="tx1"/>
              </a:buClr>
              <a:buSzPct val="69000"/>
              <a:buFont typeface="Arial" panose="020B0604020202020204" pitchFamily="34" charset="0"/>
              <a:buChar char="•"/>
            </a:pPr>
            <a:r>
              <a:rPr lang="en-US" sz="2400" dirty="0" smtClean="0"/>
              <a:t>A </a:t>
            </a:r>
            <a:r>
              <a:rPr lang="en-US" sz="2400" dirty="0"/>
              <a:t>destructor never takes any argument nor does </a:t>
            </a:r>
            <a:r>
              <a:rPr lang="en-US" sz="2400" dirty="0" smtClean="0"/>
              <a:t>it return </a:t>
            </a:r>
            <a:r>
              <a:rPr lang="en-US" sz="2400" dirty="0"/>
              <a:t>any </a:t>
            </a:r>
            <a:r>
              <a:rPr lang="en-US" sz="2400" dirty="0" smtClean="0"/>
              <a:t>value.</a:t>
            </a:r>
          </a:p>
          <a:p>
            <a:pPr marL="342900" indent="-342900">
              <a:spcBef>
                <a:spcPts val="100"/>
              </a:spcBef>
              <a:buClr>
                <a:schemeClr val="tx1"/>
              </a:buClr>
              <a:buSzPct val="69000"/>
              <a:buFont typeface="Arial" panose="020B0604020202020204" pitchFamily="34" charset="0"/>
              <a:buChar char="•"/>
            </a:pPr>
            <a:endParaRPr lang="en-US" sz="2400" dirty="0"/>
          </a:p>
          <a:p>
            <a:pPr marL="342900" indent="-342900">
              <a:spcBef>
                <a:spcPts val="100"/>
              </a:spcBef>
              <a:buClr>
                <a:schemeClr val="tx1"/>
              </a:buClr>
              <a:buSzPct val="69000"/>
              <a:buFont typeface="Arial" panose="020B0604020202020204" pitchFamily="34" charset="0"/>
              <a:buChar char="•"/>
            </a:pPr>
            <a:r>
              <a:rPr lang="en-US" sz="2400" dirty="0" smtClean="0"/>
              <a:t>It </a:t>
            </a:r>
            <a:r>
              <a:rPr lang="en-US" sz="2400" dirty="0"/>
              <a:t>will be invoked implicitly by the compiler upon exit  from the program – or block or function as the case  may be – to clean up storage that is no longer  </a:t>
            </a:r>
            <a:r>
              <a:rPr lang="en-US" sz="2400" dirty="0" smtClean="0"/>
              <a:t>accessible.</a:t>
            </a:r>
          </a:p>
          <a:p>
            <a:pPr marL="342900" indent="-342900">
              <a:spcBef>
                <a:spcPts val="100"/>
              </a:spcBef>
              <a:buClr>
                <a:schemeClr val="tx1"/>
              </a:buClr>
              <a:buSzPct val="69000"/>
              <a:buFont typeface="Arial" panose="020B0604020202020204" pitchFamily="34" charset="0"/>
              <a:buChar char="•"/>
            </a:pPr>
            <a:endParaRPr lang="en-US" sz="2400" dirty="0"/>
          </a:p>
          <a:p>
            <a:pPr marL="342900" indent="-342900">
              <a:spcBef>
                <a:spcPts val="100"/>
              </a:spcBef>
              <a:buClr>
                <a:schemeClr val="tx1"/>
              </a:buClr>
              <a:buSzPct val="69000"/>
              <a:buFont typeface="Arial" panose="020B0604020202020204" pitchFamily="34" charset="0"/>
              <a:buChar char="•"/>
            </a:pPr>
            <a:r>
              <a:rPr lang="en-US" sz="2400" dirty="0" smtClean="0"/>
              <a:t>It </a:t>
            </a:r>
            <a:r>
              <a:rPr lang="en-US" sz="2400" dirty="0"/>
              <a:t>is a good practice to declare destructors in a  program since it releases memory space for further  use</a:t>
            </a:r>
            <a:r>
              <a:rPr lang="en-US" sz="2400" dirty="0" smtClean="0"/>
              <a:t>.</a:t>
            </a:r>
          </a:p>
          <a:p>
            <a:pPr marL="342900" indent="-342900">
              <a:spcBef>
                <a:spcPts val="100"/>
              </a:spcBef>
              <a:buClr>
                <a:schemeClr val="tx1"/>
              </a:buClr>
              <a:buSzPct val="69000"/>
              <a:buFont typeface="Arial" panose="020B0604020202020204" pitchFamily="34" charset="0"/>
              <a:buChar char="•"/>
            </a:pPr>
            <a:endParaRPr lang="en-US" sz="2400" dirty="0"/>
          </a:p>
          <a:p>
            <a:pPr>
              <a:spcBef>
                <a:spcPts val="100"/>
              </a:spcBef>
              <a:buClr>
                <a:schemeClr val="tx1"/>
              </a:buClr>
              <a:buSzPct val="69000"/>
            </a:pPr>
            <a:r>
              <a:rPr lang="en-US" sz="2400" dirty="0" smtClean="0"/>
              <a:t>Note - </a:t>
            </a:r>
            <a:r>
              <a:rPr lang="en-US" sz="2400" dirty="0" smtClean="0">
                <a:solidFill>
                  <a:srgbClr val="7030A0"/>
                </a:solidFill>
                <a:effectLst>
                  <a:outerShdw blurRad="38100" dist="38100" dir="2700000" algn="tl">
                    <a:srgbClr val="000000">
                      <a:alpha val="43137"/>
                    </a:srgbClr>
                  </a:outerShdw>
                </a:effectLst>
              </a:rPr>
              <a:t>C</a:t>
            </a:r>
            <a:r>
              <a:rPr lang="en-US" sz="2400" dirty="0">
                <a:solidFill>
                  <a:srgbClr val="7030A0"/>
                </a:solidFill>
                <a:effectLst>
                  <a:outerShdw blurRad="38100" dist="38100" dir="2700000" algn="tl">
                    <a:srgbClr val="000000">
                      <a:alpha val="43137"/>
                    </a:srgbClr>
                  </a:outerShdw>
                </a:effectLst>
              </a:rPr>
              <a:t>++ destructor cannot have parameters. Moreover, modifiers can't be applied on destructors.</a:t>
            </a:r>
          </a:p>
        </p:txBody>
      </p:sp>
      <p:sp>
        <p:nvSpPr>
          <p:cNvPr id="5" name="TextBox 4"/>
          <p:cNvSpPr txBox="1"/>
          <p:nvPr/>
        </p:nvSpPr>
        <p:spPr>
          <a:xfrm>
            <a:off x="268941" y="282388"/>
            <a:ext cx="7839635" cy="523220"/>
          </a:xfrm>
          <a:prstGeom prst="rect">
            <a:avLst/>
          </a:prstGeom>
          <a:noFill/>
        </p:spPr>
        <p:txBody>
          <a:bodyPr wrap="square" rtlCol="0">
            <a:spAutoFit/>
          </a:bodyPr>
          <a:lstStyle/>
          <a:p>
            <a:r>
              <a:rPr lang="en-US" sz="2800" b="1" dirty="0" smtClean="0"/>
              <a:t>Destructor -</a:t>
            </a:r>
            <a:endParaRPr lang="en-US" sz="2800" b="1" dirty="0"/>
          </a:p>
        </p:txBody>
      </p:sp>
    </p:spTree>
    <p:extLst>
      <p:ext uri="{BB962C8B-B14F-4D97-AF65-F5344CB8AC3E}">
        <p14:creationId xmlns="" xmlns:p14="http://schemas.microsoft.com/office/powerpoint/2010/main" val="10879274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Example of Destructor -</a:t>
            </a:r>
            <a:endParaRPr lang="en-US" sz="2800" b="1" dirty="0"/>
          </a:p>
        </p:txBody>
      </p:sp>
      <p:sp>
        <p:nvSpPr>
          <p:cNvPr id="3" name="TextBox 2"/>
          <p:cNvSpPr txBox="1"/>
          <p:nvPr/>
        </p:nvSpPr>
        <p:spPr>
          <a:xfrm>
            <a:off x="268941" y="928438"/>
            <a:ext cx="5572301" cy="5581015"/>
          </a:xfrm>
          <a:prstGeom prst="rect">
            <a:avLst/>
          </a:prstGeom>
          <a:noFill/>
        </p:spPr>
        <p:txBody>
          <a:bodyPr wrap="square" rtlCol="0">
            <a:spAutoFit/>
          </a:bodyPr>
          <a:lstStyle/>
          <a:p>
            <a:pPr>
              <a:spcBef>
                <a:spcPts val="100"/>
              </a:spcBef>
              <a:buClr>
                <a:schemeClr val="tx1"/>
              </a:buClr>
              <a:buSzPct val="69000"/>
            </a:pPr>
            <a:r>
              <a:rPr lang="en-US" sz="2300" b="1" dirty="0">
                <a:solidFill>
                  <a:srgbClr val="FF0000"/>
                </a:solidFill>
              </a:rPr>
              <a:t>#</a:t>
            </a:r>
            <a:r>
              <a:rPr lang="en-US" sz="2300" b="1" dirty="0" smtClean="0">
                <a:solidFill>
                  <a:srgbClr val="FF0000"/>
                </a:solidFill>
              </a:rPr>
              <a:t>include&lt;iostream.h&gt;</a:t>
            </a:r>
            <a:endParaRPr lang="en-US" sz="2300" b="1" dirty="0">
              <a:solidFill>
                <a:srgbClr val="FF0000"/>
              </a:solidFill>
            </a:endParaRPr>
          </a:p>
          <a:p>
            <a:pPr>
              <a:spcBef>
                <a:spcPts val="100"/>
              </a:spcBef>
              <a:buClr>
                <a:schemeClr val="tx1"/>
              </a:buClr>
              <a:buSzPct val="69000"/>
            </a:pPr>
            <a:r>
              <a:rPr lang="en-US" sz="2300" b="1" dirty="0">
                <a:solidFill>
                  <a:srgbClr val="FF0000"/>
                </a:solidFill>
              </a:rPr>
              <a:t>#include&lt;</a:t>
            </a:r>
            <a:r>
              <a:rPr lang="en-US" sz="2300" b="1" dirty="0" err="1">
                <a:solidFill>
                  <a:srgbClr val="FF0000"/>
                </a:solidFill>
              </a:rPr>
              <a:t>conio.h</a:t>
            </a:r>
            <a:r>
              <a:rPr lang="en-US" sz="2300" b="1" dirty="0" smtClean="0">
                <a:solidFill>
                  <a:srgbClr val="FF0000"/>
                </a:solidFill>
              </a:rPr>
              <a:t>&gt;</a:t>
            </a:r>
          </a:p>
          <a:p>
            <a:pPr>
              <a:spcBef>
                <a:spcPts val="100"/>
              </a:spcBef>
              <a:buClr>
                <a:schemeClr val="tx1"/>
              </a:buClr>
              <a:buSzPct val="69000"/>
            </a:pPr>
            <a:endParaRPr lang="en-US" sz="2300" b="1" dirty="0">
              <a:solidFill>
                <a:srgbClr val="FF0000"/>
              </a:solidFill>
            </a:endParaRPr>
          </a:p>
          <a:p>
            <a:pPr>
              <a:spcBef>
                <a:spcPts val="100"/>
              </a:spcBef>
              <a:buClr>
                <a:schemeClr val="tx1"/>
              </a:buClr>
              <a:buSzPct val="69000"/>
            </a:pPr>
            <a:r>
              <a:rPr lang="en-US" sz="2300" b="1" dirty="0">
                <a:solidFill>
                  <a:srgbClr val="FF0000"/>
                </a:solidFill>
              </a:rPr>
              <a:t>class Destruct</a:t>
            </a:r>
          </a:p>
          <a:p>
            <a:pPr>
              <a:spcBef>
                <a:spcPts val="100"/>
              </a:spcBef>
              <a:buClr>
                <a:schemeClr val="tx1"/>
              </a:buClr>
              <a:buSzPct val="69000"/>
            </a:pPr>
            <a:r>
              <a:rPr lang="en-US" sz="2300" b="1" dirty="0">
                <a:solidFill>
                  <a:srgbClr val="FF0000"/>
                </a:solidFill>
              </a:rPr>
              <a:t>{</a:t>
            </a:r>
          </a:p>
          <a:p>
            <a:pPr>
              <a:spcBef>
                <a:spcPts val="100"/>
              </a:spcBef>
              <a:buClr>
                <a:schemeClr val="tx1"/>
              </a:buClr>
              <a:buSzPct val="69000"/>
            </a:pPr>
            <a:r>
              <a:rPr lang="en-US" sz="2300" b="1" dirty="0">
                <a:solidFill>
                  <a:srgbClr val="FF0000"/>
                </a:solidFill>
              </a:rPr>
              <a:t>   public:</a:t>
            </a:r>
          </a:p>
          <a:p>
            <a:pPr>
              <a:spcBef>
                <a:spcPts val="100"/>
              </a:spcBef>
              <a:buClr>
                <a:schemeClr val="tx1"/>
              </a:buClr>
              <a:buSzPct val="69000"/>
            </a:pPr>
            <a:r>
              <a:rPr lang="en-US" sz="2300" b="1" dirty="0">
                <a:solidFill>
                  <a:srgbClr val="FF0000"/>
                </a:solidFill>
              </a:rPr>
              <a:t>        Destruct()</a:t>
            </a:r>
          </a:p>
          <a:p>
            <a:pPr>
              <a:spcBef>
                <a:spcPts val="100"/>
              </a:spcBef>
              <a:buClr>
                <a:schemeClr val="tx1"/>
              </a:buClr>
              <a:buSzPct val="69000"/>
            </a:pPr>
            <a:r>
              <a:rPr lang="en-US" sz="2300" b="1" dirty="0">
                <a:solidFill>
                  <a:srgbClr val="FF0000"/>
                </a:solidFill>
              </a:rPr>
              <a:t>        {</a:t>
            </a:r>
          </a:p>
          <a:p>
            <a:pPr>
              <a:spcBef>
                <a:spcPts val="100"/>
              </a:spcBef>
              <a:buClr>
                <a:schemeClr val="tx1"/>
              </a:buClr>
              <a:buSzPct val="69000"/>
            </a:pPr>
            <a:r>
              <a:rPr lang="en-US" sz="2300" b="1" dirty="0">
                <a:solidFill>
                  <a:srgbClr val="FF0000"/>
                </a:solidFill>
              </a:rPr>
              <a:t>            cout&lt;&lt;"Constructor Invoked"&lt;&lt;endl;</a:t>
            </a:r>
          </a:p>
          <a:p>
            <a:pPr>
              <a:spcBef>
                <a:spcPts val="100"/>
              </a:spcBef>
              <a:buClr>
                <a:schemeClr val="tx1"/>
              </a:buClr>
              <a:buSzPct val="69000"/>
            </a:pPr>
            <a:r>
              <a:rPr lang="en-US" sz="2300" b="1" dirty="0">
                <a:solidFill>
                  <a:srgbClr val="FF0000"/>
                </a:solidFill>
              </a:rPr>
              <a:t>        }</a:t>
            </a:r>
          </a:p>
          <a:p>
            <a:pPr>
              <a:spcBef>
                <a:spcPts val="100"/>
              </a:spcBef>
              <a:buClr>
                <a:schemeClr val="tx1"/>
              </a:buClr>
              <a:buSzPct val="69000"/>
            </a:pPr>
            <a:r>
              <a:rPr lang="en-US" sz="2300" b="1" dirty="0">
                <a:solidFill>
                  <a:srgbClr val="FF0000"/>
                </a:solidFill>
              </a:rPr>
              <a:t>        ~Destruct()</a:t>
            </a:r>
          </a:p>
          <a:p>
            <a:pPr>
              <a:spcBef>
                <a:spcPts val="100"/>
              </a:spcBef>
              <a:buClr>
                <a:schemeClr val="tx1"/>
              </a:buClr>
              <a:buSzPct val="69000"/>
            </a:pPr>
            <a:r>
              <a:rPr lang="en-US" sz="2300" b="1" dirty="0">
                <a:solidFill>
                  <a:srgbClr val="FF0000"/>
                </a:solidFill>
              </a:rPr>
              <a:t>        {</a:t>
            </a:r>
          </a:p>
          <a:p>
            <a:pPr>
              <a:spcBef>
                <a:spcPts val="100"/>
              </a:spcBef>
              <a:buClr>
                <a:schemeClr val="tx1"/>
              </a:buClr>
              <a:buSzPct val="69000"/>
            </a:pPr>
            <a:r>
              <a:rPr lang="en-US" sz="2300" b="1" dirty="0">
                <a:solidFill>
                  <a:srgbClr val="FF0000"/>
                </a:solidFill>
              </a:rPr>
              <a:t>            cout&lt;&lt;"Destructor Invoked"&lt;&lt;endl;</a:t>
            </a:r>
          </a:p>
          <a:p>
            <a:pPr>
              <a:spcBef>
                <a:spcPts val="100"/>
              </a:spcBef>
              <a:buClr>
                <a:schemeClr val="tx1"/>
              </a:buClr>
              <a:buSzPct val="69000"/>
            </a:pPr>
            <a:r>
              <a:rPr lang="en-US" sz="2300" b="1" dirty="0">
                <a:solidFill>
                  <a:srgbClr val="FF0000"/>
                </a:solidFill>
              </a:rPr>
              <a:t>        }</a:t>
            </a:r>
          </a:p>
          <a:p>
            <a:pPr>
              <a:spcBef>
                <a:spcPts val="100"/>
              </a:spcBef>
              <a:buClr>
                <a:schemeClr val="tx1"/>
              </a:buClr>
              <a:buSzPct val="69000"/>
            </a:pPr>
            <a:r>
              <a:rPr lang="en-US" sz="2300" b="1" dirty="0" smtClean="0">
                <a:solidFill>
                  <a:srgbClr val="FF0000"/>
                </a:solidFill>
              </a:rPr>
              <a:t>};</a:t>
            </a:r>
            <a:endParaRPr lang="en-US" sz="2300" b="1" dirty="0">
              <a:solidFill>
                <a:srgbClr val="FF0000"/>
              </a:solidFill>
            </a:endParaRPr>
          </a:p>
        </p:txBody>
      </p:sp>
      <p:sp>
        <p:nvSpPr>
          <p:cNvPr id="5" name="TextBox 4"/>
          <p:cNvSpPr txBox="1"/>
          <p:nvPr/>
        </p:nvSpPr>
        <p:spPr>
          <a:xfrm>
            <a:off x="6578221" y="942476"/>
            <a:ext cx="4612943" cy="1546577"/>
          </a:xfrm>
          <a:prstGeom prst="rect">
            <a:avLst/>
          </a:prstGeom>
          <a:noFill/>
        </p:spPr>
        <p:txBody>
          <a:bodyPr wrap="square" rtlCol="0">
            <a:spAutoFit/>
          </a:bodyPr>
          <a:lstStyle/>
          <a:p>
            <a:pPr>
              <a:spcBef>
                <a:spcPts val="100"/>
              </a:spcBef>
              <a:buClr>
                <a:schemeClr val="tx1"/>
              </a:buClr>
              <a:buSzPct val="69000"/>
            </a:pPr>
            <a:r>
              <a:rPr lang="en-US" sz="2300" b="1" dirty="0" smtClean="0">
                <a:solidFill>
                  <a:srgbClr val="FF0000"/>
                </a:solidFill>
              </a:rPr>
              <a:t>void </a:t>
            </a:r>
            <a:r>
              <a:rPr lang="en-US" sz="2300" b="1" dirty="0">
                <a:solidFill>
                  <a:srgbClr val="FF0000"/>
                </a:solidFill>
              </a:rPr>
              <a:t>main()</a:t>
            </a:r>
          </a:p>
          <a:p>
            <a:pPr>
              <a:spcBef>
                <a:spcPts val="100"/>
              </a:spcBef>
              <a:buClr>
                <a:schemeClr val="tx1"/>
              </a:buClr>
              <a:buSzPct val="69000"/>
            </a:pPr>
            <a:r>
              <a:rPr lang="en-US" sz="2300" b="1" dirty="0">
                <a:solidFill>
                  <a:srgbClr val="FF0000"/>
                </a:solidFill>
              </a:rPr>
              <a:t>{</a:t>
            </a:r>
          </a:p>
          <a:p>
            <a:pPr>
              <a:spcBef>
                <a:spcPts val="100"/>
              </a:spcBef>
              <a:buClr>
                <a:schemeClr val="tx1"/>
              </a:buClr>
              <a:buSzPct val="69000"/>
            </a:pPr>
            <a:r>
              <a:rPr lang="en-US" sz="2300" b="1" dirty="0" smtClean="0">
                <a:solidFill>
                  <a:srgbClr val="FF0000"/>
                </a:solidFill>
              </a:rPr>
              <a:t>	Destruct </a:t>
            </a:r>
            <a:r>
              <a:rPr lang="en-US" sz="2300" b="1" dirty="0">
                <a:solidFill>
                  <a:srgbClr val="FF0000"/>
                </a:solidFill>
              </a:rPr>
              <a:t>e1;</a:t>
            </a:r>
          </a:p>
          <a:p>
            <a:pPr>
              <a:spcBef>
                <a:spcPts val="100"/>
              </a:spcBef>
              <a:buClr>
                <a:schemeClr val="tx1"/>
              </a:buClr>
              <a:buSzPct val="69000"/>
            </a:pPr>
            <a:r>
              <a:rPr lang="en-US" sz="2300" b="1" dirty="0" smtClean="0">
                <a:solidFill>
                  <a:srgbClr val="FF0000"/>
                </a:solidFill>
              </a:rPr>
              <a:t>}</a:t>
            </a:r>
            <a:endParaRPr lang="en-US" sz="2300" b="1" dirty="0">
              <a:solidFill>
                <a:srgbClr val="FF0000"/>
              </a:solidFill>
            </a:endParaRPr>
          </a:p>
        </p:txBody>
      </p:sp>
    </p:spTree>
    <p:extLst>
      <p:ext uri="{BB962C8B-B14F-4D97-AF65-F5344CB8AC3E}">
        <p14:creationId xmlns="" xmlns:p14="http://schemas.microsoft.com/office/powerpoint/2010/main" val="215581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023" y="2964608"/>
            <a:ext cx="11291047" cy="1150191"/>
          </a:xfrm>
        </p:spPr>
        <p:txBody>
          <a:bodyPr>
            <a:normAutofit fontScale="90000"/>
          </a:bodyPr>
          <a:lstStyle/>
          <a:p>
            <a:r>
              <a:rPr lang="en-US" sz="4000" b="1" dirty="0" smtClean="0"/>
              <a:t>Module – II</a:t>
            </a:r>
            <a:br>
              <a:rPr lang="en-US" sz="4000" b="1" dirty="0" smtClean="0"/>
            </a:br>
            <a:r>
              <a:rPr lang="en-US" sz="4000" b="1" dirty="0" smtClean="0"/>
              <a:t>Basics of C++</a:t>
            </a:r>
            <a:endParaRPr lang="en-US" sz="4000" b="1" dirty="0"/>
          </a:p>
        </p:txBody>
      </p:sp>
    </p:spTree>
    <p:extLst>
      <p:ext uri="{BB962C8B-B14F-4D97-AF65-F5344CB8AC3E}">
        <p14:creationId xmlns="" xmlns:p14="http://schemas.microsoft.com/office/powerpoint/2010/main" val="24431999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623" y="268942"/>
            <a:ext cx="11497235" cy="3754874"/>
          </a:xfrm>
          <a:prstGeom prst="rect">
            <a:avLst/>
          </a:prstGeom>
          <a:noFill/>
        </p:spPr>
        <p:txBody>
          <a:bodyPr wrap="square" rtlCol="0">
            <a:spAutoFit/>
          </a:bodyPr>
          <a:lstStyle/>
          <a:p>
            <a:r>
              <a:rPr lang="en-US" sz="2800" b="1" dirty="0"/>
              <a:t>C++ Copy </a:t>
            </a:r>
            <a:r>
              <a:rPr lang="en-US" sz="2800" b="1" dirty="0" smtClean="0"/>
              <a:t>Constructor –</a:t>
            </a:r>
          </a:p>
          <a:p>
            <a:pPr algn="just"/>
            <a:r>
              <a:rPr lang="en-US" sz="2400" dirty="0"/>
              <a:t>A Copy constructor is an overloaded constructor used to declare and initialize an object from another object.</a:t>
            </a:r>
          </a:p>
          <a:p>
            <a:endParaRPr lang="en-US" dirty="0"/>
          </a:p>
          <a:p>
            <a:r>
              <a:rPr lang="en-US" sz="2400" b="1" dirty="0"/>
              <a:t>Copy Constructor is of two </a:t>
            </a:r>
            <a:r>
              <a:rPr lang="en-US" sz="2400" b="1" dirty="0" smtClean="0"/>
              <a:t>types -</a:t>
            </a:r>
            <a:endParaRPr lang="en-US" sz="2400" b="1" dirty="0"/>
          </a:p>
          <a:p>
            <a:pPr marL="285750" indent="-285750" algn="just">
              <a:buFont typeface="Arial" panose="020B0604020202020204" pitchFamily="34" charset="0"/>
              <a:buChar char="•"/>
            </a:pPr>
            <a:r>
              <a:rPr lang="en-US" sz="2400" b="1" dirty="0">
                <a:solidFill>
                  <a:srgbClr val="FF0000"/>
                </a:solidFill>
              </a:rPr>
              <a:t>Default Copy </a:t>
            </a:r>
            <a:r>
              <a:rPr lang="en-US" sz="2400" b="1" dirty="0" smtClean="0">
                <a:solidFill>
                  <a:srgbClr val="FF0000"/>
                </a:solidFill>
              </a:rPr>
              <a:t>constructor -</a:t>
            </a:r>
            <a:r>
              <a:rPr lang="en-US" dirty="0" smtClean="0"/>
              <a:t> </a:t>
            </a:r>
            <a:r>
              <a:rPr lang="en-US" sz="2400" dirty="0"/>
              <a:t>The compiler defines the default copy constructor. If the user defines no copy constructor, compiler supplies its constructor</a:t>
            </a:r>
            <a:r>
              <a:rPr lang="en-US" sz="2400" dirty="0" smtClean="0"/>
              <a:t>.</a:t>
            </a:r>
            <a:endParaRPr lang="en-US" sz="2400" dirty="0"/>
          </a:p>
          <a:p>
            <a:pPr marL="285750" indent="-285750">
              <a:buFont typeface="Arial" panose="020B0604020202020204" pitchFamily="34" charset="0"/>
              <a:buChar char="•"/>
            </a:pPr>
            <a:r>
              <a:rPr lang="en-US" sz="2400" b="1" dirty="0">
                <a:solidFill>
                  <a:srgbClr val="FF0000"/>
                </a:solidFill>
              </a:rPr>
              <a:t>User Defined </a:t>
            </a:r>
            <a:r>
              <a:rPr lang="en-US" sz="2400" b="1" dirty="0" smtClean="0">
                <a:solidFill>
                  <a:srgbClr val="FF0000"/>
                </a:solidFill>
              </a:rPr>
              <a:t>constructor -</a:t>
            </a:r>
            <a:r>
              <a:rPr lang="en-US" dirty="0" smtClean="0"/>
              <a:t> </a:t>
            </a:r>
            <a:r>
              <a:rPr lang="en-US" sz="2400" dirty="0"/>
              <a:t>The programmer defines the user-defined constructor</a:t>
            </a:r>
            <a:r>
              <a:rPr lang="en-US" sz="2400" dirty="0" smtClean="0"/>
              <a:t>.</a:t>
            </a:r>
          </a:p>
          <a:p>
            <a:endParaRPr lang="en-US" sz="2400" dirty="0" smtClean="0"/>
          </a:p>
          <a:p>
            <a:endParaRPr lang="en-US" sz="2400" dirty="0"/>
          </a:p>
        </p:txBody>
      </p:sp>
      <p:pic>
        <p:nvPicPr>
          <p:cNvPr id="4" name="Picture 3"/>
          <p:cNvPicPr>
            <a:picLocks noChangeAspect="1"/>
          </p:cNvPicPr>
          <p:nvPr/>
        </p:nvPicPr>
        <p:blipFill>
          <a:blip r:embed="rId2"/>
          <a:stretch>
            <a:fillRect/>
          </a:stretch>
        </p:blipFill>
        <p:spPr>
          <a:xfrm>
            <a:off x="3248444" y="3366807"/>
            <a:ext cx="5699591" cy="3329828"/>
          </a:xfrm>
          <a:prstGeom prst="rect">
            <a:avLst/>
          </a:prstGeom>
        </p:spPr>
      </p:pic>
    </p:spTree>
    <p:extLst>
      <p:ext uri="{BB962C8B-B14F-4D97-AF65-F5344CB8AC3E}">
        <p14:creationId xmlns="" xmlns:p14="http://schemas.microsoft.com/office/powerpoint/2010/main" val="7601981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072" y="912190"/>
            <a:ext cx="11483185" cy="5352747"/>
          </a:xfrm>
          <a:prstGeom prst="rect">
            <a:avLst/>
          </a:prstGeom>
          <a:noFill/>
        </p:spPr>
        <p:txBody>
          <a:bodyPr wrap="square" rtlCol="0">
            <a:spAutoFit/>
          </a:bodyPr>
          <a:lstStyle/>
          <a:p>
            <a:pPr marL="342900" indent="-342900" algn="just">
              <a:spcBef>
                <a:spcPts val="100"/>
              </a:spcBef>
              <a:buClr>
                <a:schemeClr val="tx1"/>
              </a:buClr>
              <a:buSzPct val="69000"/>
              <a:buFont typeface="Arial" panose="020B0604020202020204" pitchFamily="34" charset="0"/>
              <a:buChar char="•"/>
            </a:pPr>
            <a:r>
              <a:rPr lang="en-US" sz="2400" dirty="0"/>
              <a:t>A copy constructor is used to declare and initialize </a:t>
            </a:r>
            <a:r>
              <a:rPr lang="en-US" sz="2400" dirty="0" smtClean="0"/>
              <a:t>an object </a:t>
            </a:r>
            <a:r>
              <a:rPr lang="en-US" sz="2400" dirty="0"/>
              <a:t>from another </a:t>
            </a:r>
            <a:r>
              <a:rPr lang="en-US" sz="2400" dirty="0" smtClean="0"/>
              <a:t>object.</a:t>
            </a:r>
          </a:p>
          <a:p>
            <a:pPr marL="342900" indent="-342900" algn="just">
              <a:spcBef>
                <a:spcPts val="100"/>
              </a:spcBef>
              <a:buClr>
                <a:schemeClr val="tx1"/>
              </a:buClr>
              <a:buSzPct val="69000"/>
              <a:buFont typeface="Arial" panose="020B0604020202020204" pitchFamily="34" charset="0"/>
              <a:buChar char="•"/>
            </a:pPr>
            <a:endParaRPr lang="en-US" sz="2400" dirty="0"/>
          </a:p>
          <a:p>
            <a:pPr marL="342900" indent="-342900" algn="just">
              <a:spcBef>
                <a:spcPts val="100"/>
              </a:spcBef>
              <a:buClr>
                <a:schemeClr val="tx1"/>
              </a:buClr>
              <a:buSzPct val="69000"/>
              <a:buFont typeface="Arial" panose="020B0604020202020204" pitchFamily="34" charset="0"/>
              <a:buChar char="•"/>
            </a:pPr>
            <a:r>
              <a:rPr lang="en-US" sz="2400" dirty="0" smtClean="0"/>
              <a:t>The </a:t>
            </a:r>
            <a:r>
              <a:rPr lang="en-US" sz="2400" dirty="0"/>
              <a:t>process of initializing through a copy constructor is </a:t>
            </a:r>
            <a:r>
              <a:rPr lang="en-US" sz="2400" dirty="0" smtClean="0"/>
              <a:t>known </a:t>
            </a:r>
            <a:r>
              <a:rPr lang="en-US" sz="2400" dirty="0"/>
              <a:t>as </a:t>
            </a:r>
            <a:r>
              <a:rPr lang="en-US" sz="2400" b="1" i="1" dirty="0"/>
              <a:t>copy </a:t>
            </a:r>
            <a:r>
              <a:rPr lang="en-US" sz="2400" b="1" i="1" dirty="0" smtClean="0"/>
              <a:t>initialization</a:t>
            </a:r>
            <a:r>
              <a:rPr lang="en-US" sz="2400" dirty="0" smtClean="0"/>
              <a:t>.</a:t>
            </a:r>
          </a:p>
          <a:p>
            <a:pPr marL="342900" indent="-342900" algn="just">
              <a:spcBef>
                <a:spcPts val="100"/>
              </a:spcBef>
              <a:buClr>
                <a:schemeClr val="tx1"/>
              </a:buClr>
              <a:buSzPct val="69000"/>
              <a:buFont typeface="Arial" panose="020B0604020202020204" pitchFamily="34" charset="0"/>
              <a:buChar char="•"/>
            </a:pPr>
            <a:endParaRPr lang="en-US" sz="2400" dirty="0"/>
          </a:p>
          <a:p>
            <a:pPr marL="342900" indent="-342900" algn="just">
              <a:spcBef>
                <a:spcPts val="100"/>
              </a:spcBef>
              <a:buClr>
                <a:schemeClr val="tx1"/>
              </a:buClr>
              <a:buSzPct val="69000"/>
              <a:buFont typeface="Arial" panose="020B0604020202020204" pitchFamily="34" charset="0"/>
              <a:buChar char="•"/>
            </a:pPr>
            <a:r>
              <a:rPr lang="en-US" sz="2400" dirty="0" smtClean="0"/>
              <a:t>A </a:t>
            </a:r>
            <a:r>
              <a:rPr lang="en-US" sz="2400" dirty="0"/>
              <a:t>reference variable has been used as an argument </a:t>
            </a:r>
            <a:r>
              <a:rPr lang="en-US" sz="2400" dirty="0" smtClean="0"/>
              <a:t>to the </a:t>
            </a:r>
            <a:r>
              <a:rPr lang="en-US" sz="2400" dirty="0"/>
              <a:t>copy </a:t>
            </a:r>
            <a:r>
              <a:rPr lang="en-US" sz="2400" dirty="0" smtClean="0"/>
              <a:t>constructor.</a:t>
            </a:r>
          </a:p>
          <a:p>
            <a:pPr marL="342900" indent="-342900" algn="just">
              <a:spcBef>
                <a:spcPts val="100"/>
              </a:spcBef>
              <a:buClr>
                <a:schemeClr val="tx1"/>
              </a:buClr>
              <a:buSzPct val="69000"/>
              <a:buFont typeface="Arial" panose="020B0604020202020204" pitchFamily="34" charset="0"/>
              <a:buChar char="•"/>
            </a:pPr>
            <a:endParaRPr lang="en-US" sz="2400" dirty="0"/>
          </a:p>
          <a:p>
            <a:pPr marL="342900" indent="-342900" algn="just">
              <a:spcBef>
                <a:spcPts val="100"/>
              </a:spcBef>
              <a:buClr>
                <a:schemeClr val="tx1"/>
              </a:buClr>
              <a:buSzPct val="69000"/>
              <a:buFont typeface="Arial" panose="020B0604020202020204" pitchFamily="34" charset="0"/>
              <a:buChar char="•"/>
            </a:pPr>
            <a:r>
              <a:rPr lang="en-US" sz="2400" dirty="0" smtClean="0"/>
              <a:t>We </a:t>
            </a:r>
            <a:r>
              <a:rPr lang="en-US" sz="2400" dirty="0"/>
              <a:t>cannot pass the argument by value to a copy constructor.</a:t>
            </a:r>
          </a:p>
          <a:p>
            <a:pPr marL="342900" indent="-342900" algn="just">
              <a:spcBef>
                <a:spcPts val="100"/>
              </a:spcBef>
              <a:buClr>
                <a:schemeClr val="tx1"/>
              </a:buClr>
              <a:buSzPct val="69000"/>
              <a:buFont typeface="Arial" panose="020B0604020202020204" pitchFamily="34" charset="0"/>
              <a:buChar char="•"/>
            </a:pPr>
            <a:endParaRPr lang="en-US" sz="2400" dirty="0" smtClean="0"/>
          </a:p>
          <a:p>
            <a:r>
              <a:rPr lang="en-US" sz="2400" b="1" dirty="0"/>
              <a:t>The copy constructors are used in the following situations –</a:t>
            </a:r>
          </a:p>
          <a:p>
            <a:r>
              <a:rPr lang="en-US" sz="2400" dirty="0" smtClean="0"/>
              <a:t>	&gt;&gt; The </a:t>
            </a:r>
            <a:r>
              <a:rPr lang="en-US" sz="2400" dirty="0"/>
              <a:t>initialization of an object by another object of the same </a:t>
            </a:r>
            <a:r>
              <a:rPr lang="en-US" sz="2400" dirty="0" smtClean="0"/>
              <a:t>class.</a:t>
            </a:r>
          </a:p>
          <a:p>
            <a:r>
              <a:rPr lang="en-US" sz="2400" dirty="0"/>
              <a:t>	</a:t>
            </a:r>
            <a:endParaRPr lang="en-US" sz="2400" dirty="0" smtClean="0"/>
          </a:p>
          <a:p>
            <a:r>
              <a:rPr lang="en-US" sz="2400" dirty="0"/>
              <a:t>	</a:t>
            </a:r>
            <a:r>
              <a:rPr lang="en-US" sz="2400" dirty="0" smtClean="0"/>
              <a:t>&gt;&gt; Return </a:t>
            </a:r>
            <a:r>
              <a:rPr lang="en-US" sz="2400" dirty="0"/>
              <a:t>of  objects as a function value.</a:t>
            </a:r>
          </a:p>
          <a:p>
            <a:r>
              <a:rPr lang="en-US" sz="2400" dirty="0" smtClean="0"/>
              <a:t>	</a:t>
            </a:r>
          </a:p>
          <a:p>
            <a:r>
              <a:rPr lang="en-US" sz="2400" dirty="0"/>
              <a:t>	</a:t>
            </a:r>
            <a:r>
              <a:rPr lang="en-US" sz="2400" dirty="0" smtClean="0"/>
              <a:t>&gt;&gt; Starting </a:t>
            </a:r>
            <a:r>
              <a:rPr lang="en-US" sz="2400" dirty="0"/>
              <a:t>the object as by value parameters of a function. </a:t>
            </a:r>
          </a:p>
        </p:txBody>
      </p:sp>
      <p:sp>
        <p:nvSpPr>
          <p:cNvPr id="5" name="TextBox 4"/>
          <p:cNvSpPr txBox="1"/>
          <p:nvPr/>
        </p:nvSpPr>
        <p:spPr>
          <a:xfrm>
            <a:off x="268941" y="282388"/>
            <a:ext cx="7839635" cy="523220"/>
          </a:xfrm>
          <a:prstGeom prst="rect">
            <a:avLst/>
          </a:prstGeom>
          <a:noFill/>
        </p:spPr>
        <p:txBody>
          <a:bodyPr wrap="square" rtlCol="0">
            <a:spAutoFit/>
          </a:bodyPr>
          <a:lstStyle/>
          <a:p>
            <a:r>
              <a:rPr lang="en-US" sz="2800" b="1" dirty="0" smtClean="0"/>
              <a:t>Explanation of Copy Constructor -</a:t>
            </a:r>
            <a:endParaRPr lang="en-US" sz="2800" b="1" dirty="0"/>
          </a:p>
        </p:txBody>
      </p:sp>
    </p:spTree>
    <p:extLst>
      <p:ext uri="{BB962C8B-B14F-4D97-AF65-F5344CB8AC3E}">
        <p14:creationId xmlns="" xmlns:p14="http://schemas.microsoft.com/office/powerpoint/2010/main" val="8158525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072" y="912190"/>
            <a:ext cx="6078069" cy="5850319"/>
          </a:xfrm>
          <a:prstGeom prst="rect">
            <a:avLst/>
          </a:prstGeom>
          <a:noFill/>
        </p:spPr>
        <p:txBody>
          <a:bodyPr wrap="square" rtlCol="0">
            <a:spAutoFit/>
          </a:bodyPr>
          <a:lstStyle/>
          <a:p>
            <a:pPr algn="just">
              <a:spcBef>
                <a:spcPts val="100"/>
              </a:spcBef>
              <a:buClr>
                <a:schemeClr val="tx1"/>
              </a:buClr>
              <a:buSzPct val="69000"/>
            </a:pPr>
            <a:r>
              <a:rPr lang="en-US" sz="2000" b="1" dirty="0" smtClean="0">
                <a:solidFill>
                  <a:srgbClr val="FF0000"/>
                </a:solidFill>
              </a:rPr>
              <a:t>#include&lt;iostream.h&gt;</a:t>
            </a:r>
          </a:p>
          <a:p>
            <a:pPr algn="just">
              <a:spcBef>
                <a:spcPts val="100"/>
              </a:spcBef>
              <a:buClr>
                <a:schemeClr val="tx1"/>
              </a:buClr>
              <a:buSzPct val="69000"/>
            </a:pPr>
            <a:r>
              <a:rPr lang="en-US" sz="2000" b="1" dirty="0" smtClean="0">
                <a:solidFill>
                  <a:srgbClr val="FF0000"/>
                </a:solidFill>
              </a:rPr>
              <a:t>#include&lt;</a:t>
            </a:r>
            <a:r>
              <a:rPr lang="en-US" sz="2000" b="1" dirty="0" err="1" smtClean="0">
                <a:solidFill>
                  <a:srgbClr val="FF0000"/>
                </a:solidFill>
              </a:rPr>
              <a:t>conio.h</a:t>
            </a:r>
            <a:r>
              <a:rPr lang="en-US" sz="2000" b="1" dirty="0" smtClean="0">
                <a:solidFill>
                  <a:srgbClr val="FF0000"/>
                </a:solidFill>
              </a:rPr>
              <a:t>&gt;</a:t>
            </a:r>
          </a:p>
          <a:p>
            <a:pPr algn="just">
              <a:spcBef>
                <a:spcPts val="100"/>
              </a:spcBef>
              <a:buClr>
                <a:schemeClr val="tx1"/>
              </a:buClr>
              <a:buSzPct val="69000"/>
            </a:pPr>
            <a:endParaRPr lang="en-US" sz="2000" b="1" dirty="0" smtClean="0">
              <a:solidFill>
                <a:srgbClr val="FF0000"/>
              </a:solidFill>
            </a:endParaRPr>
          </a:p>
          <a:p>
            <a:pPr algn="just">
              <a:spcBef>
                <a:spcPts val="100"/>
              </a:spcBef>
              <a:buClr>
                <a:schemeClr val="tx1"/>
              </a:buClr>
              <a:buSzPct val="69000"/>
            </a:pPr>
            <a:r>
              <a:rPr lang="en-US" sz="2000" b="1" dirty="0" smtClean="0">
                <a:solidFill>
                  <a:srgbClr val="FF0000"/>
                </a:solidFill>
              </a:rPr>
              <a:t>class Example{</a:t>
            </a:r>
          </a:p>
          <a:p>
            <a:pPr algn="just">
              <a:spcBef>
                <a:spcPts val="100"/>
              </a:spcBef>
              <a:buClr>
                <a:schemeClr val="tx1"/>
              </a:buClr>
              <a:buSzPct val="69000"/>
            </a:pPr>
            <a:r>
              <a:rPr lang="en-US" sz="2000" b="1" dirty="0" smtClean="0">
                <a:solidFill>
                  <a:srgbClr val="FF0000"/>
                </a:solidFill>
              </a:rPr>
              <a:t>		int a, b;</a:t>
            </a:r>
          </a:p>
          <a:p>
            <a:pPr algn="just">
              <a:spcBef>
                <a:spcPts val="100"/>
              </a:spcBef>
              <a:buClr>
                <a:schemeClr val="tx1"/>
              </a:buClr>
              <a:buSzPct val="69000"/>
            </a:pPr>
            <a:r>
              <a:rPr lang="en-US" sz="2000" b="1" dirty="0" smtClean="0">
                <a:solidFill>
                  <a:srgbClr val="FF0000"/>
                </a:solidFill>
              </a:rPr>
              <a:t>	public:</a:t>
            </a:r>
          </a:p>
          <a:p>
            <a:pPr algn="just">
              <a:spcBef>
                <a:spcPts val="100"/>
              </a:spcBef>
              <a:buClr>
                <a:schemeClr val="tx1"/>
              </a:buClr>
              <a:buSzPct val="69000"/>
            </a:pPr>
            <a:r>
              <a:rPr lang="en-US" sz="2000" b="1" dirty="0" smtClean="0">
                <a:solidFill>
                  <a:srgbClr val="FF0000"/>
                </a:solidFill>
              </a:rPr>
              <a:t>	Example(int x, int y){</a:t>
            </a:r>
          </a:p>
          <a:p>
            <a:pPr algn="just">
              <a:spcBef>
                <a:spcPts val="100"/>
              </a:spcBef>
              <a:buClr>
                <a:schemeClr val="tx1"/>
              </a:buClr>
              <a:buSzPct val="69000"/>
            </a:pPr>
            <a:r>
              <a:rPr lang="en-US" sz="2000" b="1" dirty="0" smtClean="0">
                <a:solidFill>
                  <a:srgbClr val="FF0000"/>
                </a:solidFill>
              </a:rPr>
              <a:t>		a = </a:t>
            </a:r>
            <a:r>
              <a:rPr lang="en-US" sz="2000" b="1" dirty="0" err="1" smtClean="0">
                <a:solidFill>
                  <a:srgbClr val="FF0000"/>
                </a:solidFill>
              </a:rPr>
              <a:t>x;b</a:t>
            </a:r>
            <a:r>
              <a:rPr lang="en-US" sz="2000" b="1" dirty="0" smtClean="0">
                <a:solidFill>
                  <a:srgbClr val="FF0000"/>
                </a:solidFill>
              </a:rPr>
              <a:t> = y;</a:t>
            </a:r>
          </a:p>
          <a:p>
            <a:pPr algn="just">
              <a:spcBef>
                <a:spcPts val="100"/>
              </a:spcBef>
              <a:buClr>
                <a:schemeClr val="tx1"/>
              </a:buClr>
              <a:buSzPct val="69000"/>
            </a:pPr>
            <a:r>
              <a:rPr lang="en-US" sz="2000" b="1" dirty="0" smtClean="0">
                <a:solidFill>
                  <a:srgbClr val="FF0000"/>
                </a:solidFill>
              </a:rPr>
              <a:t>    	}</a:t>
            </a:r>
          </a:p>
          <a:p>
            <a:pPr algn="just">
              <a:spcBef>
                <a:spcPts val="100"/>
              </a:spcBef>
              <a:buClr>
                <a:schemeClr val="tx1"/>
              </a:buClr>
              <a:buSzPct val="69000"/>
            </a:pPr>
            <a:r>
              <a:rPr lang="en-US" sz="2000" b="1" dirty="0" smtClean="0">
                <a:solidFill>
                  <a:srgbClr val="FF0000"/>
                </a:solidFill>
              </a:rPr>
              <a:t>    	</a:t>
            </a:r>
          </a:p>
          <a:p>
            <a:pPr algn="just">
              <a:spcBef>
                <a:spcPts val="100"/>
              </a:spcBef>
              <a:buClr>
                <a:schemeClr val="tx1"/>
              </a:buClr>
              <a:buSzPct val="69000"/>
            </a:pPr>
            <a:r>
              <a:rPr lang="en-US" sz="2000" b="1" dirty="0" smtClean="0">
                <a:solidFill>
                  <a:srgbClr val="FF0000"/>
                </a:solidFill>
              </a:rPr>
              <a:t>	Example(</a:t>
            </a:r>
            <a:r>
              <a:rPr lang="en-US" sz="2000" b="1" dirty="0" err="1" smtClean="0">
                <a:solidFill>
                  <a:srgbClr val="FF0000"/>
                </a:solidFill>
              </a:rPr>
              <a:t>const</a:t>
            </a:r>
            <a:r>
              <a:rPr lang="en-US" sz="2000" b="1" dirty="0" smtClean="0">
                <a:solidFill>
                  <a:srgbClr val="FF0000"/>
                </a:solidFill>
              </a:rPr>
              <a:t> Example&amp; </a:t>
            </a:r>
            <a:r>
              <a:rPr lang="en-US" sz="2000" b="1" dirty="0" err="1" smtClean="0">
                <a:solidFill>
                  <a:srgbClr val="FF0000"/>
                </a:solidFill>
              </a:rPr>
              <a:t>obj</a:t>
            </a:r>
            <a:r>
              <a:rPr lang="en-US" sz="2000" b="1" dirty="0" smtClean="0">
                <a:solidFill>
                  <a:srgbClr val="FF0000"/>
                </a:solidFill>
              </a:rPr>
              <a:t>){</a:t>
            </a:r>
          </a:p>
          <a:p>
            <a:pPr algn="just">
              <a:spcBef>
                <a:spcPts val="100"/>
              </a:spcBef>
              <a:buClr>
                <a:schemeClr val="tx1"/>
              </a:buClr>
              <a:buSzPct val="69000"/>
            </a:pPr>
            <a:r>
              <a:rPr lang="en-US" sz="2000" b="1" dirty="0" smtClean="0">
                <a:solidFill>
                  <a:srgbClr val="FF0000"/>
                </a:solidFill>
              </a:rPr>
              <a:t>		a = </a:t>
            </a:r>
            <a:r>
              <a:rPr lang="en-US" sz="2000" b="1" dirty="0" err="1" smtClean="0">
                <a:solidFill>
                  <a:srgbClr val="FF0000"/>
                </a:solidFill>
              </a:rPr>
              <a:t>obj.a;b</a:t>
            </a:r>
            <a:r>
              <a:rPr lang="en-US" sz="2000" b="1" dirty="0" smtClean="0">
                <a:solidFill>
                  <a:srgbClr val="FF0000"/>
                </a:solidFill>
              </a:rPr>
              <a:t> = </a:t>
            </a:r>
            <a:r>
              <a:rPr lang="en-US" sz="2000" b="1" dirty="0" err="1" smtClean="0">
                <a:solidFill>
                  <a:srgbClr val="FF0000"/>
                </a:solidFill>
              </a:rPr>
              <a:t>obj.b</a:t>
            </a:r>
            <a:r>
              <a:rPr lang="en-US" sz="2000" b="1" dirty="0" smtClean="0">
                <a:solidFill>
                  <a:srgbClr val="FF0000"/>
                </a:solidFill>
              </a:rPr>
              <a:t>;</a:t>
            </a:r>
          </a:p>
          <a:p>
            <a:pPr algn="just">
              <a:spcBef>
                <a:spcPts val="100"/>
              </a:spcBef>
              <a:buClr>
                <a:schemeClr val="tx1"/>
              </a:buClr>
              <a:buSzPct val="69000"/>
            </a:pPr>
            <a:r>
              <a:rPr lang="en-US" sz="2000" b="1" dirty="0" smtClean="0">
                <a:solidFill>
                  <a:srgbClr val="FF0000"/>
                </a:solidFill>
              </a:rPr>
              <a:t>    	}</a:t>
            </a:r>
          </a:p>
          <a:p>
            <a:pPr algn="just">
              <a:spcBef>
                <a:spcPts val="100"/>
              </a:spcBef>
              <a:buClr>
                <a:schemeClr val="tx1"/>
              </a:buClr>
              <a:buSzPct val="69000"/>
            </a:pPr>
            <a:endParaRPr lang="en-US" sz="2000" b="1" dirty="0" smtClean="0">
              <a:solidFill>
                <a:srgbClr val="FF0000"/>
              </a:solidFill>
            </a:endParaRPr>
          </a:p>
          <a:p>
            <a:pPr algn="just">
              <a:spcBef>
                <a:spcPts val="100"/>
              </a:spcBef>
              <a:buClr>
                <a:schemeClr val="tx1"/>
              </a:buClr>
              <a:buSzPct val="69000"/>
            </a:pPr>
            <a:r>
              <a:rPr lang="en-US" sz="2000" b="1" dirty="0" smtClean="0">
                <a:solidFill>
                  <a:srgbClr val="FF0000"/>
                </a:solidFill>
              </a:rPr>
              <a:t>	void Display(){</a:t>
            </a:r>
          </a:p>
          <a:p>
            <a:pPr algn="just">
              <a:spcBef>
                <a:spcPts val="100"/>
              </a:spcBef>
              <a:buClr>
                <a:schemeClr val="tx1"/>
              </a:buClr>
              <a:buSzPct val="69000"/>
            </a:pPr>
            <a:r>
              <a:rPr lang="en-US" sz="2000" b="1" dirty="0" smtClean="0">
                <a:solidFill>
                  <a:srgbClr val="FF0000"/>
                </a:solidFill>
              </a:rPr>
              <a:t>		cout &lt;&lt; "\</a:t>
            </a:r>
            <a:r>
              <a:rPr lang="en-US" sz="2000" b="1" dirty="0" err="1" smtClean="0">
                <a:solidFill>
                  <a:srgbClr val="FF0000"/>
                </a:solidFill>
              </a:rPr>
              <a:t>nValues</a:t>
            </a:r>
            <a:r>
              <a:rPr lang="en-US" sz="2000" b="1" dirty="0" smtClean="0">
                <a:solidFill>
                  <a:srgbClr val="FF0000"/>
                </a:solidFill>
              </a:rPr>
              <a:t> :" &lt;&lt; a &lt;&lt; "\t" &lt;&lt; b;</a:t>
            </a:r>
          </a:p>
          <a:p>
            <a:pPr algn="just">
              <a:spcBef>
                <a:spcPts val="100"/>
              </a:spcBef>
              <a:buClr>
                <a:schemeClr val="tx1"/>
              </a:buClr>
              <a:buSzPct val="69000"/>
            </a:pPr>
            <a:r>
              <a:rPr lang="en-US" sz="2000" b="1" dirty="0" smtClean="0">
                <a:solidFill>
                  <a:srgbClr val="FF0000"/>
                </a:solidFill>
              </a:rPr>
              <a:t>	}</a:t>
            </a:r>
          </a:p>
          <a:p>
            <a:pPr algn="just">
              <a:spcBef>
                <a:spcPts val="100"/>
              </a:spcBef>
              <a:buClr>
                <a:schemeClr val="tx1"/>
              </a:buClr>
              <a:buSzPct val="69000"/>
            </a:pPr>
            <a:r>
              <a:rPr lang="en-US" sz="2000" b="1" dirty="0" smtClean="0">
                <a:solidFill>
                  <a:srgbClr val="FF0000"/>
                </a:solidFill>
              </a:rPr>
              <a:t>};</a:t>
            </a:r>
            <a:endParaRPr lang="en-US" sz="2000" b="1" dirty="0">
              <a:solidFill>
                <a:srgbClr val="FF0000"/>
              </a:solidFill>
            </a:endParaRPr>
          </a:p>
        </p:txBody>
      </p:sp>
      <p:sp>
        <p:nvSpPr>
          <p:cNvPr id="5" name="TextBox 4"/>
          <p:cNvSpPr txBox="1"/>
          <p:nvPr/>
        </p:nvSpPr>
        <p:spPr>
          <a:xfrm>
            <a:off x="268941" y="282388"/>
            <a:ext cx="7839635" cy="523220"/>
          </a:xfrm>
          <a:prstGeom prst="rect">
            <a:avLst/>
          </a:prstGeom>
          <a:noFill/>
        </p:spPr>
        <p:txBody>
          <a:bodyPr wrap="square" rtlCol="0">
            <a:spAutoFit/>
          </a:bodyPr>
          <a:lstStyle/>
          <a:p>
            <a:r>
              <a:rPr lang="en-US" sz="2800" b="1" dirty="0" smtClean="0"/>
              <a:t>Example of Copy Constructor -</a:t>
            </a:r>
            <a:endParaRPr lang="en-US" sz="2800" b="1" dirty="0"/>
          </a:p>
        </p:txBody>
      </p:sp>
      <p:sp>
        <p:nvSpPr>
          <p:cNvPr id="2" name="Rectangle 1"/>
          <p:cNvSpPr/>
          <p:nvPr/>
        </p:nvSpPr>
        <p:spPr>
          <a:xfrm>
            <a:off x="7153833" y="805608"/>
            <a:ext cx="4706470" cy="5016758"/>
          </a:xfrm>
          <a:prstGeom prst="rect">
            <a:avLst/>
          </a:prstGeom>
        </p:spPr>
        <p:txBody>
          <a:bodyPr wrap="square">
            <a:spAutoFit/>
          </a:bodyPr>
          <a:lstStyle/>
          <a:p>
            <a:r>
              <a:rPr lang="en-US" sz="2000" b="1" dirty="0">
                <a:solidFill>
                  <a:srgbClr val="FF0000"/>
                </a:solidFill>
              </a:rPr>
              <a:t>v</a:t>
            </a:r>
            <a:r>
              <a:rPr lang="en-US" sz="2000" b="1" dirty="0" smtClean="0">
                <a:solidFill>
                  <a:srgbClr val="FF0000"/>
                </a:solidFill>
              </a:rPr>
              <a:t>oid main</a:t>
            </a:r>
            <a:r>
              <a:rPr lang="en-US" sz="2000" b="1" dirty="0">
                <a:solidFill>
                  <a:srgbClr val="FF0000"/>
                </a:solidFill>
              </a:rPr>
              <a:t>()</a:t>
            </a:r>
          </a:p>
          <a:p>
            <a:r>
              <a:rPr lang="en-US" sz="2000" b="1" dirty="0">
                <a:solidFill>
                  <a:srgbClr val="FF0000"/>
                </a:solidFill>
              </a:rPr>
              <a:t>{</a:t>
            </a:r>
          </a:p>
          <a:p>
            <a:r>
              <a:rPr lang="en-US" sz="2000" b="1" dirty="0">
                <a:solidFill>
                  <a:srgbClr val="FF0000"/>
                </a:solidFill>
              </a:rPr>
              <a:t>   //Normal Constructor Invoked</a:t>
            </a:r>
          </a:p>
          <a:p>
            <a:r>
              <a:rPr lang="en-US" sz="2000" b="1" dirty="0">
                <a:solidFill>
                  <a:srgbClr val="FF0000"/>
                </a:solidFill>
              </a:rPr>
              <a:t>   Example Object(10, 20);</a:t>
            </a:r>
          </a:p>
          <a:p>
            <a:endParaRPr lang="en-US" sz="2000" b="1" dirty="0">
              <a:solidFill>
                <a:srgbClr val="FF0000"/>
              </a:solidFill>
            </a:endParaRPr>
          </a:p>
          <a:p>
            <a:r>
              <a:rPr lang="en-US" sz="2000" b="1" dirty="0">
                <a:solidFill>
                  <a:srgbClr val="FF0000"/>
                </a:solidFill>
              </a:rPr>
              <a:t>   //Copy Constructor Invoked - Method 1</a:t>
            </a:r>
          </a:p>
          <a:p>
            <a:r>
              <a:rPr lang="en-US" sz="2000" b="1" dirty="0">
                <a:solidFill>
                  <a:srgbClr val="FF0000"/>
                </a:solidFill>
              </a:rPr>
              <a:t>   Example Object2(Object);</a:t>
            </a:r>
          </a:p>
          <a:p>
            <a:endParaRPr lang="en-US" sz="2000" b="1" dirty="0">
              <a:solidFill>
                <a:srgbClr val="FF0000"/>
              </a:solidFill>
            </a:endParaRPr>
          </a:p>
          <a:p>
            <a:r>
              <a:rPr lang="en-US" sz="2000" b="1" dirty="0">
                <a:solidFill>
                  <a:srgbClr val="FF0000"/>
                </a:solidFill>
              </a:rPr>
              <a:t>   //Copy Constructor Invoked - Method 2</a:t>
            </a:r>
          </a:p>
          <a:p>
            <a:r>
              <a:rPr lang="en-US" sz="2000" b="1" dirty="0">
                <a:solidFill>
                  <a:srgbClr val="FF0000"/>
                </a:solidFill>
              </a:rPr>
              <a:t>   Example Object3 = Object;</a:t>
            </a:r>
          </a:p>
          <a:p>
            <a:endParaRPr lang="en-US" sz="2000" b="1" dirty="0">
              <a:solidFill>
                <a:srgbClr val="FF0000"/>
              </a:solidFill>
            </a:endParaRPr>
          </a:p>
          <a:p>
            <a:r>
              <a:rPr lang="en-US" sz="2000" b="1" dirty="0">
                <a:solidFill>
                  <a:srgbClr val="FF0000"/>
                </a:solidFill>
              </a:rPr>
              <a:t>   </a:t>
            </a:r>
            <a:r>
              <a:rPr lang="en-US" sz="2000" b="1" dirty="0" err="1">
                <a:solidFill>
                  <a:srgbClr val="FF0000"/>
                </a:solidFill>
              </a:rPr>
              <a:t>Object.Display</a:t>
            </a:r>
            <a:r>
              <a:rPr lang="en-US" sz="2000" b="1" dirty="0">
                <a:solidFill>
                  <a:srgbClr val="FF0000"/>
                </a:solidFill>
              </a:rPr>
              <a:t>();</a:t>
            </a:r>
          </a:p>
          <a:p>
            <a:r>
              <a:rPr lang="en-US" sz="2000" b="1" dirty="0">
                <a:solidFill>
                  <a:srgbClr val="FF0000"/>
                </a:solidFill>
              </a:rPr>
              <a:t>   Object2.Display();</a:t>
            </a:r>
          </a:p>
          <a:p>
            <a:r>
              <a:rPr lang="en-US" sz="2000" b="1" dirty="0">
                <a:solidFill>
                  <a:srgbClr val="FF0000"/>
                </a:solidFill>
              </a:rPr>
              <a:t>   Object3.Display();</a:t>
            </a:r>
          </a:p>
          <a:p>
            <a:endParaRPr lang="en-US" sz="2000" b="1" dirty="0">
              <a:solidFill>
                <a:srgbClr val="FF0000"/>
              </a:solidFill>
            </a:endParaRPr>
          </a:p>
          <a:p>
            <a:r>
              <a:rPr lang="en-US" sz="2000" b="1" dirty="0" smtClean="0">
                <a:solidFill>
                  <a:srgbClr val="FF0000"/>
                </a:solidFill>
              </a:rPr>
              <a:t>}</a:t>
            </a:r>
            <a:endParaRPr lang="en-US" sz="2000" b="1" dirty="0">
              <a:solidFill>
                <a:srgbClr val="FF0000"/>
              </a:solidFill>
            </a:endParaRPr>
          </a:p>
        </p:txBody>
      </p:sp>
    </p:spTree>
    <p:extLst>
      <p:ext uri="{BB962C8B-B14F-4D97-AF65-F5344CB8AC3E}">
        <p14:creationId xmlns="" xmlns:p14="http://schemas.microsoft.com/office/powerpoint/2010/main" val="28852228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072" y="912190"/>
            <a:ext cx="11483185" cy="1608133"/>
          </a:xfrm>
          <a:prstGeom prst="rect">
            <a:avLst/>
          </a:prstGeom>
          <a:noFill/>
        </p:spPr>
        <p:txBody>
          <a:bodyPr wrap="square" rtlCol="0">
            <a:spAutoFit/>
          </a:bodyPr>
          <a:lstStyle/>
          <a:p>
            <a:pPr marL="342900" indent="-342900" algn="just">
              <a:spcBef>
                <a:spcPts val="100"/>
              </a:spcBef>
              <a:buClr>
                <a:schemeClr val="tx1"/>
              </a:buClr>
              <a:buSzPct val="69000"/>
              <a:buFont typeface="Arial" panose="020B0604020202020204" pitchFamily="34" charset="0"/>
              <a:buChar char="•"/>
            </a:pPr>
            <a:r>
              <a:rPr lang="en-US" sz="2400" dirty="0" smtClean="0"/>
              <a:t>C++ permits </a:t>
            </a:r>
            <a:r>
              <a:rPr lang="en-US" sz="2400" dirty="0"/>
              <a:t>to use more than one constructors in  a single </a:t>
            </a:r>
            <a:r>
              <a:rPr lang="en-US" sz="2400" dirty="0" smtClean="0"/>
              <a:t>class -</a:t>
            </a:r>
          </a:p>
          <a:p>
            <a:pPr marL="800100" lvl="1" indent="-342900" algn="just">
              <a:spcBef>
                <a:spcPts val="100"/>
              </a:spcBef>
              <a:buClr>
                <a:schemeClr val="tx1"/>
              </a:buClr>
              <a:buSzPct val="69000"/>
              <a:buFont typeface="Arial" panose="020B0604020202020204" pitchFamily="34" charset="0"/>
              <a:buChar char="•"/>
            </a:pPr>
            <a:endParaRPr lang="en-US" sz="2400" b="1" dirty="0" smtClean="0">
              <a:solidFill>
                <a:srgbClr val="FF0000"/>
              </a:solidFill>
            </a:endParaRPr>
          </a:p>
          <a:p>
            <a:pPr marL="800100" lvl="1" indent="-342900" algn="just">
              <a:spcBef>
                <a:spcPts val="100"/>
              </a:spcBef>
              <a:buClr>
                <a:schemeClr val="tx1"/>
              </a:buClr>
              <a:buSzPct val="69000"/>
              <a:buFont typeface="Arial" panose="020B0604020202020204" pitchFamily="34" charset="0"/>
              <a:buChar char="•"/>
            </a:pPr>
            <a:r>
              <a:rPr lang="en-US" sz="2400" b="1" dirty="0" err="1" smtClean="0">
                <a:solidFill>
                  <a:srgbClr val="FF0000"/>
                </a:solidFill>
              </a:rPr>
              <a:t>MultConstructors</a:t>
            </a:r>
            <a:r>
              <a:rPr lang="en-US" sz="2400" b="1" dirty="0" smtClean="0">
                <a:solidFill>
                  <a:srgbClr val="FF0000"/>
                </a:solidFill>
              </a:rPr>
              <a:t>();				</a:t>
            </a:r>
            <a:r>
              <a:rPr lang="en-US" sz="2400" dirty="0" smtClean="0"/>
              <a:t>//No arguments</a:t>
            </a:r>
          </a:p>
          <a:p>
            <a:pPr marL="800100" lvl="1" indent="-342900" algn="just">
              <a:spcBef>
                <a:spcPts val="100"/>
              </a:spcBef>
              <a:buClr>
                <a:schemeClr val="tx1"/>
              </a:buClr>
              <a:buSzPct val="69000"/>
              <a:buFont typeface="Arial" panose="020B0604020202020204" pitchFamily="34" charset="0"/>
              <a:buChar char="•"/>
            </a:pPr>
            <a:r>
              <a:rPr lang="en-US" sz="2400" b="1" dirty="0" err="1" smtClean="0">
                <a:solidFill>
                  <a:srgbClr val="FF0000"/>
                </a:solidFill>
              </a:rPr>
              <a:t>MultConstructors</a:t>
            </a:r>
            <a:r>
              <a:rPr lang="en-US" sz="2400" b="1" dirty="0" smtClean="0">
                <a:solidFill>
                  <a:srgbClr val="FF0000"/>
                </a:solidFill>
              </a:rPr>
              <a:t>(int x, int y);			</a:t>
            </a:r>
            <a:r>
              <a:rPr lang="en-US" sz="2400" dirty="0" smtClean="0"/>
              <a:t>// </a:t>
            </a:r>
            <a:r>
              <a:rPr lang="en-US" sz="2400" dirty="0"/>
              <a:t>Two </a:t>
            </a:r>
            <a:r>
              <a:rPr lang="en-US" sz="2400" dirty="0" smtClean="0"/>
              <a:t>arguments</a:t>
            </a:r>
            <a:endParaRPr lang="en-US" sz="2400" dirty="0"/>
          </a:p>
        </p:txBody>
      </p:sp>
      <p:sp>
        <p:nvSpPr>
          <p:cNvPr id="5" name="TextBox 4"/>
          <p:cNvSpPr txBox="1"/>
          <p:nvPr/>
        </p:nvSpPr>
        <p:spPr>
          <a:xfrm>
            <a:off x="268941" y="282388"/>
            <a:ext cx="7839635" cy="523220"/>
          </a:xfrm>
          <a:prstGeom prst="rect">
            <a:avLst/>
          </a:prstGeom>
          <a:noFill/>
        </p:spPr>
        <p:txBody>
          <a:bodyPr wrap="square" rtlCol="0">
            <a:spAutoFit/>
          </a:bodyPr>
          <a:lstStyle/>
          <a:p>
            <a:r>
              <a:rPr lang="en-US" sz="2800" b="1" dirty="0" smtClean="0"/>
              <a:t>Multiple Constructors in a class -</a:t>
            </a:r>
            <a:endParaRPr lang="en-US" sz="2800" b="1" dirty="0"/>
          </a:p>
        </p:txBody>
      </p:sp>
    </p:spTree>
    <p:extLst>
      <p:ext uri="{BB962C8B-B14F-4D97-AF65-F5344CB8AC3E}">
        <p14:creationId xmlns="" xmlns:p14="http://schemas.microsoft.com/office/powerpoint/2010/main" val="19186317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246" y="174254"/>
            <a:ext cx="4805083" cy="5940088"/>
          </a:xfrm>
          <a:prstGeom prst="rect">
            <a:avLst/>
          </a:prstGeom>
        </p:spPr>
        <p:txBody>
          <a:bodyPr wrap="square">
            <a:spAutoFit/>
          </a:bodyPr>
          <a:lstStyle/>
          <a:p>
            <a:r>
              <a:rPr lang="en-US" sz="2000" b="1" dirty="0">
                <a:solidFill>
                  <a:srgbClr val="FF0000"/>
                </a:solidFill>
              </a:rPr>
              <a:t>#include&lt;iostream&gt;</a:t>
            </a:r>
          </a:p>
          <a:p>
            <a:r>
              <a:rPr lang="en-US" sz="2000" b="1" dirty="0">
                <a:solidFill>
                  <a:srgbClr val="FF0000"/>
                </a:solidFill>
              </a:rPr>
              <a:t>#include&lt;</a:t>
            </a:r>
            <a:r>
              <a:rPr lang="en-US" sz="2000" b="1" dirty="0" err="1">
                <a:solidFill>
                  <a:srgbClr val="FF0000"/>
                </a:solidFill>
              </a:rPr>
              <a:t>conio.h</a:t>
            </a:r>
            <a:r>
              <a:rPr lang="en-US" sz="2000" b="1" dirty="0">
                <a:solidFill>
                  <a:srgbClr val="FF0000"/>
                </a:solidFill>
              </a:rPr>
              <a:t>&gt;</a:t>
            </a:r>
          </a:p>
          <a:p>
            <a:endParaRPr lang="en-US" sz="2000" b="1" dirty="0">
              <a:solidFill>
                <a:srgbClr val="FF0000"/>
              </a:solidFill>
            </a:endParaRPr>
          </a:p>
          <a:p>
            <a:r>
              <a:rPr lang="en-US" sz="2000" b="1" dirty="0">
                <a:solidFill>
                  <a:srgbClr val="FF0000"/>
                </a:solidFill>
              </a:rPr>
              <a:t>class </a:t>
            </a:r>
            <a:r>
              <a:rPr lang="en-US" sz="2000" b="1" dirty="0" err="1">
                <a:solidFill>
                  <a:srgbClr val="FF0000"/>
                </a:solidFill>
              </a:rPr>
              <a:t>MultConstructors</a:t>
            </a:r>
            <a:endParaRPr lang="en-US" sz="2000" b="1" dirty="0">
              <a:solidFill>
                <a:srgbClr val="FF0000"/>
              </a:solidFill>
            </a:endParaRPr>
          </a:p>
          <a:p>
            <a:r>
              <a:rPr lang="en-US" sz="2000" b="1" dirty="0">
                <a:solidFill>
                  <a:srgbClr val="FF0000"/>
                </a:solidFill>
              </a:rPr>
              <a:t>{</a:t>
            </a:r>
          </a:p>
          <a:p>
            <a:r>
              <a:rPr lang="en-US" sz="2000" b="1" dirty="0">
                <a:solidFill>
                  <a:srgbClr val="FF0000"/>
                </a:solidFill>
              </a:rPr>
              <a:t>public:</a:t>
            </a:r>
          </a:p>
          <a:p>
            <a:r>
              <a:rPr lang="en-US" sz="2000" b="1" dirty="0">
                <a:solidFill>
                  <a:srgbClr val="FF0000"/>
                </a:solidFill>
              </a:rPr>
              <a:t>    int </a:t>
            </a:r>
            <a:r>
              <a:rPr lang="en-US" sz="2000" b="1" dirty="0" err="1">
                <a:solidFill>
                  <a:srgbClr val="FF0000"/>
                </a:solidFill>
              </a:rPr>
              <a:t>a,b,c</a:t>
            </a:r>
            <a:r>
              <a:rPr lang="en-US" sz="2000" b="1" dirty="0">
                <a:solidFill>
                  <a:srgbClr val="FF0000"/>
                </a:solidFill>
              </a:rPr>
              <a:t>;</a:t>
            </a:r>
          </a:p>
          <a:p>
            <a:endParaRPr lang="en-US" sz="2000" b="1" dirty="0">
              <a:solidFill>
                <a:srgbClr val="FF0000"/>
              </a:solidFill>
            </a:endParaRPr>
          </a:p>
          <a:p>
            <a:r>
              <a:rPr lang="en-US" sz="2000" b="1" dirty="0">
                <a:solidFill>
                  <a:srgbClr val="FF0000"/>
                </a:solidFill>
              </a:rPr>
              <a:t>    </a:t>
            </a:r>
            <a:r>
              <a:rPr lang="en-US" sz="2000" b="1" dirty="0" err="1">
                <a:solidFill>
                  <a:srgbClr val="FF0000"/>
                </a:solidFill>
              </a:rPr>
              <a:t>MultConstructors</a:t>
            </a:r>
            <a:r>
              <a:rPr lang="en-US" sz="2000" b="1" dirty="0">
                <a:solidFill>
                  <a:srgbClr val="FF0000"/>
                </a:solidFill>
              </a:rPr>
              <a:t>()</a:t>
            </a:r>
          </a:p>
          <a:p>
            <a:r>
              <a:rPr lang="en-US" sz="2000" b="1" dirty="0">
                <a:solidFill>
                  <a:srgbClr val="FF0000"/>
                </a:solidFill>
              </a:rPr>
              <a:t>    </a:t>
            </a:r>
            <a:r>
              <a:rPr lang="en-US" sz="2000" b="1" dirty="0" smtClean="0">
                <a:solidFill>
                  <a:srgbClr val="FF0000"/>
                </a:solidFill>
              </a:rPr>
              <a:t>{</a:t>
            </a:r>
          </a:p>
          <a:p>
            <a:r>
              <a:rPr lang="en-US" sz="2000" b="1" dirty="0">
                <a:solidFill>
                  <a:srgbClr val="FF0000"/>
                </a:solidFill>
              </a:rPr>
              <a:t> </a:t>
            </a:r>
            <a:r>
              <a:rPr lang="en-US" sz="2000" b="1" dirty="0" smtClean="0">
                <a:solidFill>
                  <a:srgbClr val="FF0000"/>
                </a:solidFill>
              </a:rPr>
              <a:t>       c = 0;</a:t>
            </a:r>
            <a:endParaRPr lang="en-US" sz="2000" b="1" dirty="0">
              <a:solidFill>
                <a:srgbClr val="FF0000"/>
              </a:solidFill>
            </a:endParaRPr>
          </a:p>
          <a:p>
            <a:r>
              <a:rPr lang="en-US" sz="2000" b="1" dirty="0">
                <a:solidFill>
                  <a:srgbClr val="FF0000"/>
                </a:solidFill>
              </a:rPr>
              <a:t> </a:t>
            </a:r>
            <a:r>
              <a:rPr lang="en-US" sz="2000" b="1" dirty="0" smtClean="0">
                <a:solidFill>
                  <a:srgbClr val="FF0000"/>
                </a:solidFill>
              </a:rPr>
              <a:t>   }</a:t>
            </a:r>
            <a:endParaRPr lang="en-US" sz="2000" b="1" dirty="0">
              <a:solidFill>
                <a:srgbClr val="FF0000"/>
              </a:solidFill>
            </a:endParaRPr>
          </a:p>
          <a:p>
            <a:endParaRPr lang="en-US" sz="2000" b="1" dirty="0">
              <a:solidFill>
                <a:srgbClr val="FF0000"/>
              </a:solidFill>
            </a:endParaRPr>
          </a:p>
          <a:p>
            <a:r>
              <a:rPr lang="en-US" sz="2000" b="1" dirty="0">
                <a:solidFill>
                  <a:srgbClr val="FF0000"/>
                </a:solidFill>
              </a:rPr>
              <a:t>    </a:t>
            </a:r>
            <a:r>
              <a:rPr lang="en-US" sz="2000" b="1" dirty="0" err="1">
                <a:solidFill>
                  <a:srgbClr val="FF0000"/>
                </a:solidFill>
              </a:rPr>
              <a:t>MultConstructors</a:t>
            </a:r>
            <a:r>
              <a:rPr lang="en-US" sz="2000" b="1" dirty="0">
                <a:solidFill>
                  <a:srgbClr val="FF0000"/>
                </a:solidFill>
              </a:rPr>
              <a:t>(int x, int y)</a:t>
            </a:r>
          </a:p>
          <a:p>
            <a:r>
              <a:rPr lang="en-US" sz="2000" b="1" dirty="0">
                <a:solidFill>
                  <a:srgbClr val="FF0000"/>
                </a:solidFill>
              </a:rPr>
              <a:t>    {</a:t>
            </a:r>
          </a:p>
          <a:p>
            <a:r>
              <a:rPr lang="en-US" sz="2000" b="1" dirty="0">
                <a:solidFill>
                  <a:srgbClr val="FF0000"/>
                </a:solidFill>
              </a:rPr>
              <a:t>        a = x;</a:t>
            </a:r>
          </a:p>
          <a:p>
            <a:r>
              <a:rPr lang="en-US" sz="2000" b="1" dirty="0">
                <a:solidFill>
                  <a:srgbClr val="FF0000"/>
                </a:solidFill>
              </a:rPr>
              <a:t>        b = y;</a:t>
            </a:r>
          </a:p>
          <a:p>
            <a:r>
              <a:rPr lang="en-US" sz="2000" b="1" dirty="0">
                <a:solidFill>
                  <a:srgbClr val="FF0000"/>
                </a:solidFill>
              </a:rPr>
              <a:t>    }</a:t>
            </a:r>
          </a:p>
          <a:p>
            <a:r>
              <a:rPr lang="en-US" sz="2000" b="1" dirty="0" smtClean="0">
                <a:solidFill>
                  <a:srgbClr val="FF0000"/>
                </a:solidFill>
              </a:rPr>
              <a:t>};</a:t>
            </a:r>
            <a:endParaRPr lang="en-US" sz="2000" b="1" dirty="0">
              <a:solidFill>
                <a:srgbClr val="FF0000"/>
              </a:solidFill>
            </a:endParaRPr>
          </a:p>
        </p:txBody>
      </p:sp>
      <p:sp>
        <p:nvSpPr>
          <p:cNvPr id="3" name="Rectangle 2"/>
          <p:cNvSpPr/>
          <p:nvPr/>
        </p:nvSpPr>
        <p:spPr>
          <a:xfrm>
            <a:off x="6212541" y="174254"/>
            <a:ext cx="5741894" cy="3477875"/>
          </a:xfrm>
          <a:prstGeom prst="rect">
            <a:avLst/>
          </a:prstGeom>
        </p:spPr>
        <p:txBody>
          <a:bodyPr wrap="square">
            <a:spAutoFit/>
          </a:bodyPr>
          <a:lstStyle/>
          <a:p>
            <a:r>
              <a:rPr lang="en-US" sz="2000" b="1" dirty="0" smtClean="0">
                <a:solidFill>
                  <a:srgbClr val="FF0000"/>
                </a:solidFill>
              </a:rPr>
              <a:t>void </a:t>
            </a:r>
            <a:r>
              <a:rPr lang="en-US" sz="2000" b="1" dirty="0">
                <a:solidFill>
                  <a:srgbClr val="FF0000"/>
                </a:solidFill>
              </a:rPr>
              <a:t>main()</a:t>
            </a:r>
          </a:p>
          <a:p>
            <a:r>
              <a:rPr lang="en-US" sz="2000" b="1" dirty="0">
                <a:solidFill>
                  <a:srgbClr val="FF0000"/>
                </a:solidFill>
              </a:rPr>
              <a:t>{</a:t>
            </a:r>
          </a:p>
          <a:p>
            <a:r>
              <a:rPr lang="en-US" sz="2000" b="1" dirty="0">
                <a:solidFill>
                  <a:srgbClr val="FF0000"/>
                </a:solidFill>
              </a:rPr>
              <a:t>    </a:t>
            </a:r>
            <a:r>
              <a:rPr lang="en-US" sz="2000" b="1" dirty="0" err="1">
                <a:solidFill>
                  <a:srgbClr val="FF0000"/>
                </a:solidFill>
              </a:rPr>
              <a:t>MultConstructors</a:t>
            </a:r>
            <a:r>
              <a:rPr lang="en-US" sz="2000" b="1" dirty="0">
                <a:solidFill>
                  <a:srgbClr val="FF0000"/>
                </a:solidFill>
              </a:rPr>
              <a:t> </a:t>
            </a:r>
            <a:r>
              <a:rPr lang="en-US" sz="2000" b="1" dirty="0" err="1">
                <a:solidFill>
                  <a:srgbClr val="FF0000"/>
                </a:solidFill>
              </a:rPr>
              <a:t>mDObj</a:t>
            </a:r>
            <a:r>
              <a:rPr lang="en-US" sz="2000" b="1" dirty="0">
                <a:solidFill>
                  <a:srgbClr val="FF0000"/>
                </a:solidFill>
              </a:rPr>
              <a:t>;</a:t>
            </a:r>
          </a:p>
          <a:p>
            <a:r>
              <a:rPr lang="en-US" sz="2000" b="1" dirty="0">
                <a:solidFill>
                  <a:srgbClr val="FF0000"/>
                </a:solidFill>
              </a:rPr>
              <a:t>    cout&lt;&lt;"Value is: "&lt;&lt;</a:t>
            </a:r>
            <a:r>
              <a:rPr lang="en-US" sz="2000" b="1" dirty="0" err="1">
                <a:solidFill>
                  <a:srgbClr val="FF0000"/>
                </a:solidFill>
              </a:rPr>
              <a:t>mDObj.a</a:t>
            </a:r>
            <a:r>
              <a:rPr lang="en-US" sz="2000" b="1" dirty="0">
                <a:solidFill>
                  <a:srgbClr val="FF0000"/>
                </a:solidFill>
              </a:rPr>
              <a:t>&lt;&lt;"\t"&lt;&lt;</a:t>
            </a:r>
            <a:r>
              <a:rPr lang="en-US" sz="2000" b="1" dirty="0" err="1">
                <a:solidFill>
                  <a:srgbClr val="FF0000"/>
                </a:solidFill>
              </a:rPr>
              <a:t>mDObj.b</a:t>
            </a:r>
            <a:r>
              <a:rPr lang="en-US" sz="2000" b="1" dirty="0">
                <a:solidFill>
                  <a:srgbClr val="FF0000"/>
                </a:solidFill>
              </a:rPr>
              <a:t>;</a:t>
            </a:r>
          </a:p>
          <a:p>
            <a:endParaRPr lang="en-US" sz="2000" b="1" dirty="0">
              <a:solidFill>
                <a:srgbClr val="FF0000"/>
              </a:solidFill>
            </a:endParaRPr>
          </a:p>
          <a:p>
            <a:r>
              <a:rPr lang="en-US" sz="2000" b="1" dirty="0">
                <a:solidFill>
                  <a:srgbClr val="FF0000"/>
                </a:solidFill>
              </a:rPr>
              <a:t>    </a:t>
            </a:r>
            <a:r>
              <a:rPr lang="en-US" sz="2000" b="1" dirty="0" err="1">
                <a:solidFill>
                  <a:srgbClr val="FF0000"/>
                </a:solidFill>
              </a:rPr>
              <a:t>MultConstructors</a:t>
            </a:r>
            <a:r>
              <a:rPr lang="en-US" sz="2000" b="1" dirty="0">
                <a:solidFill>
                  <a:srgbClr val="FF0000"/>
                </a:solidFill>
              </a:rPr>
              <a:t> </a:t>
            </a:r>
            <a:r>
              <a:rPr lang="en-US" sz="2000" b="1" dirty="0" err="1">
                <a:solidFill>
                  <a:srgbClr val="FF0000"/>
                </a:solidFill>
              </a:rPr>
              <a:t>mPObj</a:t>
            </a:r>
            <a:r>
              <a:rPr lang="en-US" sz="2000" b="1" dirty="0">
                <a:solidFill>
                  <a:srgbClr val="FF0000"/>
                </a:solidFill>
              </a:rPr>
              <a:t>(1,2);</a:t>
            </a:r>
          </a:p>
          <a:p>
            <a:r>
              <a:rPr lang="en-US" sz="2000" b="1" dirty="0">
                <a:solidFill>
                  <a:srgbClr val="FF0000"/>
                </a:solidFill>
              </a:rPr>
              <a:t>    cout&lt;&lt;"\</a:t>
            </a:r>
            <a:r>
              <a:rPr lang="en-US" sz="2000" b="1" dirty="0" err="1">
                <a:solidFill>
                  <a:srgbClr val="FF0000"/>
                </a:solidFill>
              </a:rPr>
              <a:t>nValue</a:t>
            </a:r>
            <a:r>
              <a:rPr lang="en-US" sz="2000" b="1" dirty="0">
                <a:solidFill>
                  <a:srgbClr val="FF0000"/>
                </a:solidFill>
              </a:rPr>
              <a:t> is: "&lt;&lt;</a:t>
            </a:r>
            <a:r>
              <a:rPr lang="en-US" sz="2000" b="1" dirty="0" err="1">
                <a:solidFill>
                  <a:srgbClr val="FF0000"/>
                </a:solidFill>
              </a:rPr>
              <a:t>mPObj.a</a:t>
            </a:r>
            <a:r>
              <a:rPr lang="en-US" sz="2000" b="1" dirty="0">
                <a:solidFill>
                  <a:srgbClr val="FF0000"/>
                </a:solidFill>
              </a:rPr>
              <a:t>&lt;&lt;"\t"&lt;&lt;</a:t>
            </a:r>
            <a:r>
              <a:rPr lang="en-US" sz="2000" b="1" dirty="0" err="1">
                <a:solidFill>
                  <a:srgbClr val="FF0000"/>
                </a:solidFill>
              </a:rPr>
              <a:t>mPObj.b</a:t>
            </a:r>
            <a:r>
              <a:rPr lang="en-US" sz="2000" b="1" dirty="0" smtClean="0">
                <a:solidFill>
                  <a:srgbClr val="FF0000"/>
                </a:solidFill>
              </a:rPr>
              <a:t>;</a:t>
            </a:r>
          </a:p>
          <a:p>
            <a:endParaRPr lang="en-US" sz="2000" b="1" dirty="0">
              <a:solidFill>
                <a:srgbClr val="FF0000"/>
              </a:solidFill>
            </a:endParaRPr>
          </a:p>
          <a:p>
            <a:r>
              <a:rPr lang="en-US" sz="2000" b="1" dirty="0">
                <a:solidFill>
                  <a:srgbClr val="FF0000"/>
                </a:solidFill>
              </a:rPr>
              <a:t> </a:t>
            </a:r>
            <a:r>
              <a:rPr lang="en-US" sz="2000" b="1" dirty="0" smtClean="0">
                <a:solidFill>
                  <a:srgbClr val="FF0000"/>
                </a:solidFill>
              </a:rPr>
              <a:t>    c = (a + b);</a:t>
            </a:r>
          </a:p>
          <a:p>
            <a:r>
              <a:rPr lang="en-US" sz="2000" b="1" dirty="0" smtClean="0">
                <a:solidFill>
                  <a:srgbClr val="FF0000"/>
                </a:solidFill>
              </a:rPr>
              <a:t>     cout&lt;&lt;“Sum is: ”&lt;&lt;c;</a:t>
            </a:r>
          </a:p>
          <a:p>
            <a:r>
              <a:rPr lang="en-US" sz="2000" b="1" dirty="0" smtClean="0">
                <a:solidFill>
                  <a:srgbClr val="FF0000"/>
                </a:solidFill>
              </a:rPr>
              <a:t>}</a:t>
            </a:r>
            <a:endParaRPr lang="en-US" sz="2000" b="1" dirty="0">
              <a:solidFill>
                <a:srgbClr val="FF0000"/>
              </a:solidFill>
            </a:endParaRPr>
          </a:p>
        </p:txBody>
      </p:sp>
    </p:spTree>
    <p:extLst>
      <p:ext uri="{BB962C8B-B14F-4D97-AF65-F5344CB8AC3E}">
        <p14:creationId xmlns="" xmlns:p14="http://schemas.microsoft.com/office/powerpoint/2010/main" val="10087435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730" y="188260"/>
            <a:ext cx="7476564" cy="523220"/>
          </a:xfrm>
          <a:prstGeom prst="rect">
            <a:avLst/>
          </a:prstGeom>
          <a:noFill/>
        </p:spPr>
        <p:txBody>
          <a:bodyPr wrap="square" rtlCol="0">
            <a:spAutoFit/>
          </a:bodyPr>
          <a:lstStyle/>
          <a:p>
            <a:r>
              <a:rPr lang="en-US" sz="2800" b="1" dirty="0" smtClean="0"/>
              <a:t>Constructor with Default Arguments - </a:t>
            </a:r>
            <a:endParaRPr lang="en-US" sz="2800" b="1" dirty="0"/>
          </a:p>
        </p:txBody>
      </p:sp>
      <p:sp>
        <p:nvSpPr>
          <p:cNvPr id="3" name="TextBox 2"/>
          <p:cNvSpPr txBox="1"/>
          <p:nvPr/>
        </p:nvSpPr>
        <p:spPr>
          <a:xfrm>
            <a:off x="430305" y="887506"/>
            <a:ext cx="11430001" cy="5693866"/>
          </a:xfrm>
          <a:prstGeom prst="rect">
            <a:avLst/>
          </a:prstGeom>
          <a:noFill/>
        </p:spPr>
        <p:txBody>
          <a:bodyPr wrap="square" rtlCol="0">
            <a:spAutoFit/>
          </a:bodyPr>
          <a:lstStyle/>
          <a:p>
            <a:r>
              <a:rPr lang="en-US" sz="2400" b="1" dirty="0"/>
              <a:t>It is possible to define constructors with default  arguments</a:t>
            </a:r>
            <a:r>
              <a:rPr lang="en-US" sz="2400" b="1" dirty="0" smtClean="0"/>
              <a:t>.</a:t>
            </a:r>
          </a:p>
          <a:p>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a:t>
            </a:r>
            <a:r>
              <a:rPr lang="en-US" sz="2000" b="1" dirty="0" smtClean="0">
                <a:solidFill>
                  <a:srgbClr val="FF0000"/>
                </a:solidFill>
                <a:latin typeface="Courier New" panose="02070309020205020404" pitchFamily="49" charset="0"/>
                <a:cs typeface="Courier New" panose="02070309020205020404" pitchFamily="49" charset="0"/>
              </a:rPr>
              <a:t>lass Sample</a:t>
            </a:r>
          </a:p>
          <a:p>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private: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int a, b, c;</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public:</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Sample(int x = 10, int y = 20){</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 = x;</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b = y;</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void show(){</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cout&lt;&lt;“value is: ”&lt;&lt;a;</a:t>
            </a:r>
          </a:p>
          <a:p>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cout&lt;&lt;“value is: </a:t>
            </a:r>
            <a:r>
              <a:rPr lang="en-US" sz="2000" b="1" dirty="0" smtClean="0">
                <a:solidFill>
                  <a:srgbClr val="FF0000"/>
                </a:solidFill>
                <a:latin typeface="Courier New" panose="02070309020205020404" pitchFamily="49" charset="0"/>
                <a:cs typeface="Courier New" panose="02070309020205020404" pitchFamily="49" charset="0"/>
              </a:rPr>
              <a:t>”&lt;&lt;b;</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6016255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260" y="218746"/>
            <a:ext cx="11714872" cy="5693866"/>
          </a:xfrm>
          <a:prstGeom prst="rect">
            <a:avLst/>
          </a:prstGeom>
        </p:spPr>
        <p:txBody>
          <a:bodyPr wrap="square">
            <a:spAutoFit/>
          </a:bodyPr>
          <a:lstStyle/>
          <a:p>
            <a:pPr algn="just"/>
            <a:r>
              <a:rPr lang="en-US" sz="2800" b="1" dirty="0"/>
              <a:t>C++ </a:t>
            </a:r>
            <a:r>
              <a:rPr lang="en-US" sz="2800" b="1" dirty="0" smtClean="0"/>
              <a:t>static – </a:t>
            </a:r>
          </a:p>
          <a:p>
            <a:pPr marL="342900" indent="-342900" algn="just">
              <a:buFont typeface="Wingdings" panose="05000000000000000000" pitchFamily="2" charset="2"/>
              <a:buChar char="q"/>
            </a:pPr>
            <a:r>
              <a:rPr lang="en-US" sz="2400" dirty="0" smtClean="0"/>
              <a:t>In </a:t>
            </a:r>
            <a:r>
              <a:rPr lang="en-US" sz="2400" dirty="0"/>
              <a:t>C++, static is a keyword or modifier that belongs to the type not instance. So instance is not required to access the static members. </a:t>
            </a:r>
            <a:endParaRPr lang="en-US" sz="2400" dirty="0" smtClean="0"/>
          </a:p>
          <a:p>
            <a:pPr marL="342900" indent="-342900" algn="just">
              <a:buFont typeface="Wingdings" panose="05000000000000000000" pitchFamily="2" charset="2"/>
              <a:buChar char="q"/>
            </a:pPr>
            <a:r>
              <a:rPr lang="en-US" sz="2400" dirty="0" smtClean="0"/>
              <a:t>In </a:t>
            </a:r>
            <a:r>
              <a:rPr lang="en-US" sz="2400" dirty="0"/>
              <a:t>C++, static can be field, method, constructor, class, properties, operator and event</a:t>
            </a:r>
            <a:r>
              <a:rPr lang="en-US" sz="2400" dirty="0" smtClean="0"/>
              <a:t>.</a:t>
            </a:r>
          </a:p>
          <a:p>
            <a:pPr marL="342900" indent="-342900" algn="just">
              <a:buFont typeface="Wingdings" panose="05000000000000000000" pitchFamily="2" charset="2"/>
              <a:buChar char="q"/>
            </a:pPr>
            <a:endParaRPr lang="en-US" sz="2400" dirty="0"/>
          </a:p>
          <a:p>
            <a:pPr algn="just"/>
            <a:r>
              <a:rPr lang="en-US" sz="2400" b="1" dirty="0" smtClean="0"/>
              <a:t>Advantages –</a:t>
            </a:r>
          </a:p>
          <a:p>
            <a:pPr marL="342900" indent="-342900" algn="just">
              <a:buFont typeface="Wingdings" panose="05000000000000000000" pitchFamily="2" charset="2"/>
              <a:buChar char="q"/>
            </a:pPr>
            <a:r>
              <a:rPr lang="en-US" sz="2400" b="1" dirty="0"/>
              <a:t>Memory </a:t>
            </a:r>
            <a:r>
              <a:rPr lang="en-US" sz="2400" b="1" dirty="0" smtClean="0"/>
              <a:t>efficient</a:t>
            </a:r>
            <a:r>
              <a:rPr lang="en-US" sz="2400" dirty="0" smtClean="0"/>
              <a:t> - </a:t>
            </a:r>
            <a:r>
              <a:rPr lang="en-US" sz="2400" dirty="0"/>
              <a:t>Now we don't need to create instance for accessing the static members, so it saves memory. Moreover, it belongs to the type, so it will not get memory each time when instance is created</a:t>
            </a:r>
            <a:r>
              <a:rPr lang="en-US" sz="2400" dirty="0" smtClean="0"/>
              <a:t>.</a:t>
            </a:r>
          </a:p>
          <a:p>
            <a:pPr marL="342900" indent="-342900" algn="just">
              <a:buFont typeface="Wingdings" panose="05000000000000000000" pitchFamily="2" charset="2"/>
              <a:buChar char="q"/>
            </a:pPr>
            <a:endParaRPr lang="en-US" sz="2400" dirty="0" smtClean="0"/>
          </a:p>
          <a:p>
            <a:pPr algn="just"/>
            <a:r>
              <a:rPr lang="en-US" sz="2400" b="1" dirty="0"/>
              <a:t>Static Variables </a:t>
            </a:r>
            <a:r>
              <a:rPr lang="en-US" sz="2400" dirty="0" smtClean="0"/>
              <a:t>- </a:t>
            </a:r>
            <a:r>
              <a:rPr lang="en-US" sz="2400" dirty="0"/>
              <a:t>Variables in a function, Variables in a </a:t>
            </a:r>
            <a:r>
              <a:rPr lang="en-US" sz="2400" dirty="0" smtClean="0"/>
              <a:t>class.</a:t>
            </a:r>
          </a:p>
          <a:p>
            <a:pPr algn="just"/>
            <a:endParaRPr lang="en-US" sz="2400" dirty="0"/>
          </a:p>
          <a:p>
            <a:pPr algn="just"/>
            <a:r>
              <a:rPr lang="en-US" sz="2400" b="1" dirty="0"/>
              <a:t>Static </a:t>
            </a:r>
            <a:r>
              <a:rPr lang="en-US" sz="2400" b="1" dirty="0" smtClean="0"/>
              <a:t>Field – </a:t>
            </a:r>
            <a:r>
              <a:rPr lang="en-US" sz="2400" dirty="0" smtClean="0"/>
              <a:t>A </a:t>
            </a:r>
            <a:r>
              <a:rPr lang="en-US" sz="2400" dirty="0"/>
              <a:t>field which is declared as static is called static field. Unlike instance field which gets memory each time whenever you create object, there is only one copy of static field created in the memory. It is shared to all the objects</a:t>
            </a:r>
            <a:r>
              <a:rPr lang="en-US" sz="2400" dirty="0" smtClean="0"/>
              <a:t>.</a:t>
            </a:r>
            <a:endParaRPr lang="en-US" sz="2400" b="1" dirty="0"/>
          </a:p>
        </p:txBody>
      </p:sp>
    </p:spTree>
    <p:extLst>
      <p:ext uri="{BB962C8B-B14F-4D97-AF65-F5344CB8AC3E}">
        <p14:creationId xmlns="" xmlns:p14="http://schemas.microsoft.com/office/powerpoint/2010/main" val="850471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247" y="2726105"/>
            <a:ext cx="5544671" cy="3170099"/>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include&lt;string</a:t>
            </a:r>
            <a:r>
              <a:rPr lang="en-US" sz="2000" b="1" dirty="0">
                <a:solidFill>
                  <a:srgbClr val="FF0000"/>
                </a:solidFill>
                <a:latin typeface="Courier New" panose="02070309020205020404" pitchFamily="49" charset="0"/>
                <a:cs typeface="Courier New" panose="02070309020205020404" pitchFamily="49" charset="0"/>
              </a:rPr>
              <a:t>&gt; </a:t>
            </a: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void demo()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static int count = 0; </a:t>
            </a:r>
          </a:p>
          <a:p>
            <a:r>
              <a:rPr lang="en-US" sz="2000" b="1" dirty="0">
                <a:solidFill>
                  <a:srgbClr val="FF0000"/>
                </a:solidFill>
                <a:latin typeface="Courier New" panose="02070309020205020404" pitchFamily="49" charset="0"/>
                <a:cs typeface="Courier New" panose="02070309020205020404" pitchFamily="49" charset="0"/>
              </a:rPr>
              <a:t>	cout &lt;&lt; count &lt;&lt; " "; </a:t>
            </a:r>
          </a:p>
          <a:p>
            <a:r>
              <a:rPr lang="en-US" sz="2000" b="1" dirty="0">
                <a:solidFill>
                  <a:srgbClr val="FF0000"/>
                </a:solidFill>
                <a:latin typeface="Courier New" panose="02070309020205020404" pitchFamily="49" charset="0"/>
                <a:cs typeface="Courier New" panose="02070309020205020404" pitchFamily="49" charset="0"/>
              </a:rPr>
              <a:t>	count++; </a:t>
            </a:r>
          </a:p>
          <a:p>
            <a:r>
              <a:rPr lang="en-US" sz="2000" b="1" dirty="0">
                <a:solidFill>
                  <a:srgbClr val="FF0000"/>
                </a:solidFill>
                <a:latin typeface="Courier New" panose="02070309020205020404" pitchFamily="49" charset="0"/>
                <a:cs typeface="Courier New" panose="02070309020205020404" pitchFamily="49" charset="0"/>
              </a:rPr>
              <a:t>} </a:t>
            </a:r>
          </a:p>
          <a:p>
            <a:endParaRPr lang="en-US" sz="2000" b="1" dirty="0">
              <a:solidFill>
                <a:srgbClr val="FF0000"/>
              </a:solidFill>
              <a:latin typeface="Courier New" panose="02070309020205020404" pitchFamily="49" charset="0"/>
              <a:cs typeface="Courier New" panose="02070309020205020404" pitchFamily="49" charset="0"/>
            </a:endParaRPr>
          </a:p>
        </p:txBody>
      </p:sp>
      <p:sp>
        <p:nvSpPr>
          <p:cNvPr id="2" name="TextBox 1"/>
          <p:cNvSpPr txBox="1"/>
          <p:nvPr/>
        </p:nvSpPr>
        <p:spPr>
          <a:xfrm>
            <a:off x="318247" y="389964"/>
            <a:ext cx="11676529" cy="1938992"/>
          </a:xfrm>
          <a:prstGeom prst="rect">
            <a:avLst/>
          </a:prstGeom>
          <a:noFill/>
        </p:spPr>
        <p:txBody>
          <a:bodyPr wrap="square" rtlCol="0">
            <a:spAutoFit/>
          </a:bodyPr>
          <a:lstStyle/>
          <a:p>
            <a:pPr algn="just"/>
            <a:r>
              <a:rPr lang="en-US" sz="2400" b="1" dirty="0" smtClean="0">
                <a:ea typeface="Arial Unicode MS" panose="020B0604020202020204" pitchFamily="34" charset="-128"/>
                <a:cs typeface="Arial Unicode MS" panose="020B0604020202020204" pitchFamily="34" charset="-128"/>
              </a:rPr>
              <a:t>Static variables in a function – </a:t>
            </a:r>
          </a:p>
          <a:p>
            <a:pPr algn="just"/>
            <a:r>
              <a:rPr lang="en-US" sz="2400" dirty="0" smtClean="0">
                <a:ea typeface="Arial Unicode MS" panose="020B0604020202020204" pitchFamily="34" charset="-128"/>
                <a:cs typeface="Arial Unicode MS" panose="020B0604020202020204" pitchFamily="34" charset="-128"/>
              </a:rPr>
              <a:t>When </a:t>
            </a:r>
            <a:r>
              <a:rPr lang="en-US" sz="2400" dirty="0">
                <a:ea typeface="Arial Unicode MS" panose="020B0604020202020204" pitchFamily="34" charset="-128"/>
                <a:cs typeface="Arial Unicode MS" panose="020B0604020202020204" pitchFamily="34" charset="-128"/>
              </a:rPr>
              <a:t>a variable is declared as static, space for it gets allocated for the lifetime of the program. Even if the function is called multiple times, space for the static variable is allocated only once and the value of variable in the previous call gets carried through the next function call. </a:t>
            </a:r>
          </a:p>
        </p:txBody>
      </p:sp>
      <p:sp>
        <p:nvSpPr>
          <p:cNvPr id="5" name="Rectangle 4"/>
          <p:cNvSpPr/>
          <p:nvPr/>
        </p:nvSpPr>
        <p:spPr>
          <a:xfrm>
            <a:off x="5862918" y="2726105"/>
            <a:ext cx="4845424" cy="2031325"/>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dirty="0">
                <a:solidFill>
                  <a:srgbClr val="FF0000"/>
                </a:solidFill>
                <a:latin typeface="Courier New" panose="02070309020205020404" pitchFamily="49" charset="0"/>
                <a:cs typeface="Courier New" panose="02070309020205020404" pitchFamily="49" charset="0"/>
              </a:rPr>
              <a:t>main()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for (int i=0; i&lt;5; i</a:t>
            </a:r>
            <a:r>
              <a:rPr lang="en-US" b="1" dirty="0" smtClean="0">
                <a:solidFill>
                  <a:srgbClr val="FF0000"/>
                </a:solidFill>
                <a:latin typeface="Courier New" panose="02070309020205020404" pitchFamily="49" charset="0"/>
                <a:cs typeface="Courier New" panose="02070309020205020404" pitchFamily="49" charset="0"/>
              </a:rPr>
              <a:t>++)</a:t>
            </a:r>
          </a:p>
          <a:p>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demo(); </a:t>
            </a:r>
            <a:endParaRPr lang="en-US" b="1" dirty="0" smtClean="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2567574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247" y="2387551"/>
            <a:ext cx="5544671" cy="4093428"/>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#include&lt;</a:t>
            </a:r>
            <a:r>
              <a:rPr lang="en-US" sz="2000" b="1" dirty="0" err="1">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a:t>
            </a:r>
            <a:r>
              <a:rPr lang="en-US" sz="2000" b="1" dirty="0" err="1">
                <a:solidFill>
                  <a:srgbClr val="FF0000"/>
                </a:solidFill>
                <a:latin typeface="Courier New" panose="02070309020205020404" pitchFamily="49" charset="0"/>
                <a:cs typeface="Courier New" panose="02070309020205020404" pitchFamily="49" charset="0"/>
              </a:rPr>
              <a:t>GfG</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public</a:t>
            </a:r>
            <a:r>
              <a:rPr lang="en-US" sz="2000" b="1" dirty="0">
                <a:solidFill>
                  <a:srgbClr val="FF0000"/>
                </a:solidFill>
                <a:latin typeface="Courier New" panose="02070309020205020404" pitchFamily="49" charset="0"/>
                <a:cs typeface="Courier New" panose="02070309020205020404" pitchFamily="49" charset="0"/>
              </a:rPr>
              <a:t>:</a:t>
            </a:r>
          </a:p>
          <a:p>
            <a:r>
              <a:rPr lang="en-US" sz="2000" b="1" dirty="0">
                <a:solidFill>
                  <a:srgbClr val="FF0000"/>
                </a:solidFill>
                <a:latin typeface="Courier New" panose="02070309020205020404" pitchFamily="49" charset="0"/>
                <a:cs typeface="Courier New" panose="02070309020205020404" pitchFamily="49" charset="0"/>
              </a:rPr>
              <a:t>	static int i;</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GfG</a:t>
            </a:r>
            <a:r>
              <a:rPr lang="en-US" sz="2000" b="1" dirty="0">
                <a:solidFill>
                  <a:srgbClr val="FF0000"/>
                </a:solidFill>
                <a:latin typeface="Courier New" panose="02070309020205020404" pitchFamily="49" charset="0"/>
                <a:cs typeface="Courier New" panose="02070309020205020404" pitchFamily="49" charset="0"/>
              </a:rPr>
              <a:t>()</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 = 0;</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a:t>
            </a:r>
          </a:p>
          <a:p>
            <a:r>
              <a:rPr lang="en-US" sz="2000" b="1" dirty="0">
                <a:solidFill>
                  <a:srgbClr val="FF0000"/>
                </a:solidFill>
                <a:latin typeface="Courier New" panose="02070309020205020404" pitchFamily="49" charset="0"/>
                <a:cs typeface="Courier New" panose="02070309020205020404" pitchFamily="49" charset="0"/>
              </a:rPr>
              <a:t>int </a:t>
            </a:r>
            <a:r>
              <a:rPr lang="en-US" sz="2000" b="1" dirty="0" err="1">
                <a:solidFill>
                  <a:srgbClr val="FF0000"/>
                </a:solidFill>
                <a:latin typeface="Courier New" panose="02070309020205020404" pitchFamily="49" charset="0"/>
                <a:cs typeface="Courier New" panose="02070309020205020404" pitchFamily="49" charset="0"/>
              </a:rPr>
              <a:t>GfG</a:t>
            </a:r>
            <a:r>
              <a:rPr lang="en-US" sz="2000" b="1" dirty="0">
                <a:solidFill>
                  <a:srgbClr val="FF0000"/>
                </a:solidFill>
                <a:latin typeface="Courier New" panose="02070309020205020404" pitchFamily="49" charset="0"/>
                <a:cs typeface="Courier New" panose="02070309020205020404" pitchFamily="49" charset="0"/>
              </a:rPr>
              <a:t> :: i = 999</a:t>
            </a:r>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2" name="TextBox 1"/>
          <p:cNvSpPr txBox="1"/>
          <p:nvPr/>
        </p:nvSpPr>
        <p:spPr>
          <a:xfrm>
            <a:off x="318247" y="389964"/>
            <a:ext cx="11676529" cy="1938992"/>
          </a:xfrm>
          <a:prstGeom prst="rect">
            <a:avLst/>
          </a:prstGeom>
          <a:noFill/>
        </p:spPr>
        <p:txBody>
          <a:bodyPr wrap="square" rtlCol="0">
            <a:spAutoFit/>
          </a:bodyPr>
          <a:lstStyle/>
          <a:p>
            <a:pPr algn="just"/>
            <a:r>
              <a:rPr lang="en-US" sz="2400" b="1" dirty="0" smtClean="0">
                <a:ea typeface="Arial Unicode MS" panose="020B0604020202020204" pitchFamily="34" charset="-128"/>
                <a:cs typeface="Arial Unicode MS" panose="020B0604020202020204" pitchFamily="34" charset="-128"/>
              </a:rPr>
              <a:t>Static variables in a class –</a:t>
            </a:r>
          </a:p>
          <a:p>
            <a:pPr algn="just"/>
            <a:r>
              <a:rPr lang="en-US" sz="2400" dirty="0">
                <a:ea typeface="Arial Unicode MS" panose="020B0604020202020204" pitchFamily="34" charset="-128"/>
                <a:cs typeface="Arial Unicode MS" panose="020B0604020202020204" pitchFamily="34" charset="-128"/>
              </a:rPr>
              <a:t>As the variables declared as static are initialized only once as they are allocated space in separate static storage so, the static variables in a class are shared by the objects. There can not be multiple copies of same static variables for different objects. Also because of this reason static variables can not be initialized using constructors.</a:t>
            </a:r>
          </a:p>
        </p:txBody>
      </p:sp>
      <p:sp>
        <p:nvSpPr>
          <p:cNvPr id="5" name="Rectangle 4"/>
          <p:cNvSpPr/>
          <p:nvPr/>
        </p:nvSpPr>
        <p:spPr>
          <a:xfrm>
            <a:off x="5862918" y="2726105"/>
            <a:ext cx="5916706" cy="3416320"/>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int </a:t>
            </a:r>
            <a:r>
              <a:rPr lang="en-US" b="1" dirty="0">
                <a:solidFill>
                  <a:srgbClr val="FF0000"/>
                </a:solidFill>
                <a:latin typeface="Courier New" panose="02070309020205020404" pitchFamily="49" charset="0"/>
                <a:cs typeface="Courier New" panose="02070309020205020404" pitchFamily="49" charset="0"/>
              </a:rPr>
              <a:t>main()</a:t>
            </a:r>
          </a:p>
          <a:p>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 obj1;</a:t>
            </a:r>
          </a:p>
          <a:p>
            <a:r>
              <a:rPr lang="en-US" b="1" dirty="0">
                <a:solidFill>
                  <a:srgbClr val="FF0000"/>
                </a:solidFill>
                <a:latin typeface="Courier New" panose="02070309020205020404" pitchFamily="49" charset="0"/>
                <a:cs typeface="Courier New" panose="02070309020205020404" pitchFamily="49" charset="0"/>
              </a:rPr>
              <a:t>	cout&lt;&lt;obj1.i&lt;&lt;endl;</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 obj2;</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obj1.i =2;</a:t>
            </a:r>
          </a:p>
          <a:p>
            <a:r>
              <a:rPr lang="en-US" b="1" dirty="0">
                <a:solidFill>
                  <a:srgbClr val="FF0000"/>
                </a:solidFill>
                <a:latin typeface="Courier New" panose="02070309020205020404" pitchFamily="49" charset="0"/>
                <a:cs typeface="Courier New" panose="02070309020205020404" pitchFamily="49" charset="0"/>
              </a:rPr>
              <a:t>	obj2.i = 3;</a:t>
            </a:r>
          </a:p>
          <a:p>
            <a:r>
              <a:rPr lang="en-US" b="1" dirty="0">
                <a:solidFill>
                  <a:srgbClr val="FF0000"/>
                </a:solidFill>
                <a:latin typeface="Courier New" panose="02070309020205020404" pitchFamily="49" charset="0"/>
                <a:cs typeface="Courier New" panose="02070309020205020404" pitchFamily="49" charset="0"/>
              </a:rPr>
              <a:t>	cout &lt;&lt; obj1.i&lt;&lt;" "&lt;&lt;obj2.i;</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return 0;</a:t>
            </a:r>
          </a:p>
          <a:p>
            <a:r>
              <a:rPr lang="en-US" b="1"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30832765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247" y="1590293"/>
            <a:ext cx="6311153" cy="5078313"/>
          </a:xfrm>
          <a:prstGeom prst="rect">
            <a:avLst/>
          </a:prstGeom>
        </p:spPr>
        <p:txBody>
          <a:bodyPr wrap="square">
            <a:spAutoFit/>
          </a:bodyPr>
          <a:lstStyle/>
          <a:p>
            <a:r>
              <a:rPr lang="en-US" b="1" dirty="0">
                <a:solidFill>
                  <a:srgbClr val="FF0000"/>
                </a:solidFill>
                <a:latin typeface="Courier New" panose="02070309020205020404" pitchFamily="49" charset="0"/>
                <a:cs typeface="Courier New" panose="02070309020205020404" pitchFamily="49" charset="0"/>
              </a:rPr>
              <a:t>#</a:t>
            </a:r>
            <a:r>
              <a:rPr lang="en-US" b="1" dirty="0" smtClean="0">
                <a:solidFill>
                  <a:srgbClr val="FF0000"/>
                </a:solidFill>
                <a:latin typeface="Courier New" panose="02070309020205020404" pitchFamily="49" charset="0"/>
                <a:cs typeface="Courier New" panose="02070309020205020404" pitchFamily="49" charset="0"/>
              </a:rPr>
              <a:t>include&lt;iostream.h&gt;</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#include&lt;</a:t>
            </a:r>
            <a:r>
              <a:rPr lang="en-US" b="1" dirty="0" err="1" smtClean="0">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class </a:t>
            </a:r>
            <a:r>
              <a:rPr lang="en-US" b="1" dirty="0" err="1">
                <a:solidFill>
                  <a:srgbClr val="FF0000"/>
                </a:solidFill>
                <a:latin typeface="Courier New" panose="02070309020205020404" pitchFamily="49" charset="0"/>
                <a:cs typeface="Courier New" panose="02070309020205020404" pitchFamily="49" charset="0"/>
              </a:rPr>
              <a:t>GfG</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a:t>
            </a:r>
          </a:p>
          <a:p>
            <a:r>
              <a:rPr lang="en-US" b="1" dirty="0" smtClean="0">
                <a:solidFill>
                  <a:srgbClr val="FF0000"/>
                </a:solidFill>
                <a:latin typeface="Courier New" panose="02070309020205020404" pitchFamily="49" charset="0"/>
                <a:cs typeface="Courier New" panose="02070309020205020404" pitchFamily="49" charset="0"/>
              </a:rPr>
              <a:t>	int </a:t>
            </a:r>
            <a:r>
              <a:rPr lang="en-US" b="1" dirty="0">
                <a:solidFill>
                  <a:srgbClr val="FF0000"/>
                </a:solidFill>
                <a:latin typeface="Courier New" panose="02070309020205020404" pitchFamily="49" charset="0"/>
                <a:cs typeface="Courier New" panose="02070309020205020404" pitchFamily="49" charset="0"/>
              </a:rPr>
              <a:t>i = 0</a:t>
            </a:r>
            <a:r>
              <a:rPr lang="en-US" b="1" dirty="0"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public</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i = 0;</a:t>
            </a:r>
          </a:p>
          <a:p>
            <a:r>
              <a:rPr lang="en-US" b="1" dirty="0">
                <a:solidFill>
                  <a:srgbClr val="FF0000"/>
                </a:solidFill>
                <a:latin typeface="Courier New" panose="02070309020205020404" pitchFamily="49" charset="0"/>
                <a:cs typeface="Courier New" panose="02070309020205020404" pitchFamily="49" charset="0"/>
              </a:rPr>
              <a:t>		cout &lt;&lt; "Inside Constructor\n";</a:t>
            </a:r>
          </a:p>
          <a:p>
            <a:r>
              <a:rPr lang="en-US" b="1" dirty="0">
                <a:solidFill>
                  <a:srgbClr val="FF0000"/>
                </a:solidFill>
                <a:latin typeface="Courier New" panose="02070309020205020404" pitchFamily="49" charset="0"/>
                <a:cs typeface="Courier New" panose="02070309020205020404" pitchFamily="49" charset="0"/>
              </a:rPr>
              <a:t>	}</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cout &lt;&lt; "Inside Destructor\n";</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a:t>
            </a:r>
          </a:p>
        </p:txBody>
      </p:sp>
      <p:sp>
        <p:nvSpPr>
          <p:cNvPr id="2" name="TextBox 1"/>
          <p:cNvSpPr txBox="1"/>
          <p:nvPr/>
        </p:nvSpPr>
        <p:spPr>
          <a:xfrm>
            <a:off x="318247" y="389964"/>
            <a:ext cx="11676529" cy="1200329"/>
          </a:xfrm>
          <a:prstGeom prst="rect">
            <a:avLst/>
          </a:prstGeom>
          <a:noFill/>
        </p:spPr>
        <p:txBody>
          <a:bodyPr wrap="square" rtlCol="0">
            <a:spAutoFit/>
          </a:bodyPr>
          <a:lstStyle/>
          <a:p>
            <a:pPr algn="just"/>
            <a:r>
              <a:rPr lang="en-US" sz="2400" b="1" dirty="0"/>
              <a:t>Static Members of </a:t>
            </a:r>
            <a:r>
              <a:rPr lang="en-US" sz="2400" b="1" dirty="0" smtClean="0"/>
              <a:t>Class –</a:t>
            </a:r>
          </a:p>
          <a:p>
            <a:pPr marL="342900" indent="-342900" algn="just">
              <a:buFont typeface="Wingdings" panose="05000000000000000000" pitchFamily="2" charset="2"/>
              <a:buChar char="§"/>
            </a:pPr>
            <a:r>
              <a:rPr lang="en-US" sz="2400" b="1" dirty="0">
                <a:ea typeface="Arial Unicode MS" panose="020B0604020202020204" pitchFamily="34" charset="-128"/>
                <a:cs typeface="Arial Unicode MS" panose="020B0604020202020204" pitchFamily="34" charset="-128"/>
              </a:rPr>
              <a:t>Class objects as </a:t>
            </a:r>
            <a:r>
              <a:rPr lang="en-US" sz="2400" b="1" dirty="0" smtClean="0">
                <a:ea typeface="Arial Unicode MS" panose="020B0604020202020204" pitchFamily="34" charset="-128"/>
                <a:cs typeface="Arial Unicode MS" panose="020B0604020202020204" pitchFamily="34" charset="-128"/>
              </a:rPr>
              <a:t>static -</a:t>
            </a:r>
            <a:r>
              <a:rPr lang="en-US" sz="2400" dirty="0" smtClean="0">
                <a:ea typeface="Arial Unicode MS" panose="020B0604020202020204" pitchFamily="34" charset="-128"/>
                <a:cs typeface="Arial Unicode MS" panose="020B0604020202020204" pitchFamily="34" charset="-128"/>
              </a:rPr>
              <a:t> </a:t>
            </a:r>
            <a:r>
              <a:rPr lang="en-US" sz="2400" dirty="0">
                <a:ea typeface="Arial Unicode MS" panose="020B0604020202020204" pitchFamily="34" charset="-128"/>
                <a:cs typeface="Arial Unicode MS" panose="020B0604020202020204" pitchFamily="34" charset="-128"/>
              </a:rPr>
              <a:t>Just like variables, objects also when declared as static have a scope till the lifetime of program.</a:t>
            </a:r>
          </a:p>
        </p:txBody>
      </p:sp>
      <p:sp>
        <p:nvSpPr>
          <p:cNvPr id="4" name="Rectangle 3"/>
          <p:cNvSpPr/>
          <p:nvPr/>
        </p:nvSpPr>
        <p:spPr>
          <a:xfrm>
            <a:off x="6629400" y="1590293"/>
            <a:ext cx="5365376" cy="2585323"/>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dirty="0">
                <a:solidFill>
                  <a:srgbClr val="FF0000"/>
                </a:solidFill>
                <a:latin typeface="Courier New" panose="02070309020205020404" pitchFamily="49" charset="0"/>
                <a:cs typeface="Courier New" panose="02070309020205020404" pitchFamily="49" charset="0"/>
              </a:rPr>
              <a:t>main()</a:t>
            </a:r>
          </a:p>
          <a:p>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int x = 0;</a:t>
            </a:r>
          </a:p>
          <a:p>
            <a:r>
              <a:rPr lang="en-US" b="1" dirty="0">
                <a:solidFill>
                  <a:srgbClr val="FF0000"/>
                </a:solidFill>
                <a:latin typeface="Courier New" panose="02070309020205020404" pitchFamily="49" charset="0"/>
                <a:cs typeface="Courier New" panose="02070309020205020404" pitchFamily="49" charset="0"/>
              </a:rPr>
              <a:t>	if (x==0)</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static </a:t>
            </a:r>
            <a:r>
              <a:rPr lang="en-US" b="1" dirty="0" err="1">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obj</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cout &lt;&lt; "End of main\n";</a:t>
            </a:r>
          </a:p>
          <a:p>
            <a:r>
              <a:rPr lang="en-US" b="1"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166895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First C++ Program -</a:t>
            </a:r>
            <a:endParaRPr lang="en-US" sz="3600" b="1" dirty="0">
              <a:latin typeface="+mn-lt"/>
            </a:endParaRPr>
          </a:p>
        </p:txBody>
      </p:sp>
      <p:sp>
        <p:nvSpPr>
          <p:cNvPr id="3" name="Text Placeholder 2"/>
          <p:cNvSpPr>
            <a:spLocks noGrp="1"/>
          </p:cNvSpPr>
          <p:nvPr>
            <p:ph type="body" idx="1"/>
          </p:nvPr>
        </p:nvSpPr>
        <p:spPr>
          <a:xfrm>
            <a:off x="568803" y="1307644"/>
            <a:ext cx="11005246" cy="5268520"/>
          </a:xfrm>
        </p:spPr>
        <p:txBody>
          <a:bodyPr>
            <a:noAutofit/>
          </a:bodyPr>
          <a:lstStyle/>
          <a:p>
            <a:pPr lvl="1" algn="just"/>
            <a:r>
              <a:rPr lang="en-US" b="1" dirty="0" smtClean="0">
                <a:solidFill>
                  <a:schemeClr val="tx1"/>
                </a:solidFill>
              </a:rPr>
              <a:t>#include &lt;iostream.h&gt;</a:t>
            </a:r>
          </a:p>
          <a:p>
            <a:pPr lvl="1" algn="just"/>
            <a:r>
              <a:rPr lang="en-US" b="1" dirty="0" smtClean="0">
                <a:solidFill>
                  <a:schemeClr val="tx1"/>
                </a:solidFill>
              </a:rPr>
              <a:t>using namespace std;</a:t>
            </a:r>
          </a:p>
          <a:p>
            <a:pPr lvl="1" algn="just"/>
            <a:r>
              <a:rPr lang="en-US" b="1" dirty="0" smtClean="0">
                <a:solidFill>
                  <a:schemeClr val="tx1"/>
                </a:solidFill>
              </a:rPr>
              <a:t>void main()</a:t>
            </a:r>
          </a:p>
          <a:p>
            <a:pPr lvl="1" algn="just"/>
            <a:r>
              <a:rPr lang="en-US" b="1" dirty="0" smtClean="0">
                <a:solidFill>
                  <a:schemeClr val="tx1"/>
                </a:solidFill>
              </a:rPr>
              <a:t>{</a:t>
            </a:r>
          </a:p>
          <a:p>
            <a:pPr lvl="1" algn="just"/>
            <a:r>
              <a:rPr lang="en-US" b="1" dirty="0" smtClean="0">
                <a:solidFill>
                  <a:schemeClr val="tx1"/>
                </a:solidFill>
              </a:rPr>
              <a:t>    cout &lt;&lt; "Hello this is C++";</a:t>
            </a:r>
          </a:p>
          <a:p>
            <a:pPr lvl="1" algn="just"/>
            <a:r>
              <a:rPr lang="en-US" b="1" dirty="0" smtClean="0">
                <a:solidFill>
                  <a:schemeClr val="tx1"/>
                </a:solidFill>
              </a:rPr>
              <a:t>}</a:t>
            </a:r>
          </a:p>
          <a:p>
            <a:pPr lvl="1" algn="just"/>
            <a:endParaRPr lang="en-US" b="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Header files - </a:t>
            </a:r>
            <a:r>
              <a:rPr lang="en-US" sz="2000" dirty="0" smtClean="0">
                <a:solidFill>
                  <a:schemeClr val="tx1"/>
                </a:solidFill>
              </a:rPr>
              <a:t>Header files are included at the beginning just like in C program. Here iostream is a header file which provides us with input &amp; output streams. Header files contained predeclared function libraries, which can be used by users for their ease.</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Namespace std - </a:t>
            </a:r>
            <a:r>
              <a:rPr lang="en-US" sz="2000" dirty="0" smtClean="0">
                <a:solidFill>
                  <a:schemeClr val="tx1"/>
                </a:solidFill>
              </a:rPr>
              <a:t>Using namespace std, tells the compiler to use standard namespace. Namespace collects identifiers used for class, object and variables. Namespace can be used by two ways in a program, either by the use of using statement at the beginning, like we did in above mentioned program or by using name of namespace as prefix before the identifier with scope resolution (::) operator.</a:t>
            </a:r>
            <a:endParaRPr lang="en-US" sz="2000" dirty="0">
              <a:solidFill>
                <a:schemeClr val="tx1"/>
              </a:solidFill>
            </a:endParaRPr>
          </a:p>
        </p:txBody>
      </p:sp>
    </p:spTree>
    <p:extLst>
      <p:ext uri="{BB962C8B-B14F-4D97-AF65-F5344CB8AC3E}">
        <p14:creationId xmlns="" xmlns:p14="http://schemas.microsoft.com/office/powerpoint/2010/main" val="10049858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 y="389964"/>
            <a:ext cx="11676529" cy="2677656"/>
          </a:xfrm>
          <a:prstGeom prst="rect">
            <a:avLst/>
          </a:prstGeom>
          <a:noFill/>
        </p:spPr>
        <p:txBody>
          <a:bodyPr wrap="square" rtlCol="0">
            <a:spAutoFit/>
          </a:bodyPr>
          <a:lstStyle/>
          <a:p>
            <a:pPr algn="just"/>
            <a:r>
              <a:rPr lang="en-US" sz="2400" b="1" dirty="0"/>
              <a:t>Static functions in a </a:t>
            </a:r>
            <a:r>
              <a:rPr lang="en-US" sz="2400" b="1" dirty="0" smtClean="0"/>
              <a:t>class</a:t>
            </a:r>
            <a:r>
              <a:rPr lang="en-US" sz="2400" dirty="0"/>
              <a:t> </a:t>
            </a:r>
            <a:r>
              <a:rPr lang="en-US" sz="2400" dirty="0" smtClean="0"/>
              <a:t>-</a:t>
            </a:r>
          </a:p>
          <a:p>
            <a:pPr algn="just"/>
            <a:r>
              <a:rPr lang="en-US" sz="2400" dirty="0"/>
              <a:t>Just like the static data members or static variables inside the class, static member functions also does not depend on object of class. We are allowed to invoke a static member function using the object and the ‘.’ operator but it is recommended to invoke the static members using the class name and the scope resolution </a:t>
            </a:r>
            <a:r>
              <a:rPr lang="en-US" sz="2400" dirty="0" smtClean="0"/>
              <a:t>operator. Static </a:t>
            </a:r>
            <a:r>
              <a:rPr lang="en-US" sz="2400" dirty="0"/>
              <a:t>member functions are allowed to access only the static data members or other static member functions, they can not access the non-static data members or member functions of the class.</a:t>
            </a:r>
          </a:p>
        </p:txBody>
      </p:sp>
      <p:sp>
        <p:nvSpPr>
          <p:cNvPr id="4" name="Rectangle 3"/>
          <p:cNvSpPr/>
          <p:nvPr/>
        </p:nvSpPr>
        <p:spPr>
          <a:xfrm>
            <a:off x="533400" y="3121408"/>
            <a:ext cx="5517776" cy="3416320"/>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#include&lt;iostream.h&gt;</a:t>
            </a:r>
          </a:p>
          <a:p>
            <a:r>
              <a:rPr lang="en-US" b="1" dirty="0" smtClean="0">
                <a:solidFill>
                  <a:srgbClr val="FF0000"/>
                </a:solidFill>
                <a:latin typeface="Courier New" panose="02070309020205020404" pitchFamily="49" charset="0"/>
                <a:cs typeface="Courier New" panose="02070309020205020404" pitchFamily="49" charset="0"/>
              </a:rPr>
              <a:t>#include&lt;</a:t>
            </a:r>
            <a:r>
              <a:rPr lang="en-US" b="1" dirty="0" err="1" smtClean="0">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 </a:t>
            </a:r>
            <a:endParaRPr lang="en-US" b="1" dirty="0">
              <a:solidFill>
                <a:srgbClr val="FF0000"/>
              </a:solidFill>
              <a:latin typeface="Courier New" panose="02070309020205020404" pitchFamily="49" charset="0"/>
              <a:cs typeface="Courier New" panose="02070309020205020404" pitchFamily="49" charset="0"/>
            </a:endParaRP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class </a:t>
            </a:r>
            <a:r>
              <a:rPr lang="en-US" b="1" dirty="0" smtClean="0">
                <a:solidFill>
                  <a:srgbClr val="FF0000"/>
                </a:solidFill>
                <a:latin typeface="Courier New" panose="02070309020205020404" pitchFamily="49" charset="0"/>
                <a:cs typeface="Courier New" panose="02070309020205020404" pitchFamily="49" charset="0"/>
              </a:rPr>
              <a:t>GGI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public: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static void </a:t>
            </a:r>
            <a:r>
              <a:rPr lang="en-US" b="1" dirty="0" err="1">
                <a:solidFill>
                  <a:srgbClr val="FF0000"/>
                </a:solidFill>
                <a:latin typeface="Courier New" panose="02070309020205020404" pitchFamily="49" charset="0"/>
                <a:cs typeface="Courier New" panose="02070309020205020404" pitchFamily="49" charset="0"/>
              </a:rPr>
              <a:t>printMsg</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cout&lt;&lt;"Welcome to </a:t>
            </a:r>
            <a:r>
              <a:rPr lang="en-US" b="1" dirty="0" smtClean="0">
                <a:solidFill>
                  <a:srgbClr val="FF0000"/>
                </a:solidFill>
                <a:latin typeface="Courier New" panose="02070309020205020404" pitchFamily="49" charset="0"/>
                <a:cs typeface="Courier New" panose="02070309020205020404" pitchFamily="49" charset="0"/>
              </a:rPr>
              <a:t>GGI…";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t>
            </a:r>
          </a:p>
        </p:txBody>
      </p:sp>
      <p:sp>
        <p:nvSpPr>
          <p:cNvPr id="5" name="Rectangle 4"/>
          <p:cNvSpPr/>
          <p:nvPr/>
        </p:nvSpPr>
        <p:spPr>
          <a:xfrm>
            <a:off x="6840071" y="3123099"/>
            <a:ext cx="3742764" cy="1200329"/>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dirty="0">
                <a:solidFill>
                  <a:srgbClr val="FF0000"/>
                </a:solidFill>
                <a:latin typeface="Courier New" panose="02070309020205020404" pitchFamily="49" charset="0"/>
                <a:cs typeface="Courier New" panose="02070309020205020404" pitchFamily="49" charset="0"/>
              </a:rPr>
              <a:t>main()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printMsg</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8448881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29" y="230655"/>
            <a:ext cx="11537577" cy="441699"/>
          </a:xfrm>
        </p:spPr>
        <p:txBody>
          <a:bodyPr>
            <a:noAutofit/>
          </a:bodyPr>
          <a:lstStyle/>
          <a:p>
            <a:r>
              <a:rPr lang="en-US" sz="2800" b="1" dirty="0" smtClean="0">
                <a:effectLst>
                  <a:outerShdw blurRad="38100" dist="38100" dir="2700000" algn="tl">
                    <a:srgbClr val="000000">
                      <a:alpha val="43137"/>
                    </a:srgbClr>
                  </a:outerShdw>
                </a:effectLst>
              </a:rPr>
              <a:t>Structure in C++ -</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30306" y="820270"/>
            <a:ext cx="11429999" cy="5728447"/>
          </a:xfrm>
        </p:spPr>
        <p:txBody>
          <a:bodyPr anchor="t">
            <a:normAutofit lnSpcReduction="10000"/>
          </a:bodyPr>
          <a:lstStyle/>
          <a:p>
            <a:pPr marL="0" indent="0" algn="just">
              <a:buNone/>
            </a:pPr>
            <a:r>
              <a:rPr lang="en-US" sz="2200" dirty="0"/>
              <a:t>C++ Structure is a collection of different data types. It is similar to the class that holds different </a:t>
            </a:r>
            <a:r>
              <a:rPr lang="en-US" sz="2200" dirty="0" smtClean="0"/>
              <a:t>types </a:t>
            </a:r>
            <a:r>
              <a:rPr lang="en-US" sz="2200" dirty="0"/>
              <a:t>of data</a:t>
            </a:r>
            <a:r>
              <a:rPr lang="en-US" sz="2200" dirty="0" smtClean="0"/>
              <a:t>.</a:t>
            </a:r>
          </a:p>
          <a:p>
            <a:pPr marL="0" indent="0" algn="just">
              <a:buNone/>
            </a:pPr>
            <a:endParaRPr lang="en-US" sz="1800" dirty="0" smtClean="0"/>
          </a:p>
          <a:p>
            <a:pPr marL="0" indent="0" algn="just">
              <a:lnSpc>
                <a:spcPct val="100000"/>
              </a:lnSpc>
              <a:spcBef>
                <a:spcPts val="0"/>
              </a:spcBef>
              <a:buNone/>
            </a:pPr>
            <a:r>
              <a:rPr lang="en-US" sz="2400" b="1" dirty="0"/>
              <a:t>Syntax -	</a:t>
            </a:r>
            <a:r>
              <a:rPr lang="en-US" sz="2000" b="1" dirty="0" err="1">
                <a:solidFill>
                  <a:srgbClr val="FF0000"/>
                </a:solidFill>
                <a:latin typeface="Courier New" panose="02070309020205020404" pitchFamily="49" charset="0"/>
                <a:cs typeface="Courier New" panose="02070309020205020404" pitchFamily="49" charset="0"/>
              </a:rPr>
              <a:t>struct</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structure_name</a:t>
            </a:r>
            <a:r>
              <a:rPr lang="en-US" sz="2000" b="1" dirty="0">
                <a:solidFill>
                  <a:srgbClr val="FF0000"/>
                </a:solidFill>
                <a:latin typeface="Courier New" panose="02070309020205020404" pitchFamily="49" charset="0"/>
                <a:cs typeface="Courier New" panose="02070309020205020404" pitchFamily="49" charset="0"/>
              </a:rPr>
              <a:t>  </a:t>
            </a:r>
          </a:p>
          <a:p>
            <a:pPr marL="0" indent="0" algn="just">
              <a:lnSpc>
                <a:spcPct val="100000"/>
              </a:lnSpc>
              <a:spcBef>
                <a:spcPts val="0"/>
              </a:spcBef>
              <a:buNone/>
            </a:pP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r>
              <a:rPr lang="en-US" sz="2000" b="1" dirty="0">
                <a:solidFill>
                  <a:srgbClr val="FF0000"/>
                </a:solidFill>
                <a:latin typeface="Courier New" panose="02070309020205020404" pitchFamily="49" charset="0"/>
                <a:cs typeface="Courier New" panose="02070309020205020404" pitchFamily="49" charset="0"/>
              </a:rPr>
              <a:t>member declarations.  </a:t>
            </a:r>
          </a:p>
          <a:p>
            <a:pPr marL="0" indent="0" algn="just">
              <a:lnSpc>
                <a:spcPct val="100000"/>
              </a:lnSpc>
              <a:spcBef>
                <a:spcPts val="0"/>
              </a:spcBef>
              <a:buNone/>
            </a:pP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p>
          <a:p>
            <a:pPr marL="0" indent="0" algn="just">
              <a:lnSpc>
                <a:spcPct val="100000"/>
              </a:lnSpc>
              <a:spcBef>
                <a:spcPts val="0"/>
              </a:spcBef>
              <a:buNone/>
            </a:pPr>
            <a:r>
              <a:rPr lang="en-US" sz="2400" b="1" dirty="0"/>
              <a:t>Example - 	</a:t>
            </a:r>
            <a:r>
              <a:rPr lang="en-US" sz="2000" b="1" dirty="0" err="1">
                <a:solidFill>
                  <a:srgbClr val="FF0000"/>
                </a:solidFill>
                <a:latin typeface="Courier New" panose="02070309020205020404" pitchFamily="49" charset="0"/>
                <a:cs typeface="Courier New" panose="02070309020205020404" pitchFamily="49" charset="0"/>
              </a:rPr>
              <a:t>struct</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Student</a:t>
            </a: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char name[20];  </a:t>
            </a: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int id;  </a:t>
            </a: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int age;  </a:t>
            </a: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a:t>
            </a:r>
          </a:p>
          <a:p>
            <a:pPr>
              <a:buFont typeface="Wingdings" panose="05000000000000000000" pitchFamily="2" charset="2"/>
              <a:buChar char="§"/>
            </a:pPr>
            <a:r>
              <a:rPr lang="en-US" sz="2200" b="1" dirty="0"/>
              <a:t>How to create the instance of </a:t>
            </a:r>
            <a:r>
              <a:rPr lang="en-US" sz="2200" b="1" dirty="0" smtClean="0"/>
              <a:t>Structure?</a:t>
            </a:r>
            <a:r>
              <a:rPr lang="en-US" sz="2200" b="1" dirty="0"/>
              <a:t> </a:t>
            </a:r>
            <a:r>
              <a:rPr lang="en-US" sz="2200" b="1" dirty="0" smtClean="0"/>
              <a:t>- </a:t>
            </a:r>
            <a:r>
              <a:rPr lang="en-US" sz="2200" dirty="0" smtClean="0"/>
              <a:t>Structure </a:t>
            </a:r>
            <a:r>
              <a:rPr lang="en-US" sz="2200" dirty="0"/>
              <a:t>variable can be defined </a:t>
            </a:r>
            <a:r>
              <a:rPr lang="en-US" sz="2200" dirty="0" smtClean="0"/>
              <a:t>as -</a:t>
            </a:r>
            <a:r>
              <a:rPr lang="en-US" sz="2200" dirty="0"/>
              <a:t> </a:t>
            </a:r>
            <a:r>
              <a:rPr lang="en-US" sz="2200" b="1" dirty="0" smtClean="0"/>
              <a:t>Student </a:t>
            </a:r>
            <a:r>
              <a:rPr lang="en-US" sz="2200" b="1" dirty="0"/>
              <a:t>s</a:t>
            </a:r>
            <a:r>
              <a:rPr lang="en-US" sz="2200" b="1" dirty="0" smtClean="0"/>
              <a:t>;</a:t>
            </a:r>
          </a:p>
          <a:p>
            <a:pPr>
              <a:buFont typeface="Wingdings" panose="05000000000000000000" pitchFamily="2" charset="2"/>
              <a:buChar char="§"/>
            </a:pPr>
            <a:endParaRPr lang="en-US" sz="1600" b="1" dirty="0" smtClean="0"/>
          </a:p>
          <a:p>
            <a:pPr algn="just">
              <a:buFont typeface="Wingdings" panose="05000000000000000000" pitchFamily="2" charset="2"/>
              <a:buChar char="§"/>
            </a:pPr>
            <a:r>
              <a:rPr lang="en-US" sz="2200" b="1" dirty="0"/>
              <a:t>How to access the variable of </a:t>
            </a:r>
            <a:r>
              <a:rPr lang="en-US" sz="2200" b="1" dirty="0" smtClean="0"/>
              <a:t>Structure? - </a:t>
            </a:r>
            <a:r>
              <a:rPr lang="en-US" sz="2200" dirty="0" smtClean="0"/>
              <a:t>The </a:t>
            </a:r>
            <a:r>
              <a:rPr lang="en-US" sz="2200" dirty="0"/>
              <a:t>variable of the structure can be accessed by simply using the instance of the structure followed by the dot (.) operator and then the field of the </a:t>
            </a:r>
            <a:r>
              <a:rPr lang="en-US" sz="2200" dirty="0" smtClean="0"/>
              <a:t>structure. For example - </a:t>
            </a:r>
            <a:r>
              <a:rPr lang="en-US" sz="2200" b="1" dirty="0" smtClean="0"/>
              <a:t>s.id </a:t>
            </a:r>
            <a:r>
              <a:rPr lang="en-US" sz="2200" b="1" dirty="0"/>
              <a:t>= 4</a:t>
            </a:r>
            <a:r>
              <a:rPr lang="en-US" sz="2200" b="1" dirty="0" smtClean="0"/>
              <a:t>;</a:t>
            </a:r>
            <a:endParaRPr lang="en-US" sz="2200" b="1" dirty="0"/>
          </a:p>
        </p:txBody>
      </p:sp>
    </p:spTree>
    <p:extLst>
      <p:ext uri="{BB962C8B-B14F-4D97-AF65-F5344CB8AC3E}">
        <p14:creationId xmlns="" xmlns:p14="http://schemas.microsoft.com/office/powerpoint/2010/main" val="28771675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79199"/>
            <a:ext cx="11582400" cy="5632311"/>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err="1" smtClean="0">
                <a:solidFill>
                  <a:srgbClr val="FF0000"/>
                </a:solidFill>
                <a:latin typeface="Courier New" panose="02070309020205020404" pitchFamily="49" charset="0"/>
                <a:cs typeface="Courier New" panose="02070309020205020404" pitchFamily="49" charset="0"/>
              </a:rPr>
              <a:t>struct</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Rectangle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width, height;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void main()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struct</a:t>
            </a:r>
            <a:r>
              <a:rPr lang="en-US" sz="2000" b="1" dirty="0">
                <a:solidFill>
                  <a:srgbClr val="FF0000"/>
                </a:solidFill>
                <a:latin typeface="Courier New" panose="02070309020205020404" pitchFamily="49" charset="0"/>
                <a:cs typeface="Courier New" panose="02070309020205020404" pitchFamily="49" charset="0"/>
              </a:rPr>
              <a:t> Rectangle rec;    </a:t>
            </a: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rec.width</a:t>
            </a:r>
            <a:r>
              <a:rPr lang="en-US" sz="2000" b="1" dirty="0" smtClean="0">
                <a:solidFill>
                  <a:srgbClr val="FF0000"/>
                </a:solidFill>
                <a:latin typeface="Courier New" panose="02070309020205020404" pitchFamily="49" charset="0"/>
                <a:cs typeface="Courier New" panose="02070309020205020404" pitchFamily="49" charset="0"/>
              </a:rPr>
              <a:t>=8</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rec.height</a:t>
            </a:r>
            <a:r>
              <a:rPr lang="en-US" sz="2000" b="1" dirty="0">
                <a:solidFill>
                  <a:srgbClr val="FF0000"/>
                </a:solidFill>
                <a:latin typeface="Courier New" panose="02070309020205020404" pitchFamily="49" charset="0"/>
                <a:cs typeface="Courier New" panose="02070309020205020404" pitchFamily="49" charset="0"/>
              </a:rPr>
              <a:t>=5;    </a:t>
            </a:r>
            <a:endParaRPr lang="en-US" sz="2000" b="1" dirty="0" smtClean="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a:t>
            </a:r>
            <a:r>
              <a:rPr lang="en-US" sz="2000" b="1" dirty="0">
                <a:solidFill>
                  <a:srgbClr val="FF0000"/>
                </a:solidFill>
                <a:latin typeface="Courier New" panose="02070309020205020404" pitchFamily="49" charset="0"/>
                <a:cs typeface="Courier New" panose="02070309020205020404" pitchFamily="49" charset="0"/>
              </a:rPr>
              <a:t>&lt;&lt;"Area of Rectangle is: "&lt;&lt;(</a:t>
            </a:r>
            <a:r>
              <a:rPr lang="en-US" sz="2000" b="1" dirty="0" err="1">
                <a:solidFill>
                  <a:srgbClr val="FF0000"/>
                </a:solidFill>
                <a:latin typeface="Courier New" panose="02070309020205020404" pitchFamily="49" charset="0"/>
                <a:cs typeface="Courier New" panose="02070309020205020404" pitchFamily="49" charset="0"/>
              </a:rPr>
              <a:t>rec.width</a:t>
            </a:r>
            <a:r>
              <a:rPr lang="en-US" sz="2000" b="1" dirty="0">
                <a:solidFill>
                  <a:srgbClr val="FF0000"/>
                </a:solidFill>
                <a:latin typeface="Courier New" panose="02070309020205020404" pitchFamily="49" charset="0"/>
                <a:cs typeface="Courier New" panose="02070309020205020404" pitchFamily="49" charset="0"/>
              </a:rPr>
              <a:t> * </a:t>
            </a:r>
            <a:r>
              <a:rPr lang="en-US" sz="2000" b="1" dirty="0" err="1" smtClean="0">
                <a:solidFill>
                  <a:srgbClr val="FF0000"/>
                </a:solidFill>
                <a:latin typeface="Courier New" panose="02070309020205020404" pitchFamily="49" charset="0"/>
                <a:cs typeface="Courier New" panose="02070309020205020404" pitchFamily="49" charset="0"/>
              </a:rPr>
              <a:t>rec.height</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402056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694" y="234966"/>
            <a:ext cx="8086166" cy="5016758"/>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err="1" smtClean="0">
                <a:solidFill>
                  <a:srgbClr val="FF0000"/>
                </a:solidFill>
                <a:latin typeface="Courier New" panose="02070309020205020404" pitchFamily="49" charset="0"/>
                <a:cs typeface="Courier New" panose="02070309020205020404" pitchFamily="49" charset="0"/>
              </a:rPr>
              <a:t>struct</a:t>
            </a:r>
            <a:r>
              <a:rPr lang="en-US" sz="2000" b="1" dirty="0" smtClean="0">
                <a:solidFill>
                  <a:srgbClr val="FF0000"/>
                </a:solidFill>
                <a:latin typeface="Courier New" panose="02070309020205020404" pitchFamily="49" charset="0"/>
                <a:cs typeface="Courier New" panose="02070309020205020404" pitchFamily="49" charset="0"/>
              </a:rPr>
              <a:t> Rectangle</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int </a:t>
            </a:r>
            <a:r>
              <a:rPr lang="en-US" sz="2000" b="1" dirty="0">
                <a:solidFill>
                  <a:srgbClr val="FF0000"/>
                </a:solidFill>
                <a:latin typeface="Courier New" panose="02070309020205020404" pitchFamily="49" charset="0"/>
                <a:cs typeface="Courier New" panose="02070309020205020404" pitchFamily="49" charset="0"/>
              </a:rPr>
              <a:t>width, height;      </a:t>
            </a:r>
          </a:p>
          <a:p>
            <a:r>
              <a:rPr lang="en-US" sz="2000" b="1" dirty="0">
                <a:solidFill>
                  <a:srgbClr val="FF0000"/>
                </a:solidFill>
                <a:latin typeface="Courier New" panose="02070309020205020404" pitchFamily="49" charset="0"/>
                <a:cs typeface="Courier New" panose="02070309020205020404" pitchFamily="49" charset="0"/>
              </a:rPr>
              <a:t>  Rectangle(int w, int h)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width </a:t>
            </a:r>
            <a:r>
              <a:rPr lang="en-US" sz="2000" b="1" dirty="0">
                <a:solidFill>
                  <a:srgbClr val="FF0000"/>
                </a:solidFill>
                <a:latin typeface="Courier New" panose="02070309020205020404" pitchFamily="49" charset="0"/>
                <a:cs typeface="Courier New" panose="02070309020205020404" pitchFamily="49" charset="0"/>
              </a:rPr>
              <a:t>= w;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height </a:t>
            </a:r>
            <a:r>
              <a:rPr lang="en-US" sz="2000" b="1" dirty="0">
                <a:solidFill>
                  <a:srgbClr val="FF0000"/>
                </a:solidFill>
                <a:latin typeface="Courier New" panose="02070309020205020404" pitchFamily="49" charset="0"/>
                <a:cs typeface="Courier New" panose="02070309020205020404" pitchFamily="49" charset="0"/>
              </a:rPr>
              <a:t>= h;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void </a:t>
            </a:r>
            <a:r>
              <a:rPr lang="en-US" sz="2000" b="1" dirty="0" err="1">
                <a:solidFill>
                  <a:srgbClr val="FF0000"/>
                </a:solidFill>
                <a:latin typeface="Courier New" panose="02070309020205020404" pitchFamily="49" charset="0"/>
                <a:cs typeface="Courier New" panose="02070309020205020404" pitchFamily="49" charset="0"/>
              </a:rPr>
              <a:t>areaOfRectangle</a:t>
            </a:r>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cout&lt;&lt;"Area of Rectangle is: "&lt;&lt;(width*height);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2" name="Rectangle 1"/>
          <p:cNvSpPr/>
          <p:nvPr/>
        </p:nvSpPr>
        <p:spPr>
          <a:xfrm>
            <a:off x="6096000" y="234966"/>
            <a:ext cx="5670176" cy="1477328"/>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main()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struct</a:t>
            </a:r>
            <a:r>
              <a:rPr lang="en-US" b="1" dirty="0">
                <a:solidFill>
                  <a:srgbClr val="FF0000"/>
                </a:solidFill>
                <a:latin typeface="Courier New" panose="02070309020205020404" pitchFamily="49" charset="0"/>
                <a:cs typeface="Courier New" panose="02070309020205020404" pitchFamily="49" charset="0"/>
              </a:rPr>
              <a:t> Rectangle rec=Rectangle(4,6);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rec.areaOfRectangle</a:t>
            </a:r>
            <a:r>
              <a:rPr lang="en-US" b="1" dirty="0">
                <a:solidFill>
                  <a:srgbClr val="FF0000"/>
                </a:solidFill>
                <a:latin typeface="Courier New" panose="02070309020205020404" pitchFamily="49" charset="0"/>
                <a:cs typeface="Courier New" panose="02070309020205020404" pitchFamily="49" charset="0"/>
              </a:rPr>
              <a:t>();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36518426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034" y="1035038"/>
            <a:ext cx="11488271" cy="3785652"/>
          </a:xfrm>
          <a:prstGeom prst="rect">
            <a:avLst/>
          </a:prstGeom>
        </p:spPr>
        <p:txBody>
          <a:bodyPr wrap="square">
            <a:spAutoFit/>
          </a:bodyPr>
          <a:lstStyle/>
          <a:p>
            <a:pPr algn="just" fontAlgn="base"/>
            <a:r>
              <a:rPr lang="en-US" sz="2400" b="1" dirty="0"/>
              <a:t>Instance </a:t>
            </a:r>
            <a:r>
              <a:rPr lang="en-US" sz="2400" b="1" dirty="0" smtClean="0"/>
              <a:t>Variables</a:t>
            </a:r>
            <a:r>
              <a:rPr lang="en-US" sz="2400" dirty="0" smtClean="0"/>
              <a:t> – </a:t>
            </a:r>
          </a:p>
          <a:p>
            <a:pPr algn="just" fontAlgn="base"/>
            <a:r>
              <a:rPr lang="en-US" sz="2400" dirty="0" smtClean="0"/>
              <a:t>Instance </a:t>
            </a:r>
            <a:r>
              <a:rPr lang="en-US" sz="2400" dirty="0"/>
              <a:t>variables are non-static variables and are declared in a class outside any method, constructor or block</a:t>
            </a:r>
            <a:r>
              <a:rPr lang="en-US" sz="2400" dirty="0" smtClean="0"/>
              <a:t>. As </a:t>
            </a:r>
            <a:r>
              <a:rPr lang="en-US" sz="2400" dirty="0"/>
              <a:t>instance variables are declared in a class, these variables are created when an object of the class is created and destroyed when the object is destroyed.</a:t>
            </a:r>
          </a:p>
          <a:p>
            <a:pPr marL="800100" lvl="1" indent="-342900" algn="just" fontAlgn="base">
              <a:buFont typeface="Wingdings" panose="05000000000000000000" pitchFamily="2" charset="2"/>
              <a:buChar char="q"/>
            </a:pPr>
            <a:r>
              <a:rPr lang="en-US" sz="2400" dirty="0" smtClean="0"/>
              <a:t>Unlike </a:t>
            </a:r>
            <a:r>
              <a:rPr lang="en-US" sz="2400" dirty="0"/>
              <a:t>local variables, we may use access specifiers for instance variables. If we do not specify any access specifier then the default access specifier will be used</a:t>
            </a:r>
            <a:r>
              <a:rPr lang="en-US" sz="2400" dirty="0" smtClean="0"/>
              <a:t>.</a:t>
            </a:r>
          </a:p>
          <a:p>
            <a:pPr marL="800100" lvl="1" indent="-342900" algn="just" fontAlgn="base">
              <a:buFont typeface="Wingdings" panose="05000000000000000000" pitchFamily="2" charset="2"/>
              <a:buChar char="q"/>
            </a:pPr>
            <a:endParaRPr lang="en-US" sz="2400" dirty="0"/>
          </a:p>
          <a:p>
            <a:pPr marL="800100" lvl="1" indent="-342900" algn="just" fontAlgn="base">
              <a:buFont typeface="Wingdings" panose="05000000000000000000" pitchFamily="2" charset="2"/>
              <a:buChar char="q"/>
            </a:pPr>
            <a:r>
              <a:rPr lang="en-US" sz="2400" dirty="0" smtClean="0"/>
              <a:t>Initialization </a:t>
            </a:r>
            <a:r>
              <a:rPr lang="en-US" sz="2400" dirty="0"/>
              <a:t>of Instance Variable is not Mandatory.</a:t>
            </a:r>
          </a:p>
          <a:p>
            <a:pPr marL="800100" lvl="1" indent="-342900" algn="just" fontAlgn="base">
              <a:buFont typeface="Wingdings" panose="05000000000000000000" pitchFamily="2" charset="2"/>
              <a:buChar char="q"/>
            </a:pPr>
            <a:endParaRPr lang="en-US" sz="2400" dirty="0" smtClean="0"/>
          </a:p>
          <a:p>
            <a:pPr marL="800100" lvl="1" indent="-342900" algn="just" fontAlgn="base">
              <a:buFont typeface="Wingdings" panose="05000000000000000000" pitchFamily="2" charset="2"/>
              <a:buChar char="q"/>
            </a:pPr>
            <a:r>
              <a:rPr lang="en-US" sz="2400" dirty="0" smtClean="0"/>
              <a:t>Instance </a:t>
            </a:r>
            <a:r>
              <a:rPr lang="en-US" sz="2400" dirty="0"/>
              <a:t>Variable can be accessed only by creating objects.</a:t>
            </a:r>
            <a:endParaRPr lang="en-US" sz="2400" b="0" i="0" dirty="0">
              <a:effectLst/>
            </a:endParaRPr>
          </a:p>
        </p:txBody>
      </p:sp>
    </p:spTree>
    <p:extLst>
      <p:ext uri="{BB962C8B-B14F-4D97-AF65-F5344CB8AC3E}">
        <p14:creationId xmlns="" xmlns:p14="http://schemas.microsoft.com/office/powerpoint/2010/main" val="11796166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49983"/>
            <a:ext cx="5074026" cy="5632311"/>
          </a:xfrm>
          <a:prstGeom prst="rect">
            <a:avLst/>
          </a:prstGeom>
        </p:spPr>
        <p:txBody>
          <a:bodyPr wrap="square">
            <a:spAutoFit/>
          </a:bodyPr>
          <a:lstStyle/>
          <a:p>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Marks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public: </a:t>
            </a:r>
          </a:p>
          <a:p>
            <a:r>
              <a:rPr lang="en-US" sz="2000" b="1" dirty="0">
                <a:solidFill>
                  <a:srgbClr val="FF0000"/>
                </a:solidFill>
                <a:latin typeface="Courier New" panose="02070309020205020404" pitchFamily="49" charset="0"/>
                <a:cs typeface="Courier New" panose="02070309020205020404" pitchFamily="49" charset="0"/>
              </a:rPr>
              <a:t>	static int </a:t>
            </a:r>
            <a:r>
              <a:rPr lang="en-US" sz="2000" b="1" dirty="0" err="1">
                <a:solidFill>
                  <a:srgbClr val="FF0000"/>
                </a:solidFill>
                <a:latin typeface="Courier New" panose="02070309020205020404" pitchFamily="49" charset="0"/>
                <a:cs typeface="Courier New" panose="02070309020205020404" pitchFamily="49" charset="0"/>
              </a:rPr>
              <a:t>studentNumber</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a:t>
            </a:r>
            <a:r>
              <a:rPr lang="en-US" sz="2000" b="1" dirty="0" err="1">
                <a:solidFill>
                  <a:srgbClr val="FF0000"/>
                </a:solidFill>
                <a:latin typeface="Courier New" panose="02070309020205020404" pitchFamily="49" charset="0"/>
                <a:cs typeface="Courier New" panose="02070309020205020404" pitchFamily="49" charset="0"/>
              </a:rPr>
              <a:t>engMarks</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a:t>
            </a:r>
            <a:r>
              <a:rPr lang="en-US" sz="2000" b="1" dirty="0" err="1">
                <a:solidFill>
                  <a:srgbClr val="FF0000"/>
                </a:solidFill>
                <a:latin typeface="Courier New" panose="02070309020205020404" pitchFamily="49" charset="0"/>
                <a:cs typeface="Courier New" panose="02070309020205020404" pitchFamily="49" charset="0"/>
              </a:rPr>
              <a:t>mathsMarks</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a:t>
            </a:r>
            <a:r>
              <a:rPr lang="en-US" sz="2000" b="1" dirty="0" err="1">
                <a:solidFill>
                  <a:srgbClr val="FF0000"/>
                </a:solidFill>
                <a:latin typeface="Courier New" panose="02070309020205020404" pitchFamily="49" charset="0"/>
                <a:cs typeface="Courier New" panose="02070309020205020404" pitchFamily="49" charset="0"/>
              </a:rPr>
              <a:t>phyMarks</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public: </a:t>
            </a:r>
          </a:p>
          <a:p>
            <a:r>
              <a:rPr lang="en-US" sz="2000" b="1" dirty="0">
                <a:solidFill>
                  <a:srgbClr val="FF0000"/>
                </a:solidFill>
                <a:latin typeface="Courier New" panose="02070309020205020404" pitchFamily="49" charset="0"/>
                <a:cs typeface="Courier New" panose="02070309020205020404" pitchFamily="49" charset="0"/>
              </a:rPr>
              <a:t>	Marks() </a:t>
            </a:r>
          </a:p>
          <a:p>
            <a:r>
              <a:rPr lang="en-US" sz="2000" b="1" dirty="0">
                <a:solidFill>
                  <a:srgbClr val="FF0000"/>
                </a:solidFill>
                <a:latin typeface="Courier New" panose="02070309020205020404" pitchFamily="49" charset="0"/>
                <a:cs typeface="Courier New" panose="02070309020205020404" pitchFamily="49" charset="0"/>
              </a:rPr>
              <a:t>	{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studentNumber</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int </a:t>
            </a:r>
            <a:r>
              <a:rPr lang="en-US" sz="2000" b="1" dirty="0">
                <a:solidFill>
                  <a:srgbClr val="FF0000"/>
                </a:solidFill>
                <a:latin typeface="Courier New" panose="02070309020205020404" pitchFamily="49" charset="0"/>
                <a:cs typeface="Courier New" panose="02070309020205020404" pitchFamily="49" charset="0"/>
              </a:rPr>
              <a:t>Marks::</a:t>
            </a:r>
            <a:r>
              <a:rPr lang="en-US" sz="2000" b="1" dirty="0" err="1">
                <a:solidFill>
                  <a:srgbClr val="FF0000"/>
                </a:solidFill>
                <a:latin typeface="Courier New" panose="02070309020205020404" pitchFamily="49" charset="0"/>
                <a:cs typeface="Courier New" panose="02070309020205020404" pitchFamily="49" charset="0"/>
              </a:rPr>
              <a:t>studentNumber</a:t>
            </a:r>
            <a:r>
              <a:rPr lang="en-US" sz="2000" b="1" dirty="0">
                <a:solidFill>
                  <a:srgbClr val="FF0000"/>
                </a:solidFill>
                <a:latin typeface="Courier New" panose="02070309020205020404" pitchFamily="49" charset="0"/>
                <a:cs typeface="Courier New" panose="02070309020205020404" pitchFamily="49" charset="0"/>
              </a:rPr>
              <a:t> = 0; </a:t>
            </a:r>
          </a:p>
        </p:txBody>
      </p:sp>
      <p:sp>
        <p:nvSpPr>
          <p:cNvPr id="3" name="Rectangle 2"/>
          <p:cNvSpPr/>
          <p:nvPr/>
        </p:nvSpPr>
        <p:spPr>
          <a:xfrm>
            <a:off x="5378825" y="249983"/>
            <a:ext cx="6548716" cy="3416320"/>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dirty="0">
                <a:solidFill>
                  <a:srgbClr val="FF0000"/>
                </a:solidFill>
                <a:latin typeface="Courier New" panose="02070309020205020404" pitchFamily="49" charset="0"/>
                <a:cs typeface="Courier New" panose="02070309020205020404" pitchFamily="49" charset="0"/>
              </a:rPr>
              <a:t>main()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Marks obj1; </a:t>
            </a:r>
          </a:p>
          <a:p>
            <a:r>
              <a:rPr lang="en-US" b="1" dirty="0">
                <a:solidFill>
                  <a:srgbClr val="FF0000"/>
                </a:solidFill>
                <a:latin typeface="Courier New" panose="02070309020205020404" pitchFamily="49" charset="0"/>
                <a:cs typeface="Courier New" panose="02070309020205020404" pitchFamily="49" charset="0"/>
              </a:rPr>
              <a:t>	obj1.engMarks = 50; </a:t>
            </a:r>
          </a:p>
          <a:p>
            <a:r>
              <a:rPr lang="en-US" b="1" dirty="0">
                <a:solidFill>
                  <a:srgbClr val="FF0000"/>
                </a:solidFill>
                <a:latin typeface="Courier New" panose="02070309020205020404" pitchFamily="49" charset="0"/>
                <a:cs typeface="Courier New" panose="02070309020205020404" pitchFamily="49" charset="0"/>
              </a:rPr>
              <a:t>	obj1.mathsMarks = 80; </a:t>
            </a:r>
          </a:p>
          <a:p>
            <a:r>
              <a:rPr lang="en-US" b="1" dirty="0">
                <a:solidFill>
                  <a:srgbClr val="FF0000"/>
                </a:solidFill>
                <a:latin typeface="Courier New" panose="02070309020205020404" pitchFamily="49" charset="0"/>
                <a:cs typeface="Courier New" panose="02070309020205020404" pitchFamily="49" charset="0"/>
              </a:rPr>
              <a:t>	obj1.phyMarks = 90; </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cout &lt;&lt; Marks::</a:t>
            </a:r>
            <a:r>
              <a:rPr lang="en-US" b="1" dirty="0" err="1">
                <a:solidFill>
                  <a:srgbClr val="FF0000"/>
                </a:solidFill>
                <a:latin typeface="Courier New" panose="02070309020205020404" pitchFamily="49" charset="0"/>
                <a:cs typeface="Courier New" panose="02070309020205020404" pitchFamily="49" charset="0"/>
              </a:rPr>
              <a:t>studentNumber</a:t>
            </a:r>
            <a:r>
              <a:rPr lang="en-US" b="1" dirty="0">
                <a:solidFill>
                  <a:srgbClr val="FF0000"/>
                </a:solidFill>
                <a:latin typeface="Courier New" panose="02070309020205020404" pitchFamily="49" charset="0"/>
                <a:cs typeface="Courier New" panose="02070309020205020404" pitchFamily="49" charset="0"/>
              </a:rPr>
              <a:t> &lt;&lt; endl; </a:t>
            </a:r>
          </a:p>
          <a:p>
            <a:r>
              <a:rPr lang="en-US" b="1" dirty="0">
                <a:solidFill>
                  <a:srgbClr val="FF0000"/>
                </a:solidFill>
                <a:latin typeface="Courier New" panose="02070309020205020404" pitchFamily="49" charset="0"/>
                <a:cs typeface="Courier New" panose="02070309020205020404" pitchFamily="49" charset="0"/>
              </a:rPr>
              <a:t>	cout &lt;&lt; obj1.engMarks &lt;&lt; endl; </a:t>
            </a:r>
          </a:p>
          <a:p>
            <a:r>
              <a:rPr lang="en-US" b="1" dirty="0">
                <a:solidFill>
                  <a:srgbClr val="FF0000"/>
                </a:solidFill>
                <a:latin typeface="Courier New" panose="02070309020205020404" pitchFamily="49" charset="0"/>
                <a:cs typeface="Courier New" panose="02070309020205020404" pitchFamily="49" charset="0"/>
              </a:rPr>
              <a:t>	cout &lt;&lt; obj1.mathsMarks &lt;&lt; endl; </a:t>
            </a:r>
          </a:p>
          <a:p>
            <a:r>
              <a:rPr lang="en-US" b="1" dirty="0">
                <a:solidFill>
                  <a:srgbClr val="FF0000"/>
                </a:solidFill>
                <a:latin typeface="Courier New" panose="02070309020205020404" pitchFamily="49" charset="0"/>
                <a:cs typeface="Courier New" panose="02070309020205020404" pitchFamily="49" charset="0"/>
              </a:rPr>
              <a:t>	cout &lt;&lt; obj1.phyMarks &lt;&lt; endl; </a:t>
            </a:r>
          </a:p>
          <a:p>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35846269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904" y="255109"/>
            <a:ext cx="11488271" cy="2062103"/>
          </a:xfrm>
          <a:prstGeom prst="rect">
            <a:avLst/>
          </a:prstGeom>
        </p:spPr>
        <p:txBody>
          <a:bodyPr wrap="square">
            <a:spAutoFit/>
          </a:bodyPr>
          <a:lstStyle/>
          <a:p>
            <a:pPr algn="just" fontAlgn="base"/>
            <a:r>
              <a:rPr lang="en-US" sz="2800" b="1" dirty="0" smtClean="0"/>
              <a:t>this pointer – </a:t>
            </a:r>
          </a:p>
          <a:p>
            <a:pPr algn="just" fontAlgn="base"/>
            <a:r>
              <a:rPr lang="en-US" sz="2000" dirty="0"/>
              <a:t>In C++ programming, this is a keyword that refers to the current instance of the class. There can be 3 main usage of this keyword in C</a:t>
            </a:r>
            <a:r>
              <a:rPr lang="en-US" sz="2000" dirty="0" smtClean="0"/>
              <a:t>++.</a:t>
            </a:r>
            <a:endParaRPr lang="en-US" sz="2000" dirty="0"/>
          </a:p>
          <a:p>
            <a:pPr marL="800100" lvl="1" indent="-342900" algn="just" fontAlgn="base">
              <a:buFont typeface="Wingdings" panose="05000000000000000000" pitchFamily="2" charset="2"/>
              <a:buChar char="§"/>
            </a:pPr>
            <a:r>
              <a:rPr lang="en-US" sz="2000" b="1" dirty="0"/>
              <a:t>It can be used to pass current object as a parameter to another method.</a:t>
            </a:r>
          </a:p>
          <a:p>
            <a:pPr marL="800100" lvl="1" indent="-342900" algn="just" fontAlgn="base">
              <a:buFont typeface="Wingdings" panose="05000000000000000000" pitchFamily="2" charset="2"/>
              <a:buChar char="§"/>
            </a:pPr>
            <a:r>
              <a:rPr lang="en-US" sz="2000" b="1" dirty="0"/>
              <a:t>It can be used to refer current class instance variable.</a:t>
            </a:r>
          </a:p>
          <a:p>
            <a:pPr marL="800100" lvl="1" indent="-342900" algn="just" fontAlgn="base">
              <a:buFont typeface="Wingdings" panose="05000000000000000000" pitchFamily="2" charset="2"/>
              <a:buChar char="§"/>
            </a:pPr>
            <a:r>
              <a:rPr lang="en-US" sz="2000" b="1" dirty="0"/>
              <a:t>It can be used to declare indexers.</a:t>
            </a:r>
            <a:endParaRPr lang="en-US" sz="2000" b="1" i="0" dirty="0">
              <a:effectLst/>
            </a:endParaRPr>
          </a:p>
        </p:txBody>
      </p:sp>
      <p:sp>
        <p:nvSpPr>
          <p:cNvPr id="4" name="Rectangle 3"/>
          <p:cNvSpPr/>
          <p:nvPr/>
        </p:nvSpPr>
        <p:spPr>
          <a:xfrm>
            <a:off x="277903" y="2317212"/>
            <a:ext cx="3729321" cy="3416320"/>
          </a:xfrm>
          <a:prstGeom prst="rect">
            <a:avLst/>
          </a:prstGeom>
        </p:spPr>
        <p:txBody>
          <a:bodyPr wrap="square">
            <a:spAutoFit/>
          </a:bodyPr>
          <a:lstStyle/>
          <a:p>
            <a:r>
              <a:rPr lang="en-US" sz="2400" b="1" dirty="0">
                <a:solidFill>
                  <a:srgbClr val="FF0000"/>
                </a:solidFill>
              </a:rPr>
              <a:t>#</a:t>
            </a:r>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r>
              <a:rPr lang="en-US" sz="2400" b="1" dirty="0" smtClean="0">
                <a:solidFill>
                  <a:srgbClr val="FF0000"/>
                </a:solidFill>
              </a:rPr>
              <a:t>  </a:t>
            </a:r>
            <a:endParaRPr lang="en-US" sz="2400" b="1" dirty="0">
              <a:solidFill>
                <a:srgbClr val="FF0000"/>
              </a:solidFill>
            </a:endParaRPr>
          </a:p>
          <a:p>
            <a:r>
              <a:rPr lang="en-US" sz="2400" b="1" dirty="0" smtClean="0">
                <a:solidFill>
                  <a:srgbClr val="FF0000"/>
                </a:solidFill>
              </a:rPr>
              <a:t>class </a:t>
            </a:r>
            <a:r>
              <a:rPr lang="en-US" sz="2400" b="1" dirty="0">
                <a:solidFill>
                  <a:srgbClr val="FF0000"/>
                </a:solidFill>
              </a:rPr>
              <a:t>Employee </a:t>
            </a:r>
            <a:endParaRPr lang="en-US" sz="2400" b="1" dirty="0" smtClean="0">
              <a:solidFill>
                <a:srgbClr val="FF0000"/>
              </a:solidFill>
            </a:endParaRPr>
          </a:p>
          <a:p>
            <a:r>
              <a:rPr lang="en-US" sz="2400" b="1" dirty="0" smtClean="0">
                <a:solidFill>
                  <a:srgbClr val="FF0000"/>
                </a:solidFill>
              </a:rPr>
              <a:t>{  </a:t>
            </a:r>
            <a:endParaRPr lang="en-US" sz="2400" b="1" dirty="0">
              <a:solidFill>
                <a:srgbClr val="FF0000"/>
              </a:solidFill>
            </a:endParaRPr>
          </a:p>
          <a:p>
            <a:r>
              <a:rPr lang="en-US" sz="2400" b="1" dirty="0">
                <a:solidFill>
                  <a:srgbClr val="FF0000"/>
                </a:solidFill>
              </a:rPr>
              <a:t>   public:  </a:t>
            </a:r>
          </a:p>
          <a:p>
            <a:r>
              <a:rPr lang="en-US" sz="2400" b="1" dirty="0">
                <a:solidFill>
                  <a:srgbClr val="FF0000"/>
                </a:solidFill>
              </a:rPr>
              <a:t>       </a:t>
            </a:r>
            <a:r>
              <a:rPr lang="en-US" sz="2400" b="1" dirty="0" smtClean="0">
                <a:solidFill>
                  <a:srgbClr val="FF0000"/>
                </a:solidFill>
              </a:rPr>
              <a:t>	int </a:t>
            </a:r>
            <a:r>
              <a:rPr lang="en-US" sz="2400" b="1" dirty="0">
                <a:solidFill>
                  <a:srgbClr val="FF0000"/>
                </a:solidFill>
              </a:rPr>
              <a:t>id; </a:t>
            </a:r>
            <a:endParaRPr lang="en-US" sz="2400" b="1" dirty="0" smtClean="0">
              <a:solidFill>
                <a:srgbClr val="FF0000"/>
              </a:solidFill>
            </a:endParaRPr>
          </a:p>
          <a:p>
            <a:r>
              <a:rPr lang="en-US" sz="2400" b="1" dirty="0" smtClean="0">
                <a:solidFill>
                  <a:srgbClr val="FF0000"/>
                </a:solidFill>
              </a:rPr>
              <a:t>	string </a:t>
            </a:r>
            <a:r>
              <a:rPr lang="en-US" sz="2400" b="1" dirty="0">
                <a:solidFill>
                  <a:srgbClr val="FF0000"/>
                </a:solidFill>
              </a:rPr>
              <a:t>name</a:t>
            </a:r>
            <a:r>
              <a:rPr lang="en-US" sz="2400" b="1" dirty="0" smtClean="0">
                <a:solidFill>
                  <a:srgbClr val="FF0000"/>
                </a:solidFill>
              </a:rPr>
              <a:t>;</a:t>
            </a:r>
            <a:endParaRPr lang="en-US" sz="2400" b="1" dirty="0">
              <a:solidFill>
                <a:srgbClr val="FF0000"/>
              </a:solidFill>
            </a:endParaRPr>
          </a:p>
          <a:p>
            <a:r>
              <a:rPr lang="en-US" sz="2400" b="1" dirty="0">
                <a:solidFill>
                  <a:srgbClr val="FF0000"/>
                </a:solidFill>
              </a:rPr>
              <a:t>       </a:t>
            </a:r>
            <a:r>
              <a:rPr lang="en-US" sz="2400" b="1" dirty="0" smtClean="0">
                <a:solidFill>
                  <a:srgbClr val="FF0000"/>
                </a:solidFill>
              </a:rPr>
              <a:t>	float </a:t>
            </a:r>
            <a:r>
              <a:rPr lang="en-US" sz="2400" b="1" dirty="0">
                <a:solidFill>
                  <a:srgbClr val="FF0000"/>
                </a:solidFill>
              </a:rPr>
              <a:t>salary;  </a:t>
            </a:r>
          </a:p>
        </p:txBody>
      </p:sp>
      <p:sp>
        <p:nvSpPr>
          <p:cNvPr id="6" name="Rectangle 5"/>
          <p:cNvSpPr/>
          <p:nvPr/>
        </p:nvSpPr>
        <p:spPr>
          <a:xfrm>
            <a:off x="4007224" y="2317212"/>
            <a:ext cx="7758951" cy="4154984"/>
          </a:xfrm>
          <a:prstGeom prst="rect">
            <a:avLst/>
          </a:prstGeom>
        </p:spPr>
        <p:txBody>
          <a:bodyPr wrap="square">
            <a:spAutoFit/>
          </a:bodyPr>
          <a:lstStyle/>
          <a:p>
            <a:r>
              <a:rPr lang="en-US" sz="2400" b="1" dirty="0" smtClean="0">
                <a:solidFill>
                  <a:srgbClr val="FF0000"/>
                </a:solidFill>
              </a:rPr>
              <a:t>	Employee(int </a:t>
            </a:r>
            <a:r>
              <a:rPr lang="en-US" sz="2400" b="1" dirty="0">
                <a:solidFill>
                  <a:srgbClr val="FF0000"/>
                </a:solidFill>
              </a:rPr>
              <a:t>id, string name, float salary)    </a:t>
            </a:r>
          </a:p>
          <a:p>
            <a:r>
              <a:rPr lang="en-US" sz="2400" b="1" dirty="0">
                <a:solidFill>
                  <a:srgbClr val="FF0000"/>
                </a:solidFill>
              </a:rPr>
              <a:t>        	{    </a:t>
            </a:r>
          </a:p>
          <a:p>
            <a:r>
              <a:rPr lang="en-US" sz="2400" b="1" dirty="0">
                <a:solidFill>
                  <a:srgbClr val="FF0000"/>
                </a:solidFill>
              </a:rPr>
              <a:t>             		this-&gt;id = id;    </a:t>
            </a:r>
          </a:p>
          <a:p>
            <a:r>
              <a:rPr lang="en-US" sz="2400" b="1" dirty="0">
                <a:solidFill>
                  <a:srgbClr val="FF0000"/>
                </a:solidFill>
              </a:rPr>
              <a:t>            		this-&gt;name = name;    </a:t>
            </a:r>
          </a:p>
          <a:p>
            <a:r>
              <a:rPr lang="en-US" sz="2400" b="1" dirty="0">
                <a:solidFill>
                  <a:srgbClr val="FF0000"/>
                </a:solidFill>
              </a:rPr>
              <a:t>            		this-&gt;salary = salary;   </a:t>
            </a:r>
          </a:p>
          <a:p>
            <a:r>
              <a:rPr lang="en-US" sz="2400" b="1" dirty="0">
                <a:solidFill>
                  <a:srgbClr val="FF0000"/>
                </a:solidFill>
              </a:rPr>
              <a:t>        	}    </a:t>
            </a:r>
          </a:p>
          <a:p>
            <a:r>
              <a:rPr lang="en-US" sz="2400" b="1" dirty="0">
                <a:solidFill>
                  <a:srgbClr val="FF0000"/>
                </a:solidFill>
              </a:rPr>
              <a:t>       	void display()    </a:t>
            </a:r>
          </a:p>
          <a:p>
            <a:r>
              <a:rPr lang="en-US" sz="2400" b="1" dirty="0">
                <a:solidFill>
                  <a:srgbClr val="FF0000"/>
                </a:solidFill>
              </a:rPr>
              <a:t>        	{    </a:t>
            </a:r>
          </a:p>
          <a:p>
            <a:r>
              <a:rPr lang="en-US" sz="2400" b="1" dirty="0">
                <a:solidFill>
                  <a:srgbClr val="FF0000"/>
                </a:solidFill>
              </a:rPr>
              <a:t>            		cout&lt;&lt;id&lt;&lt;"  "&lt;&lt;name&lt;&lt;"  "&lt;&lt;salary&lt;&lt;endl;    </a:t>
            </a:r>
          </a:p>
          <a:p>
            <a:r>
              <a:rPr lang="en-US" sz="2400" b="1" dirty="0">
                <a:solidFill>
                  <a:srgbClr val="FF0000"/>
                </a:solidFill>
              </a:rPr>
              <a:t>        	}    </a:t>
            </a:r>
          </a:p>
          <a:p>
            <a:r>
              <a:rPr lang="en-US" sz="2400" b="1" dirty="0">
                <a:solidFill>
                  <a:srgbClr val="FF0000"/>
                </a:solidFill>
              </a:rPr>
              <a:t>};  </a:t>
            </a:r>
          </a:p>
        </p:txBody>
      </p:sp>
    </p:spTree>
    <p:extLst>
      <p:ext uri="{BB962C8B-B14F-4D97-AF65-F5344CB8AC3E}">
        <p14:creationId xmlns="" xmlns:p14="http://schemas.microsoft.com/office/powerpoint/2010/main" val="36207301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93" y="213410"/>
            <a:ext cx="9888071" cy="3046988"/>
          </a:xfrm>
          <a:prstGeom prst="rect">
            <a:avLst/>
          </a:prstGeom>
        </p:spPr>
        <p:txBody>
          <a:bodyPr wrap="square">
            <a:spAutoFit/>
          </a:bodyPr>
          <a:lstStyle/>
          <a:p>
            <a:r>
              <a:rPr lang="en-US" sz="2400" b="1" dirty="0" smtClean="0">
                <a:solidFill>
                  <a:srgbClr val="FF0000"/>
                </a:solidFill>
              </a:rPr>
              <a:t>void main() </a:t>
            </a:r>
          </a:p>
          <a:p>
            <a:r>
              <a:rPr lang="en-US" sz="2400" b="1" dirty="0" smtClean="0">
                <a:solidFill>
                  <a:srgbClr val="FF0000"/>
                </a:solidFill>
              </a:rPr>
              <a:t>{  </a:t>
            </a:r>
            <a:endParaRPr lang="en-US" sz="2400" b="1" dirty="0">
              <a:solidFill>
                <a:srgbClr val="FF0000"/>
              </a:solidFill>
            </a:endParaRPr>
          </a:p>
          <a:p>
            <a:r>
              <a:rPr lang="en-US" sz="2400" b="1" dirty="0">
                <a:solidFill>
                  <a:srgbClr val="FF0000"/>
                </a:solidFill>
              </a:rPr>
              <a:t>    </a:t>
            </a:r>
            <a:r>
              <a:rPr lang="en-US" sz="2400" b="1" dirty="0" smtClean="0">
                <a:solidFill>
                  <a:srgbClr val="FF0000"/>
                </a:solidFill>
              </a:rPr>
              <a:t>	Employee </a:t>
            </a:r>
            <a:r>
              <a:rPr lang="en-US" sz="2400" b="1" dirty="0">
                <a:solidFill>
                  <a:srgbClr val="FF0000"/>
                </a:solidFill>
              </a:rPr>
              <a:t>e1 =Employee(101, "</a:t>
            </a:r>
            <a:r>
              <a:rPr lang="en-US" sz="2400" b="1" dirty="0" err="1">
                <a:solidFill>
                  <a:srgbClr val="FF0000"/>
                </a:solidFill>
              </a:rPr>
              <a:t>Sonoo</a:t>
            </a:r>
            <a:r>
              <a:rPr lang="en-US" sz="2400" b="1" dirty="0">
                <a:solidFill>
                  <a:srgbClr val="FF0000"/>
                </a:solidFill>
              </a:rPr>
              <a:t>", 890000); </a:t>
            </a:r>
            <a:endParaRPr lang="en-US" sz="2400" b="1" dirty="0" smtClean="0">
              <a:solidFill>
                <a:srgbClr val="FF0000"/>
              </a:solidFill>
            </a:endParaRPr>
          </a:p>
          <a:p>
            <a:r>
              <a:rPr lang="en-US" sz="2400" b="1" dirty="0">
                <a:solidFill>
                  <a:srgbClr val="FF0000"/>
                </a:solidFill>
              </a:rPr>
              <a:t>	</a:t>
            </a:r>
            <a:r>
              <a:rPr lang="en-US" sz="2400" b="1" dirty="0" smtClean="0">
                <a:solidFill>
                  <a:srgbClr val="FF0000"/>
                </a:solidFill>
              </a:rPr>
              <a:t>Employee </a:t>
            </a:r>
            <a:r>
              <a:rPr lang="en-US" sz="2400" b="1" dirty="0">
                <a:solidFill>
                  <a:srgbClr val="FF0000"/>
                </a:solidFill>
              </a:rPr>
              <a:t>e2=Employee(102, "</a:t>
            </a:r>
            <a:r>
              <a:rPr lang="en-US" sz="2400" b="1" dirty="0" err="1">
                <a:solidFill>
                  <a:srgbClr val="FF0000"/>
                </a:solidFill>
              </a:rPr>
              <a:t>Nakul</a:t>
            </a:r>
            <a:r>
              <a:rPr lang="en-US" sz="2400" b="1" dirty="0">
                <a:solidFill>
                  <a:srgbClr val="FF0000"/>
                </a:solidFill>
              </a:rPr>
              <a:t>", 59000</a:t>
            </a:r>
            <a:r>
              <a:rPr lang="en-US" sz="2400" b="1" dirty="0" smtClean="0">
                <a:solidFill>
                  <a:srgbClr val="FF0000"/>
                </a:solidFill>
              </a:rPr>
              <a:t>);</a:t>
            </a:r>
          </a:p>
          <a:p>
            <a:endParaRPr lang="en-US" sz="2400" b="1" dirty="0">
              <a:solidFill>
                <a:srgbClr val="FF0000"/>
              </a:solidFill>
            </a:endParaRPr>
          </a:p>
          <a:p>
            <a:r>
              <a:rPr lang="en-US" sz="2400" b="1" dirty="0">
                <a:solidFill>
                  <a:srgbClr val="FF0000"/>
                </a:solidFill>
              </a:rPr>
              <a:t>    </a:t>
            </a:r>
            <a:r>
              <a:rPr lang="en-US" sz="2400" b="1" dirty="0" smtClean="0">
                <a:solidFill>
                  <a:srgbClr val="FF0000"/>
                </a:solidFill>
              </a:rPr>
              <a:t>	e1.display</a:t>
            </a:r>
            <a:r>
              <a:rPr lang="en-US" sz="2400" b="1" dirty="0">
                <a:solidFill>
                  <a:srgbClr val="FF0000"/>
                </a:solidFill>
              </a:rPr>
              <a:t>();    </a:t>
            </a:r>
          </a:p>
          <a:p>
            <a:r>
              <a:rPr lang="en-US" sz="2400" b="1" dirty="0">
                <a:solidFill>
                  <a:srgbClr val="FF0000"/>
                </a:solidFill>
              </a:rPr>
              <a:t>    </a:t>
            </a:r>
            <a:r>
              <a:rPr lang="en-US" sz="2400" b="1" dirty="0" smtClean="0">
                <a:solidFill>
                  <a:srgbClr val="FF0000"/>
                </a:solidFill>
              </a:rPr>
              <a:t>	e2.display</a:t>
            </a:r>
            <a:r>
              <a:rPr lang="en-US" sz="2400" b="1" dirty="0">
                <a:solidFill>
                  <a:srgbClr val="FF0000"/>
                </a:solidFill>
              </a:rPr>
              <a:t>();    </a:t>
            </a:r>
          </a:p>
          <a:p>
            <a:r>
              <a:rPr lang="en-US" sz="2400" b="1" dirty="0" smtClean="0">
                <a:solidFill>
                  <a:srgbClr val="FF0000"/>
                </a:solidFill>
              </a:rPr>
              <a:t>} </a:t>
            </a:r>
            <a:endParaRPr lang="en-US" sz="2400" b="1" dirty="0">
              <a:solidFill>
                <a:srgbClr val="FF0000"/>
              </a:solidFill>
            </a:endParaRPr>
          </a:p>
        </p:txBody>
      </p:sp>
    </p:spTree>
    <p:extLst>
      <p:ext uri="{BB962C8B-B14F-4D97-AF65-F5344CB8AC3E}">
        <p14:creationId xmlns="" xmlns:p14="http://schemas.microsoft.com/office/powerpoint/2010/main" val="27226797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530" y="528026"/>
            <a:ext cx="11703658" cy="5447645"/>
          </a:xfrm>
          <a:prstGeom prst="rect">
            <a:avLst/>
          </a:prstGeom>
        </p:spPr>
        <p:txBody>
          <a:bodyPr wrap="square">
            <a:spAutoFit/>
          </a:bodyPr>
          <a:lstStyle/>
          <a:p>
            <a:r>
              <a:rPr lang="en-US" sz="2800" b="1" dirty="0"/>
              <a:t>Exception </a:t>
            </a:r>
            <a:r>
              <a:rPr lang="en-US" sz="2800" b="1" dirty="0" smtClean="0"/>
              <a:t>Handling –</a:t>
            </a:r>
          </a:p>
          <a:p>
            <a:pPr marL="342900" indent="-342900" algn="just">
              <a:buFont typeface="Wingdings" panose="05000000000000000000" pitchFamily="2" charset="2"/>
              <a:buChar char="§"/>
            </a:pPr>
            <a:r>
              <a:rPr lang="en-US" sz="2400" dirty="0" smtClean="0"/>
              <a:t>Exception </a:t>
            </a:r>
            <a:r>
              <a:rPr lang="en-US" sz="2400" dirty="0"/>
              <a:t>Handling in C++ is a process to handle runtime errors. We perform exception handling so the normal flow of the application can be maintained even after runtime </a:t>
            </a:r>
            <a:r>
              <a:rPr lang="en-US" sz="2400" dirty="0" smtClean="0"/>
              <a:t>errors.</a:t>
            </a:r>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In </a:t>
            </a:r>
            <a:r>
              <a:rPr lang="en-US" sz="2400" dirty="0"/>
              <a:t>C++, exception is an event or object which is thrown at runtime. </a:t>
            </a:r>
            <a:endParaRPr lang="en-US" sz="2400" dirty="0" smtClean="0"/>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All </a:t>
            </a:r>
            <a:r>
              <a:rPr lang="en-US" sz="2400" dirty="0"/>
              <a:t>exceptions are derived from </a:t>
            </a:r>
            <a:r>
              <a:rPr lang="en-US" sz="2400" b="1" i="1" dirty="0">
                <a:solidFill>
                  <a:srgbClr val="FF0000"/>
                </a:solidFill>
              </a:rPr>
              <a:t>std::exception</a:t>
            </a:r>
            <a:r>
              <a:rPr lang="en-US" sz="2400" dirty="0"/>
              <a:t> class. It is a runtime error which can be handled. If we don't handle the exception, it prints exception message and terminates the program</a:t>
            </a:r>
            <a:r>
              <a:rPr lang="en-US" sz="2400" dirty="0" smtClean="0"/>
              <a:t>.</a:t>
            </a:r>
          </a:p>
          <a:p>
            <a:pPr algn="just"/>
            <a:endParaRPr lang="en-US" sz="2800" b="1" dirty="0" smtClean="0"/>
          </a:p>
          <a:p>
            <a:pPr algn="just"/>
            <a:r>
              <a:rPr lang="en-US" sz="2800" b="1" dirty="0" smtClean="0"/>
              <a:t>Advantage - </a:t>
            </a:r>
            <a:r>
              <a:rPr lang="en-US" sz="2400" dirty="0" smtClean="0"/>
              <a:t>It </a:t>
            </a:r>
            <a:r>
              <a:rPr lang="en-US" sz="2400" dirty="0"/>
              <a:t>maintains the normal flow of the application. In such case, rest of the code is executed even after exception</a:t>
            </a:r>
            <a:r>
              <a:rPr lang="en-US" sz="2400" dirty="0" smtClean="0"/>
              <a:t>.</a:t>
            </a:r>
          </a:p>
          <a:p>
            <a:pPr algn="just"/>
            <a:endParaRPr lang="en-US" sz="2400" dirty="0"/>
          </a:p>
        </p:txBody>
      </p:sp>
    </p:spTree>
    <p:extLst>
      <p:ext uri="{BB962C8B-B14F-4D97-AF65-F5344CB8AC3E}">
        <p14:creationId xmlns="" xmlns:p14="http://schemas.microsoft.com/office/powerpoint/2010/main" val="38671240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011" y="166319"/>
            <a:ext cx="11703423" cy="1261884"/>
          </a:xfrm>
          <a:prstGeom prst="rect">
            <a:avLst/>
          </a:prstGeom>
        </p:spPr>
        <p:txBody>
          <a:bodyPr wrap="square">
            <a:spAutoFit/>
          </a:bodyPr>
          <a:lstStyle/>
          <a:p>
            <a:r>
              <a:rPr lang="en-US" sz="2800" b="1" dirty="0"/>
              <a:t>Exception </a:t>
            </a:r>
            <a:r>
              <a:rPr lang="en-US" sz="2800" b="1" dirty="0" smtClean="0"/>
              <a:t>Classes -</a:t>
            </a:r>
            <a:endParaRPr lang="en-US" sz="2800" b="1" dirty="0"/>
          </a:p>
          <a:p>
            <a:pPr algn="just"/>
            <a:r>
              <a:rPr lang="en-US" sz="2400" dirty="0"/>
              <a:t>In C++ standard exceptions are defined in </a:t>
            </a:r>
            <a:r>
              <a:rPr lang="en-US" sz="2400" b="1" dirty="0">
                <a:solidFill>
                  <a:srgbClr val="FF0000"/>
                </a:solidFill>
              </a:rPr>
              <a:t>&lt;exception&gt;</a:t>
            </a:r>
            <a:r>
              <a:rPr lang="en-US" sz="2400" dirty="0"/>
              <a:t> class that we can use inside our programs. The arrangement of parent-child class hierarchy is shown </a:t>
            </a:r>
            <a:r>
              <a:rPr lang="en-US" sz="2400" dirty="0" smtClean="0"/>
              <a:t>below</a:t>
            </a:r>
            <a:r>
              <a:rPr lang="en-US" sz="2400" dirty="0"/>
              <a:t> </a:t>
            </a:r>
            <a:r>
              <a:rPr lang="en-US" sz="2400" dirty="0" smtClean="0"/>
              <a:t>–</a:t>
            </a:r>
          </a:p>
        </p:txBody>
      </p:sp>
      <p:pic>
        <p:nvPicPr>
          <p:cNvPr id="5" name="Picture 4"/>
          <p:cNvPicPr>
            <a:picLocks noChangeAspect="1"/>
          </p:cNvPicPr>
          <p:nvPr/>
        </p:nvPicPr>
        <p:blipFill>
          <a:blip r:embed="rId2"/>
          <a:stretch>
            <a:fillRect/>
          </a:stretch>
        </p:blipFill>
        <p:spPr>
          <a:xfrm>
            <a:off x="2944907" y="1428202"/>
            <a:ext cx="5109882" cy="5429797"/>
          </a:xfrm>
          <a:prstGeom prst="rect">
            <a:avLst/>
          </a:prstGeom>
        </p:spPr>
      </p:pic>
    </p:spTree>
    <p:extLst>
      <p:ext uri="{BB962C8B-B14F-4D97-AF65-F5344CB8AC3E}">
        <p14:creationId xmlns="" xmlns:p14="http://schemas.microsoft.com/office/powerpoint/2010/main" val="12416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7287</Words>
  <Application>Microsoft Office PowerPoint</Application>
  <PresentationFormat>Custom</PresentationFormat>
  <Paragraphs>1848</Paragraphs>
  <Slides>124</Slides>
  <Notes>14</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Office Theme</vt:lpstr>
      <vt:lpstr>Programming with C++ BCAN – E302A</vt:lpstr>
      <vt:lpstr>Module – I Concepts of OOP</vt:lpstr>
      <vt:lpstr>Introduction to C++ -</vt:lpstr>
      <vt:lpstr>Benefits of C++ over C Language -</vt:lpstr>
      <vt:lpstr>Object Oriented Programming -</vt:lpstr>
      <vt:lpstr>Object Oriented Programming -</vt:lpstr>
      <vt:lpstr>Advantages of OOP over POP language -</vt:lpstr>
      <vt:lpstr>Module – II Basics of C++</vt:lpstr>
      <vt:lpstr>First C++ Program -</vt:lpstr>
      <vt:lpstr>First C++ Program -</vt:lpstr>
      <vt:lpstr>C++ Basic Input / Output -</vt:lpstr>
      <vt:lpstr>Standard output stream (cout) -</vt:lpstr>
      <vt:lpstr>Standard input stream (cin) -</vt:lpstr>
      <vt:lpstr>Standard end line (endl) -</vt:lpstr>
      <vt:lpstr>Escape Sequence -</vt:lpstr>
      <vt:lpstr>C++ Variable -</vt:lpstr>
      <vt:lpstr>Scope of Variables -</vt:lpstr>
      <vt:lpstr>Global Variables -</vt:lpstr>
      <vt:lpstr>Local Variables -</vt:lpstr>
      <vt:lpstr>Some special types of variable -</vt:lpstr>
      <vt:lpstr>C++ datatypes -</vt:lpstr>
      <vt:lpstr>C++ datatypes -</vt:lpstr>
      <vt:lpstr>Basic Data Types -</vt:lpstr>
      <vt:lpstr>Basic Data Types -</vt:lpstr>
      <vt:lpstr>Modifiers in C++ program -</vt:lpstr>
      <vt:lpstr>C++ Keywords -</vt:lpstr>
      <vt:lpstr>C++ Keywords -</vt:lpstr>
      <vt:lpstr>Comments in C++ Program -</vt:lpstr>
      <vt:lpstr>Operators -</vt:lpstr>
      <vt:lpstr>Assignment Operator (=) -</vt:lpstr>
      <vt:lpstr>Mathematical Operators -</vt:lpstr>
      <vt:lpstr>Relational Operators -</vt:lpstr>
      <vt:lpstr>Relational Operators -</vt:lpstr>
      <vt:lpstr>Logical Operators -</vt:lpstr>
      <vt:lpstr>Bitwise Operators -</vt:lpstr>
      <vt:lpstr>Shift Operators -</vt:lpstr>
      <vt:lpstr>Unary Operators -</vt:lpstr>
      <vt:lpstr>Ternary Operators -</vt:lpstr>
      <vt:lpstr>Comma Operators -</vt:lpstr>
      <vt:lpstr>sizeOf Operators in C++ -</vt:lpstr>
      <vt:lpstr>typedef Operators in C++ -</vt:lpstr>
      <vt:lpstr>Control Statement in C++ - </vt:lpstr>
      <vt:lpstr>Source Code of Simple - if statement -</vt:lpstr>
      <vt:lpstr>If-else Statement -</vt:lpstr>
      <vt:lpstr>Source Code of if-else statement -</vt:lpstr>
      <vt:lpstr>Nested if-else Statement -</vt:lpstr>
      <vt:lpstr>Source Code of if-else statement -</vt:lpstr>
      <vt:lpstr>if-else-if ladder Statement -</vt:lpstr>
      <vt:lpstr>Source Code of if-else-if ladder statement -</vt:lpstr>
      <vt:lpstr>Switch Case Statement -</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Structure in C++ -</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C++</dc:title>
  <dc:creator>CK</dc:creator>
  <cp:lastModifiedBy>CK</cp:lastModifiedBy>
  <cp:revision>379</cp:revision>
  <dcterms:created xsi:type="dcterms:W3CDTF">2019-07-10T08:55:19Z</dcterms:created>
  <dcterms:modified xsi:type="dcterms:W3CDTF">2020-08-03T07:02:52Z</dcterms:modified>
</cp:coreProperties>
</file>