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docProps/custom.xml" ContentType="application/vnd.openxmlformats-officedocument.custom-properties+xml"/>
  <Override PartName="/ppt/slides/slide7.xml" ContentType="application/vnd.openxmlformats-officedocument.presentationml.slide+xml"/>
  <Override PartName="/ppt/viewProps.xml" ContentType="application/vnd.openxmlformats-officedocument.presentationml.viewProps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9144000" cy="6858000" type="screen4x3"/>
  <p:notesSz cx="9144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9" d="100"/>
          <a:sy n="69" d="100"/>
        </p:scale>
        <p:origin x="-1416" y="-108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2125980"/>
            <a:ext cx="77724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3840480"/>
            <a:ext cx="64008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2E2B1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2E2B1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45720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4709160" y="1577340"/>
            <a:ext cx="397764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4/6/2019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Only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7200" b="0" i="0">
                <a:solidFill>
                  <a:srgbClr val="2E2B1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4/6/2019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8458200" y="61722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799"/>
                </a:moveTo>
                <a:lnTo>
                  <a:pt x="685800" y="685799"/>
                </a:lnTo>
                <a:lnTo>
                  <a:pt x="685800" y="0"/>
                </a:lnTo>
                <a:lnTo>
                  <a:pt x="0" y="0"/>
                </a:lnTo>
                <a:lnTo>
                  <a:pt x="0" y="685799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8458200" y="5486400"/>
            <a:ext cx="685800" cy="685800"/>
          </a:xfrm>
          <a:custGeom>
            <a:avLst/>
            <a:gdLst/>
            <a:ahLst/>
            <a:cxnLst/>
            <a:rect l="l" t="t" r="r" b="b"/>
            <a:pathLst>
              <a:path w="685800" h="685800">
                <a:moveTo>
                  <a:pt x="0" y="685800"/>
                </a:moveTo>
                <a:lnTo>
                  <a:pt x="685800" y="685800"/>
                </a:lnTo>
                <a:lnTo>
                  <a:pt x="685800" y="0"/>
                </a:lnTo>
                <a:lnTo>
                  <a:pt x="0" y="0"/>
                </a:lnTo>
                <a:lnTo>
                  <a:pt x="0" y="685800"/>
                </a:lnTo>
                <a:close/>
              </a:path>
            </a:pathLst>
          </a:custGeom>
          <a:solidFill>
            <a:srgbClr val="A9A47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4/6/2019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8458200" y="0"/>
            <a:ext cx="685800" cy="5486400"/>
          </a:xfrm>
          <a:custGeom>
            <a:avLst/>
            <a:gdLst/>
            <a:ahLst/>
            <a:cxnLst/>
            <a:rect l="l" t="t" r="r" b="b"/>
            <a:pathLst>
              <a:path w="685800" h="5486400">
                <a:moveTo>
                  <a:pt x="0" y="5486400"/>
                </a:moveTo>
                <a:lnTo>
                  <a:pt x="685800" y="5486400"/>
                </a:lnTo>
                <a:lnTo>
                  <a:pt x="685800" y="0"/>
                </a:lnTo>
                <a:lnTo>
                  <a:pt x="0" y="0"/>
                </a:lnTo>
                <a:lnTo>
                  <a:pt x="0" y="5486400"/>
                </a:lnTo>
                <a:close/>
              </a:path>
            </a:pathLst>
          </a:custGeom>
          <a:solidFill>
            <a:srgbClr val="675E46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309241" y="2032838"/>
            <a:ext cx="4525517" cy="222694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7200" b="0" i="0">
                <a:solidFill>
                  <a:srgbClr val="2E2B1F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231140" y="2235530"/>
            <a:ext cx="8681719" cy="18554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b="0" i="0">
                <a:solidFill>
                  <a:schemeClr val="tx1"/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108960" y="6377940"/>
            <a:ext cx="292608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pPr/>
              <a:t>4/6/2019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/>
              <a:pPr/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Relationship Id="rId9" Type="http://schemas.openxmlformats.org/officeDocument/2006/relationships/image" Target="../media/image16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4"/>
          <p:cNvSpPr txBox="1"/>
          <p:nvPr/>
        </p:nvSpPr>
        <p:spPr>
          <a:xfrm>
            <a:off x="457200" y="2438400"/>
            <a:ext cx="7875905" cy="13055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2800" b="1" spc="-10" dirty="0">
                <a:solidFill>
                  <a:srgbClr val="2E2B1F"/>
                </a:solidFill>
                <a:latin typeface="Arial"/>
                <a:cs typeface="Arial"/>
              </a:rPr>
              <a:t>CONSTRUCTOR </a:t>
            </a:r>
            <a:r>
              <a:rPr sz="2800" b="1" spc="-5" dirty="0">
                <a:solidFill>
                  <a:srgbClr val="2E2B1F"/>
                </a:solidFill>
                <a:latin typeface="Arial"/>
                <a:cs typeface="Arial"/>
              </a:rPr>
              <a:t>WITH </a:t>
            </a:r>
            <a:r>
              <a:rPr sz="2800" b="1" spc="-60" dirty="0">
                <a:solidFill>
                  <a:srgbClr val="2E2B1F"/>
                </a:solidFill>
                <a:latin typeface="Arial"/>
                <a:cs typeface="Arial"/>
              </a:rPr>
              <a:t>DEFAULT</a:t>
            </a:r>
            <a:r>
              <a:rPr sz="2800" b="1" spc="-8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E2B1F"/>
                </a:solidFill>
                <a:latin typeface="Arial"/>
                <a:cs typeface="Arial"/>
              </a:rPr>
              <a:t>ARGUMENTS</a:t>
            </a:r>
            <a:endParaRPr sz="28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25"/>
              </a:spcBef>
            </a:pPr>
            <a:endParaRPr sz="2900">
              <a:latin typeface="Times New Roman"/>
              <a:cs typeface="Times New Roman"/>
            </a:endParaRPr>
          </a:p>
          <a:p>
            <a:pPr marL="12700">
              <a:lnSpc>
                <a:spcPct val="100000"/>
              </a:lnSpc>
            </a:pPr>
            <a:r>
              <a:rPr sz="2800" b="1" spc="-10" dirty="0">
                <a:solidFill>
                  <a:srgbClr val="2E2B1F"/>
                </a:solidFill>
                <a:latin typeface="Arial"/>
                <a:cs typeface="Arial"/>
              </a:rPr>
              <a:t>DYNAMIC </a:t>
            </a:r>
            <a:r>
              <a:rPr sz="2800" b="1" spc="-25" dirty="0">
                <a:solidFill>
                  <a:srgbClr val="2E2B1F"/>
                </a:solidFill>
                <a:latin typeface="Arial"/>
                <a:cs typeface="Arial"/>
              </a:rPr>
              <a:t>INILIZATION </a:t>
            </a:r>
            <a:r>
              <a:rPr sz="2800" b="1" spc="-5" dirty="0">
                <a:solidFill>
                  <a:srgbClr val="2E2B1F"/>
                </a:solidFill>
                <a:latin typeface="Arial"/>
                <a:cs typeface="Arial"/>
              </a:rPr>
              <a:t>OF</a:t>
            </a:r>
            <a:r>
              <a:rPr sz="2800" b="1" spc="5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800" b="1" spc="-5" dirty="0">
                <a:solidFill>
                  <a:srgbClr val="2E2B1F"/>
                </a:solidFill>
                <a:latin typeface="Arial"/>
                <a:cs typeface="Arial"/>
              </a:rPr>
              <a:t>OBJECTS</a:t>
            </a:r>
            <a:endParaRPr sz="2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1752600" y="304800"/>
            <a:ext cx="493268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4000" b="1" spc="-140" dirty="0">
                <a:latin typeface="Trebuchet MS"/>
                <a:cs typeface="Trebuchet MS"/>
              </a:rPr>
              <a:t>What </a:t>
            </a:r>
            <a:r>
              <a:rPr sz="4000" b="1" spc="-175" dirty="0">
                <a:latin typeface="Trebuchet MS"/>
                <a:cs typeface="Trebuchet MS"/>
              </a:rPr>
              <a:t>is </a:t>
            </a:r>
            <a:r>
              <a:rPr sz="4000" b="1" spc="-160" dirty="0">
                <a:latin typeface="Trebuchet MS"/>
                <a:cs typeface="Trebuchet MS"/>
              </a:rPr>
              <a:t>a </a:t>
            </a:r>
            <a:r>
              <a:rPr sz="4000" b="1" u="heavy" spc="-240" dirty="0">
                <a:uFill>
                  <a:solidFill>
                    <a:srgbClr val="2E2B1F"/>
                  </a:solidFill>
                </a:uFill>
                <a:latin typeface="Trebuchet MS"/>
                <a:cs typeface="Trebuchet MS"/>
              </a:rPr>
              <a:t>Constructor</a:t>
            </a:r>
            <a:r>
              <a:rPr sz="4000" b="1" u="heavy" spc="-725" dirty="0">
                <a:uFill>
                  <a:solidFill>
                    <a:srgbClr val="2E2B1F"/>
                  </a:solidFill>
                </a:uFill>
                <a:latin typeface="Trebuchet MS"/>
                <a:cs typeface="Trebuchet MS"/>
              </a:rPr>
              <a:t> </a:t>
            </a:r>
            <a:r>
              <a:rPr sz="4000" b="1" spc="95" dirty="0">
                <a:latin typeface="Trebuchet MS"/>
                <a:cs typeface="Trebuchet MS"/>
              </a:rPr>
              <a:t>?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7" name="object 7"/>
          <p:cNvSpPr/>
          <p:nvPr/>
        </p:nvSpPr>
        <p:spPr>
          <a:xfrm>
            <a:off x="1190244" y="3604259"/>
            <a:ext cx="1953768" cy="499871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1367027" y="4014215"/>
            <a:ext cx="1624584" cy="9753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324104" y="1549653"/>
            <a:ext cx="7870190" cy="434276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355600" marR="5080" indent="-342900">
              <a:lnSpc>
                <a:spcPct val="100000"/>
              </a:lnSpc>
              <a:spcBef>
                <a:spcPts val="100"/>
              </a:spcBef>
              <a:buFont typeface="Courier New"/>
              <a:buChar char="o"/>
              <a:tabLst>
                <a:tab pos="355600" algn="l"/>
              </a:tabLst>
            </a:pPr>
            <a:r>
              <a:rPr sz="2400" dirty="0">
                <a:solidFill>
                  <a:srgbClr val="2E2B1F"/>
                </a:solidFill>
                <a:latin typeface="Arial"/>
                <a:cs typeface="Arial"/>
              </a:rPr>
              <a:t>A constructor </a:t>
            </a:r>
            <a:r>
              <a:rPr sz="2400" spc="-10" dirty="0">
                <a:solidFill>
                  <a:srgbClr val="2E2B1F"/>
                </a:solidFill>
                <a:latin typeface="Arial"/>
                <a:cs typeface="Arial"/>
              </a:rPr>
              <a:t>is </a:t>
            </a:r>
            <a:r>
              <a:rPr sz="2400" spc="-5" dirty="0">
                <a:solidFill>
                  <a:srgbClr val="2E2B1F"/>
                </a:solidFill>
                <a:latin typeface="Arial"/>
                <a:cs typeface="Arial"/>
              </a:rPr>
              <a:t>a </a:t>
            </a:r>
            <a:r>
              <a:rPr sz="2400" dirty="0">
                <a:solidFill>
                  <a:srgbClr val="2E2B1F"/>
                </a:solidFill>
                <a:latin typeface="Arial"/>
                <a:cs typeface="Arial"/>
              </a:rPr>
              <a:t>member </a:t>
            </a:r>
            <a:r>
              <a:rPr sz="2400" spc="-5" dirty="0">
                <a:solidFill>
                  <a:srgbClr val="2E2B1F"/>
                </a:solidFill>
                <a:latin typeface="Arial"/>
                <a:cs typeface="Arial"/>
              </a:rPr>
              <a:t>function with the same</a:t>
            </a:r>
            <a:r>
              <a:rPr sz="2400" spc="-114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Arial"/>
                <a:cs typeface="Arial"/>
              </a:rPr>
              <a:t>name  as </a:t>
            </a:r>
            <a:r>
              <a:rPr sz="2400" dirty="0">
                <a:solidFill>
                  <a:srgbClr val="2E2B1F"/>
                </a:solidFill>
                <a:latin typeface="Arial"/>
                <a:cs typeface="Arial"/>
              </a:rPr>
              <a:t>that of</a:t>
            </a:r>
            <a:r>
              <a:rPr sz="2400" spc="-2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Arial"/>
                <a:cs typeface="Arial"/>
              </a:rPr>
              <a:t>class.</a:t>
            </a:r>
            <a:endParaRPr sz="24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5"/>
              </a:spcBef>
              <a:buClr>
                <a:srgbClr val="2E2B1F"/>
              </a:buClr>
              <a:buFont typeface="Courier New"/>
              <a:buChar char="o"/>
            </a:pPr>
            <a:endParaRPr sz="2500">
              <a:latin typeface="Times New Roman"/>
              <a:cs typeface="Times New Roman"/>
            </a:endParaRPr>
          </a:p>
          <a:p>
            <a:pPr marL="355600" marR="241300" indent="-342900">
              <a:lnSpc>
                <a:spcPct val="100000"/>
              </a:lnSpc>
              <a:buFont typeface="Courier New"/>
              <a:buChar char="o"/>
              <a:tabLst>
                <a:tab pos="355600" algn="l"/>
              </a:tabLst>
            </a:pPr>
            <a:r>
              <a:rPr sz="2400" dirty="0">
                <a:solidFill>
                  <a:srgbClr val="2E2B1F"/>
                </a:solidFill>
                <a:latin typeface="Arial"/>
                <a:cs typeface="Arial"/>
              </a:rPr>
              <a:t>It </a:t>
            </a:r>
            <a:r>
              <a:rPr sz="2400" spc="-5" dirty="0">
                <a:solidFill>
                  <a:srgbClr val="2E2B1F"/>
                </a:solidFill>
                <a:latin typeface="Arial"/>
                <a:cs typeface="Arial"/>
              </a:rPr>
              <a:t>is used </a:t>
            </a:r>
            <a:r>
              <a:rPr sz="2400" dirty="0">
                <a:solidFill>
                  <a:srgbClr val="2E2B1F"/>
                </a:solidFill>
                <a:latin typeface="Arial"/>
                <a:cs typeface="Arial"/>
              </a:rPr>
              <a:t>to create, </a:t>
            </a:r>
            <a:r>
              <a:rPr sz="2400" spc="-5" dirty="0">
                <a:solidFill>
                  <a:srgbClr val="2E2B1F"/>
                </a:solidFill>
                <a:latin typeface="Arial"/>
                <a:cs typeface="Arial"/>
              </a:rPr>
              <a:t>and initialize, objects </a:t>
            </a:r>
            <a:r>
              <a:rPr sz="2400" dirty="0">
                <a:solidFill>
                  <a:srgbClr val="2E2B1F"/>
                </a:solidFill>
                <a:latin typeface="Arial"/>
                <a:cs typeface="Arial"/>
              </a:rPr>
              <a:t>of </a:t>
            </a:r>
            <a:r>
              <a:rPr sz="2400" spc="-5" dirty="0">
                <a:solidFill>
                  <a:srgbClr val="2E2B1F"/>
                </a:solidFill>
                <a:latin typeface="Arial"/>
                <a:cs typeface="Arial"/>
              </a:rPr>
              <a:t>their class  </a:t>
            </a:r>
            <a:r>
              <a:rPr sz="2400" dirty="0">
                <a:solidFill>
                  <a:srgbClr val="2E2B1F"/>
                </a:solidFill>
                <a:latin typeface="Arial"/>
                <a:cs typeface="Arial"/>
              </a:rPr>
              <a:t>types.</a:t>
            </a:r>
            <a:endParaRPr sz="2400">
              <a:latin typeface="Arial"/>
              <a:cs typeface="Arial"/>
            </a:endParaRPr>
          </a:p>
          <a:p>
            <a:pPr marL="1056005">
              <a:lnSpc>
                <a:spcPct val="100000"/>
              </a:lnSpc>
              <a:spcBef>
                <a:spcPts val="2310"/>
              </a:spcBef>
            </a:pPr>
            <a:r>
              <a:rPr sz="2400" u="heavy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Arial Black"/>
                <a:cs typeface="Arial Black"/>
              </a:rPr>
              <a:t>Example:</a:t>
            </a:r>
            <a:endParaRPr sz="2400">
              <a:latin typeface="Arial Black"/>
              <a:cs typeface="Arial Black"/>
            </a:endParaRPr>
          </a:p>
          <a:p>
            <a:pPr marL="1056005">
              <a:lnSpc>
                <a:spcPct val="100000"/>
              </a:lnSpc>
            </a:pPr>
            <a:r>
              <a:rPr sz="2400" dirty="0">
                <a:solidFill>
                  <a:srgbClr val="2E2B1F"/>
                </a:solidFill>
                <a:latin typeface="Arial Black"/>
                <a:cs typeface="Arial Black"/>
              </a:rPr>
              <a:t>Class</a:t>
            </a:r>
            <a:r>
              <a:rPr sz="2400" spc="-35" dirty="0">
                <a:solidFill>
                  <a:srgbClr val="2E2B1F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2E2B1F"/>
                </a:solidFill>
                <a:latin typeface="Arial Black"/>
                <a:cs typeface="Arial Black"/>
              </a:rPr>
              <a:t>x</a:t>
            </a:r>
            <a:endParaRPr sz="2400">
              <a:latin typeface="Arial Black"/>
              <a:cs typeface="Arial Black"/>
            </a:endParaRPr>
          </a:p>
          <a:p>
            <a:pPr marL="1056005">
              <a:lnSpc>
                <a:spcPct val="100000"/>
              </a:lnSpc>
            </a:pPr>
            <a:r>
              <a:rPr sz="2400" dirty="0">
                <a:solidFill>
                  <a:srgbClr val="2E2B1F"/>
                </a:solidFill>
                <a:latin typeface="Arial Black"/>
                <a:cs typeface="Arial Black"/>
              </a:rPr>
              <a:t>{</a:t>
            </a:r>
            <a:endParaRPr sz="2400">
              <a:latin typeface="Arial Black"/>
              <a:cs typeface="Arial Black"/>
            </a:endParaRPr>
          </a:p>
          <a:p>
            <a:pPr marL="1969770">
              <a:lnSpc>
                <a:spcPct val="100000"/>
              </a:lnSpc>
            </a:pPr>
            <a:r>
              <a:rPr sz="2400" spc="-5" dirty="0">
                <a:solidFill>
                  <a:srgbClr val="2E2B1F"/>
                </a:solidFill>
                <a:latin typeface="Arial Black"/>
                <a:cs typeface="Arial Black"/>
              </a:rPr>
              <a:t>public:</a:t>
            </a:r>
            <a:endParaRPr sz="2400">
              <a:latin typeface="Arial Black"/>
              <a:cs typeface="Arial Black"/>
            </a:endParaRPr>
          </a:p>
          <a:p>
            <a:pPr marL="1969770">
              <a:lnSpc>
                <a:spcPct val="100000"/>
              </a:lnSpc>
              <a:tabLst>
                <a:tab pos="2748280" algn="l"/>
              </a:tabLst>
            </a:pPr>
            <a:r>
              <a:rPr sz="2400" dirty="0">
                <a:solidFill>
                  <a:srgbClr val="2E2B1F"/>
                </a:solidFill>
                <a:latin typeface="Arial Black"/>
                <a:cs typeface="Arial Black"/>
              </a:rPr>
              <a:t>X();	// </a:t>
            </a:r>
            <a:r>
              <a:rPr sz="2400" spc="5" dirty="0">
                <a:solidFill>
                  <a:srgbClr val="2E2B1F"/>
                </a:solidFill>
                <a:latin typeface="Arial Black"/>
                <a:cs typeface="Arial Black"/>
              </a:rPr>
              <a:t>constructor </a:t>
            </a:r>
            <a:r>
              <a:rPr sz="2400" spc="-15" dirty="0">
                <a:solidFill>
                  <a:srgbClr val="2E2B1F"/>
                </a:solidFill>
                <a:latin typeface="Arial Black"/>
                <a:cs typeface="Arial Black"/>
              </a:rPr>
              <a:t>for class</a:t>
            </a:r>
            <a:r>
              <a:rPr sz="2400" spc="-70" dirty="0">
                <a:solidFill>
                  <a:srgbClr val="2E2B1F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2E2B1F"/>
                </a:solidFill>
                <a:latin typeface="Arial Black"/>
                <a:cs typeface="Arial Black"/>
              </a:rPr>
              <a:t>x</a:t>
            </a:r>
            <a:endParaRPr sz="2400">
              <a:latin typeface="Arial Black"/>
              <a:cs typeface="Arial Black"/>
            </a:endParaRPr>
          </a:p>
          <a:p>
            <a:pPr marL="1056005">
              <a:lnSpc>
                <a:spcPct val="100000"/>
              </a:lnSpc>
            </a:pPr>
            <a:r>
              <a:rPr sz="2400" dirty="0">
                <a:solidFill>
                  <a:srgbClr val="2E2B1F"/>
                </a:solidFill>
                <a:latin typeface="Arial Black"/>
                <a:cs typeface="Arial Black"/>
              </a:rPr>
              <a:t>};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541019" y="586740"/>
            <a:ext cx="3982212" cy="739139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919728" y="586740"/>
            <a:ext cx="3220212" cy="739139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4191000" y="1213103"/>
            <a:ext cx="2695955" cy="126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6789419" y="586740"/>
            <a:ext cx="1645920" cy="739139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2788920" y="1135380"/>
            <a:ext cx="3220211" cy="739139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3060192" y="1761744"/>
            <a:ext cx="2695956" cy="126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812698" y="706882"/>
            <a:ext cx="7189470" cy="11226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260600" marR="5080" indent="-2248535">
              <a:lnSpc>
                <a:spcPct val="100000"/>
              </a:lnSpc>
              <a:spcBef>
                <a:spcPts val="100"/>
              </a:spcBef>
              <a:tabLst>
                <a:tab pos="6261735" algn="l"/>
              </a:tabLst>
            </a:pPr>
            <a:r>
              <a:rPr sz="3600" b="1" spc="-5" dirty="0">
                <a:latin typeface="Arial"/>
                <a:cs typeface="Arial"/>
              </a:rPr>
              <a:t>What is default </a:t>
            </a:r>
            <a:r>
              <a:rPr sz="3600" b="1" u="heavy" spc="-5" dirty="0">
                <a:uFill>
                  <a:solidFill>
                    <a:srgbClr val="2E2B1F"/>
                  </a:solidFill>
                </a:uFill>
                <a:latin typeface="Arial"/>
                <a:cs typeface="Arial"/>
              </a:rPr>
              <a:t>Constructor</a:t>
            </a:r>
            <a:r>
              <a:rPr sz="3600" b="1" spc="-5" dirty="0">
                <a:latin typeface="Arial"/>
                <a:cs typeface="Arial"/>
              </a:rPr>
              <a:t>	with  </a:t>
            </a:r>
            <a:r>
              <a:rPr sz="3600" b="1" u="heavy" spc="-5" dirty="0">
                <a:uFill>
                  <a:solidFill>
                    <a:srgbClr val="2E2B1F"/>
                  </a:solidFill>
                </a:uFill>
                <a:latin typeface="Arial"/>
                <a:cs typeface="Arial"/>
              </a:rPr>
              <a:t>arguments?</a:t>
            </a:r>
            <a:endParaRPr sz="360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838200" y="2819400"/>
            <a:ext cx="7105650" cy="14884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 algn="ctr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solidFill>
                  <a:srgbClr val="2E2B1F"/>
                </a:solidFill>
                <a:latin typeface="Arial Black"/>
                <a:cs typeface="Arial Black"/>
              </a:rPr>
              <a:t>A </a:t>
            </a:r>
            <a:r>
              <a:rPr sz="2400" spc="-5" dirty="0">
                <a:solidFill>
                  <a:srgbClr val="2E2B1F"/>
                </a:solidFill>
                <a:latin typeface="Arial Black"/>
                <a:cs typeface="Arial Black"/>
              </a:rPr>
              <a:t>default </a:t>
            </a:r>
            <a:r>
              <a:rPr sz="2400" spc="5" dirty="0">
                <a:solidFill>
                  <a:srgbClr val="2E2B1F"/>
                </a:solidFill>
                <a:latin typeface="Arial Black"/>
                <a:cs typeface="Arial Black"/>
              </a:rPr>
              <a:t>constructor is </a:t>
            </a:r>
            <a:r>
              <a:rPr sz="2400" dirty="0">
                <a:solidFill>
                  <a:srgbClr val="2E2B1F"/>
                </a:solidFill>
                <a:latin typeface="Arial Black"/>
                <a:cs typeface="Arial Black"/>
              </a:rPr>
              <a:t>a </a:t>
            </a:r>
            <a:r>
              <a:rPr sz="2400" spc="5" dirty="0">
                <a:solidFill>
                  <a:srgbClr val="2E2B1F"/>
                </a:solidFill>
                <a:latin typeface="Arial Black"/>
                <a:cs typeface="Arial Black"/>
              </a:rPr>
              <a:t>constructor</a:t>
            </a:r>
            <a:r>
              <a:rPr sz="2400" spc="-235" dirty="0">
                <a:solidFill>
                  <a:srgbClr val="2E2B1F"/>
                </a:solidFill>
                <a:latin typeface="Arial Black"/>
                <a:cs typeface="Arial Black"/>
              </a:rPr>
              <a:t> </a:t>
            </a:r>
            <a:r>
              <a:rPr sz="2400" spc="-5" dirty="0">
                <a:solidFill>
                  <a:srgbClr val="2E2B1F"/>
                </a:solidFill>
                <a:latin typeface="Arial Black"/>
                <a:cs typeface="Arial Black"/>
              </a:rPr>
              <a:t>that  </a:t>
            </a:r>
            <a:r>
              <a:rPr sz="2400" dirty="0">
                <a:solidFill>
                  <a:srgbClr val="2E2B1F"/>
                </a:solidFill>
                <a:latin typeface="Arial Black"/>
                <a:cs typeface="Arial Black"/>
              </a:rPr>
              <a:t>either has no </a:t>
            </a:r>
            <a:r>
              <a:rPr sz="2400" spc="-15" dirty="0">
                <a:solidFill>
                  <a:srgbClr val="2E2B1F"/>
                </a:solidFill>
                <a:latin typeface="Arial Black"/>
                <a:cs typeface="Arial Black"/>
              </a:rPr>
              <a:t>parameter, </a:t>
            </a:r>
            <a:r>
              <a:rPr sz="2400" dirty="0">
                <a:solidFill>
                  <a:srgbClr val="2E2B1F"/>
                </a:solidFill>
                <a:latin typeface="Arial Black"/>
                <a:cs typeface="Arial Black"/>
              </a:rPr>
              <a:t>or </a:t>
            </a:r>
            <a:r>
              <a:rPr sz="2400" spc="5" dirty="0">
                <a:solidFill>
                  <a:srgbClr val="2E2B1F"/>
                </a:solidFill>
                <a:latin typeface="Arial Black"/>
                <a:cs typeface="Arial Black"/>
              </a:rPr>
              <a:t>if it </a:t>
            </a:r>
            <a:r>
              <a:rPr sz="2400" dirty="0">
                <a:solidFill>
                  <a:srgbClr val="2E2B1F"/>
                </a:solidFill>
                <a:latin typeface="Arial Black"/>
                <a:cs typeface="Arial Black"/>
              </a:rPr>
              <a:t>has a  </a:t>
            </a:r>
            <a:r>
              <a:rPr sz="2400" spc="5" dirty="0">
                <a:solidFill>
                  <a:srgbClr val="2E2B1F"/>
                </a:solidFill>
                <a:latin typeface="Arial Black"/>
                <a:cs typeface="Arial Black"/>
              </a:rPr>
              <a:t>parameters, </a:t>
            </a:r>
            <a:r>
              <a:rPr sz="2400" dirty="0">
                <a:solidFill>
                  <a:srgbClr val="2E2B1F"/>
                </a:solidFill>
                <a:latin typeface="Arial Black"/>
                <a:cs typeface="Arial Black"/>
              </a:rPr>
              <a:t>all the </a:t>
            </a:r>
            <a:r>
              <a:rPr sz="2400" spc="5" dirty="0">
                <a:solidFill>
                  <a:srgbClr val="2E2B1F"/>
                </a:solidFill>
                <a:latin typeface="Arial Black"/>
                <a:cs typeface="Arial Black"/>
              </a:rPr>
              <a:t>parameter </a:t>
            </a:r>
            <a:r>
              <a:rPr sz="2400" spc="-20" dirty="0">
                <a:solidFill>
                  <a:srgbClr val="2E2B1F"/>
                </a:solidFill>
                <a:latin typeface="Arial Black"/>
                <a:cs typeface="Arial Black"/>
              </a:rPr>
              <a:t>have </a:t>
            </a:r>
            <a:r>
              <a:rPr sz="2400" dirty="0">
                <a:solidFill>
                  <a:srgbClr val="2E2B1F"/>
                </a:solidFill>
                <a:latin typeface="Arial Black"/>
                <a:cs typeface="Arial Black"/>
              </a:rPr>
              <a:t>same  </a:t>
            </a:r>
            <a:r>
              <a:rPr sz="2400" spc="-5" dirty="0">
                <a:solidFill>
                  <a:srgbClr val="2E2B1F"/>
                </a:solidFill>
                <a:latin typeface="Arial Black"/>
                <a:cs typeface="Arial Black"/>
              </a:rPr>
              <a:t>default</a:t>
            </a:r>
            <a:r>
              <a:rPr sz="2400" spc="-60" dirty="0">
                <a:solidFill>
                  <a:srgbClr val="2E2B1F"/>
                </a:solidFill>
                <a:latin typeface="Arial Black"/>
                <a:cs typeface="Arial Black"/>
              </a:rPr>
              <a:t> </a:t>
            </a:r>
            <a:r>
              <a:rPr sz="2400" dirty="0">
                <a:solidFill>
                  <a:srgbClr val="2E2B1F"/>
                </a:solidFill>
                <a:latin typeface="Arial Black"/>
                <a:cs typeface="Arial Black"/>
              </a:rPr>
              <a:t>value.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1831594" y="54609"/>
            <a:ext cx="3083560" cy="606171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858645">
              <a:lnSpc>
                <a:spcPct val="100000"/>
              </a:lnSpc>
              <a:spcBef>
                <a:spcPts val="100"/>
              </a:spcBef>
            </a:pPr>
            <a:r>
              <a:rPr sz="1800" b="1" u="heavy" spc="-5" dirty="0">
                <a:solidFill>
                  <a:srgbClr val="2E2B1F"/>
                </a:solidFill>
                <a:uFill>
                  <a:solidFill>
                    <a:srgbClr val="2E2B1F"/>
                  </a:solidFill>
                </a:uFill>
                <a:latin typeface="Arial"/>
                <a:cs typeface="Arial"/>
              </a:rPr>
              <a:t>Example: </a:t>
            </a:r>
            <a:r>
              <a:rPr sz="1800" b="1" spc="-5" dirty="0">
                <a:solidFill>
                  <a:srgbClr val="2E2B1F"/>
                </a:solidFill>
                <a:latin typeface="Arial"/>
                <a:cs typeface="Arial"/>
              </a:rPr>
              <a:t> Class</a:t>
            </a:r>
            <a:r>
              <a:rPr sz="1800" b="1" spc="41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Arial"/>
                <a:cs typeface="Arial"/>
              </a:rPr>
              <a:t>cost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2E2B1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7100" marR="1100455" algn="just">
              <a:lnSpc>
                <a:spcPct val="100000"/>
              </a:lnSpc>
            </a:pPr>
            <a:r>
              <a:rPr sz="1800" b="1" dirty="0">
                <a:solidFill>
                  <a:srgbClr val="2E2B1F"/>
                </a:solidFill>
                <a:latin typeface="Arial"/>
                <a:cs typeface="Arial"/>
              </a:rPr>
              <a:t>length=l;  </a:t>
            </a:r>
            <a:r>
              <a:rPr sz="1800" b="1" spc="-5" dirty="0">
                <a:solidFill>
                  <a:srgbClr val="2E2B1F"/>
                </a:solidFill>
                <a:latin typeface="Arial"/>
                <a:cs typeface="Arial"/>
              </a:rPr>
              <a:t>bre</a:t>
            </a:r>
            <a:r>
              <a:rPr sz="1800" b="1" spc="-15" dirty="0">
                <a:solidFill>
                  <a:srgbClr val="2E2B1F"/>
                </a:solidFill>
                <a:latin typeface="Arial"/>
                <a:cs typeface="Arial"/>
              </a:rPr>
              <a:t>a</a:t>
            </a:r>
            <a:r>
              <a:rPr sz="1800" b="1" dirty="0">
                <a:solidFill>
                  <a:srgbClr val="2E2B1F"/>
                </a:solidFill>
                <a:latin typeface="Arial"/>
                <a:cs typeface="Arial"/>
              </a:rPr>
              <a:t>th</a:t>
            </a:r>
            <a:r>
              <a:rPr sz="1800" b="1" spc="5" dirty="0">
                <a:solidFill>
                  <a:srgbClr val="2E2B1F"/>
                </a:solidFill>
                <a:latin typeface="Arial"/>
                <a:cs typeface="Arial"/>
              </a:rPr>
              <a:t>=</a:t>
            </a:r>
            <a:r>
              <a:rPr sz="1800" b="1" dirty="0">
                <a:solidFill>
                  <a:srgbClr val="2E2B1F"/>
                </a:solidFill>
                <a:latin typeface="Arial"/>
                <a:cs typeface="Arial"/>
              </a:rPr>
              <a:t>b;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2E2B1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2E2B1F"/>
                </a:solidFill>
                <a:latin typeface="Arial"/>
                <a:cs typeface="Arial"/>
              </a:rPr>
              <a:t>Cost() </a:t>
            </a:r>
            <a:r>
              <a:rPr sz="1800" b="1" dirty="0">
                <a:solidFill>
                  <a:srgbClr val="2E2B1F"/>
                </a:solidFill>
                <a:latin typeface="Arial"/>
                <a:cs typeface="Arial"/>
              </a:rPr>
              <a:t>// </a:t>
            </a:r>
            <a:r>
              <a:rPr sz="1800" b="1" spc="-5" dirty="0">
                <a:solidFill>
                  <a:srgbClr val="2E2B1F"/>
                </a:solidFill>
                <a:latin typeface="Arial"/>
                <a:cs typeface="Arial"/>
              </a:rPr>
              <a:t>default</a:t>
            </a:r>
            <a:r>
              <a:rPr sz="1800" b="1" spc="-1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Arial"/>
                <a:cs typeface="Arial"/>
              </a:rPr>
              <a:t>constructor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2E2B1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89330" algn="just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2E2B1F"/>
                </a:solidFill>
                <a:latin typeface="Arial"/>
                <a:cs typeface="Arial"/>
              </a:rPr>
              <a:t>length=50;</a:t>
            </a:r>
            <a:endParaRPr sz="1800">
              <a:latin typeface="Arial"/>
              <a:cs typeface="Arial"/>
            </a:endParaRPr>
          </a:p>
          <a:p>
            <a:pPr marL="927100" algn="just">
              <a:lnSpc>
                <a:spcPct val="100000"/>
              </a:lnSpc>
            </a:pPr>
            <a:r>
              <a:rPr sz="1800" b="1" spc="-5" dirty="0">
                <a:solidFill>
                  <a:srgbClr val="2E2B1F"/>
                </a:solidFill>
                <a:latin typeface="Arial"/>
                <a:cs typeface="Arial"/>
              </a:rPr>
              <a:t>breath=60;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2E2B1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2E2B1F"/>
                </a:solidFill>
                <a:latin typeface="Arial"/>
                <a:cs typeface="Arial"/>
              </a:rPr>
              <a:t>Cost(int </a:t>
            </a:r>
            <a:r>
              <a:rPr sz="1800" b="1" dirty="0">
                <a:solidFill>
                  <a:srgbClr val="2E2B1F"/>
                </a:solidFill>
                <a:latin typeface="Arial"/>
                <a:cs typeface="Arial"/>
              </a:rPr>
              <a:t>x,int </a:t>
            </a:r>
            <a:r>
              <a:rPr sz="1800" b="1" spc="-30" dirty="0">
                <a:solidFill>
                  <a:srgbClr val="2E2B1F"/>
                </a:solidFill>
                <a:latin typeface="Arial"/>
                <a:cs typeface="Arial"/>
              </a:rPr>
              <a:t>y,int</a:t>
            </a:r>
            <a:r>
              <a:rPr sz="1800" b="1" spc="-2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E2B1F"/>
                </a:solidFill>
                <a:latin typeface="Arial"/>
                <a:cs typeface="Arial"/>
              </a:rPr>
              <a:t>z)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2E2B1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7100" marR="1074420" algn="just">
              <a:lnSpc>
                <a:spcPct val="100000"/>
              </a:lnSpc>
            </a:pPr>
            <a:r>
              <a:rPr sz="1800" b="1" dirty="0">
                <a:solidFill>
                  <a:srgbClr val="2E2B1F"/>
                </a:solidFill>
                <a:latin typeface="Arial"/>
                <a:cs typeface="Arial"/>
              </a:rPr>
              <a:t>length=x;  </a:t>
            </a:r>
            <a:r>
              <a:rPr sz="1800" b="1" spc="-5" dirty="0">
                <a:solidFill>
                  <a:srgbClr val="2E2B1F"/>
                </a:solidFill>
                <a:latin typeface="Arial"/>
                <a:cs typeface="Arial"/>
              </a:rPr>
              <a:t>breath=y;  </a:t>
            </a:r>
            <a:r>
              <a:rPr sz="1800" b="1" dirty="0">
                <a:solidFill>
                  <a:srgbClr val="2E2B1F"/>
                </a:solidFill>
                <a:latin typeface="Arial"/>
                <a:cs typeface="Arial"/>
              </a:rPr>
              <a:t>length=z;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10" dirty="0">
                <a:solidFill>
                  <a:srgbClr val="2E2B1F"/>
                </a:solidFill>
                <a:latin typeface="Arial"/>
                <a:cs typeface="Arial"/>
              </a:rPr>
              <a:t>};</a:t>
            </a:r>
            <a:endParaRPr sz="1800">
              <a:latin typeface="Arial"/>
              <a:cs typeface="Arial"/>
            </a:endParaRPr>
          </a:p>
          <a:p>
            <a:pPr marL="74930">
              <a:lnSpc>
                <a:spcPct val="100000"/>
              </a:lnSpc>
            </a:pPr>
            <a:r>
              <a:rPr sz="1800" b="1" spc="-15" dirty="0">
                <a:solidFill>
                  <a:srgbClr val="2E2B1F"/>
                </a:solidFill>
                <a:latin typeface="Arial"/>
                <a:cs typeface="Arial"/>
              </a:rPr>
              <a:t>void </a:t>
            </a:r>
            <a:r>
              <a:rPr sz="1800" b="1" spc="-5" dirty="0">
                <a:solidFill>
                  <a:srgbClr val="2E2B1F"/>
                </a:solidFill>
                <a:latin typeface="Arial"/>
                <a:cs typeface="Arial"/>
              </a:rPr>
              <a:t>main</a:t>
            </a:r>
            <a:r>
              <a:rPr sz="1800" b="1" spc="3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800" b="1" dirty="0">
                <a:solidFill>
                  <a:srgbClr val="2E2B1F"/>
                </a:solidFill>
                <a:latin typeface="Arial"/>
                <a:cs typeface="Arial"/>
              </a:rPr>
              <a:t>()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2E2B1F"/>
                </a:solidFill>
                <a:latin typeface="Arial"/>
                <a:cs typeface="Arial"/>
              </a:rPr>
              <a:t>{</a:t>
            </a:r>
            <a:endParaRPr sz="1800">
              <a:latin typeface="Arial"/>
              <a:cs typeface="Arial"/>
            </a:endParaRPr>
          </a:p>
          <a:p>
            <a:pPr marL="927100" algn="just">
              <a:lnSpc>
                <a:spcPct val="100000"/>
              </a:lnSpc>
            </a:pPr>
            <a:r>
              <a:rPr sz="1800" b="1" spc="-5" dirty="0">
                <a:solidFill>
                  <a:srgbClr val="2E2B1F"/>
                </a:solidFill>
                <a:latin typeface="Arial"/>
                <a:cs typeface="Arial"/>
              </a:rPr>
              <a:t>cost</a:t>
            </a:r>
            <a:r>
              <a:rPr sz="1800" b="1" spc="-8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1800" b="1" spc="-5" dirty="0">
                <a:solidFill>
                  <a:srgbClr val="2E2B1F"/>
                </a:solidFill>
                <a:latin typeface="Arial"/>
                <a:cs typeface="Arial"/>
              </a:rPr>
              <a:t>c1,c2(10,20);</a:t>
            </a:r>
            <a:endParaRPr sz="1800">
              <a:latin typeface="Arial"/>
              <a:cs typeface="Arial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800" b="1" spc="-5" dirty="0">
                <a:solidFill>
                  <a:srgbClr val="2E2B1F"/>
                </a:solidFill>
                <a:latin typeface="Arial"/>
                <a:cs typeface="Arial"/>
              </a:rPr>
              <a:t>c3(3,4,5);</a:t>
            </a:r>
            <a:endParaRPr sz="18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sz="1800" b="1" spc="-5" dirty="0">
                <a:solidFill>
                  <a:srgbClr val="2E2B1F"/>
                </a:solidFill>
                <a:latin typeface="Arial"/>
                <a:cs typeface="Arial"/>
              </a:rPr>
              <a:t>}</a:t>
            </a:r>
            <a:endParaRPr sz="1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10768" y="281940"/>
            <a:ext cx="2354580" cy="73914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2561844" y="281940"/>
            <a:ext cx="2510028" cy="739140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2833116" y="908303"/>
            <a:ext cx="1985772" cy="126491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4593335" y="281940"/>
            <a:ext cx="3241548" cy="73914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864608" y="908303"/>
            <a:ext cx="2717291" cy="12649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2828544" y="830580"/>
            <a:ext cx="1161287" cy="73913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386328" y="830580"/>
            <a:ext cx="2430779" cy="739139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657600" y="1456944"/>
            <a:ext cx="1906524" cy="126491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0" name="object 10"/>
          <p:cNvSpPr txBox="1">
            <a:spLocks noGrp="1"/>
          </p:cNvSpPr>
          <p:nvPr>
            <p:ph type="title"/>
          </p:nvPr>
        </p:nvSpPr>
        <p:spPr>
          <a:xfrm>
            <a:off x="1082446" y="401777"/>
            <a:ext cx="644842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2030730" marR="5080" indent="-2018664">
              <a:lnSpc>
                <a:spcPct val="100000"/>
              </a:lnSpc>
              <a:spcBef>
                <a:spcPts val="100"/>
              </a:spcBef>
            </a:pPr>
            <a:r>
              <a:rPr sz="3600" b="1" dirty="0">
                <a:latin typeface="Arial"/>
                <a:cs typeface="Arial"/>
              </a:rPr>
              <a:t>What is </a:t>
            </a:r>
            <a:r>
              <a:rPr sz="3600" b="1" u="heavy" dirty="0">
                <a:uFill>
                  <a:solidFill>
                    <a:srgbClr val="2E2B1F"/>
                  </a:solidFill>
                </a:uFill>
                <a:latin typeface="Arial"/>
                <a:cs typeface="Arial"/>
              </a:rPr>
              <a:t>Dynamic</a:t>
            </a:r>
            <a:r>
              <a:rPr sz="3600" b="1" spc="-75" dirty="0">
                <a:latin typeface="Arial"/>
                <a:cs typeface="Arial"/>
              </a:rPr>
              <a:t> </a:t>
            </a:r>
            <a:r>
              <a:rPr sz="3600" b="1" u="heavy" spc="-5" dirty="0">
                <a:uFill>
                  <a:solidFill>
                    <a:srgbClr val="2E2B1F"/>
                  </a:solidFill>
                </a:uFill>
                <a:latin typeface="Arial"/>
                <a:cs typeface="Arial"/>
              </a:rPr>
              <a:t>Initialization </a:t>
            </a:r>
            <a:r>
              <a:rPr sz="3600" b="1" spc="-5" dirty="0">
                <a:latin typeface="Arial"/>
                <a:cs typeface="Arial"/>
              </a:rPr>
              <a:t> </a:t>
            </a:r>
            <a:r>
              <a:rPr sz="3600" b="1" dirty="0">
                <a:latin typeface="Arial"/>
                <a:cs typeface="Arial"/>
              </a:rPr>
              <a:t>of </a:t>
            </a:r>
            <a:r>
              <a:rPr sz="3600" b="1" u="heavy" spc="-5" dirty="0">
                <a:uFill>
                  <a:solidFill>
                    <a:srgbClr val="2E2B1F"/>
                  </a:solidFill>
                </a:uFill>
                <a:latin typeface="Arial"/>
                <a:cs typeface="Arial"/>
              </a:rPr>
              <a:t>Object</a:t>
            </a:r>
            <a:r>
              <a:rPr sz="3600" b="1" u="heavy" spc="-20" dirty="0">
                <a:uFill>
                  <a:solidFill>
                    <a:srgbClr val="2E2B1F"/>
                  </a:solidFill>
                </a:uFill>
                <a:latin typeface="Arial"/>
                <a:cs typeface="Arial"/>
              </a:rPr>
              <a:t> </a:t>
            </a:r>
            <a:r>
              <a:rPr sz="3600" b="1" u="heavy" dirty="0">
                <a:uFill>
                  <a:solidFill>
                    <a:srgbClr val="2E2B1F"/>
                  </a:solidFill>
                </a:uFill>
                <a:latin typeface="Arial"/>
                <a:cs typeface="Arial"/>
              </a:rPr>
              <a:t>?</a:t>
            </a:r>
            <a:endParaRPr sz="360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231140" y="2235530"/>
            <a:ext cx="8305800" cy="185547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355600" indent="-342900">
              <a:lnSpc>
                <a:spcPct val="100000"/>
              </a:lnSpc>
              <a:spcBef>
                <a:spcPts val="105"/>
              </a:spcBef>
              <a:buFont typeface="Courier New"/>
              <a:buChar char="o"/>
              <a:tabLst>
                <a:tab pos="355600" algn="l"/>
              </a:tabLst>
            </a:pP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Class object may be initialized dynamically</a:t>
            </a:r>
            <a:r>
              <a:rPr sz="2000" spc="-100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spc="-5" dirty="0">
                <a:solidFill>
                  <a:srgbClr val="2E2B1F"/>
                </a:solidFill>
                <a:latin typeface="Arial"/>
                <a:cs typeface="Arial"/>
              </a:rPr>
              <a:t>to.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E2B1F"/>
              </a:buClr>
              <a:buFont typeface="Courier New"/>
              <a:buChar char="o"/>
            </a:pPr>
            <a:endParaRPr sz="2050">
              <a:latin typeface="Times New Roman"/>
              <a:cs typeface="Times New Roman"/>
            </a:endParaRPr>
          </a:p>
          <a:p>
            <a:pPr marL="355600" marR="5080" indent="-342900">
              <a:lnSpc>
                <a:spcPct val="100000"/>
              </a:lnSpc>
              <a:spcBef>
                <a:spcPts val="5"/>
              </a:spcBef>
              <a:buFont typeface="Courier New"/>
              <a:buChar char="o"/>
              <a:tabLst>
                <a:tab pos="423545" algn="l"/>
                <a:tab pos="424180" algn="l"/>
              </a:tabLst>
            </a:pP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i.e, to say that the initial value of an object may be provided during</a:t>
            </a:r>
            <a:r>
              <a:rPr sz="2000" spc="-22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run  </a:t>
            </a:r>
            <a:r>
              <a:rPr sz="2000" spc="-5" dirty="0">
                <a:solidFill>
                  <a:srgbClr val="2E2B1F"/>
                </a:solidFill>
                <a:latin typeface="Arial"/>
                <a:cs typeface="Arial"/>
              </a:rPr>
              <a:t>time.</a:t>
            </a:r>
            <a:endParaRPr sz="2000">
              <a:latin typeface="Arial"/>
              <a:cs typeface="Arial"/>
            </a:endParaRPr>
          </a:p>
          <a:p>
            <a:pPr>
              <a:lnSpc>
                <a:spcPct val="100000"/>
              </a:lnSpc>
              <a:spcBef>
                <a:spcPts val="40"/>
              </a:spcBef>
              <a:buClr>
                <a:srgbClr val="2E2B1F"/>
              </a:buClr>
              <a:buFont typeface="Courier New"/>
              <a:buChar char="o"/>
            </a:pPr>
            <a:endParaRPr sz="2050">
              <a:latin typeface="Times New Roman"/>
              <a:cs typeface="Times New Roman"/>
            </a:endParaRPr>
          </a:p>
          <a:p>
            <a:pPr marL="410209" indent="-397510">
              <a:lnSpc>
                <a:spcPct val="100000"/>
              </a:lnSpc>
              <a:buFont typeface="Courier New"/>
              <a:buChar char="o"/>
              <a:tabLst>
                <a:tab pos="410209" algn="l"/>
                <a:tab pos="410845" algn="l"/>
              </a:tabLst>
            </a:pP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Advantage Is that we can provide various initialization</a:t>
            </a:r>
            <a:r>
              <a:rPr sz="2000" spc="-155" dirty="0">
                <a:solidFill>
                  <a:srgbClr val="2E2B1F"/>
                </a:solidFill>
                <a:latin typeface="Arial"/>
                <a:cs typeface="Arial"/>
              </a:rPr>
              <a:t> </a:t>
            </a:r>
            <a:r>
              <a:rPr sz="2000" dirty="0">
                <a:solidFill>
                  <a:srgbClr val="2E2B1F"/>
                </a:solidFill>
                <a:latin typeface="Arial"/>
                <a:cs typeface="Arial"/>
              </a:rPr>
              <a:t>formats.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object 42"/>
          <p:cNvSpPr txBox="1"/>
          <p:nvPr/>
        </p:nvSpPr>
        <p:spPr>
          <a:xfrm>
            <a:off x="2133600" y="228600"/>
            <a:ext cx="4290695" cy="633603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1800" dirty="0">
                <a:solidFill>
                  <a:srgbClr val="2E2B1F"/>
                </a:solidFill>
                <a:latin typeface="Arial Black"/>
                <a:cs typeface="Arial Black"/>
              </a:rPr>
              <a:t>Class</a:t>
            </a:r>
            <a:r>
              <a:rPr sz="1800" spc="-50" dirty="0">
                <a:solidFill>
                  <a:srgbClr val="2E2B1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Arial Black"/>
                <a:cs typeface="Arial Black"/>
              </a:rPr>
              <a:t>add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Arial Black"/>
                <a:cs typeface="Arial Black"/>
              </a:rPr>
              <a:t>{</a:t>
            </a:r>
            <a:endParaRPr sz="1800">
              <a:latin typeface="Arial Black"/>
              <a:cs typeface="Arial Black"/>
            </a:endParaRPr>
          </a:p>
          <a:p>
            <a:pPr marL="927100" marR="2258060">
              <a:lnSpc>
                <a:spcPct val="100000"/>
              </a:lnSpc>
            </a:pPr>
            <a:r>
              <a:rPr sz="1800" spc="5" dirty="0">
                <a:solidFill>
                  <a:srgbClr val="2E2B1F"/>
                </a:solidFill>
                <a:latin typeface="Arial Black"/>
                <a:cs typeface="Arial Black"/>
              </a:rPr>
              <a:t>int</a:t>
            </a:r>
            <a:r>
              <a:rPr sz="1800" spc="-120" dirty="0">
                <a:solidFill>
                  <a:srgbClr val="2E2B1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Arial Black"/>
                <a:cs typeface="Arial Black"/>
              </a:rPr>
              <a:t>a,b,c;  </a:t>
            </a:r>
            <a:r>
              <a:rPr sz="1800" dirty="0">
                <a:solidFill>
                  <a:srgbClr val="2E2B1F"/>
                </a:solidFill>
                <a:latin typeface="Arial Black"/>
                <a:cs typeface="Arial Black"/>
              </a:rPr>
              <a:t>Public:  </a:t>
            </a:r>
            <a:r>
              <a:rPr sz="1800" spc="5" dirty="0">
                <a:solidFill>
                  <a:srgbClr val="2E2B1F"/>
                </a:solidFill>
                <a:latin typeface="Arial Black"/>
                <a:cs typeface="Arial Black"/>
              </a:rPr>
              <a:t>add( </a:t>
            </a:r>
            <a:r>
              <a:rPr sz="1800" dirty="0">
                <a:solidFill>
                  <a:srgbClr val="2E2B1F"/>
                </a:solidFill>
                <a:latin typeface="Arial Black"/>
                <a:cs typeface="Arial Black"/>
              </a:rPr>
              <a:t>) {</a:t>
            </a:r>
            <a:r>
              <a:rPr sz="1800" spc="-145" dirty="0">
                <a:solidFill>
                  <a:srgbClr val="2E2B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E2B1F"/>
                </a:solidFill>
                <a:latin typeface="Arial Black"/>
                <a:cs typeface="Arial Black"/>
              </a:rPr>
              <a:t>}</a:t>
            </a:r>
            <a:endParaRPr sz="1800">
              <a:latin typeface="Arial Black"/>
              <a:cs typeface="Arial Black"/>
            </a:endParaRPr>
          </a:p>
          <a:p>
            <a:pPr marL="927100">
              <a:lnSpc>
                <a:spcPct val="100000"/>
              </a:lnSpc>
              <a:tabLst>
                <a:tab pos="2033270" algn="l"/>
              </a:tabLst>
            </a:pPr>
            <a:r>
              <a:rPr sz="1800" spc="5" dirty="0">
                <a:solidFill>
                  <a:srgbClr val="2E2B1F"/>
                </a:solidFill>
                <a:latin typeface="Arial Black"/>
                <a:cs typeface="Arial Black"/>
              </a:rPr>
              <a:t>add</a:t>
            </a:r>
            <a:r>
              <a:rPr sz="1800" spc="-40" dirty="0">
                <a:solidFill>
                  <a:srgbClr val="2E2B1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Arial Black"/>
                <a:cs typeface="Arial Black"/>
              </a:rPr>
              <a:t>(int	</a:t>
            </a:r>
            <a:r>
              <a:rPr sz="1800" dirty="0">
                <a:solidFill>
                  <a:srgbClr val="2E2B1F"/>
                </a:solidFill>
                <a:latin typeface="Arial Black"/>
                <a:cs typeface="Arial Black"/>
              </a:rPr>
              <a:t>a1,int</a:t>
            </a:r>
            <a:r>
              <a:rPr sz="1800" spc="-45" dirty="0">
                <a:solidFill>
                  <a:srgbClr val="2E2B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E2B1F"/>
                </a:solidFill>
                <a:latin typeface="Arial Black"/>
                <a:cs typeface="Arial Black"/>
              </a:rPr>
              <a:t>b1)</a:t>
            </a:r>
            <a:endParaRPr sz="1800">
              <a:latin typeface="Arial Black"/>
              <a:cs typeface="Arial Black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Arial Black"/>
                <a:cs typeface="Arial Black"/>
              </a:rPr>
              <a:t>{</a:t>
            </a:r>
            <a:endParaRPr sz="1800">
              <a:latin typeface="Arial Black"/>
              <a:cs typeface="Arial Black"/>
            </a:endParaRPr>
          </a:p>
          <a:p>
            <a:pPr marL="18415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E2B1F"/>
                </a:solidFill>
                <a:latin typeface="Arial Black"/>
                <a:cs typeface="Arial Black"/>
              </a:rPr>
              <a:t>a=a1,</a:t>
            </a:r>
            <a:r>
              <a:rPr sz="1800" spc="-60" dirty="0">
                <a:solidFill>
                  <a:srgbClr val="2E2B1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Arial Black"/>
                <a:cs typeface="Arial Black"/>
              </a:rPr>
              <a:t>b=b1;</a:t>
            </a:r>
            <a:endParaRPr sz="1800">
              <a:latin typeface="Arial Black"/>
              <a:cs typeface="Arial Black"/>
            </a:endParaRPr>
          </a:p>
          <a:p>
            <a:pPr marL="232410" algn="ctr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Arial Black"/>
                <a:cs typeface="Arial Black"/>
              </a:rPr>
              <a:t>c=a+b;</a:t>
            </a:r>
            <a:endParaRPr sz="1800">
              <a:latin typeface="Arial Black"/>
              <a:cs typeface="Arial Black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Arial Black"/>
                <a:cs typeface="Arial Black"/>
              </a:rPr>
              <a:t>}</a:t>
            </a:r>
            <a:endParaRPr sz="1800">
              <a:latin typeface="Arial Black"/>
              <a:cs typeface="Arial Black"/>
            </a:endParaRPr>
          </a:p>
          <a:p>
            <a:pPr marL="927100">
              <a:lnSpc>
                <a:spcPct val="100000"/>
              </a:lnSpc>
            </a:pPr>
            <a:r>
              <a:rPr sz="1800" spc="-5" dirty="0">
                <a:solidFill>
                  <a:srgbClr val="2E2B1F"/>
                </a:solidFill>
                <a:latin typeface="Arial Black"/>
                <a:cs typeface="Arial Black"/>
              </a:rPr>
              <a:t>void </a:t>
            </a:r>
            <a:r>
              <a:rPr sz="1800" dirty="0">
                <a:solidFill>
                  <a:srgbClr val="2E2B1F"/>
                </a:solidFill>
                <a:latin typeface="Arial Black"/>
                <a:cs typeface="Arial Black"/>
              </a:rPr>
              <a:t>display(</a:t>
            </a:r>
            <a:r>
              <a:rPr sz="1800" spc="-105" dirty="0">
                <a:solidFill>
                  <a:srgbClr val="2E2B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E2B1F"/>
                </a:solidFill>
                <a:latin typeface="Arial Black"/>
                <a:cs typeface="Arial Black"/>
              </a:rPr>
              <a:t>)</a:t>
            </a:r>
            <a:endParaRPr sz="1800">
              <a:latin typeface="Arial Black"/>
              <a:cs typeface="Arial Black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Arial Black"/>
                <a:cs typeface="Arial Black"/>
              </a:rPr>
              <a:t>{</a:t>
            </a:r>
            <a:endParaRPr sz="1800">
              <a:latin typeface="Arial Black"/>
              <a:cs typeface="Arial Black"/>
            </a:endParaRPr>
          </a:p>
          <a:p>
            <a:pPr marL="1841500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Arial Black"/>
                <a:cs typeface="Arial Black"/>
              </a:rPr>
              <a:t>cout&lt;&lt;“sum</a:t>
            </a:r>
            <a:r>
              <a:rPr sz="1800" spc="-105" dirty="0">
                <a:solidFill>
                  <a:srgbClr val="2E2B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E2B1F"/>
                </a:solidFill>
                <a:latin typeface="Arial Black"/>
                <a:cs typeface="Arial Black"/>
              </a:rPr>
              <a:t>is”&lt;&lt;c;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800" spc="5" dirty="0">
                <a:solidFill>
                  <a:srgbClr val="2E2B1F"/>
                </a:solidFill>
                <a:latin typeface="Arial Black"/>
                <a:cs typeface="Arial Black"/>
              </a:rPr>
              <a:t>};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800" spc="-20" dirty="0">
                <a:solidFill>
                  <a:srgbClr val="2E2B1F"/>
                </a:solidFill>
                <a:latin typeface="Arial Black"/>
                <a:cs typeface="Arial Black"/>
              </a:rPr>
              <a:t>Void</a:t>
            </a:r>
            <a:r>
              <a:rPr sz="1800" spc="-55" dirty="0">
                <a:solidFill>
                  <a:srgbClr val="2E2B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E2B1F"/>
                </a:solidFill>
                <a:latin typeface="Arial Black"/>
                <a:cs typeface="Arial Black"/>
              </a:rPr>
              <a:t>main()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Arial Black"/>
                <a:cs typeface="Arial Black"/>
              </a:rPr>
              <a:t>{</a:t>
            </a:r>
            <a:endParaRPr sz="1800">
              <a:latin typeface="Arial Black"/>
              <a:cs typeface="Arial Black"/>
            </a:endParaRPr>
          </a:p>
          <a:p>
            <a:pPr marL="1001394" marR="2500630" indent="-74930">
              <a:lnSpc>
                <a:spcPct val="100000"/>
              </a:lnSpc>
            </a:pPr>
            <a:r>
              <a:rPr sz="1800" spc="5" dirty="0">
                <a:solidFill>
                  <a:srgbClr val="2E2B1F"/>
                </a:solidFill>
                <a:latin typeface="Arial Black"/>
                <a:cs typeface="Arial Black"/>
              </a:rPr>
              <a:t>int</a:t>
            </a:r>
            <a:r>
              <a:rPr sz="1800" spc="-114" dirty="0">
                <a:solidFill>
                  <a:srgbClr val="2E2B1F"/>
                </a:solidFill>
                <a:latin typeface="Arial Black"/>
                <a:cs typeface="Arial Black"/>
              </a:rPr>
              <a:t> </a:t>
            </a:r>
            <a:r>
              <a:rPr sz="1800" spc="5" dirty="0">
                <a:solidFill>
                  <a:srgbClr val="2E2B1F"/>
                </a:solidFill>
                <a:latin typeface="Arial Black"/>
                <a:cs typeface="Arial Black"/>
              </a:rPr>
              <a:t>x,y;  add</a:t>
            </a:r>
            <a:r>
              <a:rPr sz="1800" spc="-70" dirty="0">
                <a:solidFill>
                  <a:srgbClr val="2E2B1F"/>
                </a:solidFill>
                <a:latin typeface="Arial Black"/>
                <a:cs typeface="Arial Black"/>
              </a:rPr>
              <a:t> </a:t>
            </a:r>
            <a:r>
              <a:rPr sz="1800" dirty="0">
                <a:solidFill>
                  <a:srgbClr val="2E2B1F"/>
                </a:solidFill>
                <a:latin typeface="Arial Black"/>
                <a:cs typeface="Arial Black"/>
              </a:rPr>
              <a:t>d</a:t>
            </a:r>
            <a:endParaRPr sz="1800">
              <a:latin typeface="Arial Black"/>
              <a:cs typeface="Arial Black"/>
            </a:endParaRPr>
          </a:p>
          <a:p>
            <a:pPr marL="927100" marR="598170">
              <a:lnSpc>
                <a:spcPct val="100000"/>
              </a:lnSpc>
            </a:pPr>
            <a:r>
              <a:rPr sz="1800" spc="-5" dirty="0">
                <a:solidFill>
                  <a:srgbClr val="2E2B1F"/>
                </a:solidFill>
                <a:latin typeface="Arial Black"/>
                <a:cs typeface="Arial Black"/>
              </a:rPr>
              <a:t>Cout&lt;&lt;“enter </a:t>
            </a:r>
            <a:r>
              <a:rPr sz="1800" dirty="0">
                <a:solidFill>
                  <a:srgbClr val="2E2B1F"/>
                </a:solidFill>
                <a:latin typeface="Arial Black"/>
                <a:cs typeface="Arial Black"/>
              </a:rPr>
              <a:t>2 no:\n”;  </a:t>
            </a:r>
            <a:r>
              <a:rPr sz="1800" spc="-5" dirty="0">
                <a:solidFill>
                  <a:srgbClr val="2E2B1F"/>
                </a:solidFill>
                <a:latin typeface="Arial Black"/>
                <a:cs typeface="Arial Black"/>
              </a:rPr>
              <a:t>cin&gt;&gt;x&gt;&gt;y;</a:t>
            </a:r>
            <a:endParaRPr sz="1800">
              <a:latin typeface="Arial Black"/>
              <a:cs typeface="Arial Black"/>
            </a:endParaRPr>
          </a:p>
          <a:p>
            <a:pPr marL="927100">
              <a:lnSpc>
                <a:spcPct val="100000"/>
              </a:lnSpc>
              <a:spcBef>
                <a:spcPts val="5"/>
              </a:spcBef>
            </a:pPr>
            <a:r>
              <a:rPr sz="1800" dirty="0">
                <a:solidFill>
                  <a:srgbClr val="2E2B1F"/>
                </a:solidFill>
                <a:latin typeface="Arial Black"/>
                <a:cs typeface="Arial Black"/>
              </a:rPr>
              <a:t>d.add(x,y);</a:t>
            </a:r>
            <a:endParaRPr sz="1800">
              <a:latin typeface="Arial Black"/>
              <a:cs typeface="Arial Black"/>
            </a:endParaRPr>
          </a:p>
          <a:p>
            <a:pPr marL="927100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Arial Black"/>
                <a:cs typeface="Arial Black"/>
              </a:rPr>
              <a:t>d.display();</a:t>
            </a:r>
            <a:endParaRPr sz="1800">
              <a:latin typeface="Arial Black"/>
              <a:cs typeface="Arial Black"/>
            </a:endParaRPr>
          </a:p>
          <a:p>
            <a:pPr marL="12700">
              <a:lnSpc>
                <a:spcPct val="100000"/>
              </a:lnSpc>
            </a:pPr>
            <a:r>
              <a:rPr sz="1800" dirty="0">
                <a:solidFill>
                  <a:srgbClr val="2E2B1F"/>
                </a:solidFill>
                <a:latin typeface="Arial Black"/>
                <a:cs typeface="Arial Black"/>
              </a:rPr>
              <a:t>}</a:t>
            </a:r>
            <a:endParaRPr sz="18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2309241" y="2032838"/>
            <a:ext cx="4445000" cy="22269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100"/>
              </a:spcBef>
            </a:pPr>
            <a:r>
              <a:rPr spc="-270" dirty="0"/>
              <a:t>THANK</a:t>
            </a:r>
            <a:r>
              <a:rPr spc="-660" dirty="0"/>
              <a:t> </a:t>
            </a:r>
            <a:r>
              <a:rPr spc="-325" dirty="0"/>
              <a:t>YOU</a:t>
            </a:r>
          </a:p>
          <a:p>
            <a:pPr marL="4445" algn="ctr">
              <a:lnSpc>
                <a:spcPct val="100000"/>
              </a:lnSpc>
              <a:spcBef>
                <a:spcPts val="50"/>
              </a:spcBef>
            </a:pPr>
            <a:r>
              <a:rPr spc="9425" dirty="0">
                <a:latin typeface="Wingdings"/>
                <a:cs typeface="Wingdings"/>
              </a:rPr>
              <a:t>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3</TotalTime>
  <Words>189</Words>
  <Application>Microsoft Office PowerPoint</Application>
  <PresentationFormat>On-screen Show (4:3)</PresentationFormat>
  <Paragraphs>60</Paragraphs>
  <Slides>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8" baseType="lpstr">
      <vt:lpstr>Office Theme</vt:lpstr>
      <vt:lpstr>Slide 1</vt:lpstr>
      <vt:lpstr>What is a Constructor ?</vt:lpstr>
      <vt:lpstr>What is default Constructor with  arguments?</vt:lpstr>
      <vt:lpstr>Slide 4</vt:lpstr>
      <vt:lpstr>What is Dynamic Initialization  of Object ?</vt:lpstr>
      <vt:lpstr>Slide 6</vt:lpstr>
      <vt:lpstr>THANK YOU 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cp:lastModifiedBy>CK</cp:lastModifiedBy>
  <cp:revision>1</cp:revision>
  <dcterms:created xsi:type="dcterms:W3CDTF">2019-04-06T03:13:32Z</dcterms:created>
  <dcterms:modified xsi:type="dcterms:W3CDTF">2019-04-06T03:17:17Z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2013-09-21T00:00:00Z</vt:filetime>
  </property>
  <property fmtid="{D5CDD505-2E9C-101B-9397-08002B2CF9AE}" pid="3" name="Creator">
    <vt:lpwstr>Microsoft® Office PowerPoint® 2007</vt:lpwstr>
  </property>
  <property fmtid="{D5CDD505-2E9C-101B-9397-08002B2CF9AE}" pid="4" name="LastSaved">
    <vt:filetime>2019-04-06T00:00:00Z</vt:filetime>
  </property>
</Properties>
</file>