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1298" y="713308"/>
            <a:ext cx="7061403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0472" y="2075688"/>
            <a:ext cx="5984748" cy="1522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69964" y="2075688"/>
            <a:ext cx="1069848" cy="1522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983613" y="2491613"/>
            <a:ext cx="5057267" cy="6465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966976" y="2476373"/>
            <a:ext cx="5090541" cy="6780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895600" y="3352800"/>
            <a:ext cx="2543175" cy="2438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804" y="637108"/>
            <a:ext cx="1911350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950" y="1910283"/>
            <a:ext cx="8112099" cy="391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55823" y="6558869"/>
            <a:ext cx="1195704" cy="17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87472" y="708736"/>
            <a:ext cx="337057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5" dirty="0">
                <a:latin typeface="Calibri"/>
                <a:cs typeface="Calibri"/>
              </a:rPr>
              <a:t>C</a:t>
            </a:r>
            <a:r>
              <a:rPr sz="5000" b="1" dirty="0">
                <a:latin typeface="Calibri"/>
                <a:cs typeface="Calibri"/>
              </a:rPr>
              <a:t>o</a:t>
            </a:r>
            <a:r>
              <a:rPr sz="5000" b="1" spc="15" dirty="0">
                <a:latin typeface="Calibri"/>
                <a:cs typeface="Calibri"/>
              </a:rPr>
              <a:t>n</a:t>
            </a:r>
            <a:r>
              <a:rPr sz="5000" b="1" spc="-90" dirty="0">
                <a:latin typeface="Calibri"/>
                <a:cs typeface="Calibri"/>
              </a:rPr>
              <a:t>s</a:t>
            </a:r>
            <a:r>
              <a:rPr sz="5000" b="1" dirty="0">
                <a:latin typeface="Calibri"/>
                <a:cs typeface="Calibri"/>
              </a:rPr>
              <a:t>t</a:t>
            </a:r>
            <a:r>
              <a:rPr sz="5000" b="1" spc="-20" dirty="0">
                <a:latin typeface="Calibri"/>
                <a:cs typeface="Calibri"/>
              </a:rPr>
              <a:t>r</a:t>
            </a:r>
            <a:r>
              <a:rPr sz="5000" b="1" dirty="0">
                <a:latin typeface="Calibri"/>
                <a:cs typeface="Calibri"/>
              </a:rPr>
              <a:t>uc</a:t>
            </a:r>
            <a:r>
              <a:rPr sz="5000" b="1" spc="-40" dirty="0">
                <a:latin typeface="Calibri"/>
                <a:cs typeface="Calibri"/>
              </a:rPr>
              <a:t>t</a:t>
            </a:r>
            <a:r>
              <a:rPr sz="5000" b="1" dirty="0">
                <a:latin typeface="Calibri"/>
                <a:cs typeface="Calibri"/>
              </a:rPr>
              <a:t>o</a:t>
            </a:r>
            <a:r>
              <a:rPr sz="5000" b="1" spc="-80" dirty="0">
                <a:latin typeface="Calibri"/>
                <a:cs typeface="Calibri"/>
              </a:rPr>
              <a:t>r</a:t>
            </a:r>
            <a:r>
              <a:rPr sz="5000" b="1" dirty="0">
                <a:latin typeface="Calibri"/>
                <a:cs typeface="Calibri"/>
              </a:rPr>
              <a:t>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844" y="1677416"/>
            <a:ext cx="7626984" cy="4304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dirty="0">
                <a:latin typeface="Constantia"/>
                <a:cs typeface="Constantia"/>
              </a:rPr>
              <a:t>What </a:t>
            </a:r>
            <a:r>
              <a:rPr sz="2600" b="1" spc="-5" dirty="0">
                <a:latin typeface="Constantia"/>
                <a:cs typeface="Constantia"/>
              </a:rPr>
              <a:t>is the use </a:t>
            </a:r>
            <a:r>
              <a:rPr sz="2600" b="1" spc="-10" dirty="0">
                <a:latin typeface="Constantia"/>
                <a:cs typeface="Constantia"/>
              </a:rPr>
              <a:t>of Constructor</a:t>
            </a:r>
            <a:r>
              <a:rPr sz="2600" b="1" spc="-29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501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  <a:tab pos="1082675" algn="l"/>
                <a:tab pos="2061845" algn="l"/>
                <a:tab pos="2784475" algn="l"/>
                <a:tab pos="3324225" algn="l"/>
                <a:tab pos="5360035" algn="l"/>
                <a:tab pos="5831205" algn="l"/>
                <a:tab pos="6361430" algn="l"/>
              </a:tabLst>
            </a:pP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2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ons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25" dirty="0">
                <a:latin typeface="Constantia"/>
                <a:cs typeface="Constantia"/>
              </a:rPr>
              <a:t>c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30" dirty="0">
                <a:latin typeface="Constantia"/>
                <a:cs typeface="Constantia"/>
              </a:rPr>
              <a:t>o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30" dirty="0">
                <a:latin typeface="Constantia"/>
                <a:cs typeface="Constantia"/>
              </a:rPr>
              <a:t>n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1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10" dirty="0">
                <a:latin typeface="Constantia"/>
                <a:cs typeface="Constantia"/>
              </a:rPr>
              <a:t>z</a:t>
            </a:r>
            <a:r>
              <a:rPr sz="2600" spc="-5" dirty="0">
                <a:latin typeface="Constantia"/>
                <a:cs typeface="Constantia"/>
              </a:rPr>
              <a:t>e  </a:t>
            </a:r>
            <a:r>
              <a:rPr sz="2600" spc="-20" dirty="0">
                <a:latin typeface="Constantia"/>
                <a:cs typeface="Constantia"/>
              </a:rPr>
              <a:t>objects.</a:t>
            </a:r>
            <a:endParaRPr sz="2600">
              <a:latin typeface="Constantia"/>
              <a:cs typeface="Constantia"/>
            </a:endParaRPr>
          </a:p>
          <a:p>
            <a:pPr marL="287020" marR="8255" indent="-274955">
              <a:lnSpc>
                <a:spcPct val="15020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  <a:tab pos="1087120" algn="l"/>
                <a:tab pos="2555875" algn="l"/>
                <a:tab pos="3105150" algn="l"/>
                <a:tab pos="5194935" algn="l"/>
                <a:tab pos="5675630" algn="l"/>
              </a:tabLst>
            </a:pP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f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3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on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15" dirty="0">
                <a:latin typeface="Constantia"/>
                <a:cs typeface="Constantia"/>
              </a:rPr>
              <a:t>i</a:t>
            </a:r>
            <a:r>
              <a:rPr sz="2600" spc="-20" dirty="0">
                <a:latin typeface="Constantia"/>
                <a:cs typeface="Constantia"/>
              </a:rPr>
              <a:t>ti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15" dirty="0">
                <a:latin typeface="Constantia"/>
                <a:cs typeface="Constantia"/>
              </a:rPr>
              <a:t>l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10" dirty="0">
                <a:latin typeface="Constantia"/>
                <a:cs typeface="Constantia"/>
              </a:rPr>
              <a:t>za</a:t>
            </a:r>
            <a:r>
              <a:rPr sz="2600" spc="-20" dirty="0">
                <a:latin typeface="Constantia"/>
                <a:cs typeface="Constantia"/>
              </a:rPr>
              <a:t>ti</a:t>
            </a:r>
            <a:r>
              <a:rPr sz="2600" spc="-5" dirty="0">
                <a:latin typeface="Constantia"/>
                <a:cs typeface="Constantia"/>
              </a:rPr>
              <a:t>on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m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ti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y  </a:t>
            </a:r>
            <a:r>
              <a:rPr sz="2600" spc="-10" dirty="0">
                <a:latin typeface="Constantia"/>
                <a:cs typeface="Constantia"/>
              </a:rPr>
              <a:t>carried </a:t>
            </a:r>
            <a:r>
              <a:rPr sz="2600" spc="-5" dirty="0">
                <a:latin typeface="Constantia"/>
                <a:cs typeface="Constantia"/>
              </a:rPr>
              <a:t>out </a:t>
            </a:r>
            <a:r>
              <a:rPr sz="2600" spc="-25" dirty="0">
                <a:latin typeface="Constantia"/>
                <a:cs typeface="Constantia"/>
              </a:rPr>
              <a:t>by </a:t>
            </a:r>
            <a:r>
              <a:rPr sz="2600" spc="-10" dirty="0">
                <a:latin typeface="Constantia"/>
                <a:cs typeface="Constantia"/>
              </a:rPr>
              <a:t>the use </a:t>
            </a:r>
            <a:r>
              <a:rPr sz="2600" spc="-5" dirty="0">
                <a:latin typeface="Constantia"/>
                <a:cs typeface="Constantia"/>
              </a:rPr>
              <a:t>of a </a:t>
            </a:r>
            <a:r>
              <a:rPr sz="2600" spc="-10" dirty="0">
                <a:latin typeface="Constantia"/>
                <a:cs typeface="Constantia"/>
              </a:rPr>
              <a:t>special</a:t>
            </a:r>
            <a:r>
              <a:rPr sz="2600" spc="-4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member</a:t>
            </a:r>
            <a:endParaRPr sz="2600">
              <a:latin typeface="Constantia"/>
              <a:cs typeface="Constantia"/>
            </a:endParaRPr>
          </a:p>
          <a:p>
            <a:pPr marL="341630">
              <a:lnSpc>
                <a:spcPct val="100000"/>
              </a:lnSpc>
              <a:spcBef>
                <a:spcPts val="2170"/>
              </a:spcBef>
            </a:pPr>
            <a:r>
              <a:rPr sz="2600" spc="-15" dirty="0">
                <a:latin typeface="Constantia"/>
                <a:cs typeface="Constantia"/>
              </a:rPr>
              <a:t>function </a:t>
            </a:r>
            <a:r>
              <a:rPr sz="2600" spc="-10" dirty="0">
                <a:latin typeface="Constantia"/>
                <a:cs typeface="Constantia"/>
              </a:rPr>
              <a:t>called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constructor.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560603"/>
            <a:ext cx="1911350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</a:t>
            </a:r>
            <a:r>
              <a:rPr spc="-25" dirty="0"/>
              <a:t>…</a:t>
            </a:r>
            <a:r>
              <a:rPr dirty="0"/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65936"/>
            <a:ext cx="4788535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15"/>
              </a:spcBef>
            </a:pPr>
            <a:r>
              <a:rPr sz="2400" spc="-20" dirty="0">
                <a:latin typeface="Constantia"/>
                <a:cs typeface="Constantia"/>
              </a:rPr>
              <a:t>void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showdata()</a:t>
            </a:r>
            <a:endParaRPr sz="2400">
              <a:latin typeface="Constantia"/>
              <a:cs typeface="Constantia"/>
            </a:endParaRPr>
          </a:p>
          <a:p>
            <a:pPr marL="62103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99568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nstantia"/>
                <a:cs typeface="Constantia"/>
              </a:rPr>
              <a:t>cout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&lt;&lt;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&lt;&lt;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"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"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&lt;&lt;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b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&lt;&lt;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endl;</a:t>
            </a:r>
            <a:endParaRPr sz="2400">
              <a:latin typeface="Constantia"/>
              <a:cs typeface="Constantia"/>
            </a:endParaRPr>
          </a:p>
          <a:p>
            <a:pPr marL="621030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latin typeface="Constantia"/>
                <a:cs typeface="Constantia"/>
              </a:rPr>
              <a:t>};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main()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09880" marR="254635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abc c1(10, 20);  abc c2(c1);  </a:t>
            </a:r>
            <a:r>
              <a:rPr sz="2400" spc="-5" dirty="0">
                <a:latin typeface="Constantia"/>
                <a:cs typeface="Constantia"/>
              </a:rPr>
              <a:t>c1.showdata();  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0" dirty="0">
                <a:latin typeface="Constantia"/>
                <a:cs typeface="Constantia"/>
              </a:rPr>
              <a:t>2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5" dirty="0">
                <a:latin typeface="Constantia"/>
                <a:cs typeface="Constantia"/>
              </a:rPr>
              <a:t>h</a:t>
            </a:r>
            <a:r>
              <a:rPr sz="2400" spc="-35" dirty="0">
                <a:latin typeface="Constantia"/>
                <a:cs typeface="Constantia"/>
              </a:rPr>
              <a:t>o</a:t>
            </a:r>
            <a:r>
              <a:rPr sz="2400" spc="-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data</a:t>
            </a:r>
            <a:r>
              <a:rPr sz="2400" spc="5" dirty="0">
                <a:latin typeface="Constantia"/>
                <a:cs typeface="Constantia"/>
              </a:rPr>
              <a:t>()</a:t>
            </a:r>
            <a:r>
              <a:rPr sz="2400" dirty="0">
                <a:latin typeface="Constantia"/>
                <a:cs typeface="Constantia"/>
              </a:rPr>
              <a:t>;  </a:t>
            </a:r>
            <a:r>
              <a:rPr sz="2400" spc="-5" dirty="0">
                <a:latin typeface="Constantia"/>
                <a:cs typeface="Constantia"/>
              </a:rPr>
              <a:t>getch();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5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861" y="637108"/>
            <a:ext cx="44958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Default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Arguments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7917" y="1358341"/>
            <a:ext cx="83185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5" dirty="0">
                <a:latin typeface="Constantia"/>
                <a:cs typeface="Constantia"/>
              </a:rPr>
              <a:t>that</a:t>
            </a:r>
            <a:r>
              <a:rPr sz="2400" spc="22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1177401"/>
            <a:ext cx="674179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5" dirty="0">
                <a:latin typeface="Constantia"/>
                <a:cs typeface="Constantia"/>
              </a:rPr>
              <a:t>Default </a:t>
            </a:r>
            <a:r>
              <a:rPr sz="2400" spc="-5" dirty="0">
                <a:latin typeface="Constantia"/>
                <a:cs typeface="Constantia"/>
              </a:rPr>
              <a:t>argument </a:t>
            </a:r>
            <a:r>
              <a:rPr sz="2400" spc="-15" dirty="0">
                <a:latin typeface="Constantia"/>
                <a:cs typeface="Constantia"/>
              </a:rPr>
              <a:t>is </a:t>
            </a:r>
            <a:r>
              <a:rPr sz="2400" spc="5" dirty="0">
                <a:latin typeface="Constantia"/>
                <a:cs typeface="Constantia"/>
              </a:rPr>
              <a:t>an </a:t>
            </a:r>
            <a:r>
              <a:rPr sz="2400" spc="-5" dirty="0">
                <a:latin typeface="Constantia"/>
                <a:cs typeface="Constantia"/>
              </a:rPr>
              <a:t>argument </a:t>
            </a:r>
            <a:r>
              <a:rPr sz="2400" spc="-10" dirty="0">
                <a:latin typeface="Constantia"/>
                <a:cs typeface="Constantia"/>
              </a:rPr>
              <a:t>to </a:t>
            </a:r>
            <a:r>
              <a:rPr sz="2400" spc="5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function  </a:t>
            </a:r>
            <a:r>
              <a:rPr sz="2400" spc="-5" dirty="0">
                <a:latin typeface="Constantia"/>
                <a:cs typeface="Constantia"/>
              </a:rPr>
              <a:t>programmer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not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required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specify.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2971065"/>
            <a:ext cx="7781925" cy="35388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955" algn="just">
              <a:lnSpc>
                <a:spcPct val="150100"/>
              </a:lnSpc>
              <a:spcBef>
                <a:spcPts val="9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10" dirty="0">
                <a:latin typeface="Constantia"/>
                <a:cs typeface="Constantia"/>
              </a:rPr>
              <a:t>C++ </a:t>
            </a:r>
            <a:r>
              <a:rPr sz="2400" spc="-10" dirty="0">
                <a:latin typeface="Constantia"/>
                <a:cs typeface="Constantia"/>
              </a:rPr>
              <a:t>allow </a:t>
            </a:r>
            <a:r>
              <a:rPr sz="2400" spc="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programmer to </a:t>
            </a:r>
            <a:r>
              <a:rPr sz="2400" spc="10" dirty="0">
                <a:latin typeface="Constantia"/>
                <a:cs typeface="Constantia"/>
              </a:rPr>
              <a:t>specify </a:t>
            </a:r>
            <a:r>
              <a:rPr sz="2400" spc="-5" dirty="0">
                <a:latin typeface="Constantia"/>
                <a:cs typeface="Constantia"/>
              </a:rPr>
              <a:t>default arguments  </a:t>
            </a:r>
            <a:r>
              <a:rPr sz="2400" spc="5" dirty="0">
                <a:latin typeface="Constantia"/>
                <a:cs typeface="Constantia"/>
              </a:rPr>
              <a:t>that </a:t>
            </a:r>
            <a:r>
              <a:rPr sz="2400" spc="-25" dirty="0">
                <a:latin typeface="Constantia"/>
                <a:cs typeface="Constantia"/>
              </a:rPr>
              <a:t>always </a:t>
            </a:r>
            <a:r>
              <a:rPr sz="2400" spc="-35" dirty="0">
                <a:latin typeface="Constantia"/>
                <a:cs typeface="Constantia"/>
              </a:rPr>
              <a:t>have </a:t>
            </a:r>
            <a:r>
              <a:rPr sz="2400" spc="5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value, </a:t>
            </a:r>
            <a:r>
              <a:rPr sz="2400" spc="-20" dirty="0">
                <a:latin typeface="Constantia"/>
                <a:cs typeface="Constantia"/>
              </a:rPr>
              <a:t>even if </a:t>
            </a:r>
            <a:r>
              <a:rPr sz="2400" dirty="0">
                <a:latin typeface="Constantia"/>
                <a:cs typeface="Constantia"/>
              </a:rPr>
              <a:t>one </a:t>
            </a:r>
            <a:r>
              <a:rPr sz="2400" spc="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not specified  </a:t>
            </a:r>
            <a:r>
              <a:rPr sz="2400" spc="-5" dirty="0">
                <a:latin typeface="Constantia"/>
                <a:cs typeface="Constantia"/>
              </a:rPr>
              <a:t>when </a:t>
            </a:r>
            <a:r>
              <a:rPr sz="2400" dirty="0">
                <a:latin typeface="Constantia"/>
                <a:cs typeface="Constantia"/>
              </a:rPr>
              <a:t>calling </a:t>
            </a:r>
            <a:r>
              <a:rPr sz="2400" spc="5" dirty="0">
                <a:latin typeface="Constantia"/>
                <a:cs typeface="Constantia"/>
              </a:rPr>
              <a:t>the</a:t>
            </a:r>
            <a:r>
              <a:rPr sz="2400" spc="-2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function.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287655" marR="838835" indent="-287655">
              <a:lnSpc>
                <a:spcPct val="170100"/>
              </a:lnSpc>
              <a:spcBef>
                <a:spcPts val="214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25" dirty="0">
                <a:latin typeface="Constantia"/>
                <a:cs typeface="Constantia"/>
              </a:rPr>
              <a:t>For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example,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following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function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declaration:  </a:t>
            </a:r>
            <a:r>
              <a:rPr sz="2400" spc="5" dirty="0">
                <a:latin typeface="Constantia"/>
                <a:cs typeface="Constantia"/>
              </a:rPr>
              <a:t>int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MyFunc(int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a, </a:t>
            </a:r>
            <a:r>
              <a:rPr sz="2400" spc="5" dirty="0">
                <a:latin typeface="Constantia"/>
                <a:cs typeface="Constantia"/>
              </a:rPr>
              <a:t>int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b,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int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c=12);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637108"/>
            <a:ext cx="19113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spc="-25" dirty="0"/>
              <a:t>n</a:t>
            </a:r>
            <a:r>
              <a:rPr dirty="0"/>
              <a:t>t……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82369"/>
            <a:ext cx="8081645" cy="478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programmer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may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call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this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function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two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ways:</a:t>
            </a:r>
            <a:endParaRPr sz="2200">
              <a:latin typeface="Constantia"/>
              <a:cs typeface="Constantia"/>
            </a:endParaRPr>
          </a:p>
          <a:p>
            <a:pPr marL="428625" marR="4787900">
              <a:lnSpc>
                <a:spcPts val="4510"/>
              </a:lnSpc>
              <a:spcBef>
                <a:spcPts val="420"/>
              </a:spcBef>
            </a:pPr>
            <a:r>
              <a:rPr sz="2200" spc="-10" dirty="0">
                <a:latin typeface="Constantia"/>
                <a:cs typeface="Constantia"/>
              </a:rPr>
              <a:t>result </a:t>
            </a:r>
            <a:r>
              <a:rPr sz="2200" spc="-5" dirty="0">
                <a:latin typeface="Constantia"/>
                <a:cs typeface="Constantia"/>
              </a:rPr>
              <a:t>= </a:t>
            </a:r>
            <a:r>
              <a:rPr sz="2200" spc="-15" dirty="0">
                <a:latin typeface="Constantia"/>
                <a:cs typeface="Constantia"/>
              </a:rPr>
              <a:t>MyFunc(1, </a:t>
            </a:r>
            <a:r>
              <a:rPr sz="2200" spc="5" dirty="0">
                <a:latin typeface="Constantia"/>
                <a:cs typeface="Constantia"/>
              </a:rPr>
              <a:t>2,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3);  result </a:t>
            </a:r>
            <a:r>
              <a:rPr sz="2200" spc="-5" dirty="0">
                <a:latin typeface="Constantia"/>
                <a:cs typeface="Constantia"/>
              </a:rPr>
              <a:t>= </a:t>
            </a:r>
            <a:r>
              <a:rPr sz="2200" spc="-15" dirty="0">
                <a:latin typeface="Constantia"/>
                <a:cs typeface="Constantia"/>
              </a:rPr>
              <a:t>MyFunc(1,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2);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50100"/>
              </a:lnSpc>
              <a:buClr>
                <a:srgbClr val="0AD0D9"/>
              </a:buClr>
              <a:buSzPct val="95454"/>
              <a:buFont typeface="Wingdings 2"/>
              <a:buChar char=""/>
              <a:tabLst>
                <a:tab pos="287020" algn="l"/>
              </a:tabLst>
            </a:pP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case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value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argument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called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is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specified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as  </a:t>
            </a:r>
            <a:r>
              <a:rPr sz="2200" spc="-5" dirty="0">
                <a:latin typeface="Constantia"/>
                <a:cs typeface="Constantia"/>
              </a:rPr>
              <a:t>normal. </a:t>
            </a:r>
            <a:r>
              <a:rPr sz="2200" spc="-20" dirty="0">
                <a:latin typeface="Constantia"/>
                <a:cs typeface="Constantia"/>
              </a:rPr>
              <a:t>In </a:t>
            </a:r>
            <a:r>
              <a:rPr sz="2200" spc="-5" dirty="0">
                <a:latin typeface="Constantia"/>
                <a:cs typeface="Constantia"/>
              </a:rPr>
              <a:t>the </a:t>
            </a:r>
            <a:r>
              <a:rPr sz="2200" spc="-10" dirty="0">
                <a:latin typeface="Constantia"/>
                <a:cs typeface="Constantia"/>
              </a:rPr>
              <a:t>second </a:t>
            </a:r>
            <a:r>
              <a:rPr sz="2200" spc="-5" dirty="0">
                <a:latin typeface="Constantia"/>
                <a:cs typeface="Constantia"/>
              </a:rPr>
              <a:t>one, the </a:t>
            </a:r>
            <a:r>
              <a:rPr sz="2200" spc="-20" dirty="0">
                <a:latin typeface="Constantia"/>
                <a:cs typeface="Constantia"/>
              </a:rPr>
              <a:t>argument </a:t>
            </a:r>
            <a:r>
              <a:rPr sz="2200" spc="-10" dirty="0">
                <a:latin typeface="Constantia"/>
                <a:cs typeface="Constantia"/>
              </a:rPr>
              <a:t>is </a:t>
            </a:r>
            <a:r>
              <a:rPr sz="2200" spc="-15" dirty="0">
                <a:latin typeface="Constantia"/>
                <a:cs typeface="Constantia"/>
              </a:rPr>
              <a:t>omitted, and </a:t>
            </a:r>
            <a:r>
              <a:rPr sz="2200" spc="-5" dirty="0">
                <a:latin typeface="Constantia"/>
                <a:cs typeface="Constantia"/>
              </a:rPr>
              <a:t>the  default </a:t>
            </a:r>
            <a:r>
              <a:rPr sz="2200" spc="-20" dirty="0">
                <a:latin typeface="Constantia"/>
                <a:cs typeface="Constantia"/>
              </a:rPr>
              <a:t>value </a:t>
            </a:r>
            <a:r>
              <a:rPr sz="2200" spc="-5" dirty="0">
                <a:latin typeface="Constantia"/>
                <a:cs typeface="Constantia"/>
              </a:rPr>
              <a:t>of 12 will be used</a:t>
            </a:r>
            <a:r>
              <a:rPr sz="2200" spc="-2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instead.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Wingdings 2"/>
              <a:buChar char="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Wingdings 2"/>
              <a:buChar char=""/>
            </a:pP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30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20" dirty="0">
                <a:latin typeface="Constantia"/>
                <a:cs typeface="Constantia"/>
              </a:rPr>
              <a:t>It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possible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to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define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constructors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default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arguments.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329" y="560603"/>
            <a:ext cx="70250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5325" marR="5080" indent="-195326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Some </a:t>
            </a:r>
            <a:r>
              <a:rPr b="1" spc="-10" dirty="0">
                <a:latin typeface="Calibri"/>
                <a:cs typeface="Calibri"/>
              </a:rPr>
              <a:t>important points </a:t>
            </a:r>
            <a:r>
              <a:rPr b="1" spc="-5" dirty="0">
                <a:latin typeface="Calibri"/>
                <a:cs typeface="Calibri"/>
              </a:rPr>
              <a:t>about  </a:t>
            </a:r>
            <a:r>
              <a:rPr b="1" spc="-25" dirty="0">
                <a:latin typeface="Calibri"/>
                <a:cs typeface="Calibri"/>
              </a:rPr>
              <a:t>constructors: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2062683"/>
            <a:ext cx="8090534" cy="3912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latin typeface="Constantia"/>
                <a:cs typeface="Constantia"/>
              </a:rPr>
              <a:t>Automatically</a:t>
            </a:r>
            <a:r>
              <a:rPr sz="2800" spc="-1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called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when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object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created.</a:t>
            </a:r>
            <a:endParaRPr sz="28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37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75" dirty="0">
                <a:latin typeface="Constantia"/>
                <a:cs typeface="Constantia"/>
              </a:rPr>
              <a:t>We</a:t>
            </a:r>
            <a:r>
              <a:rPr sz="2800" spc="-2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can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define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our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own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constructors</a:t>
            </a:r>
            <a:endParaRPr sz="2800">
              <a:latin typeface="Constantia"/>
              <a:cs typeface="Constantia"/>
            </a:endParaRPr>
          </a:p>
          <a:p>
            <a:pPr marL="287020" marR="12700" indent="-274320">
              <a:lnSpc>
                <a:spcPct val="150100"/>
              </a:lnSpc>
              <a:spcBef>
                <a:spcPts val="65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  <a:tab pos="694055" algn="l"/>
                <a:tab pos="2624455" algn="l"/>
                <a:tab pos="3580129" algn="l"/>
                <a:tab pos="4239260" algn="l"/>
                <a:tab pos="5190490" algn="l"/>
                <a:tab pos="6205855" algn="l"/>
                <a:tab pos="6681470" algn="l"/>
                <a:tab pos="7345045" algn="l"/>
              </a:tabLst>
            </a:pPr>
            <a:r>
              <a:rPr sz="2800" spc="5" dirty="0">
                <a:latin typeface="Constantia"/>
                <a:cs typeface="Constantia"/>
              </a:rPr>
              <a:t>A	</a:t>
            </a:r>
            <a:r>
              <a:rPr sz="2800" spc="-75" dirty="0">
                <a:latin typeface="Constantia"/>
                <a:cs typeface="Constantia"/>
              </a:rPr>
              <a:t>c</a:t>
            </a:r>
            <a:r>
              <a:rPr sz="2800" spc="5" dirty="0">
                <a:latin typeface="Constantia"/>
                <a:cs typeface="Constantia"/>
              </a:rPr>
              <a:t>o</a:t>
            </a:r>
            <a:r>
              <a:rPr sz="2800" spc="-20" dirty="0">
                <a:latin typeface="Constantia"/>
                <a:cs typeface="Constantia"/>
              </a:rPr>
              <a:t>ns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c</a:t>
            </a:r>
            <a:r>
              <a:rPr sz="2800" spc="-25" dirty="0">
                <a:latin typeface="Constantia"/>
                <a:cs typeface="Constantia"/>
              </a:rPr>
              <a:t>t</a:t>
            </a:r>
            <a:r>
              <a:rPr sz="2800" dirty="0">
                <a:latin typeface="Constantia"/>
                <a:cs typeface="Constantia"/>
              </a:rPr>
              <a:t>or	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k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s	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h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10" dirty="0">
                <a:latin typeface="Constantia"/>
                <a:cs typeface="Constantia"/>
              </a:rPr>
              <a:t>s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-20" dirty="0">
                <a:latin typeface="Constantia"/>
                <a:cs typeface="Constantia"/>
              </a:rPr>
              <a:t>m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5" dirty="0">
                <a:latin typeface="Constantia"/>
                <a:cs typeface="Constantia"/>
              </a:rPr>
              <a:t>na</a:t>
            </a:r>
            <a:r>
              <a:rPr sz="2800" spc="15" dirty="0">
                <a:latin typeface="Constantia"/>
                <a:cs typeface="Constantia"/>
              </a:rPr>
              <a:t>m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dirty="0">
                <a:latin typeface="Constantia"/>
                <a:cs typeface="Constantia"/>
              </a:rPr>
              <a:t>s	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h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5" dirty="0">
                <a:latin typeface="Constantia"/>
                <a:cs typeface="Constantia"/>
              </a:rPr>
              <a:t>cl</a:t>
            </a:r>
            <a:r>
              <a:rPr sz="2800" spc="-15" dirty="0">
                <a:latin typeface="Constantia"/>
                <a:cs typeface="Constantia"/>
              </a:rPr>
              <a:t>a</a:t>
            </a:r>
            <a:r>
              <a:rPr sz="2800" spc="10" dirty="0">
                <a:latin typeface="Constantia"/>
                <a:cs typeface="Constantia"/>
              </a:rPr>
              <a:t>s</a:t>
            </a:r>
            <a:r>
              <a:rPr sz="2800" dirty="0">
                <a:latin typeface="Constantia"/>
                <a:cs typeface="Constantia"/>
              </a:rPr>
              <a:t>s  </a:t>
            </a:r>
            <a:r>
              <a:rPr sz="2800" spc="-5" dirty="0">
                <a:latin typeface="Constantia"/>
                <a:cs typeface="Constantia"/>
              </a:rPr>
              <a:t>name.</a:t>
            </a:r>
            <a:endParaRPr sz="2800">
              <a:latin typeface="Constantia"/>
              <a:cs typeface="Constantia"/>
            </a:endParaRPr>
          </a:p>
          <a:p>
            <a:pPr marL="287020" marR="5080" indent="-274320">
              <a:lnSpc>
                <a:spcPct val="150100"/>
              </a:lnSpc>
              <a:spcBef>
                <a:spcPts val="68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  <a:tab pos="1050925" algn="l"/>
                <a:tab pos="2020570" algn="l"/>
                <a:tab pos="3241675" algn="l"/>
                <a:tab pos="3667125" algn="l"/>
                <a:tab pos="5693410" algn="l"/>
                <a:tab pos="6256020" algn="l"/>
                <a:tab pos="7011034" algn="l"/>
              </a:tabLst>
            </a:pPr>
            <a:r>
              <a:rPr sz="2800" spc="-160" dirty="0">
                <a:latin typeface="Constantia"/>
                <a:cs typeface="Constantia"/>
              </a:rPr>
              <a:t>W</a:t>
            </a:r>
            <a:r>
              <a:rPr sz="2800" dirty="0">
                <a:latin typeface="Constantia"/>
                <a:cs typeface="Constantia"/>
              </a:rPr>
              <a:t>e	</a:t>
            </a:r>
            <a:r>
              <a:rPr sz="2800" spc="-5" dirty="0">
                <a:latin typeface="Constantia"/>
                <a:cs typeface="Constantia"/>
              </a:rPr>
              <a:t>c</a:t>
            </a:r>
            <a:r>
              <a:rPr sz="2800" spc="-20" dirty="0">
                <a:latin typeface="Constantia"/>
                <a:cs typeface="Constantia"/>
              </a:rPr>
              <a:t>a</a:t>
            </a:r>
            <a:r>
              <a:rPr sz="2800" spc="-125" dirty="0">
                <a:latin typeface="Constantia"/>
                <a:cs typeface="Constantia"/>
              </a:rPr>
              <a:t>n</a:t>
            </a:r>
            <a:r>
              <a:rPr sz="2800" spc="-114" dirty="0">
                <a:latin typeface="Constantia"/>
                <a:cs typeface="Constantia"/>
              </a:rPr>
              <a:t>’</a:t>
            </a:r>
            <a:r>
              <a:rPr sz="2800" dirty="0">
                <a:latin typeface="Constantia"/>
                <a:cs typeface="Constantia"/>
              </a:rPr>
              <a:t>t	</a:t>
            </a:r>
            <a:r>
              <a:rPr sz="2800" spc="-5" dirty="0">
                <a:latin typeface="Constantia"/>
                <a:cs typeface="Constantia"/>
              </a:rPr>
              <a:t>d</a:t>
            </a:r>
            <a:r>
              <a:rPr sz="2800" spc="-25" dirty="0">
                <a:latin typeface="Constantia"/>
                <a:cs typeface="Constantia"/>
              </a:rPr>
              <a:t>e</a:t>
            </a:r>
            <a:r>
              <a:rPr sz="2800" spc="60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20" dirty="0">
                <a:latin typeface="Constantia"/>
                <a:cs typeface="Constantia"/>
              </a:rPr>
              <a:t>n</a:t>
            </a:r>
            <a:r>
              <a:rPr sz="2800" dirty="0">
                <a:latin typeface="Constantia"/>
                <a:cs typeface="Constantia"/>
              </a:rPr>
              <a:t>e	a	</a:t>
            </a:r>
            <a:r>
              <a:rPr sz="2800" spc="-75" dirty="0">
                <a:latin typeface="Constantia"/>
                <a:cs typeface="Constantia"/>
              </a:rPr>
              <a:t>c</a:t>
            </a:r>
            <a:r>
              <a:rPr sz="2800" dirty="0">
                <a:latin typeface="Constantia"/>
                <a:cs typeface="Constantia"/>
              </a:rPr>
              <a:t>o</a:t>
            </a:r>
            <a:r>
              <a:rPr sz="2800" spc="-25" dirty="0">
                <a:latin typeface="Constantia"/>
                <a:cs typeface="Constantia"/>
              </a:rPr>
              <a:t>ns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c</a:t>
            </a:r>
            <a:r>
              <a:rPr sz="2800" spc="-20" dirty="0">
                <a:latin typeface="Constantia"/>
                <a:cs typeface="Constantia"/>
              </a:rPr>
              <a:t>t</a:t>
            </a:r>
            <a:r>
              <a:rPr sz="2800" dirty="0">
                <a:latin typeface="Constantia"/>
                <a:cs typeface="Constantia"/>
              </a:rPr>
              <a:t>or	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dirty="0">
                <a:latin typeface="Constantia"/>
                <a:cs typeface="Constantia"/>
              </a:rPr>
              <a:t>n	</a:t>
            </a:r>
            <a:r>
              <a:rPr sz="2800" spc="10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h</a:t>
            </a:r>
            <a:r>
              <a:rPr sz="2800" dirty="0">
                <a:latin typeface="Constantia"/>
                <a:cs typeface="Constantia"/>
              </a:rPr>
              <a:t>e	</a:t>
            </a:r>
            <a:r>
              <a:rPr sz="2800" spc="5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35" dirty="0">
                <a:latin typeface="Constantia"/>
                <a:cs typeface="Constantia"/>
              </a:rPr>
              <a:t>i</a:t>
            </a:r>
            <a:r>
              <a:rPr sz="2800" spc="-25" dirty="0">
                <a:latin typeface="Constantia"/>
                <a:cs typeface="Constantia"/>
              </a:rPr>
              <a:t>v</a:t>
            </a:r>
            <a:r>
              <a:rPr sz="2800" spc="-20" dirty="0">
                <a:latin typeface="Constantia"/>
                <a:cs typeface="Constantia"/>
              </a:rPr>
              <a:t>at</a:t>
            </a:r>
            <a:r>
              <a:rPr sz="2800" dirty="0">
                <a:latin typeface="Constantia"/>
                <a:cs typeface="Constantia"/>
              </a:rPr>
              <a:t>e  section.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84936"/>
            <a:ext cx="20008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Cont…..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6705" indent="-27432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07340" algn="l"/>
              </a:tabLst>
            </a:pPr>
            <a:r>
              <a:rPr spc="-25" dirty="0"/>
              <a:t>No</a:t>
            </a:r>
            <a:r>
              <a:rPr spc="-100" dirty="0"/>
              <a:t> </a:t>
            </a:r>
            <a:r>
              <a:rPr spc="-10" dirty="0"/>
              <a:t>return</a:t>
            </a:r>
            <a:r>
              <a:rPr spc="-100" dirty="0"/>
              <a:t> </a:t>
            </a:r>
            <a:r>
              <a:rPr spc="10" dirty="0"/>
              <a:t>type</a:t>
            </a:r>
            <a:r>
              <a:rPr spc="-135" dirty="0"/>
              <a:t> </a:t>
            </a:r>
            <a:r>
              <a:rPr dirty="0"/>
              <a:t>is</a:t>
            </a:r>
            <a:r>
              <a:rPr spc="-114" dirty="0"/>
              <a:t> </a:t>
            </a:r>
            <a:r>
              <a:rPr spc="5" dirty="0"/>
              <a:t>specified</a:t>
            </a:r>
            <a:r>
              <a:rPr spc="-55" dirty="0"/>
              <a:t> </a:t>
            </a:r>
            <a:r>
              <a:rPr spc="-15" dirty="0"/>
              <a:t>for</a:t>
            </a:r>
            <a:r>
              <a:rPr spc="-170" dirty="0"/>
              <a:t> </a:t>
            </a:r>
            <a:r>
              <a:rPr spc="5" dirty="0"/>
              <a:t>a</a:t>
            </a:r>
            <a:r>
              <a:rPr spc="-145" dirty="0"/>
              <a:t> </a:t>
            </a:r>
            <a:r>
              <a:rPr spc="-30" dirty="0"/>
              <a:t>constructor.</a:t>
            </a:r>
          </a:p>
          <a:p>
            <a:pPr marL="306705" marR="9525" indent="-274320">
              <a:lnSpc>
                <a:spcPct val="150100"/>
              </a:lnSpc>
              <a:spcBef>
                <a:spcPts val="68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07340" algn="l"/>
                <a:tab pos="2315210" algn="l"/>
                <a:tab pos="3266440" algn="l"/>
                <a:tab pos="3797300" algn="l"/>
                <a:tab pos="5133340" algn="l"/>
                <a:tab pos="5603875" algn="l"/>
                <a:tab pos="6271895" algn="l"/>
                <a:tab pos="7498080" algn="l"/>
              </a:tabLst>
            </a:pPr>
            <a:r>
              <a:rPr spc="-25" dirty="0"/>
              <a:t>C</a:t>
            </a:r>
            <a:r>
              <a:rPr dirty="0"/>
              <a:t>o</a:t>
            </a:r>
            <a:r>
              <a:rPr spc="-25" dirty="0"/>
              <a:t>n</a:t>
            </a:r>
            <a:r>
              <a:rPr spc="10" dirty="0"/>
              <a:t>st</a:t>
            </a:r>
            <a:r>
              <a:rPr spc="-5" dirty="0"/>
              <a:t>r</a:t>
            </a:r>
            <a:r>
              <a:rPr spc="-10" dirty="0"/>
              <a:t>u</a:t>
            </a:r>
            <a:r>
              <a:rPr spc="-35" dirty="0"/>
              <a:t>c</a:t>
            </a:r>
            <a:r>
              <a:rPr spc="-20" dirty="0"/>
              <a:t>t</a:t>
            </a:r>
            <a:r>
              <a:rPr dirty="0"/>
              <a:t>or	</a:t>
            </a:r>
            <a:r>
              <a:rPr spc="15" dirty="0"/>
              <a:t>m</a:t>
            </a:r>
            <a:r>
              <a:rPr spc="-15" dirty="0"/>
              <a:t>u</a:t>
            </a:r>
            <a:r>
              <a:rPr spc="10" dirty="0"/>
              <a:t>s</a:t>
            </a:r>
            <a:r>
              <a:rPr dirty="0"/>
              <a:t>t	</a:t>
            </a:r>
            <a:r>
              <a:rPr spc="-20" dirty="0"/>
              <a:t>b</a:t>
            </a:r>
            <a:r>
              <a:rPr dirty="0"/>
              <a:t>e	</a:t>
            </a:r>
            <a:r>
              <a:rPr spc="-5" dirty="0"/>
              <a:t>d</a:t>
            </a:r>
            <a:r>
              <a:rPr spc="-25" dirty="0"/>
              <a:t>e</a:t>
            </a:r>
            <a:r>
              <a:rPr spc="60" dirty="0"/>
              <a:t>f</a:t>
            </a:r>
            <a:r>
              <a:rPr spc="-5" dirty="0"/>
              <a:t>i</a:t>
            </a:r>
            <a:r>
              <a:rPr spc="-20" dirty="0"/>
              <a:t>n</a:t>
            </a:r>
            <a:r>
              <a:rPr spc="-15" dirty="0"/>
              <a:t>e</a:t>
            </a:r>
            <a:r>
              <a:rPr dirty="0"/>
              <a:t>d	</a:t>
            </a:r>
            <a:r>
              <a:rPr spc="-5" dirty="0"/>
              <a:t>i</a:t>
            </a:r>
            <a:r>
              <a:rPr dirty="0"/>
              <a:t>n	</a:t>
            </a:r>
            <a:r>
              <a:rPr spc="10" dirty="0"/>
              <a:t>t</a:t>
            </a:r>
            <a:r>
              <a:rPr spc="-10" dirty="0"/>
              <a:t>h</a:t>
            </a:r>
            <a:r>
              <a:rPr dirty="0"/>
              <a:t>e	</a:t>
            </a:r>
            <a:r>
              <a:rPr spc="5" dirty="0"/>
              <a:t>p</a:t>
            </a:r>
            <a:r>
              <a:rPr spc="-15" dirty="0"/>
              <a:t>u</a:t>
            </a:r>
            <a:r>
              <a:rPr spc="-20" dirty="0"/>
              <a:t>b</a:t>
            </a:r>
            <a:r>
              <a:rPr dirty="0"/>
              <a:t>li</a:t>
            </a:r>
            <a:r>
              <a:rPr spc="5" dirty="0"/>
              <a:t>c</a:t>
            </a:r>
            <a:r>
              <a:rPr dirty="0"/>
              <a:t>.	</a:t>
            </a:r>
            <a:r>
              <a:rPr spc="-5" dirty="0"/>
              <a:t>The  </a:t>
            </a:r>
            <a:r>
              <a:rPr spc="-10" dirty="0"/>
              <a:t>constructor</a:t>
            </a:r>
            <a:r>
              <a:rPr spc="-165" dirty="0"/>
              <a:t> </a:t>
            </a:r>
            <a:r>
              <a:rPr spc="5" dirty="0"/>
              <a:t>must</a:t>
            </a:r>
            <a:r>
              <a:rPr spc="-70" dirty="0"/>
              <a:t> </a:t>
            </a:r>
            <a:r>
              <a:rPr spc="-5" dirty="0"/>
              <a:t>be</a:t>
            </a:r>
            <a:r>
              <a:rPr spc="-140" dirty="0"/>
              <a:t> </a:t>
            </a:r>
            <a:r>
              <a:rPr spc="5" dirty="0"/>
              <a:t>a</a:t>
            </a:r>
            <a:r>
              <a:rPr spc="-110" dirty="0"/>
              <a:t> </a:t>
            </a:r>
            <a:r>
              <a:rPr spc="-5" dirty="0"/>
              <a:t>public</a:t>
            </a:r>
            <a:r>
              <a:rPr spc="-90" dirty="0"/>
              <a:t> </a:t>
            </a:r>
            <a:r>
              <a:rPr spc="-35" dirty="0"/>
              <a:t>member.</a:t>
            </a:r>
          </a:p>
          <a:p>
            <a:pPr marL="306705" indent="-274320">
              <a:lnSpc>
                <a:spcPct val="100000"/>
              </a:lnSpc>
              <a:spcBef>
                <a:spcPts val="233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07340" algn="l"/>
              </a:tabLst>
            </a:pPr>
            <a:r>
              <a:rPr spc="-15" dirty="0"/>
              <a:t>Overloading </a:t>
            </a:r>
            <a:r>
              <a:rPr spc="-5" dirty="0"/>
              <a:t>of </a:t>
            </a:r>
            <a:r>
              <a:rPr spc="-10" dirty="0"/>
              <a:t>constructors </a:t>
            </a:r>
            <a:r>
              <a:rPr dirty="0"/>
              <a:t>is</a:t>
            </a:r>
            <a:r>
              <a:rPr spc="-250" dirty="0"/>
              <a:t> </a:t>
            </a:r>
            <a:r>
              <a:rPr dirty="0"/>
              <a:t>possible.</a:t>
            </a:r>
          </a:p>
          <a:p>
            <a:pPr marL="306705" marR="5080" indent="-274320">
              <a:lnSpc>
                <a:spcPct val="1502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07340" algn="l"/>
              </a:tabLst>
            </a:pPr>
            <a:r>
              <a:rPr spc="10" dirty="0"/>
              <a:t>If </a:t>
            </a:r>
            <a:r>
              <a:rPr spc="-5" dirty="0"/>
              <a:t>an </a:t>
            </a:r>
            <a:r>
              <a:rPr spc="-10" dirty="0"/>
              <a:t>object </a:t>
            </a:r>
            <a:r>
              <a:rPr dirty="0"/>
              <a:t>is </a:t>
            </a:r>
            <a:r>
              <a:rPr spc="-15" dirty="0"/>
              <a:t>copied </a:t>
            </a:r>
            <a:r>
              <a:rPr spc="-20" dirty="0"/>
              <a:t>from </a:t>
            </a:r>
            <a:r>
              <a:rPr spc="-5" dirty="0"/>
              <a:t>another </a:t>
            </a:r>
            <a:r>
              <a:rPr spc="-10" dirty="0"/>
              <a:t>object </a:t>
            </a:r>
            <a:r>
              <a:rPr dirty="0"/>
              <a:t>then the  </a:t>
            </a:r>
            <a:r>
              <a:rPr spc="-25" dirty="0"/>
              <a:t>copy </a:t>
            </a:r>
            <a:r>
              <a:rPr spc="-10" dirty="0"/>
              <a:t>constructor </a:t>
            </a:r>
            <a:r>
              <a:rPr dirty="0"/>
              <a:t>is</a:t>
            </a:r>
            <a:r>
              <a:rPr spc="-395" dirty="0"/>
              <a:t> </a:t>
            </a:r>
            <a:r>
              <a:rPr spc="-5" dirty="0"/>
              <a:t>called.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93795" y="713308"/>
            <a:ext cx="276034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25" dirty="0">
                <a:uFill>
                  <a:solidFill>
                    <a:srgbClr val="04607A"/>
                  </a:solidFill>
                </a:uFill>
                <a:latin typeface="Calibri"/>
                <a:cs typeface="Calibri"/>
              </a:rPr>
              <a:t>Destructors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6149" y="1905711"/>
            <a:ext cx="6294120" cy="2443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Destructors </a:t>
            </a:r>
            <a:r>
              <a:rPr sz="2600" spc="-10" dirty="0">
                <a:latin typeface="Constantia"/>
                <a:cs typeface="Constantia"/>
              </a:rPr>
              <a:t>are </a:t>
            </a:r>
            <a:r>
              <a:rPr sz="2600" spc="-15" dirty="0">
                <a:latin typeface="Constantia"/>
                <a:cs typeface="Constantia"/>
              </a:rPr>
              <a:t>special </a:t>
            </a:r>
            <a:r>
              <a:rPr sz="2600" spc="-20" dirty="0">
                <a:latin typeface="Constantia"/>
                <a:cs typeface="Constantia"/>
              </a:rPr>
              <a:t>member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functions.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217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Release </a:t>
            </a:r>
            <a:r>
              <a:rPr sz="2600" spc="-15" dirty="0">
                <a:latin typeface="Constantia"/>
                <a:cs typeface="Constantia"/>
              </a:rPr>
              <a:t>dynamic allocated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memory.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217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Destructors </a:t>
            </a:r>
            <a:r>
              <a:rPr sz="2600" spc="-10" dirty="0">
                <a:latin typeface="Constantia"/>
                <a:cs typeface="Constantia"/>
              </a:rPr>
              <a:t>are </a:t>
            </a:r>
            <a:r>
              <a:rPr sz="2600" spc="-15" dirty="0">
                <a:latin typeface="Constantia"/>
                <a:cs typeface="Constantia"/>
              </a:rPr>
              <a:t>automatically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named.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221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5" dirty="0">
                <a:latin typeface="Constantia"/>
                <a:cs typeface="Constantia"/>
              </a:rPr>
              <a:t>Takes </a:t>
            </a:r>
            <a:r>
              <a:rPr sz="2600" spc="-10" dirty="0">
                <a:latin typeface="Constantia"/>
                <a:cs typeface="Constantia"/>
              </a:rPr>
              <a:t>the same name </a:t>
            </a:r>
            <a:r>
              <a:rPr sz="2600" spc="-5" dirty="0">
                <a:latin typeface="Constantia"/>
                <a:cs typeface="Constantia"/>
              </a:rPr>
              <a:t>of class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General </a:t>
            </a:r>
            <a:r>
              <a:rPr spc="-35" dirty="0"/>
              <a:t>Syntax </a:t>
            </a:r>
            <a:r>
              <a:rPr dirty="0"/>
              <a:t>of</a:t>
            </a:r>
            <a:r>
              <a:rPr spc="10" dirty="0"/>
              <a:t> </a:t>
            </a:r>
            <a:r>
              <a:rPr spc="-25" dirty="0"/>
              <a:t>Destructors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6950" y="3174873"/>
            <a:ext cx="20745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Constantia"/>
                <a:cs typeface="Constantia"/>
              </a:rPr>
              <a:t>~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classname();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329" y="426542"/>
            <a:ext cx="702246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3595" marR="5080" indent="-208153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Some </a:t>
            </a:r>
            <a:r>
              <a:rPr b="1" spc="-15" dirty="0">
                <a:latin typeface="Calibri"/>
                <a:cs typeface="Calibri"/>
              </a:rPr>
              <a:t>important </a:t>
            </a:r>
            <a:r>
              <a:rPr b="1" spc="-10" dirty="0">
                <a:latin typeface="Calibri"/>
                <a:cs typeface="Calibri"/>
              </a:rPr>
              <a:t>points </a:t>
            </a:r>
            <a:r>
              <a:rPr b="1" spc="-5" dirty="0">
                <a:latin typeface="Calibri"/>
                <a:cs typeface="Calibri"/>
              </a:rPr>
              <a:t>about  </a:t>
            </a:r>
            <a:r>
              <a:rPr b="1" spc="-20" dirty="0">
                <a:latin typeface="Calibri"/>
                <a:cs typeface="Calibri"/>
              </a:rPr>
              <a:t>destructors: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331161"/>
            <a:ext cx="5228590" cy="232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60" dirty="0">
                <a:latin typeface="Constantia"/>
                <a:cs typeface="Constantia"/>
              </a:rPr>
              <a:t>Take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same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name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as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8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Defined </a:t>
            </a:r>
            <a:r>
              <a:rPr sz="2600" spc="-10" dirty="0">
                <a:latin typeface="Constantia"/>
                <a:cs typeface="Constantia"/>
              </a:rPr>
              <a:t>in 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public.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8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Destructors </a:t>
            </a:r>
            <a:r>
              <a:rPr sz="2600" spc="-5" dirty="0">
                <a:latin typeface="Constantia"/>
                <a:cs typeface="Constantia"/>
              </a:rPr>
              <a:t>cannot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overloaded.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8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No </a:t>
            </a:r>
            <a:r>
              <a:rPr sz="2600" spc="-15" dirty="0">
                <a:latin typeface="Constantia"/>
                <a:cs typeface="Constantia"/>
              </a:rPr>
              <a:t>return </a:t>
            </a:r>
            <a:r>
              <a:rPr sz="2600" spc="-10" dirty="0">
                <a:latin typeface="Constantia"/>
                <a:cs typeface="Constantia"/>
              </a:rPr>
              <a:t>type is</a:t>
            </a:r>
            <a:r>
              <a:rPr sz="2600" spc="-2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specified.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21456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80" dirty="0"/>
              <a:t>x</a:t>
            </a:r>
            <a:r>
              <a:rPr dirty="0"/>
              <a:t>am</a:t>
            </a:r>
            <a:r>
              <a:rPr spc="15" dirty="0"/>
              <a:t>p</a:t>
            </a:r>
            <a:r>
              <a:rPr dirty="0"/>
              <a:t>le: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1260030"/>
            <a:ext cx="4819015" cy="49676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latin typeface="Constantia"/>
                <a:cs typeface="Constantia"/>
              </a:rPr>
              <a:t>class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creature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35115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private:</a:t>
            </a:r>
            <a:endParaRPr sz="18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nstantia"/>
                <a:cs typeface="Constantia"/>
              </a:rPr>
              <a:t>int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yearofBirth;</a:t>
            </a:r>
            <a:endParaRPr sz="1800">
              <a:latin typeface="Constantia"/>
              <a:cs typeface="Constantia"/>
            </a:endParaRPr>
          </a:p>
          <a:p>
            <a:pPr marL="35115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tantia"/>
                <a:cs typeface="Constantia"/>
              </a:rPr>
              <a:t>public:</a:t>
            </a:r>
            <a:endParaRPr sz="18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latin typeface="Constantia"/>
                <a:cs typeface="Constantia"/>
              </a:rPr>
              <a:t>creature()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13208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yearofBirth=1970;</a:t>
            </a:r>
            <a:endParaRPr sz="1800">
              <a:latin typeface="Constantia"/>
              <a:cs typeface="Constantia"/>
            </a:endParaRPr>
          </a:p>
          <a:p>
            <a:pPr marL="13208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tantia"/>
                <a:cs typeface="Constantia"/>
              </a:rPr>
              <a:t>cout&lt;&lt;"constructure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called"&lt;&lt;endl;</a:t>
            </a:r>
            <a:endParaRPr sz="1800">
              <a:latin typeface="Constantia"/>
              <a:cs typeface="Constantia"/>
            </a:endParaRPr>
          </a:p>
          <a:p>
            <a:pPr marL="132524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latin typeface="Constantia"/>
                <a:cs typeface="Constantia"/>
              </a:rPr>
              <a:t>~creature()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137985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tantia"/>
                <a:cs typeface="Constantia"/>
              </a:rPr>
              <a:t>cout&lt;&lt;"destructure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called"&lt;&lt;endl;</a:t>
            </a:r>
            <a:endParaRPr sz="1800">
              <a:latin typeface="Constantia"/>
              <a:cs typeface="Constantia"/>
            </a:endParaRPr>
          </a:p>
          <a:p>
            <a:pPr marL="13843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10" dirty="0">
                <a:latin typeface="Constantia"/>
                <a:cs typeface="Constantia"/>
              </a:rPr>
              <a:t>};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804" y="1031900"/>
            <a:ext cx="2118360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</a:t>
            </a:r>
            <a:r>
              <a:rPr sz="5000" spc="-20" dirty="0"/>
              <a:t>o</a:t>
            </a:r>
            <a:r>
              <a:rPr sz="5000" spc="-45" dirty="0"/>
              <a:t>n</a:t>
            </a:r>
            <a:r>
              <a:rPr sz="5000" spc="5" dirty="0"/>
              <a:t>t……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8540" y="1871075"/>
            <a:ext cx="4519295" cy="43859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spc="-10" dirty="0">
                <a:latin typeface="Constantia"/>
                <a:cs typeface="Constantia"/>
              </a:rPr>
              <a:t>int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main()</a:t>
            </a:r>
            <a:endParaRPr sz="26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05"/>
              </a:spcBef>
            </a:pPr>
            <a:r>
              <a:rPr sz="2600" spc="-5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340"/>
              </a:spcBef>
            </a:pPr>
            <a:r>
              <a:rPr sz="2600" spc="-15" dirty="0">
                <a:latin typeface="Constantia"/>
                <a:cs typeface="Constantia"/>
              </a:rPr>
              <a:t>cout&lt;&lt;"main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start"&lt;&lt;endl;</a:t>
            </a:r>
            <a:endParaRPr sz="260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00"/>
              </a:spcBef>
            </a:pPr>
            <a:r>
              <a:rPr sz="2600" spc="-5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1242695">
              <a:lnSpc>
                <a:spcPct val="100000"/>
              </a:lnSpc>
              <a:spcBef>
                <a:spcPts val="305"/>
              </a:spcBef>
            </a:pPr>
            <a:r>
              <a:rPr sz="2600" spc="-15" dirty="0">
                <a:latin typeface="Constantia"/>
                <a:cs typeface="Constantia"/>
              </a:rPr>
              <a:t>creature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obj;</a:t>
            </a:r>
            <a:endParaRPr sz="260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35"/>
              </a:spcBef>
            </a:pPr>
            <a:r>
              <a:rPr sz="2600" spc="-5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748665" marR="119380">
              <a:lnSpc>
                <a:spcPct val="109700"/>
              </a:lnSpc>
            </a:pPr>
            <a:r>
              <a:rPr sz="2600" spc="-15" dirty="0">
                <a:latin typeface="Constantia"/>
                <a:cs typeface="Constantia"/>
              </a:rPr>
              <a:t>cout&lt;&lt;"main </a:t>
            </a:r>
            <a:r>
              <a:rPr sz="2600" spc="-10" dirty="0">
                <a:latin typeface="Constantia"/>
                <a:cs typeface="Constantia"/>
              </a:rPr>
              <a:t>end"&lt;&lt;endl;  </a:t>
            </a:r>
            <a:r>
              <a:rPr sz="2600" spc="-15" dirty="0">
                <a:latin typeface="Constantia"/>
                <a:cs typeface="Constantia"/>
              </a:rPr>
              <a:t>getch();</a:t>
            </a:r>
            <a:endParaRPr sz="26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340"/>
              </a:spcBef>
            </a:pPr>
            <a:r>
              <a:rPr sz="2600" spc="-15" dirty="0">
                <a:latin typeface="Constantia"/>
                <a:cs typeface="Constantia"/>
              </a:rPr>
              <a:t>return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0;</a:t>
            </a:r>
            <a:endParaRPr sz="260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00"/>
              </a:spcBef>
            </a:pPr>
            <a:r>
              <a:rPr sz="2600" spc="-5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827" y="870280"/>
            <a:ext cx="6318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General </a:t>
            </a:r>
            <a:r>
              <a:rPr sz="4000" b="1" spc="-40" dirty="0">
                <a:latin typeface="Calibri"/>
                <a:cs typeface="Calibri"/>
              </a:rPr>
              <a:t>Syntax </a:t>
            </a:r>
            <a:r>
              <a:rPr sz="4000" b="1" spc="-5" dirty="0">
                <a:latin typeface="Calibri"/>
                <a:cs typeface="Calibri"/>
              </a:rPr>
              <a:t>of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Constructor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758187"/>
            <a:ext cx="7760334" cy="4081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Constantia"/>
                <a:cs typeface="Constantia"/>
              </a:rPr>
              <a:t>Constructor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special member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function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that</a:t>
            </a:r>
            <a:endParaRPr sz="2800">
              <a:latin typeface="Constantia"/>
              <a:cs typeface="Constantia"/>
            </a:endParaRPr>
          </a:p>
          <a:p>
            <a:pPr marL="364490">
              <a:lnSpc>
                <a:spcPct val="100000"/>
              </a:lnSpc>
              <a:spcBef>
                <a:spcPts val="2370"/>
              </a:spcBef>
            </a:pPr>
            <a:r>
              <a:rPr sz="2800" spc="-15" dirty="0">
                <a:latin typeface="Constantia"/>
                <a:cs typeface="Constantia"/>
              </a:rPr>
              <a:t>takes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same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name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as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class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name.</a:t>
            </a:r>
            <a:endParaRPr sz="28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33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syntax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generally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as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given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below:</a:t>
            </a:r>
            <a:endParaRPr sz="2800">
              <a:latin typeface="Constantia"/>
              <a:cs typeface="Constantia"/>
            </a:endParaRPr>
          </a:p>
          <a:p>
            <a:pPr marL="369570">
              <a:lnSpc>
                <a:spcPct val="100000"/>
              </a:lnSpc>
              <a:spcBef>
                <a:spcPts val="2370"/>
              </a:spcBef>
            </a:pPr>
            <a:r>
              <a:rPr sz="2800" dirty="0">
                <a:latin typeface="Constantia"/>
                <a:cs typeface="Constantia"/>
              </a:rPr>
              <a:t>&lt;class </a:t>
            </a:r>
            <a:r>
              <a:rPr sz="2800" spc="-5" dirty="0">
                <a:latin typeface="Constantia"/>
                <a:cs typeface="Constantia"/>
              </a:rPr>
              <a:t>name&gt; </a:t>
            </a:r>
            <a:r>
              <a:rPr sz="2800" dirty="0">
                <a:latin typeface="Constantia"/>
                <a:cs typeface="Constantia"/>
              </a:rPr>
              <a:t>{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arguments};</a:t>
            </a:r>
            <a:endParaRPr sz="2800">
              <a:latin typeface="Constantia"/>
              <a:cs typeface="Constantia"/>
            </a:endParaRPr>
          </a:p>
          <a:p>
            <a:pPr marL="287020" marR="5080" indent="-287020">
              <a:lnSpc>
                <a:spcPct val="169400"/>
              </a:lnSpc>
              <a:spcBef>
                <a:spcPts val="3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default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constructor</a:t>
            </a:r>
            <a:r>
              <a:rPr sz="2800" spc="-16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for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a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class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X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has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form  </a:t>
            </a:r>
            <a:r>
              <a:rPr sz="2800" dirty="0">
                <a:latin typeface="Constantia"/>
                <a:cs typeface="Constantia"/>
              </a:rPr>
              <a:t>X::X()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spc="-25" dirty="0"/>
              <a:t>n</a:t>
            </a:r>
            <a:r>
              <a:rPr dirty="0"/>
              <a:t>t……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1329801"/>
            <a:ext cx="8086090" cy="478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constructor </a:t>
            </a:r>
            <a:r>
              <a:rPr sz="2400" spc="5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automatically </a:t>
            </a:r>
            <a:r>
              <a:rPr sz="2400" dirty="0">
                <a:latin typeface="Constantia"/>
                <a:cs typeface="Constantia"/>
              </a:rPr>
              <a:t>called </a:t>
            </a:r>
            <a:r>
              <a:rPr sz="2400" spc="-5" dirty="0">
                <a:latin typeface="Constantia"/>
                <a:cs typeface="Constantia"/>
              </a:rPr>
              <a:t>when </a:t>
            </a:r>
            <a:r>
              <a:rPr sz="2400" dirty="0">
                <a:latin typeface="Constantia"/>
                <a:cs typeface="Constantia"/>
              </a:rPr>
              <a:t>an object </a:t>
            </a:r>
            <a:r>
              <a:rPr sz="2400" spc="5" dirty="0">
                <a:latin typeface="Constantia"/>
                <a:cs typeface="Constantia"/>
              </a:rPr>
              <a:t>is  </a:t>
            </a:r>
            <a:r>
              <a:rPr sz="2400" spc="-5" dirty="0">
                <a:latin typeface="Constantia"/>
                <a:cs typeface="Constantia"/>
              </a:rPr>
              <a:t>created.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Font typeface="Wingdings 2"/>
              <a:buChar char=""/>
            </a:pPr>
            <a:endParaRPr sz="23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501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There </a:t>
            </a:r>
            <a:r>
              <a:rPr sz="2400" spc="-20" dirty="0">
                <a:latin typeface="Constantia"/>
                <a:cs typeface="Constantia"/>
              </a:rPr>
              <a:t>are </a:t>
            </a:r>
            <a:r>
              <a:rPr sz="2400" spc="-15" dirty="0">
                <a:latin typeface="Constantia"/>
                <a:cs typeface="Constantia"/>
              </a:rPr>
              <a:t>several </a:t>
            </a:r>
            <a:r>
              <a:rPr sz="2400" dirty="0">
                <a:latin typeface="Constantia"/>
                <a:cs typeface="Constantia"/>
              </a:rPr>
              <a:t>forms </a:t>
            </a:r>
            <a:r>
              <a:rPr sz="2400" spc="5" dirty="0">
                <a:latin typeface="Constantia"/>
                <a:cs typeface="Constantia"/>
              </a:rPr>
              <a:t>in </a:t>
            </a:r>
            <a:r>
              <a:rPr sz="2400" spc="-10" dirty="0">
                <a:latin typeface="Constantia"/>
                <a:cs typeface="Constantia"/>
              </a:rPr>
              <a:t>which </a:t>
            </a:r>
            <a:r>
              <a:rPr sz="2400" spc="5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constructor </a:t>
            </a:r>
            <a:r>
              <a:rPr sz="2400" dirty="0">
                <a:latin typeface="Constantia"/>
                <a:cs typeface="Constantia"/>
              </a:rPr>
              <a:t>can </a:t>
            </a:r>
            <a:r>
              <a:rPr sz="2400" spc="-15" dirty="0">
                <a:latin typeface="Constantia"/>
                <a:cs typeface="Constantia"/>
              </a:rPr>
              <a:t>take </a:t>
            </a:r>
            <a:r>
              <a:rPr sz="2400" spc="5" dirty="0">
                <a:latin typeface="Constantia"/>
                <a:cs typeface="Constantia"/>
              </a:rPr>
              <a:t>its  </a:t>
            </a:r>
            <a:r>
              <a:rPr sz="2400" dirty="0">
                <a:latin typeface="Constantia"/>
                <a:cs typeface="Constantia"/>
              </a:rPr>
              <a:t>shape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namely: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Default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Constructor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Parameterized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Constructors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Copy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constructor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48348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Default</a:t>
            </a:r>
            <a:r>
              <a:rPr b="1" spc="-1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Constructor: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0657"/>
            <a:ext cx="8071484" cy="460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This </a:t>
            </a:r>
            <a:r>
              <a:rPr sz="2600" spc="-15" dirty="0">
                <a:latin typeface="Constantia"/>
                <a:cs typeface="Constantia"/>
              </a:rPr>
              <a:t>constructor </a:t>
            </a:r>
            <a:r>
              <a:rPr sz="2600" dirty="0">
                <a:latin typeface="Constantia"/>
                <a:cs typeface="Constantia"/>
              </a:rPr>
              <a:t>has </a:t>
            </a:r>
            <a:r>
              <a:rPr sz="2600" spc="-5" dirty="0">
                <a:latin typeface="Constantia"/>
                <a:cs typeface="Constantia"/>
              </a:rPr>
              <a:t>no </a:t>
            </a:r>
            <a:r>
              <a:rPr sz="2600" spc="-15" dirty="0">
                <a:latin typeface="Constantia"/>
                <a:cs typeface="Constantia"/>
              </a:rPr>
              <a:t>arguments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3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50100"/>
              </a:lnSpc>
              <a:spcBef>
                <a:spcPts val="61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68935" algn="l"/>
                <a:tab pos="370205" algn="l"/>
                <a:tab pos="1609090" algn="l"/>
                <a:tab pos="3498215" algn="l"/>
                <a:tab pos="3905250" algn="l"/>
                <a:tab pos="4646295" algn="l"/>
                <a:tab pos="5670550" algn="l"/>
                <a:tab pos="6146165" algn="l"/>
                <a:tab pos="6690995" algn="l"/>
              </a:tabLst>
            </a:pPr>
            <a:r>
              <a:rPr dirty="0"/>
              <a:t>	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3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4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ons</a:t>
            </a:r>
            <a:r>
              <a:rPr sz="2600" spc="-2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uc</a:t>
            </a:r>
            <a:r>
              <a:rPr sz="2600" spc="-6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so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ll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i="1" spc="-15" dirty="0">
                <a:latin typeface="Constantia"/>
                <a:cs typeface="Constantia"/>
              </a:rPr>
              <a:t>n</a:t>
            </a:r>
            <a:r>
              <a:rPr sz="2600" i="1" spc="-5" dirty="0">
                <a:latin typeface="Constantia"/>
                <a:cs typeface="Constantia"/>
              </a:rPr>
              <a:t>o</a:t>
            </a:r>
            <a:r>
              <a:rPr sz="2600" i="1" dirty="0">
                <a:latin typeface="Constantia"/>
                <a:cs typeface="Constantia"/>
              </a:rPr>
              <a:t>	</a:t>
            </a:r>
            <a:r>
              <a:rPr sz="2600" i="1" spc="-5" dirty="0">
                <a:latin typeface="Constantia"/>
                <a:cs typeface="Constantia"/>
              </a:rPr>
              <a:t>a</a:t>
            </a:r>
            <a:r>
              <a:rPr sz="2600" i="1" spc="-40" dirty="0">
                <a:latin typeface="Constantia"/>
                <a:cs typeface="Constantia"/>
              </a:rPr>
              <a:t>r</a:t>
            </a:r>
            <a:r>
              <a:rPr sz="2600" i="1" spc="5" dirty="0">
                <a:latin typeface="Constantia"/>
                <a:cs typeface="Constantia"/>
              </a:rPr>
              <a:t>g</a:t>
            </a:r>
            <a:r>
              <a:rPr sz="2600" i="1" spc="-15" dirty="0">
                <a:latin typeface="Constantia"/>
                <a:cs typeface="Constantia"/>
              </a:rPr>
              <a:t>um</a:t>
            </a:r>
            <a:r>
              <a:rPr sz="2600" i="1" spc="-20" dirty="0">
                <a:latin typeface="Constantia"/>
                <a:cs typeface="Constantia"/>
              </a:rPr>
              <a:t>e</a:t>
            </a:r>
            <a:r>
              <a:rPr sz="2600" i="1" spc="-5" dirty="0">
                <a:latin typeface="Constantia"/>
                <a:cs typeface="Constantia"/>
              </a:rPr>
              <a:t>nt  </a:t>
            </a:r>
            <a:r>
              <a:rPr sz="2600" i="1" spc="-10" dirty="0">
                <a:latin typeface="Constantia"/>
                <a:cs typeface="Constantia"/>
              </a:rPr>
              <a:t>constructor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12700" marR="6142355">
              <a:lnSpc>
                <a:spcPct val="120100"/>
              </a:lnSpc>
              <a:spcBef>
                <a:spcPts val="470"/>
              </a:spcBef>
            </a:pPr>
            <a:r>
              <a:rPr sz="26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Example: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creature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501650">
              <a:lnSpc>
                <a:spcPct val="100000"/>
              </a:lnSpc>
              <a:spcBef>
                <a:spcPts val="630"/>
              </a:spcBef>
            </a:pPr>
            <a:r>
              <a:rPr sz="2600" spc="-25" dirty="0">
                <a:latin typeface="Constantia"/>
                <a:cs typeface="Constantia"/>
              </a:rPr>
              <a:t>private:</a:t>
            </a:r>
            <a:endParaRPr sz="2600">
              <a:latin typeface="Constantia"/>
              <a:cs typeface="Constantia"/>
            </a:endParaRPr>
          </a:p>
          <a:p>
            <a:pPr marL="501650" marR="5414010" indent="4445">
              <a:lnSpc>
                <a:spcPct val="120100"/>
              </a:lnSpc>
            </a:pPr>
            <a:r>
              <a:rPr sz="2600" spc="-10" dirty="0">
                <a:latin typeface="Constantia"/>
                <a:cs typeface="Constantia"/>
              </a:rPr>
              <a:t>int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yearofBirth;  public: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180530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spc="-25" dirty="0"/>
              <a:t>n</a:t>
            </a:r>
            <a:r>
              <a:rPr dirty="0"/>
              <a:t>t…..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96" y="1306941"/>
            <a:ext cx="1440815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15" dirty="0">
                <a:latin typeface="Constantia"/>
                <a:cs typeface="Constantia"/>
              </a:rPr>
              <a:t>creature()</a:t>
            </a:r>
            <a:endParaRPr sz="2600">
              <a:latin typeface="Constantia"/>
              <a:cs typeface="Constantia"/>
            </a:endParaRPr>
          </a:p>
          <a:p>
            <a:pPr marL="84963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3905" y="2338781"/>
            <a:ext cx="106553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latin typeface="Constantia"/>
                <a:cs typeface="Constantia"/>
              </a:rPr>
              <a:t>called";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017" y="2258298"/>
            <a:ext cx="2708275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20" dirty="0">
                <a:latin typeface="Constantia"/>
                <a:cs typeface="Constantia"/>
              </a:rPr>
              <a:t>cout&lt;&lt;“Contructor</a:t>
            </a:r>
            <a:endParaRPr sz="2600">
              <a:latin typeface="Constantia"/>
              <a:cs typeface="Constantia"/>
            </a:endParaRPr>
          </a:p>
          <a:p>
            <a:pPr marL="17145">
              <a:lnSpc>
                <a:spcPct val="100000"/>
              </a:lnSpc>
              <a:spcBef>
                <a:spcPts val="630"/>
              </a:spcBef>
            </a:pPr>
            <a:r>
              <a:rPr sz="2600" spc="-5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325" y="3209909"/>
            <a:ext cx="2044700" cy="33566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725"/>
              </a:spcBef>
            </a:pPr>
            <a:r>
              <a:rPr sz="2600" spc="-20" dirty="0">
                <a:latin typeface="Constantia"/>
                <a:cs typeface="Constantia"/>
              </a:rPr>
              <a:t>};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onstantia"/>
                <a:cs typeface="Constantia"/>
              </a:rPr>
              <a:t>int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main()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337185" marR="5080" indent="-82550">
              <a:lnSpc>
                <a:spcPts val="3750"/>
              </a:lnSpc>
              <a:spcBef>
                <a:spcPts val="225"/>
              </a:spcBef>
            </a:pPr>
            <a:r>
              <a:rPr sz="2600" spc="-20" dirty="0">
                <a:latin typeface="Constantia"/>
                <a:cs typeface="Constantia"/>
              </a:rPr>
              <a:t>creature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obj;  </a:t>
            </a:r>
            <a:r>
              <a:rPr sz="2600" spc="-15" dirty="0">
                <a:latin typeface="Constantia"/>
                <a:cs typeface="Constantia"/>
              </a:rPr>
              <a:t>getch();  return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0;</a:t>
            </a:r>
            <a:endParaRPr sz="26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95"/>
              </a:spcBef>
            </a:pPr>
            <a:r>
              <a:rPr sz="2600" spc="-5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280" y="784936"/>
            <a:ext cx="74942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35" dirty="0">
                <a:latin typeface="Calibri"/>
                <a:cs typeface="Calibri"/>
              </a:rPr>
              <a:t>Parameterized </a:t>
            </a:r>
            <a:r>
              <a:rPr sz="5000" b="1" spc="-20" dirty="0">
                <a:latin typeface="Calibri"/>
                <a:cs typeface="Calibri"/>
              </a:rPr>
              <a:t>Constructors: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1706483"/>
            <a:ext cx="8081645" cy="374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501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725805" algn="l"/>
                <a:tab pos="3004185" algn="l"/>
                <a:tab pos="4866005" algn="l"/>
                <a:tab pos="5309235" algn="l"/>
                <a:tab pos="6041390" algn="l"/>
                <a:tab pos="6786880" algn="l"/>
                <a:tab pos="7583170" algn="l"/>
              </a:tabLst>
            </a:pPr>
            <a:r>
              <a:rPr sz="2600" spc="-5" dirty="0">
                <a:latin typeface="Constantia"/>
                <a:cs typeface="Constantia"/>
              </a:rPr>
              <a:t>A	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me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z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ons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20" dirty="0">
                <a:latin typeface="Constantia"/>
                <a:cs typeface="Constantia"/>
              </a:rPr>
              <a:t>c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ju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  </a:t>
            </a:r>
            <a:r>
              <a:rPr sz="2600" spc="-20" dirty="0">
                <a:latin typeface="Constantia"/>
                <a:cs typeface="Constantia"/>
              </a:rPr>
              <a:t>parameters </a:t>
            </a:r>
            <a:r>
              <a:rPr sz="2600" spc="-10" dirty="0">
                <a:latin typeface="Constantia"/>
                <a:cs typeface="Constantia"/>
              </a:rPr>
              <a:t>specified in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  <a:p>
            <a:pPr marL="287020" marR="10795" indent="-274320">
              <a:lnSpc>
                <a:spcPct val="150100"/>
              </a:lnSpc>
              <a:spcBef>
                <a:spcPts val="61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904240" algn="l"/>
                <a:tab pos="1563370" algn="l"/>
                <a:tab pos="2322195" algn="l"/>
                <a:tab pos="2940050" algn="l"/>
                <a:tab pos="4614545" algn="l"/>
                <a:tab pos="5057775" algn="l"/>
                <a:tab pos="6855459" algn="l"/>
              </a:tabLst>
            </a:pPr>
            <a:r>
              <a:rPr sz="2600" spc="-204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35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spc="5" dirty="0">
                <a:latin typeface="Constantia"/>
                <a:cs typeface="Constantia"/>
              </a:rPr>
              <a:t>g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-25" dirty="0">
                <a:latin typeface="Constantia"/>
                <a:cs typeface="Constantia"/>
              </a:rPr>
              <a:t>me</a:t>
            </a:r>
            <a:r>
              <a:rPr sz="2600" spc="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ons</a:t>
            </a:r>
            <a:r>
              <a:rPr sz="2600" spc="-2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uc</a:t>
            </a:r>
            <a:r>
              <a:rPr sz="2600" spc="-6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10" dirty="0">
                <a:latin typeface="Constantia"/>
                <a:cs typeface="Constantia"/>
              </a:rPr>
              <a:t>unc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on  </a:t>
            </a:r>
            <a:r>
              <a:rPr sz="2600" spc="-15" dirty="0">
                <a:latin typeface="Constantia"/>
                <a:cs typeface="Constantia"/>
              </a:rPr>
              <a:t>when </a:t>
            </a:r>
            <a:r>
              <a:rPr sz="2600" spc="-10" dirty="0">
                <a:latin typeface="Constantia"/>
                <a:cs typeface="Constantia"/>
              </a:rPr>
              <a:t>object are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created.</a:t>
            </a:r>
            <a:endParaRPr sz="2600">
              <a:latin typeface="Constantia"/>
              <a:cs typeface="Constantia"/>
            </a:endParaRPr>
          </a:p>
          <a:p>
            <a:pPr marL="364490" indent="-352425">
              <a:lnSpc>
                <a:spcPct val="100000"/>
              </a:lnSpc>
              <a:spcBef>
                <a:spcPts val="218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64490" algn="l"/>
                <a:tab pos="365125" algn="l"/>
                <a:tab pos="781050" algn="l"/>
                <a:tab pos="2614930" algn="l"/>
                <a:tab pos="3383915" algn="l"/>
                <a:tab pos="4079240" algn="l"/>
                <a:tab pos="4874895" algn="l"/>
                <a:tab pos="6585584" algn="l"/>
                <a:tab pos="7216775" algn="l"/>
              </a:tabLst>
            </a:pPr>
            <a:r>
              <a:rPr sz="2600" spc="-10" dirty="0">
                <a:latin typeface="Constantia"/>
                <a:cs typeface="Constantia"/>
              </a:rPr>
              <a:t>A	</a:t>
            </a:r>
            <a:r>
              <a:rPr sz="2600" spc="-15" dirty="0">
                <a:latin typeface="Constantia"/>
                <a:cs typeface="Constantia"/>
              </a:rPr>
              <a:t>constructor	</a:t>
            </a:r>
            <a:r>
              <a:rPr sz="2600" spc="-5" dirty="0">
                <a:latin typeface="Constantia"/>
                <a:cs typeface="Constantia"/>
              </a:rPr>
              <a:t>that	</a:t>
            </a:r>
            <a:r>
              <a:rPr sz="2600" spc="-10" dirty="0">
                <a:latin typeface="Constantia"/>
                <a:cs typeface="Constantia"/>
              </a:rPr>
              <a:t>can	</a:t>
            </a:r>
            <a:r>
              <a:rPr sz="2600" spc="-15" dirty="0">
                <a:latin typeface="Constantia"/>
                <a:cs typeface="Constantia"/>
              </a:rPr>
              <a:t>take	arguments	</a:t>
            </a:r>
            <a:r>
              <a:rPr sz="2600" spc="-10" dirty="0">
                <a:latin typeface="Constantia"/>
                <a:cs typeface="Constantia"/>
              </a:rPr>
              <a:t>are	called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1560"/>
              </a:spcBef>
            </a:pPr>
            <a:r>
              <a:rPr sz="2600" i="1" spc="-15" dirty="0">
                <a:latin typeface="Constantia"/>
                <a:cs typeface="Constantia"/>
              </a:rPr>
              <a:t>parameterized</a:t>
            </a:r>
            <a:r>
              <a:rPr sz="2600" i="1" spc="2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constructors.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04" y="713308"/>
            <a:ext cx="220027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E</a:t>
            </a:r>
            <a:r>
              <a:rPr b="1" spc="-85" dirty="0">
                <a:latin typeface="Calibri"/>
                <a:cs typeface="Calibri"/>
              </a:rPr>
              <a:t>x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15" dirty="0">
                <a:latin typeface="Calibri"/>
                <a:cs typeface="Calibri"/>
              </a:rPr>
              <a:t>m</a:t>
            </a:r>
            <a:r>
              <a:rPr b="1" dirty="0">
                <a:latin typeface="Calibri"/>
                <a:cs typeface="Calibri"/>
              </a:rPr>
              <a:t>ple: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6104" y="4021023"/>
            <a:ext cx="38919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Constantia"/>
                <a:cs typeface="Constantia"/>
              </a:rPr>
              <a:t>//</a:t>
            </a:r>
            <a:r>
              <a:rPr sz="2400" spc="-5" dirty="0">
                <a:latin typeface="Constantia"/>
                <a:cs typeface="Constantia"/>
              </a:rPr>
              <a:t>Parameterized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Constructor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374912"/>
            <a:ext cx="3455670" cy="463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88390">
              <a:lnSpc>
                <a:spcPct val="120100"/>
              </a:lnSpc>
              <a:spcBef>
                <a:spcPts val="95"/>
              </a:spcBef>
            </a:pPr>
            <a:r>
              <a:rPr sz="2800" dirty="0">
                <a:latin typeface="Constantia"/>
                <a:cs typeface="Constantia"/>
              </a:rPr>
              <a:t>class </a:t>
            </a:r>
            <a:r>
              <a:rPr sz="2800" spc="-10" dirty="0">
                <a:latin typeface="Constantia"/>
                <a:cs typeface="Constantia"/>
              </a:rPr>
              <a:t>Creature</a:t>
            </a:r>
            <a:r>
              <a:rPr sz="2800" spc="-24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{  </a:t>
            </a:r>
            <a:r>
              <a:rPr sz="2800" spc="-15" dirty="0">
                <a:latin typeface="Constantia"/>
                <a:cs typeface="Constantia"/>
              </a:rPr>
              <a:t>private:</a:t>
            </a:r>
            <a:endParaRPr sz="2800">
              <a:latin typeface="Constantia"/>
              <a:cs typeface="Constantia"/>
            </a:endParaRPr>
          </a:p>
          <a:p>
            <a:pPr marL="12700" marR="749935" indent="264795">
              <a:lnSpc>
                <a:spcPts val="4040"/>
              </a:lnSpc>
              <a:spcBef>
                <a:spcPts val="240"/>
              </a:spcBef>
            </a:pPr>
            <a:r>
              <a:rPr sz="2800" spc="-10" dirty="0">
                <a:latin typeface="Constantia"/>
                <a:cs typeface="Constantia"/>
              </a:rPr>
              <a:t>int</a:t>
            </a:r>
            <a:r>
              <a:rPr sz="2800" spc="-19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yearOfBirth;  public:</a:t>
            </a:r>
            <a:endParaRPr sz="2800">
              <a:latin typeface="Constantia"/>
              <a:cs typeface="Constantia"/>
            </a:endParaRPr>
          </a:p>
          <a:p>
            <a:pPr marL="190500">
              <a:lnSpc>
                <a:spcPct val="100000"/>
              </a:lnSpc>
              <a:spcBef>
                <a:spcPts val="425"/>
              </a:spcBef>
            </a:pPr>
            <a:r>
              <a:rPr sz="2800" spc="-10" dirty="0">
                <a:latin typeface="Constantia"/>
                <a:cs typeface="Constantia"/>
              </a:rPr>
              <a:t>// </a:t>
            </a:r>
            <a:r>
              <a:rPr sz="2800" spc="5" dirty="0">
                <a:latin typeface="Constantia"/>
                <a:cs typeface="Constantia"/>
              </a:rPr>
              <a:t>…</a:t>
            </a:r>
            <a:endParaRPr sz="2800">
              <a:latin typeface="Constantia"/>
              <a:cs typeface="Constantia"/>
            </a:endParaRPr>
          </a:p>
          <a:p>
            <a:pPr marL="538480" marR="5080" indent="-347980">
              <a:lnSpc>
                <a:spcPts val="4029"/>
              </a:lnSpc>
              <a:spcBef>
                <a:spcPts val="250"/>
              </a:spcBef>
            </a:pPr>
            <a:r>
              <a:rPr sz="2800" spc="-10" dirty="0">
                <a:latin typeface="Constantia"/>
                <a:cs typeface="Constantia"/>
              </a:rPr>
              <a:t>Creature(int </a:t>
            </a:r>
            <a:r>
              <a:rPr sz="2800" spc="-20" dirty="0">
                <a:latin typeface="Constantia"/>
                <a:cs typeface="Constantia"/>
              </a:rPr>
              <a:t>year) </a:t>
            </a:r>
            <a:r>
              <a:rPr sz="2800" dirty="0">
                <a:latin typeface="Constantia"/>
                <a:cs typeface="Constantia"/>
              </a:rPr>
              <a:t>{  </a:t>
            </a:r>
            <a:r>
              <a:rPr sz="2800" spc="-5" dirty="0">
                <a:latin typeface="Constantia"/>
                <a:cs typeface="Constantia"/>
              </a:rPr>
              <a:t>yearOfBirth </a:t>
            </a:r>
            <a:r>
              <a:rPr sz="2800" spc="5" dirty="0">
                <a:latin typeface="Constantia"/>
                <a:cs typeface="Constantia"/>
              </a:rPr>
              <a:t>=</a:t>
            </a:r>
            <a:r>
              <a:rPr sz="2800" spc="-27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year;</a:t>
            </a:r>
            <a:endParaRPr sz="2800">
              <a:latin typeface="Constantia"/>
              <a:cs typeface="Constantia"/>
            </a:endParaRPr>
          </a:p>
          <a:p>
            <a:pPr marL="547370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latin typeface="Constantia"/>
                <a:cs typeface="Constantia"/>
              </a:rPr>
              <a:t>};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4589" y="637108"/>
            <a:ext cx="428053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Copy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Constructor: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1481886"/>
            <a:ext cx="8088630" cy="471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0160" indent="-27432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Copy </a:t>
            </a:r>
            <a:r>
              <a:rPr sz="2400" spc="-5" dirty="0">
                <a:latin typeface="Constantia"/>
                <a:cs typeface="Constantia"/>
              </a:rPr>
              <a:t>Constructor </a:t>
            </a:r>
            <a:r>
              <a:rPr sz="2400" dirty="0">
                <a:latin typeface="Constantia"/>
                <a:cs typeface="Constantia"/>
              </a:rPr>
              <a:t>is used </a:t>
            </a:r>
            <a:r>
              <a:rPr sz="2400" spc="-1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declare </a:t>
            </a:r>
            <a:r>
              <a:rPr sz="2400" spc="5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initialize </a:t>
            </a:r>
            <a:r>
              <a:rPr sz="2400" dirty="0">
                <a:latin typeface="Constantia"/>
                <a:cs typeface="Constantia"/>
              </a:rPr>
              <a:t>an object  </a:t>
            </a:r>
            <a:r>
              <a:rPr sz="2400" spc="-5" dirty="0">
                <a:latin typeface="Constantia"/>
                <a:cs typeface="Constantia"/>
              </a:rPr>
              <a:t>from </a:t>
            </a:r>
            <a:r>
              <a:rPr sz="2400" dirty="0">
                <a:latin typeface="Constantia"/>
                <a:cs typeface="Constantia"/>
              </a:rPr>
              <a:t>another</a:t>
            </a:r>
            <a:r>
              <a:rPr sz="2400" spc="-2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object.</a:t>
            </a:r>
            <a:endParaRPr sz="2400">
              <a:latin typeface="Constantia"/>
              <a:cs typeface="Constantia"/>
            </a:endParaRPr>
          </a:p>
          <a:p>
            <a:pPr marL="287020" marR="4229100" indent="-287020">
              <a:lnSpc>
                <a:spcPct val="1701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25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example </a:t>
            </a:r>
            <a:r>
              <a:rPr sz="2400" spc="5" dirty="0">
                <a:latin typeface="Constantia"/>
                <a:cs typeface="Constantia"/>
              </a:rPr>
              <a:t>the</a:t>
            </a:r>
            <a:r>
              <a:rPr sz="2400" spc="-4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statement:  abc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c2(c1);</a:t>
            </a:r>
            <a:endParaRPr sz="2400">
              <a:latin typeface="Constantia"/>
              <a:cs typeface="Constantia"/>
            </a:endParaRPr>
          </a:p>
          <a:p>
            <a:pPr marL="287020" marR="5080" indent="27305">
              <a:lnSpc>
                <a:spcPct val="150100"/>
              </a:lnSpc>
              <a:spcBef>
                <a:spcPts val="580"/>
              </a:spcBef>
            </a:pPr>
            <a:r>
              <a:rPr sz="2400" spc="-15" dirty="0">
                <a:latin typeface="Constantia"/>
                <a:cs typeface="Constantia"/>
              </a:rPr>
              <a:t>would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define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c2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same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initialize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  </a:t>
            </a:r>
            <a:r>
              <a:rPr sz="2400" spc="-10" dirty="0">
                <a:latin typeface="Constantia"/>
                <a:cs typeface="Constantia"/>
              </a:rPr>
              <a:t>to </a:t>
            </a:r>
            <a:r>
              <a:rPr sz="2400" spc="5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4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c1.</a:t>
            </a:r>
            <a:endParaRPr sz="2400">
              <a:latin typeface="Constantia"/>
              <a:cs typeface="Constantia"/>
            </a:endParaRPr>
          </a:p>
          <a:p>
            <a:pPr marL="287020" marR="6985" indent="-274320">
              <a:lnSpc>
                <a:spcPct val="1501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927100" algn="l"/>
                <a:tab pos="2033905" algn="l"/>
                <a:tab pos="2436495" algn="l"/>
                <a:tab pos="3996690" algn="l"/>
                <a:tab pos="5194935" algn="l"/>
                <a:tab pos="5469255" algn="l"/>
              </a:tabLst>
            </a:pPr>
            <a:r>
              <a:rPr sz="2400" dirty="0">
                <a:latin typeface="Constantia"/>
                <a:cs typeface="Constantia"/>
              </a:rPr>
              <a:t>The	</a:t>
            </a:r>
            <a:r>
              <a:rPr sz="2400" spc="-10" dirty="0">
                <a:latin typeface="Constantia"/>
                <a:cs typeface="Constantia"/>
              </a:rPr>
              <a:t>process	</a:t>
            </a:r>
            <a:r>
              <a:rPr sz="2400" spc="-20" dirty="0">
                <a:latin typeface="Constantia"/>
                <a:cs typeface="Constantia"/>
              </a:rPr>
              <a:t>of	</a:t>
            </a:r>
            <a:r>
              <a:rPr sz="2400" spc="-5" dirty="0">
                <a:latin typeface="Constantia"/>
                <a:cs typeface="Constantia"/>
              </a:rPr>
              <a:t>initializing	</a:t>
            </a:r>
            <a:r>
              <a:rPr sz="2400" spc="-10" dirty="0">
                <a:latin typeface="Constantia"/>
                <a:cs typeface="Constantia"/>
              </a:rPr>
              <a:t>through	</a:t>
            </a:r>
            <a:r>
              <a:rPr sz="2400" spc="5" dirty="0">
                <a:latin typeface="Constantia"/>
                <a:cs typeface="Constantia"/>
              </a:rPr>
              <a:t>a	</a:t>
            </a:r>
            <a:r>
              <a:rPr sz="2400" spc="-20" dirty="0">
                <a:latin typeface="Constantia"/>
                <a:cs typeface="Constantia"/>
              </a:rPr>
              <a:t>copy </a:t>
            </a:r>
            <a:r>
              <a:rPr sz="2400" spc="-10" dirty="0">
                <a:latin typeface="Constantia"/>
                <a:cs typeface="Constantia"/>
              </a:rPr>
              <a:t>constructor </a:t>
            </a:r>
            <a:r>
              <a:rPr sz="2400" spc="5" dirty="0">
                <a:latin typeface="Constantia"/>
                <a:cs typeface="Constantia"/>
              </a:rPr>
              <a:t>is  </a:t>
            </a:r>
            <a:r>
              <a:rPr sz="2400" spc="-5" dirty="0">
                <a:latin typeface="Constantia"/>
                <a:cs typeface="Constantia"/>
              </a:rPr>
              <a:t>known </a:t>
            </a:r>
            <a:r>
              <a:rPr sz="2400" dirty="0">
                <a:latin typeface="Constantia"/>
                <a:cs typeface="Constantia"/>
              </a:rPr>
              <a:t>as </a:t>
            </a:r>
            <a:r>
              <a:rPr sz="2400" i="1" spc="-5" dirty="0">
                <a:latin typeface="Constantia"/>
                <a:cs typeface="Constantia"/>
              </a:rPr>
              <a:t>copy</a:t>
            </a:r>
            <a:r>
              <a:rPr sz="2400" i="1" spc="-19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initialization.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3999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054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54" y="52577"/>
            <a:ext cx="9145743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804" y="637108"/>
            <a:ext cx="21456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80" dirty="0"/>
              <a:t>x</a:t>
            </a:r>
            <a:r>
              <a:rPr dirty="0"/>
              <a:t>am</a:t>
            </a:r>
            <a:r>
              <a:rPr spc="15" dirty="0"/>
              <a:t>p</a:t>
            </a:r>
            <a:r>
              <a:rPr dirty="0"/>
              <a:t>le: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20" dirty="0"/>
              <a:t>By Hardeep</a:t>
            </a:r>
            <a:r>
              <a:rPr spc="-130" dirty="0"/>
              <a:t> </a:t>
            </a:r>
            <a:r>
              <a:rPr spc="15" dirty="0"/>
              <a:t>Singh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1318717"/>
            <a:ext cx="3436620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latin typeface="Constantia"/>
                <a:cs typeface="Constantia"/>
              </a:rPr>
              <a:t>class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abc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465455" marR="1979295" indent="444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int a,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b;  public:</a:t>
            </a:r>
            <a:endParaRPr sz="2400">
              <a:latin typeface="Constantia"/>
              <a:cs typeface="Constantia"/>
            </a:endParaRPr>
          </a:p>
          <a:p>
            <a:pPr marL="6159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abc(int x, int</a:t>
            </a:r>
            <a:r>
              <a:rPr sz="2400" spc="-3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y)</a:t>
            </a:r>
            <a:endParaRPr sz="2400">
              <a:latin typeface="Constantia"/>
              <a:cs typeface="Constantia"/>
            </a:endParaRPr>
          </a:p>
          <a:p>
            <a:pPr marL="775970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1233805" marR="1498600" indent="-9525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onstantia"/>
                <a:cs typeface="Constantia"/>
              </a:rPr>
              <a:t>a =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x;  </a:t>
            </a:r>
            <a:r>
              <a:rPr sz="2400" spc="5" dirty="0">
                <a:latin typeface="Constantia"/>
                <a:cs typeface="Constantia"/>
              </a:rPr>
              <a:t>b =</a:t>
            </a:r>
            <a:r>
              <a:rPr sz="2400" spc="-2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y;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242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abc::abc(abc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&amp;p)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21742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onstantia"/>
                <a:cs typeface="Constantia"/>
              </a:rPr>
              <a:t>a =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p.a;</a:t>
            </a:r>
            <a:endParaRPr sz="2400">
              <a:latin typeface="Constantia"/>
              <a:cs typeface="Constantia"/>
            </a:endParaRPr>
          </a:p>
          <a:p>
            <a:pPr marL="2221865">
              <a:lnSpc>
                <a:spcPct val="100000"/>
              </a:lnSpc>
            </a:pPr>
            <a:r>
              <a:rPr sz="2400" spc="5" dirty="0">
                <a:latin typeface="Constantia"/>
                <a:cs typeface="Constantia"/>
              </a:rPr>
              <a:t>b =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p.b;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</Words>
  <Application>Microsoft Office PowerPoint</Application>
  <PresentationFormat>On-screen Show (4:3)</PresentationFormat>
  <Paragraphs>162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Constructors</vt:lpstr>
      <vt:lpstr>General Syntax of Constructor</vt:lpstr>
      <vt:lpstr>Cont……</vt:lpstr>
      <vt:lpstr>Default Constructor:</vt:lpstr>
      <vt:lpstr>Cont…..</vt:lpstr>
      <vt:lpstr>Parameterized Constructors:</vt:lpstr>
      <vt:lpstr>Example:</vt:lpstr>
      <vt:lpstr>Copy Constructor:</vt:lpstr>
      <vt:lpstr>Example:</vt:lpstr>
      <vt:lpstr>Cont……</vt:lpstr>
      <vt:lpstr>Default Arguments</vt:lpstr>
      <vt:lpstr>Cont……</vt:lpstr>
      <vt:lpstr>Some important points about  constructors:</vt:lpstr>
      <vt:lpstr>Cont…..</vt:lpstr>
      <vt:lpstr>Destructors</vt:lpstr>
      <vt:lpstr>General Syntax of Destructors</vt:lpstr>
      <vt:lpstr>Some important points about  destructors:</vt:lpstr>
      <vt:lpstr>Example:</vt:lpstr>
      <vt:lpstr>Cont……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Constructors &amp; Destructors</dc:title>
  <dc:creator>vikram gill</dc:creator>
  <cp:lastModifiedBy>CK</cp:lastModifiedBy>
  <cp:revision>1</cp:revision>
  <dcterms:created xsi:type="dcterms:W3CDTF">2019-03-27T06:07:19Z</dcterms:created>
  <dcterms:modified xsi:type="dcterms:W3CDTF">2019-03-27T06:08:16Z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2019-03-27T00:00:00Z</vt:filetime>
  </property>
</Properties>
</file>