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636" y="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99441"/>
            <a:ext cx="10327005" cy="1732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90445"/>
            <a:ext cx="10358120" cy="27565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4/24/2019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86000" y="2057400"/>
            <a:ext cx="7543420" cy="1379865"/>
          </a:xfrm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3560"/>
              </a:spcBef>
            </a:pPr>
            <a:r>
              <a:rPr sz="6000" dirty="0"/>
              <a:t>Static</a:t>
            </a:r>
            <a:r>
              <a:rPr sz="6000" spc="-305" dirty="0"/>
              <a:t> </a:t>
            </a:r>
            <a:r>
              <a:rPr sz="6000" spc="-395" dirty="0"/>
              <a:t>Data</a:t>
            </a:r>
            <a:r>
              <a:rPr sz="6000" spc="-315" dirty="0"/>
              <a:t> </a:t>
            </a:r>
            <a:r>
              <a:rPr sz="6000" spc="-270" dirty="0" smtClean="0"/>
              <a:t>Members</a:t>
            </a:r>
            <a:endParaRPr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24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/>
              <a:t>How </a:t>
            </a:r>
            <a:r>
              <a:rPr sz="4400" spc="110" dirty="0"/>
              <a:t>it</a:t>
            </a:r>
            <a:r>
              <a:rPr sz="4400" spc="-290" dirty="0"/>
              <a:t> </a:t>
            </a:r>
            <a:r>
              <a:rPr sz="4400" spc="-275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72158"/>
            <a:ext cx="10333355" cy="4206875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241300" marR="432434" indent="-228600">
              <a:lnSpc>
                <a:spcPts val="2320"/>
              </a:lnSpc>
              <a:spcBef>
                <a:spcPts val="640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program </a:t>
            </a:r>
            <a:r>
              <a:rPr sz="2400" spc="-125" dirty="0">
                <a:latin typeface="Arial"/>
                <a:cs typeface="Arial"/>
              </a:rPr>
              <a:t>declares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70" dirty="0">
                <a:latin typeface="Arial"/>
                <a:cs typeface="Arial"/>
              </a:rPr>
              <a:t>static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85" dirty="0">
                <a:latin typeface="Arial"/>
                <a:cs typeface="Arial"/>
              </a:rPr>
              <a:t>member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540" dirty="0">
                <a:latin typeface="Courier New"/>
                <a:cs typeface="Courier New"/>
              </a:rPr>
              <a:t>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65" dirty="0">
                <a:latin typeface="Arial"/>
                <a:cs typeface="Arial"/>
              </a:rPr>
              <a:t>count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number </a:t>
            </a:r>
            <a:r>
              <a:rPr sz="2400" spc="-5" dirty="0">
                <a:latin typeface="Arial"/>
                <a:cs typeface="Arial"/>
              </a:rPr>
              <a:t>of </a:t>
            </a:r>
            <a:r>
              <a:rPr sz="2400" spc="-85" dirty="0">
                <a:latin typeface="Arial"/>
                <a:cs typeface="Arial"/>
              </a:rPr>
              <a:t>objects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50" dirty="0">
                <a:latin typeface="Arial"/>
                <a:cs typeface="Arial"/>
              </a:rPr>
              <a:t>have </a:t>
            </a:r>
            <a:r>
              <a:rPr sz="2400" spc="-110" dirty="0">
                <a:latin typeface="Arial"/>
                <a:cs typeface="Arial"/>
              </a:rPr>
              <a:t>been</a:t>
            </a:r>
            <a:r>
              <a:rPr sz="2400" spc="-229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created.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70" dirty="0">
                <a:latin typeface="Arial"/>
                <a:cs typeface="Arial"/>
              </a:rPr>
              <a:t>statement </a:t>
            </a:r>
            <a:r>
              <a:rPr sz="2400" spc="-5" dirty="0">
                <a:latin typeface="Courier New"/>
                <a:cs typeface="Courier New"/>
              </a:rPr>
              <a:t>int</a:t>
            </a:r>
            <a:r>
              <a:rPr sz="2400" spc="-700" dirty="0">
                <a:latin typeface="Courier New"/>
                <a:cs typeface="Courier New"/>
              </a:rPr>
              <a:t> </a:t>
            </a:r>
            <a:r>
              <a:rPr sz="2400" spc="-40" dirty="0">
                <a:latin typeface="Courier New"/>
                <a:cs typeface="Courier New"/>
              </a:rPr>
              <a:t>yahoo::n=0;</a:t>
            </a:r>
            <a:r>
              <a:rPr sz="2400" spc="-40" dirty="0">
                <a:latin typeface="Arial"/>
                <a:cs typeface="Arial"/>
              </a:rPr>
              <a:t>defines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variable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70" dirty="0">
                <a:latin typeface="Arial"/>
                <a:cs typeface="Arial"/>
              </a:rPr>
              <a:t>initializes </a:t>
            </a:r>
            <a:r>
              <a:rPr sz="2400" spc="75" dirty="0">
                <a:latin typeface="Arial"/>
                <a:cs typeface="Arial"/>
              </a:rPr>
              <a:t>it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90" dirty="0">
                <a:latin typeface="Arial"/>
                <a:cs typeface="Arial"/>
              </a:rPr>
              <a:t>0.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50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variable</a:t>
            </a:r>
            <a:r>
              <a:rPr sz="2400" spc="-125" dirty="0">
                <a:latin typeface="Arial"/>
                <a:cs typeface="Arial"/>
              </a:rPr>
              <a:t> 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defined</a:t>
            </a:r>
            <a:r>
              <a:rPr sz="2400" spc="-100" dirty="0">
                <a:latin typeface="Arial"/>
                <a:cs typeface="Arial"/>
              </a:rPr>
              <a:t> </a:t>
            </a:r>
            <a:r>
              <a:rPr sz="2400" spc="-70" dirty="0">
                <a:solidFill>
                  <a:srgbClr val="4471C4"/>
                </a:solidFill>
                <a:latin typeface="Arial"/>
                <a:cs typeface="Arial"/>
              </a:rPr>
              <a:t>outside</a:t>
            </a:r>
            <a:r>
              <a:rPr sz="2400" spc="-105" dirty="0">
                <a:solidFill>
                  <a:srgbClr val="4471C4"/>
                </a:solidFill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class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because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5" dirty="0">
                <a:latin typeface="Arial"/>
                <a:cs typeface="Arial"/>
              </a:rPr>
              <a:t>will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be</a:t>
            </a:r>
            <a:r>
              <a:rPr sz="2400" spc="-105" dirty="0">
                <a:latin typeface="Arial"/>
                <a:cs typeface="Arial"/>
              </a:rPr>
              <a:t> </a:t>
            </a:r>
            <a:r>
              <a:rPr sz="2400" b="1" spc="-110" dirty="0">
                <a:solidFill>
                  <a:srgbClr val="6FAC46"/>
                </a:solidFill>
                <a:latin typeface="Trebuchet MS"/>
                <a:cs typeface="Trebuchet MS"/>
              </a:rPr>
              <a:t>not</a:t>
            </a:r>
            <a:r>
              <a:rPr sz="2400" b="1" spc="-17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b="1" spc="-125" dirty="0">
                <a:solidFill>
                  <a:srgbClr val="6FAC46"/>
                </a:solidFill>
                <a:latin typeface="Trebuchet MS"/>
                <a:cs typeface="Trebuchet MS"/>
              </a:rPr>
              <a:t>part</a:t>
            </a:r>
            <a:r>
              <a:rPr sz="2400" b="1" spc="-19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any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object.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400" spc="35" dirty="0">
                <a:latin typeface="Arial"/>
                <a:cs typeface="Arial"/>
              </a:rPr>
              <a:t>It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i="1" spc="-135" dirty="0">
                <a:solidFill>
                  <a:srgbClr val="4471C4"/>
                </a:solidFill>
                <a:latin typeface="Trebuchet MS"/>
                <a:cs typeface="Trebuchet MS"/>
              </a:rPr>
              <a:t>created</a:t>
            </a:r>
            <a:r>
              <a:rPr sz="2400" i="1" spc="-18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i="1" spc="-120" dirty="0">
                <a:solidFill>
                  <a:srgbClr val="4471C4"/>
                </a:solidFill>
                <a:latin typeface="Trebuchet MS"/>
                <a:cs typeface="Trebuchet MS"/>
              </a:rPr>
              <a:t>only</a:t>
            </a:r>
            <a:r>
              <a:rPr sz="2400" i="1" spc="-17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i="1" spc="-100" dirty="0">
                <a:solidFill>
                  <a:srgbClr val="4471C4"/>
                </a:solidFill>
                <a:latin typeface="Trebuchet MS"/>
                <a:cs typeface="Trebuchet MS"/>
              </a:rPr>
              <a:t>once</a:t>
            </a:r>
            <a:r>
              <a:rPr sz="2400" i="1" spc="-16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spc="-30" dirty="0">
                <a:latin typeface="Arial"/>
                <a:cs typeface="Arial"/>
              </a:rPr>
              <a:t>in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5" dirty="0">
                <a:latin typeface="Arial"/>
                <a:cs typeface="Arial"/>
              </a:rPr>
              <a:t>memory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and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i="1" spc="-105" dirty="0">
                <a:solidFill>
                  <a:srgbClr val="6FAC46"/>
                </a:solidFill>
                <a:latin typeface="Trebuchet MS"/>
                <a:cs typeface="Trebuchet MS"/>
              </a:rPr>
              <a:t>shared</a:t>
            </a:r>
            <a:r>
              <a:rPr sz="2400" i="1" spc="-170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i="1" spc="-50" dirty="0">
                <a:solidFill>
                  <a:srgbClr val="6FAC46"/>
                </a:solidFill>
                <a:latin typeface="Trebuchet MS"/>
                <a:cs typeface="Trebuchet MS"/>
              </a:rPr>
              <a:t>among</a:t>
            </a:r>
            <a:r>
              <a:rPr sz="2400" i="1" spc="-16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i="1" spc="-160" dirty="0">
                <a:solidFill>
                  <a:srgbClr val="6FAC46"/>
                </a:solidFill>
                <a:latin typeface="Trebuchet MS"/>
                <a:cs typeface="Trebuchet MS"/>
              </a:rPr>
              <a:t>all</a:t>
            </a:r>
            <a:r>
              <a:rPr sz="2400" i="1" spc="-17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spc="-85" dirty="0">
                <a:latin typeface="Arial"/>
                <a:cs typeface="Arial"/>
              </a:rPr>
              <a:t>objects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2585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85" dirty="0">
                <a:latin typeface="Arial"/>
                <a:cs typeface="Arial"/>
              </a:rPr>
              <a:t>variable </a:t>
            </a:r>
            <a:r>
              <a:rPr sz="2400" spc="-25" dirty="0">
                <a:latin typeface="Arial"/>
                <a:cs typeface="Arial"/>
              </a:rPr>
              <a:t>definition </a:t>
            </a:r>
            <a:r>
              <a:rPr sz="2400" spc="-70" dirty="0">
                <a:latin typeface="Arial"/>
                <a:cs typeface="Arial"/>
              </a:rPr>
              <a:t>outside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80" dirty="0">
                <a:latin typeface="Arial"/>
                <a:cs typeface="Arial"/>
              </a:rPr>
              <a:t>must </a:t>
            </a:r>
            <a:r>
              <a:rPr sz="2400" spc="-110" dirty="0">
                <a:latin typeface="Arial"/>
                <a:cs typeface="Arial"/>
              </a:rPr>
              <a:t>be </a:t>
            </a:r>
            <a:r>
              <a:rPr sz="2400" spc="-105" dirty="0">
                <a:latin typeface="Arial"/>
                <a:cs typeface="Arial"/>
              </a:rPr>
              <a:t>preceded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125" dirty="0">
                <a:latin typeface="Arial"/>
                <a:cs typeface="Arial"/>
              </a:rPr>
              <a:t>name </a:t>
            </a:r>
            <a:r>
              <a:rPr sz="2400" spc="-114" dirty="0">
                <a:latin typeface="Arial"/>
                <a:cs typeface="Arial"/>
              </a:rPr>
              <a:t>and</a:t>
            </a:r>
            <a:endParaRPr sz="2400">
              <a:latin typeface="Arial"/>
              <a:cs typeface="Arial"/>
            </a:endParaRPr>
          </a:p>
          <a:p>
            <a:pPr marL="241300">
              <a:lnSpc>
                <a:spcPts val="2585"/>
              </a:lnSpc>
            </a:pPr>
            <a:r>
              <a:rPr sz="2400" b="1" spc="-135" dirty="0">
                <a:solidFill>
                  <a:srgbClr val="FF0000"/>
                </a:solidFill>
                <a:latin typeface="Trebuchet MS"/>
                <a:cs typeface="Trebuchet MS"/>
              </a:rPr>
              <a:t>scope </a:t>
            </a:r>
            <a:r>
              <a:rPr sz="2400" b="1" spc="-125" dirty="0">
                <a:solidFill>
                  <a:srgbClr val="FF0000"/>
                </a:solidFill>
                <a:latin typeface="Trebuchet MS"/>
                <a:cs typeface="Trebuchet MS"/>
              </a:rPr>
              <a:t>resolution </a:t>
            </a:r>
            <a:r>
              <a:rPr sz="2400" b="1" spc="-140" dirty="0">
                <a:solidFill>
                  <a:srgbClr val="FF0000"/>
                </a:solidFill>
                <a:latin typeface="Trebuchet MS"/>
                <a:cs typeface="Trebuchet MS"/>
              </a:rPr>
              <a:t>operator</a:t>
            </a:r>
            <a:r>
              <a:rPr sz="2400" b="1" spc="-32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::</a:t>
            </a:r>
            <a:r>
              <a:rPr sz="2400" spc="-25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45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compiler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b="1" i="1" spc="-140" dirty="0">
                <a:solidFill>
                  <a:srgbClr val="4471C4"/>
                </a:solidFill>
                <a:latin typeface="Trebuchet MS"/>
                <a:cs typeface="Trebuchet MS"/>
              </a:rPr>
              <a:t>does</a:t>
            </a:r>
            <a:r>
              <a:rPr sz="2400" b="1" i="1" spc="-19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b="1" i="1" spc="-145" dirty="0">
                <a:solidFill>
                  <a:srgbClr val="4471C4"/>
                </a:solidFill>
                <a:latin typeface="Trebuchet MS"/>
                <a:cs typeface="Trebuchet MS"/>
              </a:rPr>
              <a:t>not</a:t>
            </a:r>
            <a:r>
              <a:rPr sz="2400" b="1" i="1" spc="-17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400" spc="-110" dirty="0">
                <a:latin typeface="Arial"/>
                <a:cs typeface="Arial"/>
              </a:rPr>
              <a:t>display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any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error</a:t>
            </a:r>
            <a:r>
              <a:rPr sz="2400" b="1" spc="-18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400" spc="40" dirty="0">
                <a:latin typeface="Arial"/>
                <a:cs typeface="Arial"/>
              </a:rPr>
              <a:t>if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static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member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b="1" i="1" spc="-145" dirty="0">
                <a:solidFill>
                  <a:srgbClr val="6FAC46"/>
                </a:solidFill>
                <a:latin typeface="Trebuchet MS"/>
                <a:cs typeface="Trebuchet MS"/>
              </a:rPr>
              <a:t>not</a:t>
            </a:r>
            <a:r>
              <a:rPr sz="2400" b="1" i="1" spc="-17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b="1" i="1" spc="-150" dirty="0">
                <a:solidFill>
                  <a:srgbClr val="6FAC46"/>
                </a:solidFill>
                <a:latin typeface="Trebuchet MS"/>
                <a:cs typeface="Trebuchet MS"/>
              </a:rPr>
              <a:t>defined</a:t>
            </a:r>
            <a:r>
              <a:rPr sz="2400" spc="-15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b="1" i="1" spc="-180" dirty="0">
                <a:solidFill>
                  <a:srgbClr val="4471C4"/>
                </a:solidFill>
                <a:latin typeface="Trebuchet MS"/>
                <a:cs typeface="Trebuchet MS"/>
              </a:rPr>
              <a:t>linker </a:t>
            </a:r>
            <a:r>
              <a:rPr sz="2400" spc="5" dirty="0">
                <a:latin typeface="Arial"/>
                <a:cs typeface="Arial"/>
              </a:rPr>
              <a:t>will </a:t>
            </a:r>
            <a:r>
              <a:rPr sz="2400" spc="-105" dirty="0">
                <a:latin typeface="Arial"/>
                <a:cs typeface="Arial"/>
              </a:rPr>
              <a:t>generate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b="1" spc="-160" dirty="0">
                <a:solidFill>
                  <a:srgbClr val="FF0000"/>
                </a:solidFill>
                <a:latin typeface="Trebuchet MS"/>
                <a:cs typeface="Trebuchet MS"/>
              </a:rPr>
              <a:t>error </a:t>
            </a:r>
            <a:r>
              <a:rPr sz="2400" spc="-80" dirty="0">
                <a:latin typeface="Arial"/>
                <a:cs typeface="Arial"/>
              </a:rPr>
              <a:t>when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b="1" i="1" spc="-140" dirty="0">
                <a:solidFill>
                  <a:srgbClr val="6FAC46"/>
                </a:solidFill>
                <a:latin typeface="Trebuchet MS"/>
                <a:cs typeface="Trebuchet MS"/>
              </a:rPr>
              <a:t>program </a:t>
            </a:r>
            <a:r>
              <a:rPr sz="2400" b="1" i="1" spc="-180" dirty="0">
                <a:solidFill>
                  <a:srgbClr val="6FAC46"/>
                </a:solidFill>
                <a:latin typeface="Trebuchet MS"/>
                <a:cs typeface="Trebuchet MS"/>
              </a:rPr>
              <a:t>is</a:t>
            </a:r>
            <a:r>
              <a:rPr sz="2400" b="1" i="1" spc="-540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400" b="1" i="1" spc="-180" dirty="0">
                <a:solidFill>
                  <a:srgbClr val="6FAC46"/>
                </a:solidFill>
                <a:latin typeface="Trebuchet MS"/>
                <a:cs typeface="Trebuchet MS"/>
              </a:rPr>
              <a:t>executed</a:t>
            </a:r>
            <a:r>
              <a:rPr sz="2400" spc="-180" dirty="0">
                <a:latin typeface="Arial"/>
                <a:cs typeface="Arial"/>
              </a:rPr>
              <a:t>.</a:t>
            </a:r>
            <a:endParaRPr sz="2400">
              <a:latin typeface="Arial"/>
              <a:cs typeface="Arial"/>
            </a:endParaRPr>
          </a:p>
          <a:p>
            <a:pPr marL="241300" marR="469265" indent="-228600">
              <a:lnSpc>
                <a:spcPts val="2300"/>
              </a:lnSpc>
              <a:spcBef>
                <a:spcPts val="969"/>
              </a:spcBef>
              <a:buChar char="•"/>
              <a:tabLst>
                <a:tab pos="2419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30" dirty="0">
                <a:latin typeface="Arial"/>
                <a:cs typeface="Arial"/>
              </a:rPr>
              <a:t>above </a:t>
            </a:r>
            <a:r>
              <a:rPr sz="2400" spc="-95" dirty="0">
                <a:latin typeface="Arial"/>
                <a:cs typeface="Arial"/>
              </a:rPr>
              <a:t>program </a:t>
            </a:r>
            <a:r>
              <a:rPr sz="2400" spc="-120" dirty="0">
                <a:latin typeface="Arial"/>
                <a:cs typeface="Arial"/>
              </a:rPr>
              <a:t>creates </a:t>
            </a:r>
            <a:r>
              <a:rPr sz="2400" spc="-45" dirty="0">
                <a:latin typeface="Arial"/>
                <a:cs typeface="Arial"/>
              </a:rPr>
              <a:t>three </a:t>
            </a:r>
            <a:r>
              <a:rPr sz="2400" spc="-85" dirty="0">
                <a:latin typeface="Arial"/>
                <a:cs typeface="Arial"/>
              </a:rPr>
              <a:t>objects </a:t>
            </a:r>
            <a:r>
              <a:rPr sz="2400" spc="-5" dirty="0">
                <a:latin typeface="Courier New"/>
                <a:cs typeface="Courier New"/>
              </a:rPr>
              <a:t>x, </a:t>
            </a:r>
            <a:r>
              <a:rPr sz="2400" dirty="0">
                <a:latin typeface="Courier New"/>
                <a:cs typeface="Courier New"/>
              </a:rPr>
              <a:t>y </a:t>
            </a:r>
            <a:r>
              <a:rPr sz="2400" spc="-114" dirty="0">
                <a:latin typeface="Arial"/>
                <a:cs typeface="Arial"/>
              </a:rPr>
              <a:t>and </a:t>
            </a:r>
            <a:r>
              <a:rPr sz="2400" spc="-35" dirty="0">
                <a:latin typeface="Courier New"/>
                <a:cs typeface="Courier New"/>
              </a:rPr>
              <a:t>z</a:t>
            </a:r>
            <a:r>
              <a:rPr sz="2400" spc="-35" dirty="0">
                <a:latin typeface="Arial"/>
                <a:cs typeface="Arial"/>
              </a:rPr>
              <a:t>. </a:t>
            </a:r>
            <a:r>
              <a:rPr sz="2400" spc="-150" dirty="0">
                <a:latin typeface="Arial"/>
                <a:cs typeface="Arial"/>
              </a:rPr>
              <a:t>each </a:t>
            </a:r>
            <a:r>
              <a:rPr sz="2400" spc="-20" dirty="0">
                <a:latin typeface="Arial"/>
                <a:cs typeface="Arial"/>
              </a:rPr>
              <a:t>time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395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  </a:t>
            </a:r>
            <a:r>
              <a:rPr sz="2400" spc="-90" dirty="0">
                <a:latin typeface="Arial"/>
                <a:cs typeface="Arial"/>
              </a:rPr>
              <a:t>created,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constructor</a:t>
            </a:r>
            <a:r>
              <a:rPr sz="2400" spc="-160" dirty="0">
                <a:latin typeface="Arial"/>
                <a:cs typeface="Arial"/>
              </a:rPr>
              <a:t> </a:t>
            </a:r>
            <a:r>
              <a:rPr sz="2400" spc="-125" dirty="0">
                <a:latin typeface="Arial"/>
                <a:cs typeface="Arial"/>
              </a:rPr>
              <a:t>is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executed</a:t>
            </a:r>
            <a:r>
              <a:rPr sz="2400" spc="-150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140" dirty="0">
                <a:latin typeface="Arial"/>
                <a:cs typeface="Arial"/>
              </a:rPr>
              <a:t>increases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25" dirty="0">
                <a:latin typeface="Arial"/>
                <a:cs typeface="Arial"/>
              </a:rPr>
              <a:t>the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10" dirty="0">
                <a:latin typeface="Arial"/>
                <a:cs typeface="Arial"/>
              </a:rPr>
              <a:t>value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of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dirty="0">
                <a:latin typeface="Courier New"/>
                <a:cs typeface="Courier New"/>
              </a:rPr>
              <a:t>n</a:t>
            </a:r>
            <a:r>
              <a:rPr sz="2400" spc="-905" dirty="0">
                <a:latin typeface="Courier New"/>
                <a:cs typeface="Courier New"/>
              </a:rPr>
              <a:t> </a:t>
            </a:r>
            <a:r>
              <a:rPr sz="2400" spc="-105" dirty="0">
                <a:latin typeface="Arial"/>
                <a:cs typeface="Arial"/>
              </a:rPr>
              <a:t>by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1.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pc="-85" dirty="0"/>
              <a:t>Write </a:t>
            </a:r>
            <a:r>
              <a:rPr spc="-345" dirty="0"/>
              <a:t>a </a:t>
            </a:r>
            <a:r>
              <a:rPr spc="-175" dirty="0"/>
              <a:t>program </a:t>
            </a:r>
            <a:r>
              <a:rPr spc="-35" dirty="0"/>
              <a:t>that </a:t>
            </a:r>
            <a:r>
              <a:rPr spc="-220" dirty="0"/>
              <a:t>creates </a:t>
            </a:r>
            <a:r>
              <a:rPr spc="-100" dirty="0"/>
              <a:t>three </a:t>
            </a:r>
            <a:r>
              <a:rPr spc="-155" dirty="0"/>
              <a:t>objects </a:t>
            </a:r>
            <a:r>
              <a:rPr spc="-35" dirty="0"/>
              <a:t>of</a:t>
            </a:r>
            <a:r>
              <a:rPr spc="-545" dirty="0"/>
              <a:t> </a:t>
            </a:r>
            <a:r>
              <a:rPr spc="-315" dirty="0"/>
              <a:t>class  </a:t>
            </a:r>
            <a:r>
              <a:rPr spc="-125" dirty="0"/>
              <a:t>student. </a:t>
            </a:r>
            <a:r>
              <a:rPr spc="-400" dirty="0"/>
              <a:t>Each </a:t>
            </a:r>
            <a:r>
              <a:rPr spc="-35" dirty="0"/>
              <a:t>of </a:t>
            </a:r>
            <a:r>
              <a:rPr spc="-95" dirty="0"/>
              <a:t>them </a:t>
            </a:r>
            <a:r>
              <a:rPr spc="-160" dirty="0"/>
              <a:t>must </a:t>
            </a:r>
            <a:r>
              <a:rPr spc="-270" dirty="0"/>
              <a:t>assigned </a:t>
            </a:r>
            <a:r>
              <a:rPr spc="-345" dirty="0"/>
              <a:t>a </a:t>
            </a:r>
            <a:r>
              <a:rPr spc="-145" dirty="0"/>
              <a:t>unique </a:t>
            </a:r>
            <a:r>
              <a:rPr spc="-50" dirty="0"/>
              <a:t>roll  </a:t>
            </a:r>
            <a:r>
              <a:rPr spc="-200" dirty="0"/>
              <a:t>number. </a:t>
            </a:r>
            <a:r>
              <a:rPr sz="2800" spc="-75" dirty="0"/>
              <a:t>(Hint: </a:t>
            </a:r>
            <a:r>
              <a:rPr sz="2800" spc="-200" dirty="0"/>
              <a:t>use </a:t>
            </a:r>
            <a:r>
              <a:rPr sz="2800" spc="-100" dirty="0"/>
              <a:t>static </a:t>
            </a:r>
            <a:r>
              <a:rPr sz="2800" spc="-125" dirty="0"/>
              <a:t>data </a:t>
            </a:r>
            <a:r>
              <a:rPr sz="2800" spc="-114" dirty="0"/>
              <a:t>member </a:t>
            </a:r>
            <a:r>
              <a:rPr sz="2800" spc="-30" dirty="0"/>
              <a:t>for </a:t>
            </a:r>
            <a:r>
              <a:rPr sz="2800" spc="-100" dirty="0"/>
              <a:t>unique </a:t>
            </a:r>
            <a:r>
              <a:rPr sz="2800" spc="-40" dirty="0"/>
              <a:t>roll </a:t>
            </a:r>
            <a:r>
              <a:rPr sz="2800" spc="-100" dirty="0"/>
              <a:t>number)</a:t>
            </a:r>
            <a:r>
              <a:rPr sz="2800" spc="90" dirty="0"/>
              <a:t> </a:t>
            </a:r>
            <a:r>
              <a:rPr sz="2800" spc="-50" dirty="0"/>
              <a:t>(1/2)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722780"/>
            <a:ext cx="2379980" cy="436816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spc="-5" dirty="0">
                <a:latin typeface="Courier New"/>
                <a:cs typeface="Courier New"/>
              </a:rPr>
              <a:t>class</a:t>
            </a:r>
            <a:r>
              <a:rPr sz="2200" spc="-3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Student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private: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static </a:t>
            </a:r>
            <a:r>
              <a:rPr sz="2200" dirty="0">
                <a:latin typeface="Courier New"/>
                <a:cs typeface="Courier New"/>
              </a:rPr>
              <a:t>int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ourier New"/>
                <a:cs typeface="Courier New"/>
              </a:rPr>
              <a:t>r;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07900"/>
              </a:lnSpc>
              <a:spcBef>
                <a:spcPts val="10"/>
              </a:spcBef>
            </a:pPr>
            <a:r>
              <a:rPr sz="2200" spc="-5" dirty="0">
                <a:latin typeface="Courier New"/>
                <a:cs typeface="Courier New"/>
              </a:rPr>
              <a:t>int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rno,marks;  </a:t>
            </a:r>
            <a:r>
              <a:rPr sz="2200" spc="-5" dirty="0">
                <a:latin typeface="Courier New"/>
                <a:cs typeface="Courier New"/>
              </a:rPr>
              <a:t>char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name[30];  </a:t>
            </a:r>
            <a:r>
              <a:rPr sz="2200" spc="-5" dirty="0">
                <a:latin typeface="Courier New"/>
                <a:cs typeface="Courier New"/>
              </a:rPr>
              <a:t>public:  Student()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r>
              <a:rPr sz="2200" spc="-1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r++;</a:t>
            </a:r>
            <a:endParaRPr sz="2200">
              <a:latin typeface="Courier New"/>
              <a:cs typeface="Courier New"/>
            </a:endParaRPr>
          </a:p>
          <a:p>
            <a:pPr marL="12700" marR="846455">
              <a:lnSpc>
                <a:spcPts val="2860"/>
              </a:lnSpc>
              <a:spcBef>
                <a:spcPts val="114"/>
              </a:spcBef>
            </a:pPr>
            <a:r>
              <a:rPr sz="2200" spc="-5" dirty="0">
                <a:latin typeface="Courier New"/>
                <a:cs typeface="Courier New"/>
              </a:rPr>
              <a:t>Rno </a:t>
            </a:r>
            <a:r>
              <a:rPr sz="2200" dirty="0">
                <a:latin typeface="Courier New"/>
                <a:cs typeface="Courier New"/>
              </a:rPr>
              <a:t>=r;</a:t>
            </a:r>
            <a:r>
              <a:rPr sz="2200" spc="-60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}  void</a:t>
            </a:r>
            <a:r>
              <a:rPr sz="2200" spc="-7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in()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22780"/>
            <a:ext cx="4738370" cy="436816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1186815">
              <a:lnSpc>
                <a:spcPct val="107900"/>
              </a:lnSpc>
              <a:spcBef>
                <a:spcPts val="105"/>
              </a:spcBef>
            </a:pPr>
            <a:r>
              <a:rPr sz="2200" spc="-5" dirty="0">
                <a:latin typeface="Courier New"/>
                <a:cs typeface="Courier New"/>
              </a:rPr>
              <a:t>cout&lt;&lt;“enter </a:t>
            </a:r>
            <a:r>
              <a:rPr sz="2200" dirty="0">
                <a:latin typeface="Courier New"/>
                <a:cs typeface="Courier New"/>
              </a:rPr>
              <a:t>name:”;  </a:t>
            </a:r>
            <a:r>
              <a:rPr sz="2200" spc="-5" dirty="0">
                <a:latin typeface="Courier New"/>
                <a:cs typeface="Courier New"/>
              </a:rPr>
              <a:t>gets(name);  cout&lt;&lt;“enter marks:”;  cin&gt;&gt;marks;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ourier New"/>
                <a:cs typeface="Courier New"/>
              </a:rPr>
              <a:t>void</a:t>
            </a:r>
            <a:r>
              <a:rPr sz="2200" spc="-8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show()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 marR="5080">
              <a:lnSpc>
                <a:spcPct val="107700"/>
              </a:lnSpc>
              <a:spcBef>
                <a:spcPts val="15"/>
              </a:spcBef>
            </a:pPr>
            <a:r>
              <a:rPr sz="2200" dirty="0">
                <a:latin typeface="Courier New"/>
                <a:cs typeface="Courier New"/>
              </a:rPr>
              <a:t>cout&lt;&lt;“Roll No:”&lt;&lt;rno&lt;&lt;endl;  cout&lt;&lt;“Name:”&lt;&lt;name&lt;&lt;endl;  cout&lt;&lt;“Marks:”&lt;&lt;marks&lt;&lt;endl;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12700" marR="5080" algn="just">
              <a:lnSpc>
                <a:spcPct val="90000"/>
              </a:lnSpc>
              <a:spcBef>
                <a:spcPts val="575"/>
              </a:spcBef>
            </a:pPr>
            <a:r>
              <a:rPr spc="-85" dirty="0"/>
              <a:t>Write </a:t>
            </a:r>
            <a:r>
              <a:rPr spc="-345" dirty="0"/>
              <a:t>a </a:t>
            </a:r>
            <a:r>
              <a:rPr spc="-175" dirty="0"/>
              <a:t>program </a:t>
            </a:r>
            <a:r>
              <a:rPr spc="-35" dirty="0"/>
              <a:t>that </a:t>
            </a:r>
            <a:r>
              <a:rPr spc="-220" dirty="0"/>
              <a:t>creates </a:t>
            </a:r>
            <a:r>
              <a:rPr spc="-100" dirty="0"/>
              <a:t>three </a:t>
            </a:r>
            <a:r>
              <a:rPr spc="-155" dirty="0"/>
              <a:t>objects </a:t>
            </a:r>
            <a:r>
              <a:rPr spc="-35" dirty="0"/>
              <a:t>of</a:t>
            </a:r>
            <a:r>
              <a:rPr spc="-545" dirty="0"/>
              <a:t> </a:t>
            </a:r>
            <a:r>
              <a:rPr spc="-315" dirty="0"/>
              <a:t>class  </a:t>
            </a:r>
            <a:r>
              <a:rPr spc="-125" dirty="0"/>
              <a:t>student. </a:t>
            </a:r>
            <a:r>
              <a:rPr spc="-400" dirty="0"/>
              <a:t>Each </a:t>
            </a:r>
            <a:r>
              <a:rPr spc="-35" dirty="0"/>
              <a:t>of </a:t>
            </a:r>
            <a:r>
              <a:rPr spc="-95" dirty="0"/>
              <a:t>them </a:t>
            </a:r>
            <a:r>
              <a:rPr spc="-160" dirty="0"/>
              <a:t>must </a:t>
            </a:r>
            <a:r>
              <a:rPr spc="-270" dirty="0"/>
              <a:t>assigned </a:t>
            </a:r>
            <a:r>
              <a:rPr spc="-345" dirty="0"/>
              <a:t>a </a:t>
            </a:r>
            <a:r>
              <a:rPr spc="-145" dirty="0"/>
              <a:t>unique </a:t>
            </a:r>
            <a:r>
              <a:rPr spc="-50" dirty="0"/>
              <a:t>roll  </a:t>
            </a:r>
            <a:r>
              <a:rPr spc="-200" dirty="0"/>
              <a:t>number. </a:t>
            </a:r>
            <a:r>
              <a:rPr sz="2800" spc="-75" dirty="0"/>
              <a:t>(Hint: </a:t>
            </a:r>
            <a:r>
              <a:rPr sz="2800" spc="-200" dirty="0"/>
              <a:t>use </a:t>
            </a:r>
            <a:r>
              <a:rPr sz="2800" spc="-100" dirty="0"/>
              <a:t>static </a:t>
            </a:r>
            <a:r>
              <a:rPr sz="2800" spc="-125" dirty="0"/>
              <a:t>data </a:t>
            </a:r>
            <a:r>
              <a:rPr sz="2800" spc="-114" dirty="0"/>
              <a:t>member </a:t>
            </a:r>
            <a:r>
              <a:rPr sz="2800" spc="-30" dirty="0"/>
              <a:t>for </a:t>
            </a:r>
            <a:r>
              <a:rPr sz="2800" spc="-100" dirty="0"/>
              <a:t>unique </a:t>
            </a:r>
            <a:r>
              <a:rPr sz="2800" spc="-40" dirty="0"/>
              <a:t>roll </a:t>
            </a:r>
            <a:r>
              <a:rPr sz="2800" spc="-100" dirty="0"/>
              <a:t>number)</a:t>
            </a:r>
            <a:r>
              <a:rPr sz="2800" spc="90" dirty="0"/>
              <a:t> </a:t>
            </a:r>
            <a:r>
              <a:rPr sz="2800" spc="-50" dirty="0"/>
              <a:t>(2/2)</a:t>
            </a:r>
            <a:endParaRPr sz="2800"/>
          </a:p>
        </p:txBody>
      </p:sp>
      <p:sp>
        <p:nvSpPr>
          <p:cNvPr id="3" name="object 3"/>
          <p:cNvSpPr txBox="1"/>
          <p:nvPr/>
        </p:nvSpPr>
        <p:spPr>
          <a:xfrm>
            <a:off x="916939" y="1726438"/>
            <a:ext cx="2346325" cy="3534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100"/>
              </a:lnSpc>
              <a:spcBef>
                <a:spcPts val="100"/>
              </a:spcBef>
            </a:pPr>
            <a:r>
              <a:rPr sz="1800" spc="-5" dirty="0">
                <a:latin typeface="Courier New"/>
                <a:cs typeface="Courier New"/>
              </a:rPr>
              <a:t>int</a:t>
            </a:r>
            <a:r>
              <a:rPr sz="1800" spc="-9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Student::r=0;  void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main()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12700" marR="5080">
              <a:lnSpc>
                <a:spcPct val="116100"/>
              </a:lnSpc>
              <a:spcBef>
                <a:spcPts val="15"/>
              </a:spcBef>
            </a:pPr>
            <a:r>
              <a:rPr sz="1800" spc="-10" dirty="0">
                <a:latin typeface="Courier New"/>
                <a:cs typeface="Courier New"/>
              </a:rPr>
              <a:t>Student</a:t>
            </a:r>
            <a:r>
              <a:rPr sz="1800" spc="-8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s1,s2,s3;  s1.in();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ourier New"/>
                <a:cs typeface="Courier New"/>
              </a:rPr>
              <a:t>s2.in();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sz="1800" spc="-10" dirty="0">
                <a:latin typeface="Courier New"/>
                <a:cs typeface="Courier New"/>
              </a:rPr>
              <a:t>s3.in();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ourier New"/>
                <a:cs typeface="Courier New"/>
              </a:rPr>
              <a:t>s1.show();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10" dirty="0">
                <a:latin typeface="Courier New"/>
                <a:cs typeface="Courier New"/>
              </a:rPr>
              <a:t>s2.show();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9"/>
              </a:spcBef>
            </a:pPr>
            <a:r>
              <a:rPr sz="1800" spc="-10" dirty="0">
                <a:latin typeface="Courier New"/>
                <a:cs typeface="Courier New"/>
              </a:rPr>
              <a:t>s3.show();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931789" y="1843785"/>
            <a:ext cx="8255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120" dirty="0">
                <a:latin typeface="Trebuchet MS"/>
                <a:cs typeface="Trebuchet MS"/>
              </a:rPr>
              <a:t>OUTPUT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31789" y="2118105"/>
            <a:ext cx="2604770" cy="16719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Enter </a:t>
            </a:r>
            <a:r>
              <a:rPr sz="1800" spc="-80" dirty="0">
                <a:latin typeface="Arial"/>
                <a:cs typeface="Arial"/>
              </a:rPr>
              <a:t>name: </a:t>
            </a:r>
            <a:r>
              <a:rPr sz="1800" spc="-114" dirty="0">
                <a:latin typeface="Arial"/>
                <a:cs typeface="Arial"/>
              </a:rPr>
              <a:t>Farhan</a:t>
            </a:r>
            <a:r>
              <a:rPr sz="1800" spc="-140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Khan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Enter marks: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600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80" dirty="0">
                <a:latin typeface="Arial"/>
                <a:cs typeface="Arial"/>
              </a:rPr>
              <a:t>Enter name:</a:t>
            </a:r>
            <a:r>
              <a:rPr sz="1800" spc="-110" dirty="0">
                <a:latin typeface="Arial"/>
                <a:cs typeface="Arial"/>
              </a:rPr>
              <a:t> </a:t>
            </a:r>
            <a:r>
              <a:rPr sz="1800" spc="-135" dirty="0">
                <a:latin typeface="Arial"/>
                <a:cs typeface="Arial"/>
              </a:rPr>
              <a:t>Zeeshan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Enter marks: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786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Enter </a:t>
            </a:r>
            <a:r>
              <a:rPr sz="1800" spc="-80" dirty="0">
                <a:latin typeface="Arial"/>
                <a:cs typeface="Arial"/>
              </a:rPr>
              <a:t>name:</a:t>
            </a:r>
            <a:r>
              <a:rPr sz="1800" spc="-105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Ali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85" dirty="0">
                <a:latin typeface="Arial"/>
                <a:cs typeface="Arial"/>
              </a:rPr>
              <a:t>Enter marks:</a:t>
            </a:r>
            <a:r>
              <a:rPr sz="1800" spc="-114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567</a:t>
            </a:r>
            <a:endParaRPr sz="18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31789" y="4038727"/>
            <a:ext cx="2082800" cy="2494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latin typeface="Arial"/>
                <a:cs typeface="Arial"/>
              </a:rPr>
              <a:t>Roll </a:t>
            </a:r>
            <a:r>
              <a:rPr sz="1800" spc="-50" dirty="0">
                <a:latin typeface="Arial"/>
                <a:cs typeface="Arial"/>
              </a:rPr>
              <a:t>no: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1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95" dirty="0">
                <a:latin typeface="Arial"/>
                <a:cs typeface="Arial"/>
              </a:rPr>
              <a:t>Name: </a:t>
            </a:r>
            <a:r>
              <a:rPr sz="1800" spc="-114" dirty="0">
                <a:latin typeface="Arial"/>
                <a:cs typeface="Arial"/>
              </a:rPr>
              <a:t>Farhan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Khan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70" dirty="0">
                <a:latin typeface="Arial"/>
                <a:cs typeface="Arial"/>
              </a:rPr>
              <a:t>Marks: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600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latin typeface="Arial"/>
                <a:cs typeface="Arial"/>
              </a:rPr>
              <a:t>Roll </a:t>
            </a:r>
            <a:r>
              <a:rPr sz="1800" spc="-50" dirty="0">
                <a:latin typeface="Arial"/>
                <a:cs typeface="Arial"/>
              </a:rPr>
              <a:t>no: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2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95" dirty="0">
                <a:latin typeface="Arial"/>
                <a:cs typeface="Arial"/>
              </a:rPr>
              <a:t>Name: </a:t>
            </a:r>
            <a:r>
              <a:rPr sz="1800" spc="-114" dirty="0">
                <a:latin typeface="Arial"/>
                <a:cs typeface="Arial"/>
              </a:rPr>
              <a:t>Farhan</a:t>
            </a:r>
            <a:r>
              <a:rPr sz="1800" spc="-145" dirty="0">
                <a:latin typeface="Arial"/>
                <a:cs typeface="Arial"/>
              </a:rPr>
              <a:t> </a:t>
            </a:r>
            <a:r>
              <a:rPr sz="1800" spc="-130" dirty="0">
                <a:latin typeface="Arial"/>
                <a:cs typeface="Arial"/>
              </a:rPr>
              <a:t>Khan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70" dirty="0">
                <a:latin typeface="Arial"/>
                <a:cs typeface="Arial"/>
              </a:rPr>
              <a:t>Marks: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786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105" dirty="0">
                <a:latin typeface="Arial"/>
                <a:cs typeface="Arial"/>
              </a:rPr>
              <a:t>Roll </a:t>
            </a:r>
            <a:r>
              <a:rPr sz="1800" spc="-45" dirty="0">
                <a:latin typeface="Arial"/>
                <a:cs typeface="Arial"/>
              </a:rPr>
              <a:t>no:</a:t>
            </a:r>
            <a:r>
              <a:rPr sz="1800" spc="-7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3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5"/>
              </a:spcBef>
              <a:buChar char="•"/>
              <a:tabLst>
                <a:tab pos="240665" algn="l"/>
                <a:tab pos="241300" algn="l"/>
              </a:tabLst>
            </a:pPr>
            <a:r>
              <a:rPr sz="1800" spc="-95" dirty="0">
                <a:latin typeface="Arial"/>
                <a:cs typeface="Arial"/>
              </a:rPr>
              <a:t>Name:</a:t>
            </a:r>
            <a:r>
              <a:rPr sz="1800" spc="-90" dirty="0">
                <a:latin typeface="Arial"/>
                <a:cs typeface="Arial"/>
              </a:rPr>
              <a:t> </a:t>
            </a:r>
            <a:r>
              <a:rPr sz="1800" spc="-45" dirty="0">
                <a:latin typeface="Arial"/>
                <a:cs typeface="Arial"/>
              </a:rPr>
              <a:t>Ali</a:t>
            </a:r>
            <a:endParaRPr sz="1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buChar char="•"/>
              <a:tabLst>
                <a:tab pos="240665" algn="l"/>
                <a:tab pos="241300" algn="l"/>
              </a:tabLst>
            </a:pPr>
            <a:r>
              <a:rPr sz="1800" spc="-70" dirty="0">
                <a:latin typeface="Arial"/>
                <a:cs typeface="Arial"/>
              </a:rPr>
              <a:t>Marks:</a:t>
            </a:r>
            <a:r>
              <a:rPr sz="1800" spc="-100" dirty="0">
                <a:latin typeface="Arial"/>
                <a:cs typeface="Arial"/>
              </a:rPr>
              <a:t> </a:t>
            </a:r>
            <a:r>
              <a:rPr sz="1800" spc="-90" dirty="0">
                <a:latin typeface="Arial"/>
                <a:cs typeface="Arial"/>
              </a:rPr>
              <a:t>567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30245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45" dirty="0"/>
              <a:t>How </a:t>
            </a:r>
            <a:r>
              <a:rPr sz="4400" spc="110" dirty="0"/>
              <a:t>it</a:t>
            </a:r>
            <a:r>
              <a:rPr sz="4400" spc="-290" dirty="0"/>
              <a:t> </a:t>
            </a:r>
            <a:r>
              <a:rPr sz="4400" spc="-275" dirty="0"/>
              <a:t>Works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0445"/>
            <a:ext cx="10197465" cy="275653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08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50" dirty="0">
                <a:latin typeface="Arial"/>
                <a:cs typeface="Arial"/>
              </a:rPr>
              <a:t>above </a:t>
            </a:r>
            <a:r>
              <a:rPr sz="2800" spc="-114" dirty="0">
                <a:latin typeface="Arial"/>
                <a:cs typeface="Arial"/>
              </a:rPr>
              <a:t>program </a:t>
            </a:r>
            <a:r>
              <a:rPr sz="2800" spc="-225" dirty="0">
                <a:latin typeface="Arial"/>
                <a:cs typeface="Arial"/>
              </a:rPr>
              <a:t>uses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5" dirty="0">
                <a:latin typeface="Courier New"/>
                <a:cs typeface="Courier New"/>
              </a:rPr>
              <a:t>r</a:t>
            </a:r>
            <a:r>
              <a:rPr sz="2800" spc="-1010" dirty="0">
                <a:latin typeface="Courier New"/>
                <a:cs typeface="Courier New"/>
              </a:rPr>
              <a:t> </a:t>
            </a:r>
            <a:r>
              <a:rPr sz="2800" spc="25" dirty="0">
                <a:latin typeface="Arial"/>
                <a:cs typeface="Arial"/>
              </a:rPr>
              <a:t>to </a:t>
            </a:r>
            <a:r>
              <a:rPr sz="2800" spc="-190" dirty="0">
                <a:latin typeface="Arial"/>
                <a:cs typeface="Arial"/>
              </a:rPr>
              <a:t>assign </a:t>
            </a:r>
            <a:r>
              <a:rPr sz="2800" spc="-90" dirty="0">
                <a:latin typeface="Arial"/>
                <a:cs typeface="Arial"/>
              </a:rPr>
              <a:t>unique </a:t>
            </a:r>
            <a:r>
              <a:rPr sz="2800" spc="-20" dirty="0">
                <a:latin typeface="Arial"/>
                <a:cs typeface="Arial"/>
              </a:rPr>
              <a:t>roll  </a:t>
            </a:r>
            <a:r>
              <a:rPr sz="2800" spc="-130" dirty="0">
                <a:latin typeface="Arial"/>
                <a:cs typeface="Arial"/>
              </a:rPr>
              <a:t>numbers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60" dirty="0">
                <a:latin typeface="Arial"/>
                <a:cs typeface="Arial"/>
              </a:rPr>
              <a:t>object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5" dirty="0">
                <a:latin typeface="Courier New"/>
                <a:cs typeface="Courier New"/>
              </a:rPr>
              <a:t>class</a:t>
            </a:r>
            <a:r>
              <a:rPr sz="2800" spc="-445" dirty="0">
                <a:latin typeface="Courier New"/>
                <a:cs typeface="Courier New"/>
              </a:rPr>
              <a:t> </a:t>
            </a:r>
            <a:r>
              <a:rPr sz="2800" spc="-15" dirty="0">
                <a:latin typeface="Courier New"/>
                <a:cs typeface="Courier New"/>
              </a:rPr>
              <a:t>Student</a:t>
            </a:r>
            <a:r>
              <a:rPr sz="2800" spc="-1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55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65" dirty="0">
                <a:latin typeface="Arial"/>
                <a:cs typeface="Arial"/>
              </a:rPr>
              <a:t>initialized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0.</a:t>
            </a:r>
            <a:endParaRPr sz="2800">
              <a:latin typeface="Arial"/>
              <a:cs typeface="Arial"/>
            </a:endParaRPr>
          </a:p>
          <a:p>
            <a:pPr marL="241300" marR="220345" indent="-228600">
              <a:lnSpc>
                <a:spcPts val="3000"/>
              </a:lnSpc>
              <a:spcBef>
                <a:spcPts val="1060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75" dirty="0">
                <a:latin typeface="Arial"/>
                <a:cs typeface="Arial"/>
              </a:rPr>
              <a:t>constructor </a:t>
            </a:r>
            <a:r>
              <a:rPr sz="2800" spc="-100" dirty="0">
                <a:latin typeface="Arial"/>
                <a:cs typeface="Arial"/>
              </a:rPr>
              <a:t>increments </a:t>
            </a:r>
            <a:r>
              <a:rPr sz="2800" spc="-45" dirty="0">
                <a:latin typeface="Arial"/>
                <a:cs typeface="Arial"/>
              </a:rPr>
              <a:t>its </a:t>
            </a:r>
            <a:r>
              <a:rPr sz="2800" spc="-130" dirty="0">
                <a:latin typeface="Arial"/>
                <a:cs typeface="Arial"/>
              </a:rPr>
              <a:t>value </a:t>
            </a:r>
            <a:r>
              <a:rPr sz="2800" spc="-125" dirty="0">
                <a:latin typeface="Arial"/>
                <a:cs typeface="Arial"/>
              </a:rPr>
              <a:t>by </a:t>
            </a:r>
            <a:r>
              <a:rPr sz="2800" spc="-145" dirty="0">
                <a:latin typeface="Arial"/>
                <a:cs typeface="Arial"/>
              </a:rPr>
              <a:t>1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object </a:t>
            </a:r>
            <a:r>
              <a:rPr sz="2800" spc="-145" dirty="0">
                <a:latin typeface="Arial"/>
                <a:cs typeface="Arial"/>
              </a:rPr>
              <a:t>is</a:t>
            </a:r>
            <a:r>
              <a:rPr sz="2800" spc="-325" dirty="0">
                <a:latin typeface="Arial"/>
                <a:cs typeface="Arial"/>
              </a:rPr>
              <a:t> </a:t>
            </a:r>
            <a:r>
              <a:rPr sz="2800" spc="-105" dirty="0">
                <a:latin typeface="Arial"/>
                <a:cs typeface="Arial"/>
              </a:rPr>
              <a:t>created 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50" dirty="0">
                <a:latin typeface="Arial"/>
                <a:cs typeface="Arial"/>
              </a:rPr>
              <a:t>then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assigns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95" dirty="0">
                <a:latin typeface="Arial"/>
                <a:cs typeface="Arial"/>
              </a:rPr>
              <a:t>updated</a:t>
            </a:r>
            <a:r>
              <a:rPr sz="2800" spc="-12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value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5" dirty="0">
                <a:latin typeface="Courier New"/>
                <a:cs typeface="Courier New"/>
              </a:rPr>
              <a:t>r</a:t>
            </a:r>
            <a:r>
              <a:rPr sz="2800" spc="-1040" dirty="0">
                <a:latin typeface="Courier New"/>
                <a:cs typeface="Courier New"/>
              </a:rPr>
              <a:t> </a:t>
            </a:r>
            <a:r>
              <a:rPr sz="2800" spc="20" dirty="0">
                <a:latin typeface="Arial"/>
                <a:cs typeface="Arial"/>
              </a:rPr>
              <a:t>to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data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member</a:t>
            </a:r>
            <a:r>
              <a:rPr sz="2800" spc="-120" dirty="0">
                <a:latin typeface="Arial"/>
                <a:cs typeface="Arial"/>
              </a:rPr>
              <a:t> </a:t>
            </a:r>
            <a:r>
              <a:rPr sz="2800" spc="-20" dirty="0">
                <a:latin typeface="Courier New"/>
                <a:cs typeface="Courier New"/>
              </a:rPr>
              <a:t>rno</a:t>
            </a:r>
            <a:r>
              <a:rPr sz="2800" spc="-20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45"/>
              </a:spcBef>
              <a:buChar char="•"/>
              <a:tabLst>
                <a:tab pos="241935" algn="l"/>
              </a:tabLst>
            </a:pPr>
            <a:r>
              <a:rPr sz="2800" spc="40" dirty="0">
                <a:latin typeface="Arial"/>
                <a:cs typeface="Arial"/>
              </a:rPr>
              <a:t>It </a:t>
            </a:r>
            <a:r>
              <a:rPr sz="2800" spc="-165" dirty="0">
                <a:latin typeface="Arial"/>
                <a:cs typeface="Arial"/>
              </a:rPr>
              <a:t>ensures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75" dirty="0">
                <a:latin typeface="Arial"/>
                <a:cs typeface="Arial"/>
              </a:rPr>
              <a:t>each </a:t>
            </a:r>
            <a:r>
              <a:rPr sz="2800" spc="-65" dirty="0">
                <a:latin typeface="Arial"/>
                <a:cs typeface="Arial"/>
              </a:rPr>
              <a:t>object </a:t>
            </a:r>
            <a:r>
              <a:rPr sz="2800" spc="-150" dirty="0">
                <a:latin typeface="Arial"/>
                <a:cs typeface="Arial"/>
              </a:rPr>
              <a:t>gets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95" dirty="0">
                <a:latin typeface="Arial"/>
                <a:cs typeface="Arial"/>
              </a:rPr>
              <a:t>unique </a:t>
            </a:r>
            <a:r>
              <a:rPr sz="2800" spc="-20" dirty="0">
                <a:latin typeface="Arial"/>
                <a:cs typeface="Arial"/>
              </a:rPr>
              <a:t>roll</a:t>
            </a:r>
            <a:r>
              <a:rPr sz="2800" spc="-400" dirty="0">
                <a:latin typeface="Arial"/>
                <a:cs typeface="Arial"/>
              </a:rPr>
              <a:t> </a:t>
            </a:r>
            <a:r>
              <a:rPr sz="2800" spc="-125" dirty="0">
                <a:latin typeface="Arial"/>
                <a:cs typeface="Arial"/>
              </a:rPr>
              <a:t>number.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05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Static </a:t>
            </a:r>
            <a:r>
              <a:rPr sz="4400" spc="-285" dirty="0"/>
              <a:t>Data</a:t>
            </a:r>
            <a:r>
              <a:rPr sz="4400" spc="-275" dirty="0"/>
              <a:t> </a:t>
            </a:r>
            <a:r>
              <a:rPr sz="4400" spc="-130" dirty="0"/>
              <a:t>Member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41280" cy="403415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56261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65" dirty="0">
                <a:latin typeface="Arial"/>
                <a:cs typeface="Arial"/>
              </a:rPr>
              <a:t>type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114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5" dirty="0">
                <a:latin typeface="Arial"/>
                <a:cs typeface="Arial"/>
              </a:rPr>
              <a:t>that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150" dirty="0">
                <a:latin typeface="Arial"/>
                <a:cs typeface="Arial"/>
              </a:rPr>
              <a:t>shared among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39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class </a:t>
            </a:r>
            <a:r>
              <a:rPr sz="2800" spc="-145" dirty="0">
                <a:latin typeface="Arial"/>
                <a:cs typeface="Arial"/>
              </a:rPr>
              <a:t>is  </a:t>
            </a:r>
            <a:r>
              <a:rPr sz="2800" spc="-85" dirty="0">
                <a:latin typeface="Arial"/>
                <a:cs typeface="Arial"/>
              </a:rPr>
              <a:t>known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b="1" spc="-165" dirty="0">
                <a:solidFill>
                  <a:srgbClr val="FF0000"/>
                </a:solidFill>
                <a:latin typeface="Trebuchet MS"/>
                <a:cs typeface="Trebuchet MS"/>
              </a:rPr>
              <a:t>static </a:t>
            </a:r>
            <a:r>
              <a:rPr sz="2800" b="1" spc="-135" dirty="0">
                <a:solidFill>
                  <a:srgbClr val="FF0000"/>
                </a:solidFill>
                <a:latin typeface="Trebuchet MS"/>
                <a:cs typeface="Trebuchet MS"/>
              </a:rPr>
              <a:t>data</a:t>
            </a:r>
            <a:r>
              <a:rPr sz="28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b="1" spc="-155" dirty="0">
                <a:solidFill>
                  <a:srgbClr val="FF0000"/>
                </a:solidFill>
                <a:latin typeface="Trebuchet MS"/>
                <a:cs typeface="Trebuchet MS"/>
              </a:rPr>
              <a:t>member</a:t>
            </a:r>
            <a:r>
              <a:rPr sz="2800" spc="-155" dirty="0">
                <a:latin typeface="Arial"/>
                <a:cs typeface="Arial"/>
              </a:rPr>
              <a:t>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35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35" dirty="0">
                <a:latin typeface="Arial"/>
                <a:cs typeface="Arial"/>
              </a:rPr>
              <a:t>in the </a:t>
            </a:r>
            <a:r>
              <a:rPr sz="2800" spc="-210" dirty="0">
                <a:latin typeface="Arial"/>
                <a:cs typeface="Arial"/>
              </a:rPr>
              <a:t>class </a:t>
            </a:r>
            <a:r>
              <a:rPr sz="2800" spc="15" dirty="0">
                <a:latin typeface="Arial"/>
                <a:cs typeface="Arial"/>
              </a:rPr>
              <a:t>with </a:t>
            </a:r>
            <a:r>
              <a:rPr sz="2800" b="1" i="1" spc="-235" dirty="0">
                <a:solidFill>
                  <a:srgbClr val="FF0000"/>
                </a:solidFill>
                <a:latin typeface="Trebuchet MS"/>
                <a:cs typeface="Trebuchet MS"/>
              </a:rPr>
              <a:t>static</a:t>
            </a:r>
            <a:r>
              <a:rPr sz="2800" b="1" i="1" spc="-59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800" spc="-105" dirty="0">
                <a:latin typeface="Arial"/>
                <a:cs typeface="Arial"/>
              </a:rPr>
              <a:t>keyword.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190"/>
              </a:lnSpc>
              <a:spcBef>
                <a:spcPts val="660"/>
              </a:spcBef>
              <a:buChar char="•"/>
              <a:tabLst>
                <a:tab pos="241935" algn="l"/>
              </a:tabLst>
            </a:pPr>
            <a:r>
              <a:rPr sz="2800" spc="-130" dirty="0">
                <a:latin typeface="Arial"/>
                <a:cs typeface="Arial"/>
              </a:rPr>
              <a:t>When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14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85" dirty="0">
                <a:latin typeface="Arial"/>
                <a:cs typeface="Arial"/>
              </a:rPr>
              <a:t>static, </a:t>
            </a:r>
            <a:r>
              <a:rPr sz="2800" spc="-80" dirty="0">
                <a:latin typeface="Arial"/>
                <a:cs typeface="Arial"/>
              </a:rPr>
              <a:t>only </a:t>
            </a:r>
            <a:r>
              <a:rPr sz="2800" i="1" spc="-110" dirty="0">
                <a:solidFill>
                  <a:srgbClr val="4471C4"/>
                </a:solidFill>
                <a:latin typeface="Trebuchet MS"/>
                <a:cs typeface="Trebuchet MS"/>
              </a:rPr>
              <a:t>one </a:t>
            </a:r>
            <a:r>
              <a:rPr sz="2800" i="1" spc="-150" dirty="0">
                <a:solidFill>
                  <a:srgbClr val="4471C4"/>
                </a:solidFill>
                <a:latin typeface="Trebuchet MS"/>
                <a:cs typeface="Trebuchet MS"/>
              </a:rPr>
              <a:t>variable </a:t>
            </a:r>
            <a:r>
              <a:rPr sz="2800" i="1" spc="-135" dirty="0">
                <a:solidFill>
                  <a:srgbClr val="4471C4"/>
                </a:solidFill>
                <a:latin typeface="Trebuchet MS"/>
                <a:cs typeface="Trebuchet MS"/>
              </a:rPr>
              <a:t>is</a:t>
            </a:r>
            <a:r>
              <a:rPr sz="2800" i="1" spc="-33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800" i="1" spc="-160" dirty="0">
                <a:solidFill>
                  <a:srgbClr val="4471C4"/>
                </a:solidFill>
                <a:latin typeface="Trebuchet MS"/>
                <a:cs typeface="Trebuchet MS"/>
              </a:rPr>
              <a:t>created</a:t>
            </a:r>
            <a:endParaRPr sz="2800">
              <a:latin typeface="Trebuchet MS"/>
              <a:cs typeface="Trebuchet MS"/>
            </a:endParaRPr>
          </a:p>
          <a:p>
            <a:pPr marL="241300">
              <a:lnSpc>
                <a:spcPts val="3190"/>
              </a:lnSpc>
            </a:pPr>
            <a:r>
              <a:rPr sz="2800" spc="-35" dirty="0">
                <a:latin typeface="Arial"/>
                <a:cs typeface="Arial"/>
              </a:rPr>
              <a:t>in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90" dirty="0">
                <a:latin typeface="Arial"/>
                <a:cs typeface="Arial"/>
              </a:rPr>
              <a:t>memory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50" dirty="0">
                <a:latin typeface="Arial"/>
                <a:cs typeface="Arial"/>
              </a:rPr>
              <a:t>even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45" dirty="0">
                <a:latin typeface="Arial"/>
                <a:cs typeface="Arial"/>
              </a:rPr>
              <a:t>if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55" dirty="0">
                <a:latin typeface="Arial"/>
                <a:cs typeface="Arial"/>
              </a:rPr>
              <a:t>there</a:t>
            </a:r>
            <a:r>
              <a:rPr sz="2800" spc="-130" dirty="0">
                <a:latin typeface="Arial"/>
                <a:cs typeface="Arial"/>
              </a:rPr>
              <a:t> are</a:t>
            </a:r>
            <a:r>
              <a:rPr sz="2800" spc="-165" dirty="0">
                <a:latin typeface="Arial"/>
                <a:cs typeface="Arial"/>
              </a:rPr>
              <a:t> </a:t>
            </a:r>
            <a:r>
              <a:rPr sz="2800" i="1" spc="-105" dirty="0">
                <a:solidFill>
                  <a:srgbClr val="6FAC46"/>
                </a:solidFill>
                <a:latin typeface="Trebuchet MS"/>
                <a:cs typeface="Trebuchet MS"/>
              </a:rPr>
              <a:t>many</a:t>
            </a:r>
            <a:r>
              <a:rPr sz="2800" i="1" spc="-21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800" i="1" spc="-160" dirty="0">
                <a:solidFill>
                  <a:srgbClr val="6FAC46"/>
                </a:solidFill>
                <a:latin typeface="Trebuchet MS"/>
                <a:cs typeface="Trebuchet MS"/>
              </a:rPr>
              <a:t>objects</a:t>
            </a:r>
            <a:r>
              <a:rPr sz="2800" i="1" spc="-22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185" dirty="0">
                <a:latin typeface="Arial"/>
                <a:cs typeface="Arial"/>
              </a:rPr>
              <a:t>class.</a:t>
            </a:r>
            <a:endParaRPr sz="2800">
              <a:latin typeface="Arial"/>
              <a:cs typeface="Arial"/>
            </a:endParaRPr>
          </a:p>
          <a:p>
            <a:pPr marL="241300" marR="441959" indent="-228600">
              <a:lnSpc>
                <a:spcPts val="3030"/>
              </a:lnSpc>
              <a:spcBef>
                <a:spcPts val="1035"/>
              </a:spcBef>
              <a:buChar char="•"/>
              <a:tabLst>
                <a:tab pos="241935" algn="l"/>
              </a:tabLst>
            </a:pPr>
            <a:r>
              <a:rPr sz="2800" spc="-25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30" dirty="0">
                <a:latin typeface="Arial"/>
                <a:cs typeface="Arial"/>
              </a:rPr>
              <a:t>item </a:t>
            </a:r>
            <a:r>
              <a:rPr sz="2800" spc="-150" dirty="0">
                <a:latin typeface="Arial"/>
                <a:cs typeface="Arial"/>
              </a:rPr>
              <a:t>is </a:t>
            </a:r>
            <a:r>
              <a:rPr sz="2800" spc="-105" dirty="0">
                <a:latin typeface="Arial"/>
                <a:cs typeface="Arial"/>
              </a:rPr>
              <a:t>useful </a:t>
            </a:r>
            <a:r>
              <a:rPr sz="2800" spc="-95" dirty="0">
                <a:latin typeface="Arial"/>
                <a:cs typeface="Arial"/>
              </a:rPr>
              <a:t>when </a:t>
            </a:r>
            <a:r>
              <a:rPr sz="2800" spc="-60" dirty="0">
                <a:latin typeface="Arial"/>
                <a:cs typeface="Arial"/>
              </a:rPr>
              <a:t>all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3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204" dirty="0">
                <a:latin typeface="Arial"/>
                <a:cs typeface="Arial"/>
              </a:rPr>
              <a:t>class </a:t>
            </a:r>
            <a:r>
              <a:rPr sz="2800" spc="-95" dirty="0">
                <a:latin typeface="Arial"/>
                <a:cs typeface="Arial"/>
              </a:rPr>
              <a:t>must  </a:t>
            </a:r>
            <a:r>
              <a:rPr sz="2800" spc="-160" dirty="0">
                <a:latin typeface="Arial"/>
                <a:cs typeface="Arial"/>
              </a:rPr>
              <a:t>share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20" dirty="0">
                <a:latin typeface="Arial"/>
                <a:cs typeface="Arial"/>
              </a:rPr>
              <a:t>common </a:t>
            </a:r>
            <a:r>
              <a:rPr sz="2800" spc="-30" dirty="0">
                <a:latin typeface="Arial"/>
                <a:cs typeface="Arial"/>
              </a:rPr>
              <a:t>item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85" dirty="0">
                <a:latin typeface="Arial"/>
                <a:cs typeface="Arial"/>
              </a:rPr>
              <a:t> </a:t>
            </a:r>
            <a:r>
              <a:rPr sz="2800" spc="-50" dirty="0">
                <a:latin typeface="Arial"/>
                <a:cs typeface="Arial"/>
              </a:rPr>
              <a:t>information.</a:t>
            </a:r>
            <a:endParaRPr sz="2800">
              <a:latin typeface="Arial"/>
              <a:cs typeface="Arial"/>
            </a:endParaRPr>
          </a:p>
          <a:p>
            <a:pPr marL="241300" marR="54610" indent="-228600">
              <a:lnSpc>
                <a:spcPts val="302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800" spc="-204" dirty="0">
                <a:latin typeface="Arial"/>
                <a:cs typeface="Arial"/>
              </a:rPr>
              <a:t>The </a:t>
            </a:r>
            <a:r>
              <a:rPr sz="2800" spc="-114" dirty="0">
                <a:latin typeface="Arial"/>
                <a:cs typeface="Arial"/>
              </a:rPr>
              <a:t>characteristics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200" dirty="0">
                <a:latin typeface="Arial"/>
                <a:cs typeface="Arial"/>
              </a:rPr>
              <a:t>same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80" dirty="0">
                <a:latin typeface="Arial"/>
                <a:cs typeface="Arial"/>
              </a:rPr>
              <a:t>normal </a:t>
            </a:r>
            <a:r>
              <a:rPr sz="2800" spc="-85" dirty="0">
                <a:latin typeface="Arial"/>
                <a:cs typeface="Arial"/>
              </a:rPr>
              <a:t>static  </a:t>
            </a:r>
            <a:r>
              <a:rPr sz="2800" spc="-100" dirty="0"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450532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20" dirty="0"/>
              <a:t>Static </a:t>
            </a:r>
            <a:r>
              <a:rPr sz="4400" spc="-285" dirty="0"/>
              <a:t>Data</a:t>
            </a:r>
            <a:r>
              <a:rPr sz="4400" spc="-275" dirty="0"/>
              <a:t> </a:t>
            </a:r>
            <a:r>
              <a:rPr sz="4400" spc="-130" dirty="0"/>
              <a:t>Member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66062"/>
            <a:ext cx="10336530" cy="40335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ts val="3115"/>
              </a:lnSpc>
              <a:spcBef>
                <a:spcPts val="105"/>
              </a:spcBef>
              <a:buChar char="•"/>
              <a:tabLst>
                <a:tab pos="241935" algn="l"/>
              </a:tabLst>
            </a:pPr>
            <a:r>
              <a:rPr sz="2600" spc="40" dirty="0">
                <a:latin typeface="Arial"/>
                <a:cs typeface="Arial"/>
              </a:rPr>
              <a:t>It</a:t>
            </a:r>
            <a:r>
              <a:rPr sz="2600" spc="-135" dirty="0">
                <a:latin typeface="Arial"/>
                <a:cs typeface="Arial"/>
              </a:rPr>
              <a:t> is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85" dirty="0">
                <a:latin typeface="Arial"/>
                <a:cs typeface="Arial"/>
              </a:rPr>
              <a:t>visible</a:t>
            </a:r>
            <a:r>
              <a:rPr sz="2600" spc="-155" dirty="0">
                <a:latin typeface="Arial"/>
                <a:cs typeface="Arial"/>
              </a:rPr>
              <a:t> </a:t>
            </a:r>
            <a:r>
              <a:rPr sz="2600" spc="-70" dirty="0">
                <a:latin typeface="Arial"/>
                <a:cs typeface="Arial"/>
              </a:rPr>
              <a:t>only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the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70" dirty="0">
                <a:latin typeface="Arial"/>
                <a:cs typeface="Arial"/>
              </a:rPr>
              <a:t>class,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30" dirty="0">
                <a:latin typeface="Arial"/>
                <a:cs typeface="Arial"/>
              </a:rPr>
              <a:t>in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which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80" dirty="0">
                <a:latin typeface="Arial"/>
                <a:cs typeface="Arial"/>
              </a:rPr>
              <a:t>it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75" dirty="0">
                <a:latin typeface="Arial"/>
                <a:cs typeface="Arial"/>
              </a:rPr>
              <a:t>defined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but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40" dirty="0">
                <a:latin typeface="Arial"/>
                <a:cs typeface="Arial"/>
              </a:rPr>
              <a:t>its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25" dirty="0">
                <a:latin typeface="Arial"/>
                <a:cs typeface="Arial"/>
              </a:rPr>
              <a:t>lifetime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i="1" spc="-120" dirty="0">
                <a:solidFill>
                  <a:srgbClr val="4471C4"/>
                </a:solidFill>
                <a:latin typeface="Trebuchet MS"/>
                <a:cs typeface="Trebuchet MS"/>
              </a:rPr>
              <a:t>Starts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i="1" spc="-85" dirty="0">
                <a:solidFill>
                  <a:srgbClr val="6FAC46"/>
                </a:solidFill>
                <a:latin typeface="Trebuchet MS"/>
                <a:cs typeface="Trebuchet MS"/>
              </a:rPr>
              <a:t>program </a:t>
            </a:r>
            <a:r>
              <a:rPr sz="2200" i="1" spc="-120" dirty="0">
                <a:solidFill>
                  <a:srgbClr val="6FAC46"/>
                </a:solidFill>
                <a:latin typeface="Trebuchet MS"/>
                <a:cs typeface="Trebuchet MS"/>
              </a:rPr>
              <a:t>starts </a:t>
            </a:r>
            <a:r>
              <a:rPr sz="2200" spc="-35" dirty="0">
                <a:latin typeface="Arial"/>
                <a:cs typeface="Arial"/>
              </a:rPr>
              <a:t>its</a:t>
            </a:r>
            <a:r>
              <a:rPr sz="2200" spc="-450" dirty="0">
                <a:latin typeface="Arial"/>
                <a:cs typeface="Arial"/>
              </a:rPr>
              <a:t> </a:t>
            </a:r>
            <a:r>
              <a:rPr sz="2200" spc="-85" dirty="0">
                <a:latin typeface="Arial"/>
                <a:cs typeface="Arial"/>
              </a:rPr>
              <a:t>execution.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20"/>
              </a:lnSpc>
              <a:buFont typeface="Arial"/>
              <a:buChar char="•"/>
              <a:tabLst>
                <a:tab pos="698500" algn="l"/>
                <a:tab pos="699135" algn="l"/>
              </a:tabLst>
            </a:pPr>
            <a:r>
              <a:rPr sz="2200" i="1" spc="-90" dirty="0">
                <a:solidFill>
                  <a:srgbClr val="4471C4"/>
                </a:solidFill>
                <a:latin typeface="Trebuchet MS"/>
                <a:cs typeface="Trebuchet MS"/>
              </a:rPr>
              <a:t>Ends </a:t>
            </a:r>
            <a:r>
              <a:rPr sz="2200" spc="-75" dirty="0">
                <a:latin typeface="Arial"/>
                <a:cs typeface="Arial"/>
              </a:rPr>
              <a:t>when </a:t>
            </a:r>
            <a:r>
              <a:rPr sz="2200" spc="-30" dirty="0">
                <a:latin typeface="Arial"/>
                <a:cs typeface="Arial"/>
              </a:rPr>
              <a:t>the </a:t>
            </a:r>
            <a:r>
              <a:rPr sz="2200" spc="-40" dirty="0">
                <a:latin typeface="Arial"/>
                <a:cs typeface="Arial"/>
              </a:rPr>
              <a:t>entire </a:t>
            </a:r>
            <a:r>
              <a:rPr sz="2200" spc="-90" dirty="0">
                <a:latin typeface="Arial"/>
                <a:cs typeface="Arial"/>
              </a:rPr>
              <a:t>program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400" dirty="0">
                <a:latin typeface="Arial"/>
                <a:cs typeface="Arial"/>
              </a:rPr>
              <a:t> </a:t>
            </a:r>
            <a:r>
              <a:rPr sz="2200" i="1" spc="-130" dirty="0">
                <a:solidFill>
                  <a:srgbClr val="6FAC46"/>
                </a:solidFill>
                <a:latin typeface="Trebuchet MS"/>
                <a:cs typeface="Trebuchet MS"/>
              </a:rPr>
              <a:t>terminated</a:t>
            </a:r>
            <a:r>
              <a:rPr sz="2200" spc="-130" dirty="0">
                <a:latin typeface="Arial"/>
                <a:cs typeface="Arial"/>
              </a:rPr>
              <a:t>.</a:t>
            </a:r>
            <a:endParaRPr sz="2200">
              <a:latin typeface="Arial"/>
              <a:cs typeface="Arial"/>
            </a:endParaRPr>
          </a:p>
          <a:p>
            <a:pPr marL="241300" marR="618490" indent="-228600">
              <a:lnSpc>
                <a:spcPct val="8000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600" spc="40" dirty="0">
                <a:latin typeface="Arial"/>
                <a:cs typeface="Arial"/>
              </a:rPr>
              <a:t>It</a:t>
            </a:r>
            <a:r>
              <a:rPr sz="2600" spc="-135" dirty="0">
                <a:latin typeface="Arial"/>
                <a:cs typeface="Arial"/>
              </a:rPr>
              <a:t> is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65" dirty="0">
                <a:latin typeface="Arial"/>
                <a:cs typeface="Arial"/>
              </a:rPr>
              <a:t>normally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50" dirty="0">
                <a:latin typeface="Arial"/>
                <a:cs typeface="Arial"/>
              </a:rPr>
              <a:t>used</a:t>
            </a:r>
            <a:r>
              <a:rPr sz="2600" spc="-170" dirty="0">
                <a:latin typeface="Arial"/>
                <a:cs typeface="Arial"/>
              </a:rPr>
              <a:t> </a:t>
            </a:r>
            <a:r>
              <a:rPr sz="2600" spc="25" dirty="0">
                <a:latin typeface="Arial"/>
                <a:cs typeface="Arial"/>
              </a:rPr>
              <a:t>to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145" dirty="0">
                <a:latin typeface="Arial"/>
                <a:cs typeface="Arial"/>
              </a:rPr>
              <a:t>share</a:t>
            </a:r>
            <a:r>
              <a:rPr sz="2600" spc="-160" dirty="0">
                <a:latin typeface="Arial"/>
                <a:cs typeface="Arial"/>
              </a:rPr>
              <a:t> </a:t>
            </a:r>
            <a:r>
              <a:rPr sz="2600" spc="-155" dirty="0">
                <a:latin typeface="Arial"/>
                <a:cs typeface="Arial"/>
              </a:rPr>
              <a:t>some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</a:t>
            </a:r>
            <a:r>
              <a:rPr sz="2600" spc="-135" dirty="0">
                <a:latin typeface="Arial"/>
                <a:cs typeface="Arial"/>
              </a:rPr>
              <a:t> among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3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objects</a:t>
            </a:r>
            <a:r>
              <a:rPr sz="2600" spc="-150" dirty="0">
                <a:latin typeface="Arial"/>
                <a:cs typeface="Arial"/>
              </a:rPr>
              <a:t> </a:t>
            </a:r>
            <a:r>
              <a:rPr sz="2600" spc="-5" dirty="0">
                <a:latin typeface="Arial"/>
                <a:cs typeface="Arial"/>
              </a:rPr>
              <a:t>of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200" dirty="0">
                <a:latin typeface="Arial"/>
                <a:cs typeface="Arial"/>
              </a:rPr>
              <a:t>a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55" dirty="0">
                <a:latin typeface="Arial"/>
                <a:cs typeface="Arial"/>
              </a:rPr>
              <a:t>particular  </a:t>
            </a:r>
            <a:r>
              <a:rPr sz="2600" spc="-170" dirty="0">
                <a:latin typeface="Arial"/>
                <a:cs typeface="Arial"/>
              </a:rPr>
              <a:t>class.</a:t>
            </a:r>
            <a:endParaRPr sz="2600">
              <a:latin typeface="Arial"/>
              <a:cs typeface="Arial"/>
            </a:endParaRPr>
          </a:p>
          <a:p>
            <a:pPr marL="241300" marR="1203325" indent="-228600">
              <a:lnSpc>
                <a:spcPts val="2500"/>
              </a:lnSpc>
              <a:spcBef>
                <a:spcPts val="975"/>
              </a:spcBef>
              <a:buChar char="•"/>
              <a:tabLst>
                <a:tab pos="241935" algn="l"/>
              </a:tabLst>
            </a:pPr>
            <a:r>
              <a:rPr sz="2600" spc="-190" dirty="0">
                <a:latin typeface="Arial"/>
                <a:cs typeface="Arial"/>
              </a:rPr>
              <a:t>The </a:t>
            </a:r>
            <a:r>
              <a:rPr sz="2600" spc="-90" dirty="0">
                <a:latin typeface="Arial"/>
                <a:cs typeface="Arial"/>
              </a:rPr>
              <a:t>main </a:t>
            </a:r>
            <a:r>
              <a:rPr sz="2600" spc="-80" dirty="0">
                <a:latin typeface="Arial"/>
                <a:cs typeface="Arial"/>
              </a:rPr>
              <a:t>difference </a:t>
            </a:r>
            <a:r>
              <a:rPr sz="2600" spc="-75" dirty="0">
                <a:latin typeface="Arial"/>
                <a:cs typeface="Arial"/>
              </a:rPr>
              <a:t>between </a:t>
            </a:r>
            <a:r>
              <a:rPr sz="2600" spc="-70" dirty="0">
                <a:latin typeface="Arial"/>
                <a:cs typeface="Arial"/>
              </a:rPr>
              <a:t>normal </a:t>
            </a:r>
            <a:r>
              <a:rPr sz="2600" spc="-100" dirty="0">
                <a:latin typeface="Arial"/>
                <a:cs typeface="Arial"/>
              </a:rPr>
              <a:t>data </a:t>
            </a:r>
            <a:r>
              <a:rPr sz="2600" spc="-90" dirty="0">
                <a:latin typeface="Arial"/>
                <a:cs typeface="Arial"/>
              </a:rPr>
              <a:t>member </a:t>
            </a:r>
            <a:r>
              <a:rPr sz="2600" spc="-120" dirty="0">
                <a:latin typeface="Arial"/>
                <a:cs typeface="Arial"/>
              </a:rPr>
              <a:t>and </a:t>
            </a:r>
            <a:r>
              <a:rPr sz="2600" spc="-75" dirty="0">
                <a:latin typeface="Arial"/>
                <a:cs typeface="Arial"/>
              </a:rPr>
              <a:t>static</a:t>
            </a:r>
            <a:r>
              <a:rPr sz="2600" spc="-505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data  </a:t>
            </a:r>
            <a:r>
              <a:rPr sz="2600" spc="-90" dirty="0">
                <a:latin typeface="Arial"/>
                <a:cs typeface="Arial"/>
              </a:rPr>
              <a:t>member </a:t>
            </a:r>
            <a:r>
              <a:rPr sz="2600" spc="-130" dirty="0">
                <a:latin typeface="Arial"/>
                <a:cs typeface="Arial"/>
              </a:rPr>
              <a:t>is</a:t>
            </a:r>
            <a:r>
              <a:rPr sz="2600" spc="-215" dirty="0">
                <a:latin typeface="Arial"/>
                <a:cs typeface="Arial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endParaRPr sz="2600">
              <a:latin typeface="Arial"/>
              <a:cs typeface="Arial"/>
            </a:endParaRPr>
          </a:p>
          <a:p>
            <a:pPr marL="698500" lvl="1" indent="-228600">
              <a:lnSpc>
                <a:spcPts val="2620"/>
              </a:lnSpc>
              <a:spcBef>
                <a:spcPts val="10"/>
              </a:spcBef>
              <a:buChar char="•"/>
              <a:tabLst>
                <a:tab pos="698500" algn="l"/>
                <a:tab pos="699135" algn="l"/>
              </a:tabLst>
            </a:pPr>
            <a:r>
              <a:rPr sz="2200" spc="-140" dirty="0">
                <a:latin typeface="Arial"/>
                <a:cs typeface="Arial"/>
              </a:rPr>
              <a:t>each </a:t>
            </a:r>
            <a:r>
              <a:rPr sz="2200" spc="-50" dirty="0">
                <a:latin typeface="Arial"/>
                <a:cs typeface="Arial"/>
              </a:rPr>
              <a:t>object </a:t>
            </a:r>
            <a:r>
              <a:rPr sz="2200" spc="-165" dirty="0">
                <a:latin typeface="Arial"/>
                <a:cs typeface="Arial"/>
              </a:rPr>
              <a:t>has </a:t>
            </a:r>
            <a:r>
              <a:rPr sz="2200" spc="-40" dirty="0">
                <a:latin typeface="Arial"/>
                <a:cs typeface="Arial"/>
              </a:rPr>
              <a:t>its </a:t>
            </a:r>
            <a:r>
              <a:rPr sz="2200" spc="-55" dirty="0">
                <a:latin typeface="Arial"/>
                <a:cs typeface="Arial"/>
              </a:rPr>
              <a:t>own </a:t>
            </a:r>
            <a:r>
              <a:rPr sz="2200" spc="-80" dirty="0">
                <a:latin typeface="Arial"/>
                <a:cs typeface="Arial"/>
              </a:rPr>
              <a:t>variable </a:t>
            </a:r>
            <a:r>
              <a:rPr sz="2200" spc="-5" dirty="0">
                <a:latin typeface="Arial"/>
                <a:cs typeface="Arial"/>
              </a:rPr>
              <a:t>of </a:t>
            </a:r>
            <a:r>
              <a:rPr sz="2200" spc="-60" dirty="0">
                <a:latin typeface="Arial"/>
                <a:cs typeface="Arial"/>
              </a:rPr>
              <a:t>normal</a:t>
            </a:r>
            <a:r>
              <a:rPr sz="2200" spc="-440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data </a:t>
            </a:r>
            <a:r>
              <a:rPr sz="2200" spc="-110" dirty="0">
                <a:latin typeface="Arial"/>
                <a:cs typeface="Arial"/>
              </a:rPr>
              <a:t>member.</a:t>
            </a:r>
            <a:endParaRPr sz="2200">
              <a:latin typeface="Arial"/>
              <a:cs typeface="Arial"/>
            </a:endParaRPr>
          </a:p>
          <a:p>
            <a:pPr marL="698500" lvl="1" indent="-228600">
              <a:lnSpc>
                <a:spcPts val="2620"/>
              </a:lnSpc>
              <a:buChar char="•"/>
              <a:tabLst>
                <a:tab pos="698500" algn="l"/>
                <a:tab pos="699135" algn="l"/>
              </a:tabLst>
            </a:pPr>
            <a:r>
              <a:rPr sz="2200" spc="-170" dirty="0">
                <a:latin typeface="Arial"/>
                <a:cs typeface="Arial"/>
              </a:rPr>
              <a:t>On</a:t>
            </a:r>
            <a:r>
              <a:rPr sz="2200" spc="-12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00" dirty="0">
                <a:latin typeface="Arial"/>
                <a:cs typeface="Arial"/>
              </a:rPr>
              <a:t> </a:t>
            </a:r>
            <a:r>
              <a:rPr sz="2200" spc="-25" dirty="0">
                <a:latin typeface="Arial"/>
                <a:cs typeface="Arial"/>
              </a:rPr>
              <a:t>other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95" dirty="0">
                <a:latin typeface="Arial"/>
                <a:cs typeface="Arial"/>
              </a:rPr>
              <a:t>hand,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70" dirty="0">
                <a:latin typeface="Arial"/>
                <a:cs typeface="Arial"/>
              </a:rPr>
              <a:t>static</a:t>
            </a:r>
            <a:r>
              <a:rPr sz="2200" spc="-125" dirty="0">
                <a:latin typeface="Arial"/>
                <a:cs typeface="Arial"/>
              </a:rPr>
              <a:t> </a:t>
            </a:r>
            <a:r>
              <a:rPr sz="2200" spc="-90" dirty="0">
                <a:latin typeface="Arial"/>
                <a:cs typeface="Arial"/>
              </a:rPr>
              <a:t>data</a:t>
            </a:r>
            <a:r>
              <a:rPr sz="2200" spc="-114" dirty="0">
                <a:latin typeface="Arial"/>
                <a:cs typeface="Arial"/>
              </a:rPr>
              <a:t> </a:t>
            </a:r>
            <a:r>
              <a:rPr sz="2200" spc="-80" dirty="0">
                <a:latin typeface="Arial"/>
                <a:cs typeface="Arial"/>
              </a:rPr>
              <a:t>member</a:t>
            </a:r>
            <a:r>
              <a:rPr sz="2200" spc="-85" dirty="0">
                <a:latin typeface="Arial"/>
                <a:cs typeface="Arial"/>
              </a:rPr>
              <a:t> </a:t>
            </a:r>
            <a:r>
              <a:rPr sz="2200" spc="-114" dirty="0">
                <a:latin typeface="Arial"/>
                <a:cs typeface="Arial"/>
              </a:rPr>
              <a:t>is</a:t>
            </a:r>
            <a:r>
              <a:rPr sz="2200" spc="-80" dirty="0">
                <a:latin typeface="Arial"/>
                <a:cs typeface="Arial"/>
              </a:rPr>
              <a:t> </a:t>
            </a:r>
            <a:r>
              <a:rPr sz="2200" b="1" spc="-125" dirty="0">
                <a:solidFill>
                  <a:srgbClr val="FF0000"/>
                </a:solidFill>
                <a:latin typeface="Trebuchet MS"/>
                <a:cs typeface="Trebuchet MS"/>
              </a:rPr>
              <a:t>shared</a:t>
            </a:r>
            <a:r>
              <a:rPr sz="2200" b="1" spc="-16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90" dirty="0">
                <a:solidFill>
                  <a:srgbClr val="FF0000"/>
                </a:solidFill>
                <a:latin typeface="Trebuchet MS"/>
                <a:cs typeface="Trebuchet MS"/>
              </a:rPr>
              <a:t>among</a:t>
            </a:r>
            <a:r>
              <a:rPr sz="2200" b="1" spc="-15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05" dirty="0">
                <a:solidFill>
                  <a:srgbClr val="FF0000"/>
                </a:solidFill>
                <a:latin typeface="Trebuchet MS"/>
                <a:cs typeface="Trebuchet MS"/>
              </a:rPr>
              <a:t>all</a:t>
            </a:r>
            <a:r>
              <a:rPr sz="2200" b="1" spc="-170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b="1" spc="-140" dirty="0">
                <a:solidFill>
                  <a:srgbClr val="FF0000"/>
                </a:solidFill>
                <a:latin typeface="Trebuchet MS"/>
                <a:cs typeface="Trebuchet MS"/>
              </a:rPr>
              <a:t>objects</a:t>
            </a:r>
            <a:r>
              <a:rPr sz="2200" b="1" spc="-135" dirty="0">
                <a:solidFill>
                  <a:srgbClr val="FF0000"/>
                </a:solidFill>
                <a:latin typeface="Trebuchet MS"/>
                <a:cs typeface="Trebuchet MS"/>
              </a:rPr>
              <a:t> </a:t>
            </a:r>
            <a:r>
              <a:rPr sz="2200" spc="-5" dirty="0">
                <a:latin typeface="Arial"/>
                <a:cs typeface="Arial"/>
              </a:rPr>
              <a:t>of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30" dirty="0">
                <a:latin typeface="Arial"/>
                <a:cs typeface="Arial"/>
              </a:rPr>
              <a:t>the</a:t>
            </a:r>
            <a:r>
              <a:rPr sz="2200" spc="-110" dirty="0">
                <a:latin typeface="Arial"/>
                <a:cs typeface="Arial"/>
              </a:rPr>
              <a:t> </a:t>
            </a:r>
            <a:r>
              <a:rPr sz="2200" spc="-145" dirty="0">
                <a:latin typeface="Arial"/>
                <a:cs typeface="Arial"/>
              </a:rPr>
              <a:t>class.</a:t>
            </a:r>
            <a:endParaRPr sz="2200">
              <a:latin typeface="Arial"/>
              <a:cs typeface="Arial"/>
            </a:endParaRPr>
          </a:p>
          <a:p>
            <a:pPr marL="241300" marR="5080" indent="-228600">
              <a:lnSpc>
                <a:spcPts val="2500"/>
              </a:lnSpc>
              <a:spcBef>
                <a:spcPts val="970"/>
              </a:spcBef>
              <a:buChar char="•"/>
              <a:tabLst>
                <a:tab pos="241935" algn="l"/>
              </a:tabLst>
            </a:pPr>
            <a:r>
              <a:rPr sz="2600" spc="-125" dirty="0">
                <a:latin typeface="Arial"/>
                <a:cs typeface="Arial"/>
              </a:rPr>
              <a:t>Only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b="1" spc="-135" dirty="0">
                <a:solidFill>
                  <a:srgbClr val="4471C4"/>
                </a:solidFill>
                <a:latin typeface="Trebuchet MS"/>
                <a:cs typeface="Trebuchet MS"/>
              </a:rPr>
              <a:t>one</a:t>
            </a:r>
            <a:r>
              <a:rPr sz="2600" b="1" spc="-19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600" b="1" spc="-140" dirty="0">
                <a:solidFill>
                  <a:srgbClr val="4471C4"/>
                </a:solidFill>
                <a:latin typeface="Trebuchet MS"/>
                <a:cs typeface="Trebuchet MS"/>
              </a:rPr>
              <a:t>memory</a:t>
            </a:r>
            <a:r>
              <a:rPr sz="2600" b="1" spc="-215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600" b="1" spc="-135" dirty="0">
                <a:solidFill>
                  <a:srgbClr val="4471C4"/>
                </a:solidFill>
                <a:latin typeface="Trebuchet MS"/>
                <a:cs typeface="Trebuchet MS"/>
              </a:rPr>
              <a:t>location</a:t>
            </a:r>
            <a:r>
              <a:rPr sz="2600" b="1" spc="-190" dirty="0">
                <a:solidFill>
                  <a:srgbClr val="4471C4"/>
                </a:solidFill>
                <a:latin typeface="Trebuchet MS"/>
                <a:cs typeface="Trebuchet MS"/>
              </a:rPr>
              <a:t>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40" dirty="0">
                <a:latin typeface="Arial"/>
                <a:cs typeface="Arial"/>
              </a:rPr>
              <a:t> </a:t>
            </a:r>
            <a:r>
              <a:rPr sz="2600" spc="-100" dirty="0">
                <a:latin typeface="Arial"/>
                <a:cs typeface="Arial"/>
              </a:rPr>
              <a:t>created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10" dirty="0">
                <a:latin typeface="Arial"/>
                <a:cs typeface="Arial"/>
              </a:rPr>
              <a:t>for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b="1" spc="-155" dirty="0">
                <a:solidFill>
                  <a:srgbClr val="6FAC46"/>
                </a:solidFill>
                <a:latin typeface="Trebuchet MS"/>
                <a:cs typeface="Trebuchet MS"/>
              </a:rPr>
              <a:t>static</a:t>
            </a:r>
            <a:r>
              <a:rPr sz="2600" b="1" spc="-200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600" b="1" spc="-130" dirty="0">
                <a:solidFill>
                  <a:srgbClr val="6FAC46"/>
                </a:solidFill>
                <a:latin typeface="Trebuchet MS"/>
                <a:cs typeface="Trebuchet MS"/>
              </a:rPr>
              <a:t>data</a:t>
            </a:r>
            <a:r>
              <a:rPr sz="2600" b="1" spc="-185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600" b="1" spc="-155" dirty="0">
                <a:solidFill>
                  <a:srgbClr val="6FAC46"/>
                </a:solidFill>
                <a:latin typeface="Trebuchet MS"/>
                <a:cs typeface="Trebuchet MS"/>
              </a:rPr>
              <a:t>member</a:t>
            </a:r>
            <a:r>
              <a:rPr sz="2600" b="1" spc="-200" dirty="0">
                <a:solidFill>
                  <a:srgbClr val="6FAC46"/>
                </a:solidFill>
                <a:latin typeface="Trebuchet MS"/>
                <a:cs typeface="Trebuchet MS"/>
              </a:rPr>
              <a:t> </a:t>
            </a:r>
            <a:r>
              <a:rPr sz="2600" dirty="0">
                <a:latin typeface="Arial"/>
                <a:cs typeface="Arial"/>
              </a:rPr>
              <a:t>that</a:t>
            </a:r>
            <a:r>
              <a:rPr sz="2600" spc="-125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is</a:t>
            </a:r>
            <a:r>
              <a:rPr sz="2600" spc="-130" dirty="0">
                <a:latin typeface="Arial"/>
                <a:cs typeface="Arial"/>
              </a:rPr>
              <a:t> </a:t>
            </a:r>
            <a:r>
              <a:rPr sz="2600" spc="-135" dirty="0">
                <a:latin typeface="Arial"/>
                <a:cs typeface="Arial"/>
              </a:rPr>
              <a:t>shared  among </a:t>
            </a:r>
            <a:r>
              <a:rPr sz="2600" spc="-55" dirty="0">
                <a:latin typeface="Arial"/>
                <a:cs typeface="Arial"/>
              </a:rPr>
              <a:t>all</a:t>
            </a:r>
            <a:r>
              <a:rPr sz="2600" spc="-145" dirty="0">
                <a:latin typeface="Arial"/>
                <a:cs typeface="Arial"/>
              </a:rPr>
              <a:t> </a:t>
            </a:r>
            <a:r>
              <a:rPr sz="2600" spc="-90" dirty="0">
                <a:latin typeface="Arial"/>
                <a:cs typeface="Arial"/>
              </a:rPr>
              <a:t>objects.</a:t>
            </a:r>
            <a:endParaRPr sz="2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97687" rIns="0" bIns="0" rtlCol="0">
            <a:spAutoFit/>
          </a:bodyPr>
          <a:lstStyle/>
          <a:p>
            <a:pPr marL="13970" marR="5080">
              <a:lnSpc>
                <a:spcPts val="4750"/>
              </a:lnSpc>
              <a:spcBef>
                <a:spcPts val="700"/>
              </a:spcBef>
            </a:pPr>
            <a:r>
              <a:rPr sz="4400" spc="-185" dirty="0"/>
              <a:t>Difference </a:t>
            </a:r>
            <a:r>
              <a:rPr sz="4400" spc="-220" dirty="0"/>
              <a:t>Between </a:t>
            </a:r>
            <a:r>
              <a:rPr sz="4400" spc="-180" dirty="0"/>
              <a:t>Normal </a:t>
            </a:r>
            <a:r>
              <a:rPr sz="4400" spc="15" dirty="0"/>
              <a:t>&amp; </a:t>
            </a:r>
            <a:r>
              <a:rPr sz="4400" spc="-220" dirty="0"/>
              <a:t>Static</a:t>
            </a:r>
            <a:r>
              <a:rPr sz="4400" spc="-620" dirty="0"/>
              <a:t> </a:t>
            </a:r>
            <a:r>
              <a:rPr sz="4400" spc="-285" dirty="0"/>
              <a:t>Data  </a:t>
            </a:r>
            <a:r>
              <a:rPr sz="4400" spc="-195" dirty="0"/>
              <a:t>Members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8768" y="1732279"/>
            <a:ext cx="385889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65" dirty="0">
                <a:latin typeface="Trebuchet MS"/>
                <a:cs typeface="Trebuchet MS"/>
              </a:rPr>
              <a:t>Object </a:t>
            </a:r>
            <a:r>
              <a:rPr sz="2400" b="1" spc="-125" dirty="0">
                <a:latin typeface="Trebuchet MS"/>
                <a:cs typeface="Trebuchet MS"/>
              </a:rPr>
              <a:t>with </a:t>
            </a:r>
            <a:r>
              <a:rPr sz="2400" b="1" spc="-165" dirty="0">
                <a:latin typeface="Trebuchet MS"/>
                <a:cs typeface="Trebuchet MS"/>
              </a:rPr>
              <a:t>three </a:t>
            </a:r>
            <a:r>
              <a:rPr sz="2400" b="1" spc="-114" dirty="0">
                <a:latin typeface="Trebuchet MS"/>
                <a:cs typeface="Trebuchet MS"/>
              </a:rPr>
              <a:t>normal</a:t>
            </a:r>
            <a:r>
              <a:rPr sz="2400" b="1" spc="-335" dirty="0">
                <a:latin typeface="Trebuchet MS"/>
                <a:cs typeface="Trebuchet MS"/>
              </a:rPr>
              <a:t> </a:t>
            </a:r>
            <a:r>
              <a:rPr sz="2400" b="1" spc="-120" dirty="0">
                <a:latin typeface="Trebuchet MS"/>
                <a:cs typeface="Trebuchet MS"/>
              </a:rPr>
              <a:t>data  </a:t>
            </a:r>
            <a:r>
              <a:rPr sz="2400" b="1" spc="-140" dirty="0">
                <a:latin typeface="Trebuchet MS"/>
                <a:cs typeface="Trebuchet MS"/>
              </a:rPr>
              <a:t>members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51828" y="1732279"/>
            <a:ext cx="4934585" cy="7207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b="1" spc="-165" dirty="0">
                <a:latin typeface="Trebuchet MS"/>
                <a:cs typeface="Trebuchet MS"/>
              </a:rPr>
              <a:t>Object </a:t>
            </a:r>
            <a:r>
              <a:rPr sz="2400" b="1" spc="-125" dirty="0">
                <a:latin typeface="Trebuchet MS"/>
                <a:cs typeface="Trebuchet MS"/>
              </a:rPr>
              <a:t>with </a:t>
            </a:r>
            <a:r>
              <a:rPr sz="2400" b="1" spc="-105" dirty="0">
                <a:latin typeface="Trebuchet MS"/>
                <a:cs typeface="Trebuchet MS"/>
              </a:rPr>
              <a:t>two </a:t>
            </a:r>
            <a:r>
              <a:rPr sz="2400" b="1" spc="-114" dirty="0">
                <a:latin typeface="Trebuchet MS"/>
                <a:cs typeface="Trebuchet MS"/>
              </a:rPr>
              <a:t>normal </a:t>
            </a:r>
            <a:r>
              <a:rPr sz="2400" b="1" spc="-120" dirty="0">
                <a:latin typeface="Trebuchet MS"/>
                <a:cs typeface="Trebuchet MS"/>
              </a:rPr>
              <a:t>data</a:t>
            </a:r>
            <a:r>
              <a:rPr sz="2400" b="1" spc="-450" dirty="0">
                <a:latin typeface="Trebuchet MS"/>
                <a:cs typeface="Trebuchet MS"/>
              </a:rPr>
              <a:t> </a:t>
            </a:r>
            <a:r>
              <a:rPr sz="2400" b="1" spc="-140" dirty="0">
                <a:latin typeface="Trebuchet MS"/>
                <a:cs typeface="Trebuchet MS"/>
              </a:rPr>
              <a:t>members  </a:t>
            </a:r>
            <a:r>
              <a:rPr sz="2400" b="1" spc="-110" dirty="0">
                <a:latin typeface="Trebuchet MS"/>
                <a:cs typeface="Trebuchet MS"/>
              </a:rPr>
              <a:t>and </a:t>
            </a:r>
            <a:r>
              <a:rPr sz="2400" b="1" spc="-125" dirty="0">
                <a:latin typeface="Trebuchet MS"/>
                <a:cs typeface="Trebuchet MS"/>
              </a:rPr>
              <a:t>one </a:t>
            </a:r>
            <a:r>
              <a:rPr sz="2400" b="1" spc="-145" dirty="0">
                <a:latin typeface="Trebuchet MS"/>
                <a:cs typeface="Trebuchet MS"/>
              </a:rPr>
              <a:t>static </a:t>
            </a:r>
            <a:r>
              <a:rPr sz="2400" b="1" spc="-120" dirty="0">
                <a:latin typeface="Trebuchet MS"/>
                <a:cs typeface="Trebuchet MS"/>
              </a:rPr>
              <a:t>data</a:t>
            </a:r>
            <a:r>
              <a:rPr sz="2400" b="1" spc="-355" dirty="0">
                <a:latin typeface="Trebuchet MS"/>
                <a:cs typeface="Trebuchet MS"/>
              </a:rPr>
              <a:t> </a:t>
            </a:r>
            <a:r>
              <a:rPr sz="2400" b="1" spc="-145" dirty="0">
                <a:latin typeface="Trebuchet MS"/>
                <a:cs typeface="Trebuchet MS"/>
              </a:rPr>
              <a:t>member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464295" y="5358384"/>
            <a:ext cx="894587" cy="571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464295" y="5358384"/>
            <a:ext cx="894715" cy="571500"/>
          </a:xfrm>
          <a:custGeom>
            <a:avLst/>
            <a:gdLst/>
            <a:ahLst/>
            <a:cxnLst/>
            <a:rect l="l" t="t" r="r" b="b"/>
            <a:pathLst>
              <a:path w="894715" h="571500">
                <a:moveTo>
                  <a:pt x="0" y="285749"/>
                </a:moveTo>
                <a:lnTo>
                  <a:pt x="13661" y="215375"/>
                </a:lnTo>
                <a:lnTo>
                  <a:pt x="52411" y="151397"/>
                </a:lnTo>
                <a:lnTo>
                  <a:pt x="80145" y="122474"/>
                </a:lnTo>
                <a:lnTo>
                  <a:pt x="112893" y="95953"/>
                </a:lnTo>
                <a:lnTo>
                  <a:pt x="150235" y="72101"/>
                </a:lnTo>
                <a:lnTo>
                  <a:pt x="191753" y="51184"/>
                </a:lnTo>
                <a:lnTo>
                  <a:pt x="237027" y="33471"/>
                </a:lnTo>
                <a:lnTo>
                  <a:pt x="285637" y="19228"/>
                </a:lnTo>
                <a:lnTo>
                  <a:pt x="337164" y="8724"/>
                </a:lnTo>
                <a:lnTo>
                  <a:pt x="391190" y="2225"/>
                </a:lnTo>
                <a:lnTo>
                  <a:pt x="447294" y="0"/>
                </a:lnTo>
                <a:lnTo>
                  <a:pt x="503397" y="2225"/>
                </a:lnTo>
                <a:lnTo>
                  <a:pt x="557423" y="8724"/>
                </a:lnTo>
                <a:lnTo>
                  <a:pt x="608950" y="19228"/>
                </a:lnTo>
                <a:lnTo>
                  <a:pt x="657560" y="33471"/>
                </a:lnTo>
                <a:lnTo>
                  <a:pt x="702834" y="51184"/>
                </a:lnTo>
                <a:lnTo>
                  <a:pt x="744352" y="72101"/>
                </a:lnTo>
                <a:lnTo>
                  <a:pt x="781694" y="95953"/>
                </a:lnTo>
                <a:lnTo>
                  <a:pt x="814442" y="122474"/>
                </a:lnTo>
                <a:lnTo>
                  <a:pt x="842176" y="151397"/>
                </a:lnTo>
                <a:lnTo>
                  <a:pt x="864477" y="182453"/>
                </a:lnTo>
                <a:lnTo>
                  <a:pt x="891102" y="249897"/>
                </a:lnTo>
                <a:lnTo>
                  <a:pt x="894587" y="285749"/>
                </a:lnTo>
                <a:lnTo>
                  <a:pt x="891102" y="321592"/>
                </a:lnTo>
                <a:lnTo>
                  <a:pt x="864477" y="389025"/>
                </a:lnTo>
                <a:lnTo>
                  <a:pt x="842176" y="420080"/>
                </a:lnTo>
                <a:lnTo>
                  <a:pt x="814442" y="449002"/>
                </a:lnTo>
                <a:lnTo>
                  <a:pt x="781694" y="475525"/>
                </a:lnTo>
                <a:lnTo>
                  <a:pt x="744352" y="499381"/>
                </a:lnTo>
                <a:lnTo>
                  <a:pt x="702834" y="520301"/>
                </a:lnTo>
                <a:lnTo>
                  <a:pt x="657560" y="538018"/>
                </a:lnTo>
                <a:lnTo>
                  <a:pt x="608950" y="552265"/>
                </a:lnTo>
                <a:lnTo>
                  <a:pt x="557423" y="562772"/>
                </a:lnTo>
                <a:lnTo>
                  <a:pt x="503397" y="569273"/>
                </a:lnTo>
                <a:lnTo>
                  <a:pt x="447294" y="571499"/>
                </a:lnTo>
                <a:lnTo>
                  <a:pt x="391190" y="569273"/>
                </a:lnTo>
                <a:lnTo>
                  <a:pt x="337164" y="562772"/>
                </a:lnTo>
                <a:lnTo>
                  <a:pt x="285637" y="552265"/>
                </a:lnTo>
                <a:lnTo>
                  <a:pt x="237027" y="538018"/>
                </a:lnTo>
                <a:lnTo>
                  <a:pt x="191753" y="520301"/>
                </a:lnTo>
                <a:lnTo>
                  <a:pt x="150235" y="499381"/>
                </a:lnTo>
                <a:lnTo>
                  <a:pt x="112893" y="475525"/>
                </a:lnTo>
                <a:lnTo>
                  <a:pt x="80145" y="449002"/>
                </a:lnTo>
                <a:lnTo>
                  <a:pt x="52411" y="420080"/>
                </a:lnTo>
                <a:lnTo>
                  <a:pt x="30110" y="389025"/>
                </a:lnTo>
                <a:lnTo>
                  <a:pt x="3485" y="321592"/>
                </a:lnTo>
                <a:lnTo>
                  <a:pt x="0" y="285749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248268" y="5480100"/>
            <a:ext cx="8502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9584" algn="l"/>
              </a:tabLst>
            </a:pPr>
            <a:r>
              <a:rPr sz="1800" b="1" spc="-100" dirty="0">
                <a:latin typeface="Trebuchet MS"/>
                <a:cs typeface="Trebuchet MS"/>
              </a:rPr>
              <a:t>n	</a:t>
            </a:r>
            <a:r>
              <a:rPr sz="1800" b="1" spc="-150" dirty="0">
                <a:latin typeface="Trebuchet MS"/>
                <a:cs typeface="Trebuchet MS"/>
              </a:rPr>
              <a:t>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7057643" y="2971800"/>
            <a:ext cx="1597660" cy="2125980"/>
          </a:xfrm>
          <a:custGeom>
            <a:avLst/>
            <a:gdLst/>
            <a:ahLst/>
            <a:cxnLst/>
            <a:rect l="l" t="t" r="r" b="b"/>
            <a:pathLst>
              <a:path w="1597659" h="2125979">
                <a:moveTo>
                  <a:pt x="0" y="2125980"/>
                </a:moveTo>
                <a:lnTo>
                  <a:pt x="1597152" y="2125980"/>
                </a:lnTo>
                <a:lnTo>
                  <a:pt x="1597152" y="0"/>
                </a:lnTo>
                <a:lnTo>
                  <a:pt x="0" y="0"/>
                </a:lnTo>
                <a:lnTo>
                  <a:pt x="0" y="21259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057643" y="2971800"/>
            <a:ext cx="1597660" cy="2125980"/>
          </a:xfrm>
          <a:custGeom>
            <a:avLst/>
            <a:gdLst/>
            <a:ahLst/>
            <a:cxnLst/>
            <a:rect l="l" t="t" r="r" b="b"/>
            <a:pathLst>
              <a:path w="1597659" h="2125979">
                <a:moveTo>
                  <a:pt x="0" y="2125980"/>
                </a:moveTo>
                <a:lnTo>
                  <a:pt x="1597152" y="2125980"/>
                </a:lnTo>
                <a:lnTo>
                  <a:pt x="1597152" y="0"/>
                </a:lnTo>
                <a:lnTo>
                  <a:pt x="0" y="0"/>
                </a:lnTo>
                <a:lnTo>
                  <a:pt x="0" y="212598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490459" y="3176016"/>
            <a:ext cx="896112" cy="571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490459" y="3176016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20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6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2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6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7881239" y="329806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288403" y="3296158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93507" y="3832859"/>
            <a:ext cx="894588" cy="571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493507" y="3832859"/>
            <a:ext cx="894715" cy="571500"/>
          </a:xfrm>
          <a:custGeom>
            <a:avLst/>
            <a:gdLst/>
            <a:ahLst/>
            <a:cxnLst/>
            <a:rect l="l" t="t" r="r" b="b"/>
            <a:pathLst>
              <a:path w="894715" h="571500">
                <a:moveTo>
                  <a:pt x="0" y="285750"/>
                </a:moveTo>
                <a:lnTo>
                  <a:pt x="13661" y="215375"/>
                </a:lnTo>
                <a:lnTo>
                  <a:pt x="52411" y="151397"/>
                </a:lnTo>
                <a:lnTo>
                  <a:pt x="80145" y="122474"/>
                </a:lnTo>
                <a:lnTo>
                  <a:pt x="112893" y="95953"/>
                </a:lnTo>
                <a:lnTo>
                  <a:pt x="150235" y="72101"/>
                </a:lnTo>
                <a:lnTo>
                  <a:pt x="191753" y="51184"/>
                </a:lnTo>
                <a:lnTo>
                  <a:pt x="237027" y="33471"/>
                </a:lnTo>
                <a:lnTo>
                  <a:pt x="285637" y="19228"/>
                </a:lnTo>
                <a:lnTo>
                  <a:pt x="337164" y="8724"/>
                </a:lnTo>
                <a:lnTo>
                  <a:pt x="391190" y="2225"/>
                </a:lnTo>
                <a:lnTo>
                  <a:pt x="447294" y="0"/>
                </a:lnTo>
                <a:lnTo>
                  <a:pt x="503397" y="2225"/>
                </a:lnTo>
                <a:lnTo>
                  <a:pt x="557423" y="8724"/>
                </a:lnTo>
                <a:lnTo>
                  <a:pt x="608950" y="19228"/>
                </a:lnTo>
                <a:lnTo>
                  <a:pt x="657560" y="33471"/>
                </a:lnTo>
                <a:lnTo>
                  <a:pt x="702834" y="51184"/>
                </a:lnTo>
                <a:lnTo>
                  <a:pt x="744352" y="72101"/>
                </a:lnTo>
                <a:lnTo>
                  <a:pt x="781694" y="95953"/>
                </a:lnTo>
                <a:lnTo>
                  <a:pt x="814442" y="122474"/>
                </a:lnTo>
                <a:lnTo>
                  <a:pt x="842176" y="151397"/>
                </a:lnTo>
                <a:lnTo>
                  <a:pt x="864477" y="182453"/>
                </a:lnTo>
                <a:lnTo>
                  <a:pt x="891102" y="249897"/>
                </a:lnTo>
                <a:lnTo>
                  <a:pt x="894588" y="285750"/>
                </a:lnTo>
                <a:lnTo>
                  <a:pt x="891102" y="321602"/>
                </a:lnTo>
                <a:lnTo>
                  <a:pt x="864477" y="389046"/>
                </a:lnTo>
                <a:lnTo>
                  <a:pt x="842176" y="420102"/>
                </a:lnTo>
                <a:lnTo>
                  <a:pt x="814442" y="449025"/>
                </a:lnTo>
                <a:lnTo>
                  <a:pt x="781694" y="475546"/>
                </a:lnTo>
                <a:lnTo>
                  <a:pt x="744352" y="499398"/>
                </a:lnTo>
                <a:lnTo>
                  <a:pt x="702834" y="520315"/>
                </a:lnTo>
                <a:lnTo>
                  <a:pt x="657560" y="538028"/>
                </a:lnTo>
                <a:lnTo>
                  <a:pt x="608950" y="552271"/>
                </a:lnTo>
                <a:lnTo>
                  <a:pt x="557423" y="562775"/>
                </a:lnTo>
                <a:lnTo>
                  <a:pt x="503397" y="569274"/>
                </a:lnTo>
                <a:lnTo>
                  <a:pt x="447294" y="571500"/>
                </a:lnTo>
                <a:lnTo>
                  <a:pt x="391190" y="569274"/>
                </a:lnTo>
                <a:lnTo>
                  <a:pt x="337164" y="562775"/>
                </a:lnTo>
                <a:lnTo>
                  <a:pt x="285637" y="552271"/>
                </a:lnTo>
                <a:lnTo>
                  <a:pt x="237027" y="538028"/>
                </a:lnTo>
                <a:lnTo>
                  <a:pt x="191753" y="520315"/>
                </a:lnTo>
                <a:lnTo>
                  <a:pt x="150235" y="499398"/>
                </a:lnTo>
                <a:lnTo>
                  <a:pt x="112893" y="475546"/>
                </a:lnTo>
                <a:lnTo>
                  <a:pt x="80145" y="449025"/>
                </a:lnTo>
                <a:lnTo>
                  <a:pt x="52411" y="420102"/>
                </a:lnTo>
                <a:lnTo>
                  <a:pt x="30110" y="389046"/>
                </a:lnTo>
                <a:lnTo>
                  <a:pt x="3485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289927" y="3954907"/>
            <a:ext cx="1033144" cy="970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4670" algn="l"/>
              </a:tabLst>
            </a:pPr>
            <a:r>
              <a:rPr sz="1800" b="1" spc="-85" dirty="0">
                <a:latin typeface="Trebuchet MS"/>
                <a:cs typeface="Trebuchet MS"/>
              </a:rPr>
              <a:t>b	</a:t>
            </a:r>
            <a:r>
              <a:rPr sz="1800" b="1" spc="-150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1050"/>
              </a:spcBef>
            </a:pPr>
            <a:r>
              <a:rPr sz="1800" b="1" spc="-125" dirty="0">
                <a:latin typeface="Trebuchet MS"/>
                <a:cs typeface="Trebuchet MS"/>
              </a:rPr>
              <a:t>Object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915400" y="2971800"/>
            <a:ext cx="1597660" cy="2125980"/>
          </a:xfrm>
          <a:custGeom>
            <a:avLst/>
            <a:gdLst/>
            <a:ahLst/>
            <a:cxnLst/>
            <a:rect l="l" t="t" r="r" b="b"/>
            <a:pathLst>
              <a:path w="1597659" h="2125979">
                <a:moveTo>
                  <a:pt x="0" y="2125980"/>
                </a:moveTo>
                <a:lnTo>
                  <a:pt x="1597152" y="2125980"/>
                </a:lnTo>
                <a:lnTo>
                  <a:pt x="1597152" y="0"/>
                </a:lnTo>
                <a:lnTo>
                  <a:pt x="0" y="0"/>
                </a:lnTo>
                <a:lnTo>
                  <a:pt x="0" y="2125980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8915400" y="2971800"/>
            <a:ext cx="1597660" cy="2125980"/>
          </a:xfrm>
          <a:custGeom>
            <a:avLst/>
            <a:gdLst/>
            <a:ahLst/>
            <a:cxnLst/>
            <a:rect l="l" t="t" r="r" b="b"/>
            <a:pathLst>
              <a:path w="1597659" h="2125979">
                <a:moveTo>
                  <a:pt x="0" y="2125980"/>
                </a:moveTo>
                <a:lnTo>
                  <a:pt x="1597152" y="2125980"/>
                </a:lnTo>
                <a:lnTo>
                  <a:pt x="1597152" y="0"/>
                </a:lnTo>
                <a:lnTo>
                  <a:pt x="0" y="0"/>
                </a:lnTo>
                <a:lnTo>
                  <a:pt x="0" y="2125980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9348216" y="3176016"/>
            <a:ext cx="896111" cy="5715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9348216" y="3176016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20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5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1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5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738994" y="3298063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9145778" y="3296158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9349740" y="3832859"/>
            <a:ext cx="896111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9349740" y="3832859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20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5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1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5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9147682" y="3954907"/>
            <a:ext cx="1033144" cy="99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  <a:tabLst>
                <a:tab pos="534670" algn="l"/>
              </a:tabLst>
            </a:pPr>
            <a:r>
              <a:rPr sz="1800" b="1" spc="-85" dirty="0">
                <a:latin typeface="Trebuchet MS"/>
                <a:cs typeface="Trebuchet MS"/>
              </a:rPr>
              <a:t>b	</a:t>
            </a:r>
            <a:r>
              <a:rPr sz="1800" b="1" spc="-145" dirty="0">
                <a:latin typeface="Trebuchet MS"/>
                <a:cs typeface="Trebuchet MS"/>
              </a:rPr>
              <a:t>20</a:t>
            </a:r>
            <a:endParaRPr sz="1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</a:pPr>
            <a:endParaRPr sz="1800">
              <a:latin typeface="Times New Roman"/>
              <a:cs typeface="Times New Roman"/>
            </a:endParaRPr>
          </a:p>
          <a:p>
            <a:pPr marL="104775">
              <a:lnSpc>
                <a:spcPct val="100000"/>
              </a:lnSpc>
              <a:spcBef>
                <a:spcPts val="1215"/>
              </a:spcBef>
            </a:pPr>
            <a:r>
              <a:rPr sz="1800" b="1" spc="-125" dirty="0">
                <a:latin typeface="Trebuchet MS"/>
                <a:cs typeface="Trebuchet MS"/>
              </a:rPr>
              <a:t>Object</a:t>
            </a:r>
            <a:r>
              <a:rPr sz="1800" b="1" spc="-20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9228581" y="5111622"/>
            <a:ext cx="313055" cy="332105"/>
          </a:xfrm>
          <a:custGeom>
            <a:avLst/>
            <a:gdLst/>
            <a:ahLst/>
            <a:cxnLst/>
            <a:rect l="l" t="t" r="r" b="b"/>
            <a:pathLst>
              <a:path w="313054" h="332104">
                <a:moveTo>
                  <a:pt x="24511" y="249935"/>
                </a:moveTo>
                <a:lnTo>
                  <a:pt x="0" y="331596"/>
                </a:lnTo>
                <a:lnTo>
                  <a:pt x="80010" y="302132"/>
                </a:lnTo>
                <a:lnTo>
                  <a:pt x="69342" y="292099"/>
                </a:lnTo>
                <a:lnTo>
                  <a:pt x="50673" y="292099"/>
                </a:lnTo>
                <a:lnTo>
                  <a:pt x="36322" y="278510"/>
                </a:lnTo>
                <a:lnTo>
                  <a:pt x="45044" y="269247"/>
                </a:lnTo>
                <a:lnTo>
                  <a:pt x="24511" y="249935"/>
                </a:lnTo>
                <a:close/>
              </a:path>
              <a:path w="313054" h="332104">
                <a:moveTo>
                  <a:pt x="45044" y="269247"/>
                </a:moveTo>
                <a:lnTo>
                  <a:pt x="36322" y="278510"/>
                </a:lnTo>
                <a:lnTo>
                  <a:pt x="50673" y="292099"/>
                </a:lnTo>
                <a:lnTo>
                  <a:pt x="59439" y="282786"/>
                </a:lnTo>
                <a:lnTo>
                  <a:pt x="45044" y="269247"/>
                </a:lnTo>
                <a:close/>
              </a:path>
              <a:path w="313054" h="332104">
                <a:moveTo>
                  <a:pt x="59439" y="282786"/>
                </a:moveTo>
                <a:lnTo>
                  <a:pt x="50673" y="292099"/>
                </a:lnTo>
                <a:lnTo>
                  <a:pt x="69342" y="292099"/>
                </a:lnTo>
                <a:lnTo>
                  <a:pt x="59439" y="282786"/>
                </a:lnTo>
                <a:close/>
              </a:path>
              <a:path w="313054" h="332104">
                <a:moveTo>
                  <a:pt x="298576" y="0"/>
                </a:moveTo>
                <a:lnTo>
                  <a:pt x="45044" y="269247"/>
                </a:lnTo>
                <a:lnTo>
                  <a:pt x="59439" y="282786"/>
                </a:lnTo>
                <a:lnTo>
                  <a:pt x="312927" y="13462"/>
                </a:lnTo>
                <a:lnTo>
                  <a:pt x="29857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62086" y="5109845"/>
            <a:ext cx="534670" cy="332740"/>
          </a:xfrm>
          <a:custGeom>
            <a:avLst/>
            <a:gdLst/>
            <a:ahLst/>
            <a:cxnLst/>
            <a:rect l="l" t="t" r="r" b="b"/>
            <a:pathLst>
              <a:path w="534670" h="332739">
                <a:moveTo>
                  <a:pt x="464069" y="300795"/>
                </a:moveTo>
                <a:lnTo>
                  <a:pt x="449326" y="324865"/>
                </a:lnTo>
                <a:lnTo>
                  <a:pt x="534289" y="332231"/>
                </a:lnTo>
                <a:lnTo>
                  <a:pt x="518794" y="307466"/>
                </a:lnTo>
                <a:lnTo>
                  <a:pt x="474980" y="307466"/>
                </a:lnTo>
                <a:lnTo>
                  <a:pt x="464069" y="300795"/>
                </a:lnTo>
                <a:close/>
              </a:path>
              <a:path w="534670" h="332739">
                <a:moveTo>
                  <a:pt x="474401" y="283927"/>
                </a:moveTo>
                <a:lnTo>
                  <a:pt x="464069" y="300795"/>
                </a:lnTo>
                <a:lnTo>
                  <a:pt x="474980" y="307466"/>
                </a:lnTo>
                <a:lnTo>
                  <a:pt x="485267" y="290575"/>
                </a:lnTo>
                <a:lnTo>
                  <a:pt x="474401" y="283927"/>
                </a:lnTo>
                <a:close/>
              </a:path>
              <a:path w="534670" h="332739">
                <a:moveTo>
                  <a:pt x="489077" y="259968"/>
                </a:moveTo>
                <a:lnTo>
                  <a:pt x="474401" y="283927"/>
                </a:lnTo>
                <a:lnTo>
                  <a:pt x="485267" y="290575"/>
                </a:lnTo>
                <a:lnTo>
                  <a:pt x="474980" y="307466"/>
                </a:lnTo>
                <a:lnTo>
                  <a:pt x="518794" y="307466"/>
                </a:lnTo>
                <a:lnTo>
                  <a:pt x="489077" y="259968"/>
                </a:lnTo>
                <a:close/>
              </a:path>
              <a:path w="534670" h="332739">
                <a:moveTo>
                  <a:pt x="10414" y="0"/>
                </a:moveTo>
                <a:lnTo>
                  <a:pt x="0" y="17017"/>
                </a:lnTo>
                <a:lnTo>
                  <a:pt x="464069" y="300795"/>
                </a:lnTo>
                <a:lnTo>
                  <a:pt x="474401" y="283927"/>
                </a:lnTo>
                <a:lnTo>
                  <a:pt x="1041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1514855" y="3022092"/>
            <a:ext cx="1597660" cy="2761615"/>
          </a:xfrm>
          <a:custGeom>
            <a:avLst/>
            <a:gdLst/>
            <a:ahLst/>
            <a:cxnLst/>
            <a:rect l="l" t="t" r="r" b="b"/>
            <a:pathLst>
              <a:path w="1597660" h="2761615">
                <a:moveTo>
                  <a:pt x="0" y="2761487"/>
                </a:moveTo>
                <a:lnTo>
                  <a:pt x="1597152" y="2761487"/>
                </a:lnTo>
                <a:lnTo>
                  <a:pt x="1597152" y="0"/>
                </a:lnTo>
                <a:lnTo>
                  <a:pt x="0" y="0"/>
                </a:lnTo>
                <a:lnTo>
                  <a:pt x="0" y="27614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1514855" y="3022092"/>
            <a:ext cx="1597660" cy="2761615"/>
          </a:xfrm>
          <a:custGeom>
            <a:avLst/>
            <a:gdLst/>
            <a:ahLst/>
            <a:cxnLst/>
            <a:rect l="l" t="t" r="r" b="b"/>
            <a:pathLst>
              <a:path w="1597660" h="2761615">
                <a:moveTo>
                  <a:pt x="0" y="2761487"/>
                </a:moveTo>
                <a:lnTo>
                  <a:pt x="1597152" y="2761487"/>
                </a:lnTo>
                <a:lnTo>
                  <a:pt x="1597152" y="0"/>
                </a:lnTo>
                <a:lnTo>
                  <a:pt x="0" y="0"/>
                </a:lnTo>
                <a:lnTo>
                  <a:pt x="0" y="276148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1947672" y="3226307"/>
            <a:ext cx="896111" cy="57149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1947672" y="3226307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19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5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1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5" y="571499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2337180" y="334746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1744345" y="3345560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1949195" y="3883152"/>
            <a:ext cx="896112" cy="57150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1949195" y="3883152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19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6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2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6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281173" y="4004005"/>
            <a:ext cx="2444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Trebuchet MS"/>
                <a:cs typeface="Trebuchet MS"/>
              </a:rPr>
              <a:t>10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1745869" y="4002785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1958339" y="4526279"/>
            <a:ext cx="896112" cy="5715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1958339" y="4526279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19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6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2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6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2232660" y="4648327"/>
            <a:ext cx="36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Trebuchet MS"/>
                <a:cs typeface="Trebuchet MS"/>
              </a:rPr>
              <a:t>100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1755394" y="4646117"/>
            <a:ext cx="13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1833372" y="5385003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/>
                <a:cs typeface="Trebuchet MS"/>
              </a:rPr>
              <a:t>Object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b1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3" name="object 43"/>
          <p:cNvSpPr/>
          <p:nvPr/>
        </p:nvSpPr>
        <p:spPr>
          <a:xfrm>
            <a:off x="3372611" y="3022092"/>
            <a:ext cx="1595755" cy="2761615"/>
          </a:xfrm>
          <a:custGeom>
            <a:avLst/>
            <a:gdLst/>
            <a:ahLst/>
            <a:cxnLst/>
            <a:rect l="l" t="t" r="r" b="b"/>
            <a:pathLst>
              <a:path w="1595754" h="2761615">
                <a:moveTo>
                  <a:pt x="0" y="2761487"/>
                </a:moveTo>
                <a:lnTo>
                  <a:pt x="1595627" y="2761487"/>
                </a:lnTo>
                <a:lnTo>
                  <a:pt x="1595627" y="0"/>
                </a:lnTo>
                <a:lnTo>
                  <a:pt x="0" y="0"/>
                </a:lnTo>
                <a:lnTo>
                  <a:pt x="0" y="2761487"/>
                </a:lnTo>
                <a:close/>
              </a:path>
            </a:pathLst>
          </a:custGeom>
          <a:solidFill>
            <a:srgbClr val="5B9BD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3372611" y="3022092"/>
            <a:ext cx="1595755" cy="2761615"/>
          </a:xfrm>
          <a:custGeom>
            <a:avLst/>
            <a:gdLst/>
            <a:ahLst/>
            <a:cxnLst/>
            <a:rect l="l" t="t" r="r" b="b"/>
            <a:pathLst>
              <a:path w="1595754" h="2761615">
                <a:moveTo>
                  <a:pt x="0" y="2761487"/>
                </a:moveTo>
                <a:lnTo>
                  <a:pt x="1595627" y="2761487"/>
                </a:lnTo>
                <a:lnTo>
                  <a:pt x="1595627" y="0"/>
                </a:lnTo>
                <a:lnTo>
                  <a:pt x="0" y="0"/>
                </a:lnTo>
                <a:lnTo>
                  <a:pt x="0" y="2761487"/>
                </a:lnTo>
                <a:close/>
              </a:path>
            </a:pathLst>
          </a:custGeom>
          <a:ln w="12192">
            <a:solidFill>
              <a:srgbClr val="41709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3805428" y="3226307"/>
            <a:ext cx="894588" cy="571499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/>
          <p:nvPr/>
        </p:nvSpPr>
        <p:spPr>
          <a:xfrm>
            <a:off x="3805428" y="3226307"/>
            <a:ext cx="894715" cy="571500"/>
          </a:xfrm>
          <a:custGeom>
            <a:avLst/>
            <a:gdLst/>
            <a:ahLst/>
            <a:cxnLst/>
            <a:rect l="l" t="t" r="r" b="b"/>
            <a:pathLst>
              <a:path w="894714" h="571500">
                <a:moveTo>
                  <a:pt x="0" y="285750"/>
                </a:moveTo>
                <a:lnTo>
                  <a:pt x="13661" y="215375"/>
                </a:lnTo>
                <a:lnTo>
                  <a:pt x="52411" y="151397"/>
                </a:lnTo>
                <a:lnTo>
                  <a:pt x="80145" y="122474"/>
                </a:lnTo>
                <a:lnTo>
                  <a:pt x="112893" y="95953"/>
                </a:lnTo>
                <a:lnTo>
                  <a:pt x="150235" y="72101"/>
                </a:lnTo>
                <a:lnTo>
                  <a:pt x="191753" y="51184"/>
                </a:lnTo>
                <a:lnTo>
                  <a:pt x="237027" y="33471"/>
                </a:lnTo>
                <a:lnTo>
                  <a:pt x="285637" y="19228"/>
                </a:lnTo>
                <a:lnTo>
                  <a:pt x="337164" y="8724"/>
                </a:lnTo>
                <a:lnTo>
                  <a:pt x="391190" y="2225"/>
                </a:lnTo>
                <a:lnTo>
                  <a:pt x="447294" y="0"/>
                </a:lnTo>
                <a:lnTo>
                  <a:pt x="503397" y="2225"/>
                </a:lnTo>
                <a:lnTo>
                  <a:pt x="557423" y="8724"/>
                </a:lnTo>
                <a:lnTo>
                  <a:pt x="608950" y="19228"/>
                </a:lnTo>
                <a:lnTo>
                  <a:pt x="657560" y="33471"/>
                </a:lnTo>
                <a:lnTo>
                  <a:pt x="702834" y="51184"/>
                </a:lnTo>
                <a:lnTo>
                  <a:pt x="744352" y="72101"/>
                </a:lnTo>
                <a:lnTo>
                  <a:pt x="781694" y="95953"/>
                </a:lnTo>
                <a:lnTo>
                  <a:pt x="814442" y="122474"/>
                </a:lnTo>
                <a:lnTo>
                  <a:pt x="842176" y="151397"/>
                </a:lnTo>
                <a:lnTo>
                  <a:pt x="864477" y="182453"/>
                </a:lnTo>
                <a:lnTo>
                  <a:pt x="891102" y="249897"/>
                </a:lnTo>
                <a:lnTo>
                  <a:pt x="894588" y="285750"/>
                </a:lnTo>
                <a:lnTo>
                  <a:pt x="891102" y="321602"/>
                </a:lnTo>
                <a:lnTo>
                  <a:pt x="864477" y="389046"/>
                </a:lnTo>
                <a:lnTo>
                  <a:pt x="842176" y="420102"/>
                </a:lnTo>
                <a:lnTo>
                  <a:pt x="814442" y="449025"/>
                </a:lnTo>
                <a:lnTo>
                  <a:pt x="781694" y="475546"/>
                </a:lnTo>
                <a:lnTo>
                  <a:pt x="744352" y="499398"/>
                </a:lnTo>
                <a:lnTo>
                  <a:pt x="702834" y="520315"/>
                </a:lnTo>
                <a:lnTo>
                  <a:pt x="657560" y="538028"/>
                </a:lnTo>
                <a:lnTo>
                  <a:pt x="608950" y="552271"/>
                </a:lnTo>
                <a:lnTo>
                  <a:pt x="557423" y="562775"/>
                </a:lnTo>
                <a:lnTo>
                  <a:pt x="503397" y="569274"/>
                </a:lnTo>
                <a:lnTo>
                  <a:pt x="447294" y="571499"/>
                </a:lnTo>
                <a:lnTo>
                  <a:pt x="391190" y="569274"/>
                </a:lnTo>
                <a:lnTo>
                  <a:pt x="337164" y="562775"/>
                </a:lnTo>
                <a:lnTo>
                  <a:pt x="285637" y="552271"/>
                </a:lnTo>
                <a:lnTo>
                  <a:pt x="237027" y="538028"/>
                </a:lnTo>
                <a:lnTo>
                  <a:pt x="191753" y="520315"/>
                </a:lnTo>
                <a:lnTo>
                  <a:pt x="150235" y="499398"/>
                </a:lnTo>
                <a:lnTo>
                  <a:pt x="112893" y="475546"/>
                </a:lnTo>
                <a:lnTo>
                  <a:pt x="80145" y="449025"/>
                </a:lnTo>
                <a:lnTo>
                  <a:pt x="52411" y="420102"/>
                </a:lnTo>
                <a:lnTo>
                  <a:pt x="30110" y="389046"/>
                </a:lnTo>
                <a:lnTo>
                  <a:pt x="3485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 txBox="1"/>
          <p:nvPr/>
        </p:nvSpPr>
        <p:spPr>
          <a:xfrm>
            <a:off x="4194936" y="3347465"/>
            <a:ext cx="1289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45" dirty="0">
                <a:latin typeface="Trebuchet MS"/>
                <a:cs typeface="Trebuchet MS"/>
              </a:rPr>
              <a:t>2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3601846" y="3345560"/>
            <a:ext cx="1257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75" dirty="0">
                <a:latin typeface="Trebuchet MS"/>
                <a:cs typeface="Trebuchet MS"/>
              </a:rPr>
              <a:t>a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3806952" y="3883152"/>
            <a:ext cx="894588" cy="571500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/>
          <p:nvPr/>
        </p:nvSpPr>
        <p:spPr>
          <a:xfrm>
            <a:off x="3806952" y="3883152"/>
            <a:ext cx="894715" cy="571500"/>
          </a:xfrm>
          <a:custGeom>
            <a:avLst/>
            <a:gdLst/>
            <a:ahLst/>
            <a:cxnLst/>
            <a:rect l="l" t="t" r="r" b="b"/>
            <a:pathLst>
              <a:path w="894714" h="571500">
                <a:moveTo>
                  <a:pt x="0" y="285750"/>
                </a:moveTo>
                <a:lnTo>
                  <a:pt x="13661" y="215375"/>
                </a:lnTo>
                <a:lnTo>
                  <a:pt x="52411" y="151397"/>
                </a:lnTo>
                <a:lnTo>
                  <a:pt x="80145" y="122474"/>
                </a:lnTo>
                <a:lnTo>
                  <a:pt x="112893" y="95953"/>
                </a:lnTo>
                <a:lnTo>
                  <a:pt x="150235" y="72101"/>
                </a:lnTo>
                <a:lnTo>
                  <a:pt x="191753" y="51184"/>
                </a:lnTo>
                <a:lnTo>
                  <a:pt x="237027" y="33471"/>
                </a:lnTo>
                <a:lnTo>
                  <a:pt x="285637" y="19228"/>
                </a:lnTo>
                <a:lnTo>
                  <a:pt x="337164" y="8724"/>
                </a:lnTo>
                <a:lnTo>
                  <a:pt x="391190" y="2225"/>
                </a:lnTo>
                <a:lnTo>
                  <a:pt x="447294" y="0"/>
                </a:lnTo>
                <a:lnTo>
                  <a:pt x="503397" y="2225"/>
                </a:lnTo>
                <a:lnTo>
                  <a:pt x="557423" y="8724"/>
                </a:lnTo>
                <a:lnTo>
                  <a:pt x="608950" y="19228"/>
                </a:lnTo>
                <a:lnTo>
                  <a:pt x="657560" y="33471"/>
                </a:lnTo>
                <a:lnTo>
                  <a:pt x="702834" y="51184"/>
                </a:lnTo>
                <a:lnTo>
                  <a:pt x="744352" y="72101"/>
                </a:lnTo>
                <a:lnTo>
                  <a:pt x="781694" y="95953"/>
                </a:lnTo>
                <a:lnTo>
                  <a:pt x="814442" y="122474"/>
                </a:lnTo>
                <a:lnTo>
                  <a:pt x="842176" y="151397"/>
                </a:lnTo>
                <a:lnTo>
                  <a:pt x="864477" y="182453"/>
                </a:lnTo>
                <a:lnTo>
                  <a:pt x="891102" y="249897"/>
                </a:lnTo>
                <a:lnTo>
                  <a:pt x="894588" y="285750"/>
                </a:lnTo>
                <a:lnTo>
                  <a:pt x="891102" y="321602"/>
                </a:lnTo>
                <a:lnTo>
                  <a:pt x="864477" y="389046"/>
                </a:lnTo>
                <a:lnTo>
                  <a:pt x="842176" y="420102"/>
                </a:lnTo>
                <a:lnTo>
                  <a:pt x="814442" y="449025"/>
                </a:lnTo>
                <a:lnTo>
                  <a:pt x="781694" y="475546"/>
                </a:lnTo>
                <a:lnTo>
                  <a:pt x="744352" y="499398"/>
                </a:lnTo>
                <a:lnTo>
                  <a:pt x="702834" y="520315"/>
                </a:lnTo>
                <a:lnTo>
                  <a:pt x="657560" y="538028"/>
                </a:lnTo>
                <a:lnTo>
                  <a:pt x="608950" y="552271"/>
                </a:lnTo>
                <a:lnTo>
                  <a:pt x="557423" y="562775"/>
                </a:lnTo>
                <a:lnTo>
                  <a:pt x="503397" y="569274"/>
                </a:lnTo>
                <a:lnTo>
                  <a:pt x="447294" y="571500"/>
                </a:lnTo>
                <a:lnTo>
                  <a:pt x="391190" y="569274"/>
                </a:lnTo>
                <a:lnTo>
                  <a:pt x="337164" y="562775"/>
                </a:lnTo>
                <a:lnTo>
                  <a:pt x="285637" y="552271"/>
                </a:lnTo>
                <a:lnTo>
                  <a:pt x="237027" y="538028"/>
                </a:lnTo>
                <a:lnTo>
                  <a:pt x="191753" y="520315"/>
                </a:lnTo>
                <a:lnTo>
                  <a:pt x="150235" y="499398"/>
                </a:lnTo>
                <a:lnTo>
                  <a:pt x="112893" y="475546"/>
                </a:lnTo>
                <a:lnTo>
                  <a:pt x="80145" y="449025"/>
                </a:lnTo>
                <a:lnTo>
                  <a:pt x="52411" y="420102"/>
                </a:lnTo>
                <a:lnTo>
                  <a:pt x="30110" y="389046"/>
                </a:lnTo>
                <a:lnTo>
                  <a:pt x="3485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 txBox="1"/>
          <p:nvPr/>
        </p:nvSpPr>
        <p:spPr>
          <a:xfrm>
            <a:off x="4138929" y="4004005"/>
            <a:ext cx="24511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Trebuchet MS"/>
                <a:cs typeface="Trebuchet MS"/>
              </a:rPr>
              <a:t>2</a:t>
            </a:r>
            <a:r>
              <a:rPr sz="1800" b="1" spc="-145" dirty="0">
                <a:latin typeface="Trebuchet MS"/>
                <a:cs typeface="Trebuchet MS"/>
              </a:rPr>
              <a:t>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3603625" y="4002785"/>
            <a:ext cx="1358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85" dirty="0">
                <a:latin typeface="Trebuchet MS"/>
                <a:cs typeface="Trebuchet MS"/>
              </a:rPr>
              <a:t>b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3816096" y="4526279"/>
            <a:ext cx="896112" cy="57150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816096" y="4526279"/>
            <a:ext cx="896619" cy="571500"/>
          </a:xfrm>
          <a:custGeom>
            <a:avLst/>
            <a:gdLst/>
            <a:ahLst/>
            <a:cxnLst/>
            <a:rect l="l" t="t" r="r" b="b"/>
            <a:pathLst>
              <a:path w="896620" h="571500">
                <a:moveTo>
                  <a:pt x="0" y="285750"/>
                </a:moveTo>
                <a:lnTo>
                  <a:pt x="13687" y="215375"/>
                </a:lnTo>
                <a:lnTo>
                  <a:pt x="52508" y="151397"/>
                </a:lnTo>
                <a:lnTo>
                  <a:pt x="80292" y="122474"/>
                </a:lnTo>
                <a:lnTo>
                  <a:pt x="113099" y="95953"/>
                </a:lnTo>
                <a:lnTo>
                  <a:pt x="150507" y="72101"/>
                </a:lnTo>
                <a:lnTo>
                  <a:pt x="192097" y="51184"/>
                </a:lnTo>
                <a:lnTo>
                  <a:pt x="237448" y="33471"/>
                </a:lnTo>
                <a:lnTo>
                  <a:pt x="286140" y="19228"/>
                </a:lnTo>
                <a:lnTo>
                  <a:pt x="337752" y="8724"/>
                </a:lnTo>
                <a:lnTo>
                  <a:pt x="391864" y="2225"/>
                </a:lnTo>
                <a:lnTo>
                  <a:pt x="448055" y="0"/>
                </a:lnTo>
                <a:lnTo>
                  <a:pt x="504247" y="2225"/>
                </a:lnTo>
                <a:lnTo>
                  <a:pt x="558359" y="8724"/>
                </a:lnTo>
                <a:lnTo>
                  <a:pt x="609971" y="19228"/>
                </a:lnTo>
                <a:lnTo>
                  <a:pt x="658663" y="33471"/>
                </a:lnTo>
                <a:lnTo>
                  <a:pt x="704014" y="51184"/>
                </a:lnTo>
                <a:lnTo>
                  <a:pt x="745604" y="72101"/>
                </a:lnTo>
                <a:lnTo>
                  <a:pt x="783012" y="95953"/>
                </a:lnTo>
                <a:lnTo>
                  <a:pt x="815819" y="122474"/>
                </a:lnTo>
                <a:lnTo>
                  <a:pt x="843603" y="151397"/>
                </a:lnTo>
                <a:lnTo>
                  <a:pt x="865945" y="182453"/>
                </a:lnTo>
                <a:lnTo>
                  <a:pt x="892620" y="249897"/>
                </a:lnTo>
                <a:lnTo>
                  <a:pt x="896112" y="285750"/>
                </a:lnTo>
                <a:lnTo>
                  <a:pt x="892620" y="321602"/>
                </a:lnTo>
                <a:lnTo>
                  <a:pt x="865945" y="389046"/>
                </a:lnTo>
                <a:lnTo>
                  <a:pt x="843603" y="420102"/>
                </a:lnTo>
                <a:lnTo>
                  <a:pt x="815819" y="449025"/>
                </a:lnTo>
                <a:lnTo>
                  <a:pt x="783012" y="475546"/>
                </a:lnTo>
                <a:lnTo>
                  <a:pt x="745604" y="499398"/>
                </a:lnTo>
                <a:lnTo>
                  <a:pt x="704014" y="520315"/>
                </a:lnTo>
                <a:lnTo>
                  <a:pt x="658663" y="538028"/>
                </a:lnTo>
                <a:lnTo>
                  <a:pt x="609971" y="552271"/>
                </a:lnTo>
                <a:lnTo>
                  <a:pt x="558359" y="562775"/>
                </a:lnTo>
                <a:lnTo>
                  <a:pt x="504247" y="569274"/>
                </a:lnTo>
                <a:lnTo>
                  <a:pt x="448055" y="571500"/>
                </a:lnTo>
                <a:lnTo>
                  <a:pt x="391864" y="569274"/>
                </a:lnTo>
                <a:lnTo>
                  <a:pt x="337752" y="562775"/>
                </a:lnTo>
                <a:lnTo>
                  <a:pt x="286140" y="552271"/>
                </a:lnTo>
                <a:lnTo>
                  <a:pt x="237448" y="538028"/>
                </a:lnTo>
                <a:lnTo>
                  <a:pt x="192097" y="520315"/>
                </a:lnTo>
                <a:lnTo>
                  <a:pt x="150507" y="499398"/>
                </a:lnTo>
                <a:lnTo>
                  <a:pt x="113099" y="475546"/>
                </a:lnTo>
                <a:lnTo>
                  <a:pt x="80292" y="449025"/>
                </a:lnTo>
                <a:lnTo>
                  <a:pt x="52508" y="420102"/>
                </a:lnTo>
                <a:lnTo>
                  <a:pt x="30166" y="389046"/>
                </a:lnTo>
                <a:lnTo>
                  <a:pt x="3491" y="321602"/>
                </a:lnTo>
                <a:lnTo>
                  <a:pt x="0" y="285750"/>
                </a:lnTo>
                <a:close/>
              </a:path>
            </a:pathLst>
          </a:custGeom>
          <a:ln w="6096">
            <a:solidFill>
              <a:srgbClr val="FFC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4090415" y="4648327"/>
            <a:ext cx="36068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50" dirty="0">
                <a:latin typeface="Trebuchet MS"/>
                <a:cs typeface="Trebuchet MS"/>
              </a:rPr>
              <a:t>200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3613150" y="4646117"/>
            <a:ext cx="13589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00" dirty="0">
                <a:latin typeface="Trebuchet MS"/>
                <a:cs typeface="Trebuchet MS"/>
              </a:rPr>
              <a:t>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3690873" y="5385003"/>
            <a:ext cx="92836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b="1" spc="-125" dirty="0">
                <a:latin typeface="Trebuchet MS"/>
                <a:cs typeface="Trebuchet MS"/>
              </a:rPr>
              <a:t>Object</a:t>
            </a:r>
            <a:r>
              <a:rPr sz="1800" b="1" spc="-210" dirty="0">
                <a:latin typeface="Trebuchet MS"/>
                <a:cs typeface="Trebuchet MS"/>
              </a:rPr>
              <a:t> </a:t>
            </a:r>
            <a:r>
              <a:rPr sz="1800" b="1" spc="-114" dirty="0">
                <a:latin typeface="Trebuchet MS"/>
                <a:cs typeface="Trebuchet MS"/>
              </a:rPr>
              <a:t>b2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446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409" dirty="0"/>
              <a:t>Uses </a:t>
            </a:r>
            <a:r>
              <a:rPr sz="4400" spc="-30" dirty="0"/>
              <a:t>of </a:t>
            </a:r>
            <a:r>
              <a:rPr sz="4400" spc="-220" dirty="0"/>
              <a:t>Static </a:t>
            </a:r>
            <a:r>
              <a:rPr sz="4400" spc="-445" dirty="0"/>
              <a:t>Class</a:t>
            </a:r>
            <a:r>
              <a:rPr sz="4400" spc="-310" dirty="0"/>
              <a:t> </a:t>
            </a:r>
            <a:r>
              <a:rPr sz="4400" spc="-285" dirty="0"/>
              <a:t>Data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8548"/>
            <a:ext cx="10049510" cy="4040504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800" spc="-145" dirty="0">
                <a:latin typeface="Arial"/>
                <a:cs typeface="Arial"/>
              </a:rPr>
              <a:t>Why </a:t>
            </a:r>
            <a:r>
              <a:rPr sz="2800" spc="-65" dirty="0">
                <a:latin typeface="Arial"/>
                <a:cs typeface="Arial"/>
              </a:rPr>
              <a:t>would </a:t>
            </a:r>
            <a:r>
              <a:rPr sz="2800" spc="-120" dirty="0">
                <a:latin typeface="Arial"/>
                <a:cs typeface="Arial"/>
              </a:rPr>
              <a:t>you </a:t>
            </a:r>
            <a:r>
              <a:rPr sz="2800" spc="-60" dirty="0">
                <a:latin typeface="Arial"/>
                <a:cs typeface="Arial"/>
              </a:rPr>
              <a:t>want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95" dirty="0">
                <a:latin typeface="Arial"/>
                <a:cs typeface="Arial"/>
              </a:rPr>
              <a:t>use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00" dirty="0">
                <a:latin typeface="Arial"/>
                <a:cs typeface="Arial"/>
              </a:rPr>
              <a:t>member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data?</a:t>
            </a:r>
            <a:endParaRPr sz="2800">
              <a:latin typeface="Arial"/>
              <a:cs typeface="Arial"/>
            </a:endParaRPr>
          </a:p>
          <a:p>
            <a:pPr marL="241300" marR="31750" indent="-228600">
              <a:lnSpc>
                <a:spcPts val="2690"/>
              </a:lnSpc>
              <a:spcBef>
                <a:spcPts val="975"/>
              </a:spcBef>
              <a:buChar char="•"/>
              <a:tabLst>
                <a:tab pos="241935" algn="l"/>
              </a:tabLst>
            </a:pPr>
            <a:r>
              <a:rPr sz="2800" spc="-280" dirty="0">
                <a:latin typeface="Arial"/>
                <a:cs typeface="Arial"/>
              </a:rPr>
              <a:t>As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40" dirty="0">
                <a:latin typeface="Arial"/>
                <a:cs typeface="Arial"/>
              </a:rPr>
              <a:t>example, </a:t>
            </a:r>
            <a:r>
              <a:rPr sz="2800" spc="-170" dirty="0">
                <a:latin typeface="Arial"/>
                <a:cs typeface="Arial"/>
              </a:rPr>
              <a:t>suppose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65" dirty="0">
                <a:latin typeface="Arial"/>
                <a:cs typeface="Arial"/>
              </a:rPr>
              <a:t>object </a:t>
            </a:r>
            <a:r>
              <a:rPr sz="2800" spc="-135" dirty="0">
                <a:latin typeface="Arial"/>
                <a:cs typeface="Arial"/>
              </a:rPr>
              <a:t>needed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85" dirty="0">
                <a:latin typeface="Arial"/>
                <a:cs typeface="Arial"/>
              </a:rPr>
              <a:t>know </a:t>
            </a:r>
            <a:r>
              <a:rPr sz="2800" spc="-75" dirty="0">
                <a:latin typeface="Arial"/>
                <a:cs typeface="Arial"/>
              </a:rPr>
              <a:t>how </a:t>
            </a:r>
            <a:r>
              <a:rPr sz="2800" spc="-150" dirty="0">
                <a:latin typeface="Arial"/>
                <a:cs typeface="Arial"/>
              </a:rPr>
              <a:t>many </a:t>
            </a:r>
            <a:r>
              <a:rPr sz="2800" spc="-30" dirty="0">
                <a:latin typeface="Arial"/>
                <a:cs typeface="Arial"/>
              </a:rPr>
              <a:t>other 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50" dirty="0">
                <a:latin typeface="Arial"/>
                <a:cs typeface="Arial"/>
              </a:rPr>
              <a:t>its </a:t>
            </a:r>
            <a:r>
              <a:rPr sz="2800" spc="-210" dirty="0">
                <a:latin typeface="Arial"/>
                <a:cs typeface="Arial"/>
              </a:rPr>
              <a:t>class </a:t>
            </a:r>
            <a:r>
              <a:rPr sz="2800" spc="-95" dirty="0">
                <a:latin typeface="Arial"/>
                <a:cs typeface="Arial"/>
              </a:rPr>
              <a:t>were </a:t>
            </a:r>
            <a:r>
              <a:rPr sz="2800" spc="-45" dirty="0">
                <a:latin typeface="Arial"/>
                <a:cs typeface="Arial"/>
              </a:rPr>
              <a:t>in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450" dirty="0">
                <a:latin typeface="Arial"/>
                <a:cs typeface="Arial"/>
              </a:rPr>
              <a:t> </a:t>
            </a:r>
            <a:r>
              <a:rPr sz="2800" spc="-110" dirty="0">
                <a:latin typeface="Arial"/>
                <a:cs typeface="Arial"/>
              </a:rPr>
              <a:t>program.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ts val="3325"/>
              </a:lnSpc>
              <a:spcBef>
                <a:spcPts val="355"/>
              </a:spcBef>
              <a:buChar char="•"/>
              <a:tabLst>
                <a:tab pos="241935" algn="l"/>
              </a:tabLst>
            </a:pPr>
            <a:r>
              <a:rPr sz="2800" spc="-15" dirty="0">
                <a:latin typeface="Arial"/>
                <a:cs typeface="Arial"/>
              </a:rPr>
              <a:t>for </a:t>
            </a:r>
            <a:r>
              <a:rPr sz="2800" spc="-145" dirty="0">
                <a:latin typeface="Arial"/>
                <a:cs typeface="Arial"/>
              </a:rPr>
              <a:t>example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30" dirty="0">
                <a:latin typeface="Arial"/>
                <a:cs typeface="Arial"/>
              </a:rPr>
              <a:t>:</a:t>
            </a:r>
            <a:endParaRPr sz="2800">
              <a:latin typeface="Arial"/>
              <a:cs typeface="Arial"/>
            </a:endParaRPr>
          </a:p>
          <a:p>
            <a:pPr marL="698500" marR="127000" lvl="1" indent="-228600">
              <a:lnSpc>
                <a:spcPts val="2300"/>
              </a:lnSpc>
              <a:spcBef>
                <a:spcPts val="530"/>
              </a:spcBef>
              <a:buChar char="•"/>
              <a:tabLst>
                <a:tab pos="699135" algn="l"/>
              </a:tabLst>
            </a:pPr>
            <a:r>
              <a:rPr sz="2400" spc="-70" dirty="0">
                <a:latin typeface="Arial"/>
                <a:cs typeface="Arial"/>
              </a:rPr>
              <a:t>In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00" dirty="0">
                <a:latin typeface="Arial"/>
                <a:cs typeface="Arial"/>
              </a:rPr>
              <a:t>road-racing </a:t>
            </a:r>
            <a:r>
              <a:rPr sz="2400" spc="-150" dirty="0">
                <a:latin typeface="Arial"/>
                <a:cs typeface="Arial"/>
              </a:rPr>
              <a:t>game, </a:t>
            </a:r>
            <a:r>
              <a:rPr sz="2400" spc="-190" dirty="0">
                <a:latin typeface="Arial"/>
                <a:cs typeface="Arial"/>
              </a:rPr>
              <a:t>a </a:t>
            </a:r>
            <a:r>
              <a:rPr sz="2400" spc="-130" dirty="0">
                <a:latin typeface="Arial"/>
                <a:cs typeface="Arial"/>
              </a:rPr>
              <a:t>race </a:t>
            </a:r>
            <a:r>
              <a:rPr sz="2400" spc="-120" dirty="0">
                <a:latin typeface="Arial"/>
                <a:cs typeface="Arial"/>
              </a:rPr>
              <a:t>car </a:t>
            </a:r>
            <a:r>
              <a:rPr sz="2400" spc="-50" dirty="0">
                <a:latin typeface="Arial"/>
                <a:cs typeface="Arial"/>
              </a:rPr>
              <a:t>might want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75" dirty="0">
                <a:latin typeface="Arial"/>
                <a:cs typeface="Arial"/>
              </a:rPr>
              <a:t>know </a:t>
            </a:r>
            <a:r>
              <a:rPr sz="2400" spc="-65" dirty="0">
                <a:latin typeface="Arial"/>
                <a:cs typeface="Arial"/>
              </a:rPr>
              <a:t>how </a:t>
            </a:r>
            <a:r>
              <a:rPr sz="2400" spc="-130" dirty="0">
                <a:latin typeface="Arial"/>
                <a:cs typeface="Arial"/>
              </a:rPr>
              <a:t>many </a:t>
            </a:r>
            <a:r>
              <a:rPr sz="2400" spc="-30" dirty="0">
                <a:latin typeface="Arial"/>
                <a:cs typeface="Arial"/>
              </a:rPr>
              <a:t>other</a:t>
            </a:r>
            <a:r>
              <a:rPr sz="2400" spc="-490" dirty="0">
                <a:latin typeface="Arial"/>
                <a:cs typeface="Arial"/>
              </a:rPr>
              <a:t> </a:t>
            </a:r>
            <a:r>
              <a:rPr sz="2400" spc="-165" dirty="0">
                <a:latin typeface="Arial"/>
                <a:cs typeface="Arial"/>
              </a:rPr>
              <a:t>cars  </a:t>
            </a:r>
            <a:r>
              <a:rPr sz="2400" spc="-110" dirty="0">
                <a:latin typeface="Arial"/>
                <a:cs typeface="Arial"/>
              </a:rPr>
              <a:t>are </a:t>
            </a:r>
            <a:r>
              <a:rPr sz="2400" spc="-20" dirty="0">
                <a:latin typeface="Arial"/>
                <a:cs typeface="Arial"/>
              </a:rPr>
              <a:t>still </a:t>
            </a:r>
            <a:r>
              <a:rPr sz="2400" spc="-30" dirty="0">
                <a:latin typeface="Arial"/>
                <a:cs typeface="Arial"/>
              </a:rPr>
              <a:t>in the</a:t>
            </a:r>
            <a:r>
              <a:rPr sz="2400" spc="-375" dirty="0">
                <a:latin typeface="Arial"/>
                <a:cs typeface="Arial"/>
              </a:rPr>
              <a:t> </a:t>
            </a:r>
            <a:r>
              <a:rPr sz="2400" spc="-114" dirty="0">
                <a:latin typeface="Arial"/>
                <a:cs typeface="Arial"/>
              </a:rPr>
              <a:t>race.</a:t>
            </a:r>
            <a:endParaRPr sz="2400">
              <a:latin typeface="Arial"/>
              <a:cs typeface="Arial"/>
            </a:endParaRPr>
          </a:p>
          <a:p>
            <a:pPr marL="241300" marR="5080" indent="-228600">
              <a:lnSpc>
                <a:spcPts val="2690"/>
              </a:lnSpc>
              <a:spcBef>
                <a:spcPts val="990"/>
              </a:spcBef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60" dirty="0">
                <a:latin typeface="Arial"/>
                <a:cs typeface="Arial"/>
              </a:rPr>
              <a:t>this </a:t>
            </a:r>
            <a:r>
              <a:rPr sz="2800" spc="-235" dirty="0">
                <a:latin typeface="Arial"/>
                <a:cs typeface="Arial"/>
              </a:rPr>
              <a:t>case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05" dirty="0">
                <a:latin typeface="Arial"/>
                <a:cs typeface="Arial"/>
              </a:rPr>
              <a:t>variable </a:t>
            </a:r>
            <a:r>
              <a:rPr sz="2800" spc="-75" dirty="0">
                <a:latin typeface="Arial"/>
                <a:cs typeface="Arial"/>
              </a:rPr>
              <a:t>count </a:t>
            </a:r>
            <a:r>
              <a:rPr sz="2800" spc="-100" dirty="0">
                <a:latin typeface="Arial"/>
                <a:cs typeface="Arial"/>
              </a:rPr>
              <a:t>could </a:t>
            </a:r>
            <a:r>
              <a:rPr sz="2800" spc="-130" dirty="0">
                <a:latin typeface="Arial"/>
                <a:cs typeface="Arial"/>
              </a:rPr>
              <a:t>be </a:t>
            </a:r>
            <a:r>
              <a:rPr sz="2800" spc="-90" dirty="0">
                <a:latin typeface="Arial"/>
                <a:cs typeface="Arial"/>
              </a:rPr>
              <a:t>included </a:t>
            </a:r>
            <a:r>
              <a:rPr sz="2800" spc="-265" dirty="0">
                <a:latin typeface="Arial"/>
                <a:cs typeface="Arial"/>
              </a:rPr>
              <a:t>as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0" dirty="0">
                <a:latin typeface="Arial"/>
                <a:cs typeface="Arial"/>
              </a:rPr>
              <a:t>of 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85" dirty="0">
                <a:latin typeface="Arial"/>
                <a:cs typeface="Arial"/>
              </a:rPr>
              <a:t>class. </a:t>
            </a:r>
            <a:r>
              <a:rPr sz="2800" spc="-75" dirty="0">
                <a:latin typeface="Arial"/>
                <a:cs typeface="Arial"/>
              </a:rPr>
              <a:t>All </a:t>
            </a:r>
            <a:r>
              <a:rPr sz="2800" spc="-35" dirty="0">
                <a:latin typeface="Arial"/>
                <a:cs typeface="Arial"/>
              </a:rPr>
              <a:t>the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65" dirty="0">
                <a:latin typeface="Arial"/>
                <a:cs typeface="Arial"/>
              </a:rPr>
              <a:t>would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240" dirty="0">
                <a:latin typeface="Arial"/>
                <a:cs typeface="Arial"/>
              </a:rPr>
              <a:t>access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55" dirty="0">
                <a:latin typeface="Arial"/>
                <a:cs typeface="Arial"/>
              </a:rPr>
              <a:t>this</a:t>
            </a:r>
            <a:r>
              <a:rPr sz="2800" spc="-459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  <a:p>
            <a:pPr marL="241300" marR="62865" indent="-228600">
              <a:lnSpc>
                <a:spcPts val="2690"/>
              </a:lnSpc>
              <a:spcBef>
                <a:spcPts val="994"/>
              </a:spcBef>
              <a:buChar char="•"/>
              <a:tabLst>
                <a:tab pos="241935" algn="l"/>
              </a:tabLst>
            </a:pPr>
            <a:r>
              <a:rPr sz="2800" spc="40" dirty="0">
                <a:latin typeface="Arial"/>
                <a:cs typeface="Arial"/>
              </a:rPr>
              <a:t>It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would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be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204" dirty="0">
                <a:latin typeface="Arial"/>
                <a:cs typeface="Arial"/>
              </a:rPr>
              <a:t>same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variable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for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10" dirty="0">
                <a:latin typeface="Arial"/>
                <a:cs typeface="Arial"/>
              </a:rPr>
              <a:t>of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them;</a:t>
            </a:r>
            <a:r>
              <a:rPr sz="2800" spc="-14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they</a:t>
            </a:r>
            <a:r>
              <a:rPr sz="2800" spc="-135" dirty="0">
                <a:latin typeface="Arial"/>
                <a:cs typeface="Arial"/>
              </a:rPr>
              <a:t> </a:t>
            </a:r>
            <a:r>
              <a:rPr sz="2800" spc="-65" dirty="0">
                <a:latin typeface="Arial"/>
                <a:cs typeface="Arial"/>
              </a:rPr>
              <a:t>would</a:t>
            </a:r>
            <a:r>
              <a:rPr sz="2800" spc="-140" dirty="0">
                <a:latin typeface="Arial"/>
                <a:cs typeface="Arial"/>
              </a:rPr>
              <a:t> </a:t>
            </a:r>
            <a:r>
              <a:rPr sz="2800" spc="-60" dirty="0">
                <a:latin typeface="Arial"/>
                <a:cs typeface="Arial"/>
              </a:rPr>
              <a:t>all</a:t>
            </a:r>
            <a:r>
              <a:rPr sz="2800" spc="-155" dirty="0">
                <a:latin typeface="Arial"/>
                <a:cs typeface="Arial"/>
              </a:rPr>
              <a:t> </a:t>
            </a:r>
            <a:r>
              <a:rPr sz="2800" spc="-220" dirty="0">
                <a:latin typeface="Arial"/>
                <a:cs typeface="Arial"/>
              </a:rPr>
              <a:t>see</a:t>
            </a:r>
            <a:r>
              <a:rPr sz="2800" spc="-80" dirty="0">
                <a:latin typeface="Arial"/>
                <a:cs typeface="Arial"/>
              </a:rPr>
              <a:t> </a:t>
            </a:r>
            <a:r>
              <a:rPr sz="2800" spc="-35" dirty="0">
                <a:latin typeface="Arial"/>
                <a:cs typeface="Arial"/>
              </a:rPr>
              <a:t>the  </a:t>
            </a:r>
            <a:r>
              <a:rPr sz="2800" spc="-200" dirty="0">
                <a:latin typeface="Arial"/>
                <a:cs typeface="Arial"/>
              </a:rPr>
              <a:t>same</a:t>
            </a:r>
            <a:r>
              <a:rPr sz="2800" spc="-150" dirty="0">
                <a:latin typeface="Arial"/>
                <a:cs typeface="Arial"/>
              </a:rPr>
              <a:t> </a:t>
            </a:r>
            <a:r>
              <a:rPr sz="2800" spc="-75" dirty="0">
                <a:latin typeface="Arial"/>
                <a:cs typeface="Arial"/>
              </a:rPr>
              <a:t>count.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111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/>
              <a:t>Separate </a:t>
            </a:r>
            <a:r>
              <a:rPr sz="4400" spc="-185" dirty="0"/>
              <a:t>Declaration </a:t>
            </a:r>
            <a:r>
              <a:rPr sz="4400" spc="-229" dirty="0"/>
              <a:t>and</a:t>
            </a:r>
            <a:r>
              <a:rPr sz="4400" spc="-260" dirty="0"/>
              <a:t> </a:t>
            </a:r>
            <a:r>
              <a:rPr sz="4400" spc="-100" dirty="0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18548"/>
            <a:ext cx="10145395" cy="4237355"/>
          </a:xfrm>
          <a:prstGeom prst="rect">
            <a:avLst/>
          </a:prstGeom>
        </p:spPr>
        <p:txBody>
          <a:bodyPr vert="horz" wrap="square" lIns="0" tIns="5334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420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Static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105" dirty="0">
                <a:latin typeface="Arial"/>
                <a:cs typeface="Arial"/>
              </a:rPr>
              <a:t>requires </a:t>
            </a:r>
            <a:r>
              <a:rPr sz="2800" spc="-155" dirty="0">
                <a:latin typeface="Arial"/>
                <a:cs typeface="Arial"/>
              </a:rPr>
              <a:t>an </a:t>
            </a:r>
            <a:r>
              <a:rPr sz="2800" spc="-130" dirty="0">
                <a:latin typeface="Arial"/>
                <a:cs typeface="Arial"/>
              </a:rPr>
              <a:t>unusual</a:t>
            </a:r>
            <a:r>
              <a:rPr sz="2800" spc="-204" dirty="0">
                <a:latin typeface="Arial"/>
                <a:cs typeface="Arial"/>
              </a:rPr>
              <a:t> </a:t>
            </a:r>
            <a:r>
              <a:rPr sz="2800" spc="-45" dirty="0">
                <a:latin typeface="Arial"/>
                <a:cs typeface="Arial"/>
              </a:rPr>
              <a:t>format.</a:t>
            </a:r>
            <a:endParaRPr sz="2800">
              <a:latin typeface="Arial"/>
              <a:cs typeface="Arial"/>
            </a:endParaRPr>
          </a:p>
          <a:p>
            <a:pPr marL="241300" marR="732155" indent="-228600">
              <a:lnSpc>
                <a:spcPts val="2690"/>
              </a:lnSpc>
              <a:spcBef>
                <a:spcPts val="975"/>
              </a:spcBef>
              <a:buChar char="•"/>
              <a:tabLst>
                <a:tab pos="241935" algn="l"/>
              </a:tabLst>
            </a:pPr>
            <a:r>
              <a:rPr sz="2800" spc="-105" dirty="0">
                <a:latin typeface="Arial"/>
                <a:cs typeface="Arial"/>
              </a:rPr>
              <a:t>Ordinary </a:t>
            </a:r>
            <a:r>
              <a:rPr sz="2800" spc="-125" dirty="0">
                <a:latin typeface="Arial"/>
                <a:cs typeface="Arial"/>
              </a:rPr>
              <a:t>variables </a:t>
            </a:r>
            <a:r>
              <a:rPr sz="2800" spc="-130" dirty="0">
                <a:latin typeface="Arial"/>
                <a:cs typeface="Arial"/>
              </a:rPr>
              <a:t>are </a:t>
            </a:r>
            <a:r>
              <a:rPr sz="2800" spc="-120" dirty="0">
                <a:latin typeface="Arial"/>
                <a:cs typeface="Arial"/>
              </a:rPr>
              <a:t>usually declared </a:t>
            </a:r>
            <a:r>
              <a:rPr sz="2800" spc="-135" dirty="0">
                <a:latin typeface="Arial"/>
                <a:cs typeface="Arial"/>
              </a:rPr>
              <a:t>and </a:t>
            </a:r>
            <a:r>
              <a:rPr sz="2800" spc="-80" dirty="0">
                <a:latin typeface="Arial"/>
                <a:cs typeface="Arial"/>
              </a:rPr>
              <a:t>defined </a:t>
            </a:r>
            <a:r>
              <a:rPr sz="2800" spc="-35" dirty="0">
                <a:latin typeface="Arial"/>
                <a:cs typeface="Arial"/>
              </a:rPr>
              <a:t>in the</a:t>
            </a:r>
            <a:r>
              <a:rPr sz="2800" spc="-350" dirty="0">
                <a:latin typeface="Arial"/>
                <a:cs typeface="Arial"/>
              </a:rPr>
              <a:t> </a:t>
            </a:r>
            <a:r>
              <a:rPr sz="2800" spc="-200" dirty="0">
                <a:latin typeface="Arial"/>
                <a:cs typeface="Arial"/>
              </a:rPr>
              <a:t>same  </a:t>
            </a:r>
            <a:r>
              <a:rPr sz="2800" spc="-80" dirty="0">
                <a:latin typeface="Arial"/>
                <a:cs typeface="Arial"/>
              </a:rPr>
              <a:t>statement.</a:t>
            </a:r>
            <a:endParaRPr sz="2800">
              <a:latin typeface="Arial"/>
              <a:cs typeface="Arial"/>
            </a:endParaRPr>
          </a:p>
          <a:p>
            <a:pPr marL="241300" marR="946150" indent="-228600">
              <a:lnSpc>
                <a:spcPts val="2690"/>
              </a:lnSpc>
              <a:spcBef>
                <a:spcPts val="1005"/>
              </a:spcBef>
              <a:buChar char="•"/>
              <a:tabLst>
                <a:tab pos="241935" algn="l"/>
              </a:tabLst>
            </a:pPr>
            <a:r>
              <a:rPr sz="2800" spc="-125" dirty="0">
                <a:latin typeface="Arial"/>
                <a:cs typeface="Arial"/>
              </a:rPr>
              <a:t>Static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05" dirty="0">
                <a:latin typeface="Arial"/>
                <a:cs typeface="Arial"/>
              </a:rPr>
              <a:t>data, </a:t>
            </a:r>
            <a:r>
              <a:rPr sz="2800" spc="-90" dirty="0">
                <a:latin typeface="Arial"/>
                <a:cs typeface="Arial"/>
              </a:rPr>
              <a:t>on </a:t>
            </a:r>
            <a:r>
              <a:rPr sz="2800" spc="-35" dirty="0">
                <a:latin typeface="Arial"/>
                <a:cs typeface="Arial"/>
              </a:rPr>
              <a:t>the other </a:t>
            </a:r>
            <a:r>
              <a:rPr sz="2800" spc="-120" dirty="0">
                <a:latin typeface="Arial"/>
                <a:cs typeface="Arial"/>
              </a:rPr>
              <a:t>hand, </a:t>
            </a:r>
            <a:r>
              <a:rPr sz="2800" spc="-105" dirty="0">
                <a:latin typeface="Arial"/>
                <a:cs typeface="Arial"/>
              </a:rPr>
              <a:t>requires </a:t>
            </a:r>
            <a:r>
              <a:rPr sz="2800" spc="10" dirty="0">
                <a:latin typeface="Arial"/>
                <a:cs typeface="Arial"/>
              </a:rPr>
              <a:t>two</a:t>
            </a:r>
            <a:r>
              <a:rPr sz="2800" spc="-440" dirty="0">
                <a:latin typeface="Arial"/>
                <a:cs typeface="Arial"/>
              </a:rPr>
              <a:t> </a:t>
            </a:r>
            <a:r>
              <a:rPr sz="2800" spc="-140" dirty="0">
                <a:latin typeface="Arial"/>
                <a:cs typeface="Arial"/>
              </a:rPr>
              <a:t>separate  </a:t>
            </a:r>
            <a:r>
              <a:rPr sz="2800" spc="-105" dirty="0">
                <a:latin typeface="Arial"/>
                <a:cs typeface="Arial"/>
              </a:rPr>
              <a:t>statements.</a:t>
            </a:r>
            <a:endParaRPr sz="2800">
              <a:latin typeface="Arial"/>
              <a:cs typeface="Arial"/>
            </a:endParaRPr>
          </a:p>
          <a:p>
            <a:pPr marL="698500" lvl="1" indent="-228600">
              <a:lnSpc>
                <a:spcPts val="2795"/>
              </a:lnSpc>
              <a:buChar char="•"/>
              <a:tabLst>
                <a:tab pos="699135" algn="l"/>
              </a:tabLst>
            </a:pPr>
            <a:r>
              <a:rPr sz="2400" spc="-175" dirty="0">
                <a:latin typeface="Arial"/>
                <a:cs typeface="Arial"/>
              </a:rPr>
              <a:t>The </a:t>
            </a:r>
            <a:r>
              <a:rPr sz="2400" spc="-105" dirty="0">
                <a:latin typeface="Arial"/>
                <a:cs typeface="Arial"/>
              </a:rPr>
              <a:t>variable’s </a:t>
            </a:r>
            <a:r>
              <a:rPr sz="2400" spc="-75" dirty="0">
                <a:latin typeface="Arial"/>
                <a:cs typeface="Arial"/>
              </a:rPr>
              <a:t>declaration </a:t>
            </a:r>
            <a:r>
              <a:rPr sz="2400" spc="-135" dirty="0">
                <a:latin typeface="Arial"/>
                <a:cs typeface="Arial"/>
              </a:rPr>
              <a:t>appears </a:t>
            </a:r>
            <a:r>
              <a:rPr sz="2400" spc="-30" dirty="0">
                <a:latin typeface="Arial"/>
                <a:cs typeface="Arial"/>
              </a:rPr>
              <a:t>in the </a:t>
            </a:r>
            <a:r>
              <a:rPr sz="2400" spc="-180" dirty="0">
                <a:latin typeface="Arial"/>
                <a:cs typeface="Arial"/>
              </a:rPr>
              <a:t>class </a:t>
            </a:r>
            <a:r>
              <a:rPr sz="2400" spc="-30" dirty="0">
                <a:latin typeface="Arial"/>
                <a:cs typeface="Arial"/>
              </a:rPr>
              <a:t>definition, </a:t>
            </a:r>
            <a:r>
              <a:rPr sz="2400" spc="-10" dirty="0">
                <a:latin typeface="Arial"/>
                <a:cs typeface="Arial"/>
              </a:rPr>
              <a:t>but</a:t>
            </a:r>
            <a:r>
              <a:rPr sz="2400" spc="-415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endParaRPr sz="2400">
              <a:latin typeface="Arial"/>
              <a:cs typeface="Arial"/>
            </a:endParaRPr>
          </a:p>
          <a:p>
            <a:pPr marL="698500" lvl="1" indent="-228600">
              <a:lnSpc>
                <a:spcPts val="2555"/>
              </a:lnSpc>
              <a:buChar char="•"/>
              <a:tabLst>
                <a:tab pos="699135" algn="l"/>
              </a:tabLst>
            </a:pPr>
            <a:r>
              <a:rPr sz="2400" spc="-114" dirty="0">
                <a:latin typeface="Arial"/>
                <a:cs typeface="Arial"/>
              </a:rPr>
              <a:t>Variable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70" dirty="0">
                <a:latin typeface="Arial"/>
                <a:cs typeface="Arial"/>
              </a:rPr>
              <a:t>defined outside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160" dirty="0">
                <a:latin typeface="Arial"/>
                <a:cs typeface="Arial"/>
              </a:rPr>
              <a:t>class, </a:t>
            </a:r>
            <a:r>
              <a:rPr sz="2400" spc="-30" dirty="0">
                <a:latin typeface="Arial"/>
                <a:cs typeface="Arial"/>
              </a:rPr>
              <a:t>in </a:t>
            </a:r>
            <a:r>
              <a:rPr sz="2400" spc="-105" dirty="0">
                <a:latin typeface="Arial"/>
                <a:cs typeface="Arial"/>
              </a:rPr>
              <a:t>much </a:t>
            </a:r>
            <a:r>
              <a:rPr sz="2400" spc="-25" dirty="0">
                <a:latin typeface="Arial"/>
                <a:cs typeface="Arial"/>
              </a:rPr>
              <a:t>the </a:t>
            </a:r>
            <a:r>
              <a:rPr sz="2400" spc="-170" dirty="0">
                <a:latin typeface="Arial"/>
                <a:cs typeface="Arial"/>
              </a:rPr>
              <a:t>same </a:t>
            </a:r>
            <a:r>
              <a:rPr sz="2400" spc="-135" dirty="0">
                <a:latin typeface="Arial"/>
                <a:cs typeface="Arial"/>
              </a:rPr>
              <a:t>way </a:t>
            </a:r>
            <a:r>
              <a:rPr sz="2400" spc="-225" dirty="0">
                <a:latin typeface="Arial"/>
                <a:cs typeface="Arial"/>
              </a:rPr>
              <a:t>as </a:t>
            </a:r>
            <a:r>
              <a:rPr sz="2400" spc="-185" dirty="0">
                <a:latin typeface="Arial"/>
                <a:cs typeface="Arial"/>
              </a:rPr>
              <a:t>a</a:t>
            </a:r>
            <a:r>
              <a:rPr sz="2400" spc="-405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global</a:t>
            </a:r>
            <a:endParaRPr sz="2400">
              <a:latin typeface="Arial"/>
              <a:cs typeface="Arial"/>
            </a:endParaRPr>
          </a:p>
          <a:p>
            <a:pPr marL="698500">
              <a:lnSpc>
                <a:spcPts val="2595"/>
              </a:lnSpc>
            </a:pPr>
            <a:r>
              <a:rPr sz="2400" spc="-85" dirty="0">
                <a:latin typeface="Arial"/>
                <a:cs typeface="Arial"/>
              </a:rPr>
              <a:t>variable.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ts val="3329"/>
              </a:lnSpc>
              <a:spcBef>
                <a:spcPts val="309"/>
              </a:spcBef>
              <a:buChar char="•"/>
              <a:tabLst>
                <a:tab pos="241935" algn="l"/>
              </a:tabLst>
            </a:pPr>
            <a:r>
              <a:rPr sz="2800" spc="-145" dirty="0">
                <a:latin typeface="Arial"/>
                <a:cs typeface="Arial"/>
              </a:rPr>
              <a:t>Why is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25" dirty="0">
                <a:latin typeface="Arial"/>
                <a:cs typeface="Arial"/>
              </a:rPr>
              <a:t>two-part </a:t>
            </a:r>
            <a:r>
              <a:rPr sz="2800" spc="-130" dirty="0">
                <a:latin typeface="Arial"/>
                <a:cs typeface="Arial"/>
              </a:rPr>
              <a:t>approach</a:t>
            </a:r>
            <a:r>
              <a:rPr sz="2800" spc="-285" dirty="0">
                <a:latin typeface="Arial"/>
                <a:cs typeface="Arial"/>
              </a:rPr>
              <a:t> </a:t>
            </a:r>
            <a:r>
              <a:rPr sz="2800" spc="-190" dirty="0">
                <a:latin typeface="Arial"/>
                <a:cs typeface="Arial"/>
              </a:rPr>
              <a:t>used?</a:t>
            </a:r>
            <a:endParaRPr sz="2800">
              <a:latin typeface="Arial"/>
              <a:cs typeface="Arial"/>
            </a:endParaRPr>
          </a:p>
          <a:p>
            <a:pPr marL="698500" marR="5080" lvl="1" indent="-228600">
              <a:lnSpc>
                <a:spcPts val="2300"/>
              </a:lnSpc>
              <a:spcBef>
                <a:spcPts val="530"/>
              </a:spcBef>
              <a:buChar char="•"/>
              <a:tabLst>
                <a:tab pos="699135" algn="l"/>
              </a:tabLst>
            </a:pPr>
            <a:r>
              <a:rPr sz="2400" dirty="0">
                <a:latin typeface="Arial"/>
                <a:cs typeface="Arial"/>
              </a:rPr>
              <a:t>If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static</a:t>
            </a:r>
            <a:r>
              <a:rPr sz="2400" spc="-145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member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data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were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70" dirty="0">
                <a:latin typeface="Arial"/>
                <a:cs typeface="Arial"/>
              </a:rPr>
              <a:t>defined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90" dirty="0">
                <a:latin typeface="Arial"/>
                <a:cs typeface="Arial"/>
              </a:rPr>
              <a:t>inside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10" dirty="0">
                <a:latin typeface="Arial"/>
                <a:cs typeface="Arial"/>
              </a:rPr>
              <a:t> </a:t>
            </a:r>
            <a:r>
              <a:rPr sz="2400" spc="-160" dirty="0">
                <a:latin typeface="Arial"/>
                <a:cs typeface="Arial"/>
              </a:rPr>
              <a:t>class,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would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violate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idea  </a:t>
            </a:r>
            <a:r>
              <a:rPr sz="2400" spc="-5" dirty="0">
                <a:latin typeface="Arial"/>
                <a:cs typeface="Arial"/>
              </a:rPr>
              <a:t>that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175" dirty="0">
                <a:latin typeface="Arial"/>
                <a:cs typeface="Arial"/>
              </a:rPr>
              <a:t>class </a:t>
            </a:r>
            <a:r>
              <a:rPr sz="2400" spc="-25" dirty="0">
                <a:latin typeface="Arial"/>
                <a:cs typeface="Arial"/>
              </a:rPr>
              <a:t>definition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85" dirty="0">
                <a:latin typeface="Arial"/>
                <a:cs typeface="Arial"/>
              </a:rPr>
              <a:t>a </a:t>
            </a:r>
            <a:r>
              <a:rPr sz="2400" spc="-35" dirty="0">
                <a:latin typeface="Arial"/>
                <a:cs typeface="Arial"/>
              </a:rPr>
              <a:t>blueprint </a:t>
            </a:r>
            <a:r>
              <a:rPr sz="2400" spc="-110" dirty="0">
                <a:latin typeface="Arial"/>
                <a:cs typeface="Arial"/>
              </a:rPr>
              <a:t>and </a:t>
            </a:r>
            <a:r>
              <a:rPr sz="2400" spc="-145" dirty="0">
                <a:latin typeface="Arial"/>
                <a:cs typeface="Arial"/>
              </a:rPr>
              <a:t>does </a:t>
            </a:r>
            <a:r>
              <a:rPr sz="2400" spc="-10" dirty="0">
                <a:latin typeface="Arial"/>
                <a:cs typeface="Arial"/>
              </a:rPr>
              <a:t>not </a:t>
            </a:r>
            <a:r>
              <a:rPr sz="2400" spc="-95" dirty="0">
                <a:latin typeface="Arial"/>
                <a:cs typeface="Arial"/>
              </a:rPr>
              <a:t>set </a:t>
            </a:r>
            <a:r>
              <a:rPr sz="2400" spc="-130" dirty="0">
                <a:latin typeface="Arial"/>
                <a:cs typeface="Arial"/>
              </a:rPr>
              <a:t>aside </a:t>
            </a:r>
            <a:r>
              <a:rPr sz="2400" spc="-145" dirty="0">
                <a:latin typeface="Arial"/>
                <a:cs typeface="Arial"/>
              </a:rPr>
              <a:t>any</a:t>
            </a:r>
            <a:r>
              <a:rPr sz="2400" spc="-470" dirty="0">
                <a:latin typeface="Arial"/>
                <a:cs typeface="Arial"/>
              </a:rPr>
              <a:t> </a:t>
            </a:r>
            <a:r>
              <a:rPr sz="2400" spc="-95" dirty="0">
                <a:latin typeface="Arial"/>
                <a:cs typeface="Arial"/>
              </a:rPr>
              <a:t>memory.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8011159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85" dirty="0"/>
              <a:t>Separate </a:t>
            </a:r>
            <a:r>
              <a:rPr sz="4400" spc="-185" dirty="0"/>
              <a:t>Declaration </a:t>
            </a:r>
            <a:r>
              <a:rPr sz="4400" spc="-229" dirty="0"/>
              <a:t>and</a:t>
            </a:r>
            <a:r>
              <a:rPr sz="4400" spc="-260" dirty="0"/>
              <a:t> </a:t>
            </a:r>
            <a:r>
              <a:rPr sz="4400" spc="-100" dirty="0"/>
              <a:t>Definition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65055" cy="312102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41300" marR="242570" indent="-228600">
              <a:lnSpc>
                <a:spcPts val="3020"/>
              </a:lnSpc>
              <a:spcBef>
                <a:spcPts val="480"/>
              </a:spcBef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Putting </a:t>
            </a:r>
            <a:r>
              <a:rPr sz="2800" spc="-35" dirty="0">
                <a:latin typeface="Arial"/>
                <a:cs typeface="Arial"/>
              </a:rPr>
              <a:t>the definition </a:t>
            </a:r>
            <a:r>
              <a:rPr sz="2800" spc="-10" dirty="0">
                <a:latin typeface="Arial"/>
                <a:cs typeface="Arial"/>
              </a:rPr>
              <a:t>of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10" dirty="0">
                <a:latin typeface="Arial"/>
                <a:cs typeface="Arial"/>
              </a:rPr>
              <a:t>data </a:t>
            </a:r>
            <a:r>
              <a:rPr sz="2800" spc="-85" dirty="0">
                <a:latin typeface="Arial"/>
                <a:cs typeface="Arial"/>
              </a:rPr>
              <a:t>outside </a:t>
            </a:r>
            <a:r>
              <a:rPr sz="2800" spc="-35" dirty="0">
                <a:latin typeface="Arial"/>
                <a:cs typeface="Arial"/>
              </a:rPr>
              <a:t>the</a:t>
            </a:r>
            <a:r>
              <a:rPr sz="2800" spc="-530" dirty="0">
                <a:latin typeface="Arial"/>
                <a:cs typeface="Arial"/>
              </a:rPr>
              <a:t> </a:t>
            </a:r>
            <a:r>
              <a:rPr sz="2800" spc="-210" dirty="0">
                <a:latin typeface="Arial"/>
                <a:cs typeface="Arial"/>
              </a:rPr>
              <a:t>class </a:t>
            </a:r>
            <a:r>
              <a:rPr sz="2800" spc="-150" dirty="0">
                <a:latin typeface="Arial"/>
                <a:cs typeface="Arial"/>
              </a:rPr>
              <a:t>also  </a:t>
            </a:r>
            <a:r>
              <a:rPr sz="2800" spc="-180" dirty="0">
                <a:latin typeface="Arial"/>
                <a:cs typeface="Arial"/>
              </a:rPr>
              <a:t>serves </a:t>
            </a:r>
            <a:r>
              <a:rPr sz="2800" spc="20" dirty="0">
                <a:latin typeface="Arial"/>
                <a:cs typeface="Arial"/>
              </a:rPr>
              <a:t>to </a:t>
            </a:r>
            <a:r>
              <a:rPr sz="2800" spc="-165" dirty="0">
                <a:latin typeface="Arial"/>
                <a:cs typeface="Arial"/>
              </a:rPr>
              <a:t>emphasize</a:t>
            </a:r>
            <a:r>
              <a:rPr sz="2800" spc="-265" dirty="0">
                <a:latin typeface="Arial"/>
                <a:cs typeface="Arial"/>
              </a:rPr>
              <a:t> </a:t>
            </a:r>
            <a:r>
              <a:rPr sz="2800" spc="-5" dirty="0">
                <a:latin typeface="Arial"/>
                <a:cs typeface="Arial"/>
              </a:rPr>
              <a:t>that</a:t>
            </a:r>
            <a:endParaRPr sz="2800">
              <a:latin typeface="Arial"/>
              <a:cs typeface="Arial"/>
            </a:endParaRPr>
          </a:p>
          <a:p>
            <a:pPr marL="698500" marR="5080" lvl="1" indent="-228600" algn="just">
              <a:lnSpc>
                <a:spcPts val="2590"/>
              </a:lnSpc>
              <a:spcBef>
                <a:spcPts val="535"/>
              </a:spcBef>
              <a:buChar char="•"/>
              <a:tabLst>
                <a:tab pos="699135" algn="l"/>
              </a:tabLst>
            </a:pP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75" dirty="0">
                <a:latin typeface="Arial"/>
                <a:cs typeface="Arial"/>
              </a:rPr>
              <a:t>memory </a:t>
            </a:r>
            <a:r>
              <a:rPr sz="2400" spc="-175" dirty="0">
                <a:latin typeface="Arial"/>
                <a:cs typeface="Arial"/>
              </a:rPr>
              <a:t>space </a:t>
            </a:r>
            <a:r>
              <a:rPr sz="2400" spc="-10" dirty="0">
                <a:latin typeface="Arial"/>
                <a:cs typeface="Arial"/>
              </a:rPr>
              <a:t>for</a:t>
            </a:r>
            <a:r>
              <a:rPr sz="2400" spc="-505" dirty="0">
                <a:latin typeface="Arial"/>
                <a:cs typeface="Arial"/>
              </a:rPr>
              <a:t> </a:t>
            </a:r>
            <a:r>
              <a:rPr sz="2400" spc="-155" dirty="0">
                <a:latin typeface="Arial"/>
                <a:cs typeface="Arial"/>
              </a:rPr>
              <a:t>such </a:t>
            </a:r>
            <a:r>
              <a:rPr sz="2400" spc="-95" dirty="0">
                <a:latin typeface="Arial"/>
                <a:cs typeface="Arial"/>
              </a:rPr>
              <a:t>data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85" dirty="0">
                <a:latin typeface="Arial"/>
                <a:cs typeface="Arial"/>
              </a:rPr>
              <a:t>allocated </a:t>
            </a:r>
            <a:r>
              <a:rPr sz="2400" spc="-65" dirty="0">
                <a:latin typeface="Arial"/>
                <a:cs typeface="Arial"/>
              </a:rPr>
              <a:t>only </a:t>
            </a:r>
            <a:r>
              <a:rPr sz="2400" spc="-114" dirty="0">
                <a:latin typeface="Arial"/>
                <a:cs typeface="Arial"/>
              </a:rPr>
              <a:t>once, </a:t>
            </a:r>
            <a:r>
              <a:rPr sz="2400" spc="-75" dirty="0">
                <a:latin typeface="Arial"/>
                <a:cs typeface="Arial"/>
              </a:rPr>
              <a:t>before </a:t>
            </a:r>
            <a:r>
              <a:rPr sz="2400" spc="-30" dirty="0">
                <a:latin typeface="Arial"/>
                <a:cs typeface="Arial"/>
              </a:rPr>
              <a:t>the </a:t>
            </a:r>
            <a:r>
              <a:rPr sz="2400" spc="-95" dirty="0">
                <a:latin typeface="Arial"/>
                <a:cs typeface="Arial"/>
              </a:rPr>
              <a:t>program  </a:t>
            </a:r>
            <a:r>
              <a:rPr sz="2400" spc="-80" dirty="0">
                <a:latin typeface="Arial"/>
                <a:cs typeface="Arial"/>
              </a:rPr>
              <a:t>starts </a:t>
            </a:r>
            <a:r>
              <a:rPr sz="2400" spc="20" dirty="0">
                <a:latin typeface="Arial"/>
                <a:cs typeface="Arial"/>
              </a:rPr>
              <a:t>to </a:t>
            </a:r>
            <a:r>
              <a:rPr sz="2400" spc="-114" dirty="0">
                <a:latin typeface="Arial"/>
                <a:cs typeface="Arial"/>
              </a:rPr>
              <a:t>execute, and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5" dirty="0">
                <a:latin typeface="Arial"/>
                <a:cs typeface="Arial"/>
              </a:rPr>
              <a:t>that</a:t>
            </a:r>
            <a:endParaRPr sz="2400">
              <a:latin typeface="Arial"/>
              <a:cs typeface="Arial"/>
            </a:endParaRPr>
          </a:p>
          <a:p>
            <a:pPr marL="698500" marR="15240" lvl="1" indent="-228600" algn="just">
              <a:lnSpc>
                <a:spcPts val="2590"/>
              </a:lnSpc>
              <a:spcBef>
                <a:spcPts val="505"/>
              </a:spcBef>
              <a:buChar char="•"/>
              <a:tabLst>
                <a:tab pos="699135" algn="l"/>
              </a:tabLst>
            </a:pPr>
            <a:r>
              <a:rPr sz="2400" spc="-100" dirty="0">
                <a:latin typeface="Arial"/>
                <a:cs typeface="Arial"/>
              </a:rPr>
              <a:t>one </a:t>
            </a:r>
            <a:r>
              <a:rPr sz="2400" spc="-70" dirty="0">
                <a:latin typeface="Arial"/>
                <a:cs typeface="Arial"/>
              </a:rPr>
              <a:t>static </a:t>
            </a:r>
            <a:r>
              <a:rPr sz="2400" spc="-85" dirty="0">
                <a:latin typeface="Arial"/>
                <a:cs typeface="Arial"/>
              </a:rPr>
              <a:t>member variable </a:t>
            </a:r>
            <a:r>
              <a:rPr sz="2400" spc="-125" dirty="0">
                <a:latin typeface="Arial"/>
                <a:cs typeface="Arial"/>
              </a:rPr>
              <a:t>is </a:t>
            </a:r>
            <a:r>
              <a:rPr sz="2400" spc="-180" dirty="0">
                <a:latin typeface="Arial"/>
                <a:cs typeface="Arial"/>
              </a:rPr>
              <a:t>accessed </a:t>
            </a:r>
            <a:r>
              <a:rPr sz="2400" spc="-105" dirty="0">
                <a:latin typeface="Arial"/>
                <a:cs typeface="Arial"/>
              </a:rPr>
              <a:t>by </a:t>
            </a:r>
            <a:r>
              <a:rPr sz="2400" spc="-130" dirty="0">
                <a:latin typeface="Arial"/>
                <a:cs typeface="Arial"/>
              </a:rPr>
              <a:t>an </a:t>
            </a:r>
            <a:r>
              <a:rPr sz="2400" spc="-40" dirty="0">
                <a:latin typeface="Arial"/>
                <a:cs typeface="Arial"/>
              </a:rPr>
              <a:t>entire </a:t>
            </a:r>
            <a:r>
              <a:rPr sz="2400" spc="-150" dirty="0">
                <a:latin typeface="Arial"/>
                <a:cs typeface="Arial"/>
              </a:rPr>
              <a:t>class; </a:t>
            </a:r>
            <a:r>
              <a:rPr sz="2400" spc="-145" dirty="0">
                <a:latin typeface="Arial"/>
                <a:cs typeface="Arial"/>
              </a:rPr>
              <a:t>each </a:t>
            </a:r>
            <a:r>
              <a:rPr sz="2400" spc="-55" dirty="0">
                <a:latin typeface="Arial"/>
                <a:cs typeface="Arial"/>
              </a:rPr>
              <a:t>object</a:t>
            </a:r>
            <a:r>
              <a:rPr sz="2400" spc="-385" dirty="0">
                <a:latin typeface="Arial"/>
                <a:cs typeface="Arial"/>
              </a:rPr>
              <a:t> </a:t>
            </a:r>
            <a:r>
              <a:rPr sz="2400" spc="-145" dirty="0">
                <a:latin typeface="Arial"/>
                <a:cs typeface="Arial"/>
              </a:rPr>
              <a:t>does  </a:t>
            </a:r>
            <a:r>
              <a:rPr sz="2400" spc="-10" dirty="0">
                <a:latin typeface="Arial"/>
                <a:cs typeface="Arial"/>
              </a:rPr>
              <a:t>not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150" dirty="0">
                <a:latin typeface="Arial"/>
                <a:cs typeface="Arial"/>
              </a:rPr>
              <a:t>have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40" dirty="0">
                <a:latin typeface="Arial"/>
                <a:cs typeface="Arial"/>
              </a:rPr>
              <a:t>its</a:t>
            </a:r>
            <a:r>
              <a:rPr sz="2400" spc="-140" dirty="0">
                <a:latin typeface="Arial"/>
                <a:cs typeface="Arial"/>
              </a:rPr>
              <a:t> </a:t>
            </a:r>
            <a:r>
              <a:rPr sz="2400" spc="-65" dirty="0">
                <a:latin typeface="Arial"/>
                <a:cs typeface="Arial"/>
              </a:rPr>
              <a:t>own</a:t>
            </a:r>
            <a:r>
              <a:rPr sz="2400" spc="-114" dirty="0">
                <a:latin typeface="Arial"/>
                <a:cs typeface="Arial"/>
              </a:rPr>
              <a:t> </a:t>
            </a:r>
            <a:r>
              <a:rPr sz="2400" spc="-100" dirty="0">
                <a:latin typeface="Arial"/>
                <a:cs typeface="Arial"/>
              </a:rPr>
              <a:t>version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10" dirty="0">
                <a:latin typeface="Arial"/>
                <a:cs typeface="Arial"/>
              </a:rPr>
              <a:t>of</a:t>
            </a:r>
            <a:r>
              <a:rPr sz="2400" spc="-130" dirty="0">
                <a:latin typeface="Arial"/>
                <a:cs typeface="Arial"/>
              </a:rPr>
              <a:t> </a:t>
            </a:r>
            <a:r>
              <a:rPr sz="2400" spc="-30" dirty="0">
                <a:latin typeface="Arial"/>
                <a:cs typeface="Arial"/>
              </a:rPr>
              <a:t>the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5" dirty="0">
                <a:latin typeface="Arial"/>
                <a:cs typeface="Arial"/>
              </a:rPr>
              <a:t>variable,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-225" dirty="0">
                <a:latin typeface="Arial"/>
                <a:cs typeface="Arial"/>
              </a:rPr>
              <a:t>as</a:t>
            </a:r>
            <a:r>
              <a:rPr sz="2400" spc="-125" dirty="0">
                <a:latin typeface="Arial"/>
                <a:cs typeface="Arial"/>
              </a:rPr>
              <a:t> </a:t>
            </a:r>
            <a:r>
              <a:rPr sz="2400" spc="75" dirty="0">
                <a:latin typeface="Arial"/>
                <a:cs typeface="Arial"/>
              </a:rPr>
              <a:t>it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55" dirty="0">
                <a:latin typeface="Arial"/>
                <a:cs typeface="Arial"/>
              </a:rPr>
              <a:t>would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15" dirty="0">
                <a:latin typeface="Arial"/>
                <a:cs typeface="Arial"/>
              </a:rPr>
              <a:t>with</a:t>
            </a:r>
            <a:r>
              <a:rPr sz="2400" spc="-135" dirty="0">
                <a:latin typeface="Arial"/>
                <a:cs typeface="Arial"/>
              </a:rPr>
              <a:t> </a:t>
            </a:r>
            <a:r>
              <a:rPr sz="2400" spc="-60" dirty="0">
                <a:latin typeface="Arial"/>
                <a:cs typeface="Arial"/>
              </a:rPr>
              <a:t>ordinary</a:t>
            </a:r>
            <a:r>
              <a:rPr sz="2400" spc="-120" dirty="0">
                <a:latin typeface="Arial"/>
                <a:cs typeface="Arial"/>
              </a:rPr>
              <a:t> </a:t>
            </a:r>
            <a:r>
              <a:rPr sz="2400" spc="-80" dirty="0">
                <a:latin typeface="Arial"/>
                <a:cs typeface="Arial"/>
              </a:rPr>
              <a:t>member  </a:t>
            </a:r>
            <a:r>
              <a:rPr sz="2400" spc="-85" dirty="0">
                <a:latin typeface="Arial"/>
                <a:cs typeface="Arial"/>
              </a:rPr>
              <a:t>data.</a:t>
            </a:r>
            <a:endParaRPr sz="24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00"/>
              </a:spcBef>
              <a:buChar char="•"/>
              <a:tabLst>
                <a:tab pos="241935" algn="l"/>
              </a:tabLst>
            </a:pPr>
            <a:r>
              <a:rPr sz="2800" spc="-85" dirty="0">
                <a:latin typeface="Arial"/>
                <a:cs typeface="Arial"/>
              </a:rPr>
              <a:t>In </a:t>
            </a:r>
            <a:r>
              <a:rPr sz="2800" spc="-55" dirty="0">
                <a:latin typeface="Arial"/>
                <a:cs typeface="Arial"/>
              </a:rPr>
              <a:t>this </a:t>
            </a:r>
            <a:r>
              <a:rPr sz="2800" spc="-155" dirty="0">
                <a:latin typeface="Arial"/>
                <a:cs typeface="Arial"/>
              </a:rPr>
              <a:t>way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85" dirty="0">
                <a:latin typeface="Arial"/>
                <a:cs typeface="Arial"/>
              </a:rPr>
              <a:t>static </a:t>
            </a:r>
            <a:r>
              <a:rPr sz="2800" spc="-100" dirty="0">
                <a:latin typeface="Arial"/>
                <a:cs typeface="Arial"/>
              </a:rPr>
              <a:t>member </a:t>
            </a:r>
            <a:r>
              <a:rPr sz="2800" spc="-105" dirty="0">
                <a:latin typeface="Arial"/>
                <a:cs typeface="Arial"/>
              </a:rPr>
              <a:t>variable </a:t>
            </a:r>
            <a:r>
              <a:rPr sz="2800" spc="-145" dirty="0">
                <a:latin typeface="Arial"/>
                <a:cs typeface="Arial"/>
              </a:rPr>
              <a:t>is </a:t>
            </a:r>
            <a:r>
              <a:rPr sz="2800" spc="-90" dirty="0">
                <a:latin typeface="Arial"/>
                <a:cs typeface="Arial"/>
              </a:rPr>
              <a:t>more like </a:t>
            </a:r>
            <a:r>
              <a:rPr sz="2800" spc="-220" dirty="0">
                <a:latin typeface="Arial"/>
                <a:cs typeface="Arial"/>
              </a:rPr>
              <a:t>a </a:t>
            </a:r>
            <a:r>
              <a:rPr sz="2800" spc="-105" dirty="0">
                <a:latin typeface="Arial"/>
                <a:cs typeface="Arial"/>
              </a:rPr>
              <a:t>global</a:t>
            </a:r>
            <a:r>
              <a:rPr sz="2800" spc="-320" dirty="0">
                <a:latin typeface="Arial"/>
                <a:cs typeface="Arial"/>
              </a:rPr>
              <a:t> </a:t>
            </a:r>
            <a:r>
              <a:rPr sz="2800" spc="-100" dirty="0">
                <a:latin typeface="Arial"/>
                <a:cs typeface="Arial"/>
              </a:rPr>
              <a:t>variable.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749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Write </a:t>
            </a:r>
            <a:r>
              <a:rPr sz="4400" spc="-375" dirty="0"/>
              <a:t>a </a:t>
            </a:r>
            <a:r>
              <a:rPr sz="4400" spc="-190" dirty="0"/>
              <a:t>program </a:t>
            </a:r>
            <a:r>
              <a:rPr sz="4400" spc="-30" dirty="0"/>
              <a:t>that </a:t>
            </a:r>
            <a:r>
              <a:rPr sz="4400" spc="-195" dirty="0"/>
              <a:t>counts </a:t>
            </a:r>
            <a:r>
              <a:rPr sz="4400" spc="-70" dirty="0"/>
              <a:t>the </a:t>
            </a:r>
            <a:r>
              <a:rPr sz="4400" spc="-150" dirty="0"/>
              <a:t>number</a:t>
            </a:r>
            <a:r>
              <a:rPr sz="4400" spc="-710" dirty="0"/>
              <a:t> </a:t>
            </a:r>
            <a:r>
              <a:rPr sz="4400" spc="-35" dirty="0"/>
              <a:t>of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62209" y="911427"/>
            <a:ext cx="1130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>
                <a:latin typeface="Arial"/>
                <a:cs typeface="Arial"/>
              </a:rPr>
              <a:t>(1/2)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574609"/>
            <a:ext cx="7929245" cy="4431030"/>
          </a:xfrm>
          <a:prstGeom prst="rect">
            <a:avLst/>
          </a:prstGeom>
        </p:spPr>
        <p:txBody>
          <a:bodyPr vert="horz" wrap="square" lIns="0" tIns="3498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5"/>
              </a:spcBef>
            </a:pPr>
            <a:r>
              <a:rPr sz="4400" spc="-170" dirty="0">
                <a:latin typeface="Arial"/>
                <a:cs typeface="Arial"/>
              </a:rPr>
              <a:t>objects </a:t>
            </a:r>
            <a:r>
              <a:rPr sz="4400" spc="-185" dirty="0">
                <a:latin typeface="Arial"/>
                <a:cs typeface="Arial"/>
              </a:rPr>
              <a:t>created </a:t>
            </a:r>
            <a:r>
              <a:rPr sz="4400" spc="-30" dirty="0">
                <a:latin typeface="Arial"/>
                <a:cs typeface="Arial"/>
              </a:rPr>
              <a:t>of </a:t>
            </a:r>
            <a:r>
              <a:rPr sz="4400" spc="-375" dirty="0">
                <a:latin typeface="Arial"/>
                <a:cs typeface="Arial"/>
              </a:rPr>
              <a:t>a </a:t>
            </a:r>
            <a:r>
              <a:rPr sz="4400" spc="-110" dirty="0">
                <a:latin typeface="Arial"/>
                <a:cs typeface="Arial"/>
              </a:rPr>
              <a:t>particular</a:t>
            </a:r>
            <a:r>
              <a:rPr sz="4400" spc="-409" dirty="0">
                <a:latin typeface="Arial"/>
                <a:cs typeface="Arial"/>
              </a:rPr>
              <a:t> </a:t>
            </a:r>
            <a:r>
              <a:rPr sz="4400" spc="-345" dirty="0">
                <a:latin typeface="Arial"/>
                <a:cs typeface="Arial"/>
              </a:rPr>
              <a:t>class</a:t>
            </a:r>
            <a:endParaRPr sz="4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2200" spc="-5" dirty="0">
                <a:latin typeface="Courier New"/>
                <a:cs typeface="Courier New"/>
              </a:rPr>
              <a:t>class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yahoo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private: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"/>
              </a:spcBef>
            </a:pPr>
            <a:r>
              <a:rPr sz="2200" spc="-5" dirty="0">
                <a:latin typeface="Courier New"/>
                <a:cs typeface="Courier New"/>
              </a:rPr>
              <a:t>static </a:t>
            </a:r>
            <a:r>
              <a:rPr sz="2200" dirty="0">
                <a:latin typeface="Courier New"/>
                <a:cs typeface="Courier New"/>
              </a:rPr>
              <a:t>int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ourier New"/>
                <a:cs typeface="Courier New"/>
              </a:rPr>
              <a:t>n;</a:t>
            </a:r>
            <a:endParaRPr sz="2200">
              <a:latin typeface="Courier New"/>
              <a:cs typeface="Courier New"/>
            </a:endParaRPr>
          </a:p>
          <a:p>
            <a:pPr marL="12700" marR="6732905">
              <a:lnSpc>
                <a:spcPct val="107700"/>
              </a:lnSpc>
              <a:spcBef>
                <a:spcPts val="10"/>
              </a:spcBef>
            </a:pPr>
            <a:r>
              <a:rPr sz="2200" spc="-10" dirty="0">
                <a:latin typeface="Courier New"/>
                <a:cs typeface="Courier New"/>
              </a:rPr>
              <a:t>pu</a:t>
            </a:r>
            <a:r>
              <a:rPr sz="2200" spc="10" dirty="0">
                <a:latin typeface="Courier New"/>
                <a:cs typeface="Courier New"/>
              </a:rPr>
              <a:t>b</a:t>
            </a:r>
            <a:r>
              <a:rPr sz="2200" spc="-10" dirty="0">
                <a:latin typeface="Courier New"/>
                <a:cs typeface="Courier New"/>
              </a:rPr>
              <a:t>li</a:t>
            </a:r>
            <a:r>
              <a:rPr sz="2200" spc="10" dirty="0">
                <a:latin typeface="Courier New"/>
                <a:cs typeface="Courier New"/>
              </a:rPr>
              <a:t>c</a:t>
            </a:r>
            <a:r>
              <a:rPr sz="2200" spc="-5" dirty="0">
                <a:latin typeface="Courier New"/>
                <a:cs typeface="Courier New"/>
              </a:rPr>
              <a:t>:  </a:t>
            </a:r>
            <a:r>
              <a:rPr sz="2200" spc="-10" dirty="0">
                <a:latin typeface="Courier New"/>
                <a:cs typeface="Courier New"/>
              </a:rPr>
              <a:t>ya</a:t>
            </a:r>
            <a:r>
              <a:rPr sz="2200" spc="10" dirty="0">
                <a:latin typeface="Courier New"/>
                <a:cs typeface="Courier New"/>
              </a:rPr>
              <a:t>h</a:t>
            </a:r>
            <a:r>
              <a:rPr sz="2200" spc="-10" dirty="0">
                <a:latin typeface="Courier New"/>
                <a:cs typeface="Courier New"/>
              </a:rPr>
              <a:t>oo</a:t>
            </a:r>
            <a:r>
              <a:rPr sz="2200" spc="10" dirty="0">
                <a:latin typeface="Courier New"/>
                <a:cs typeface="Courier New"/>
              </a:rPr>
              <a:t>(</a:t>
            </a:r>
            <a:r>
              <a:rPr sz="2200" spc="-5" dirty="0">
                <a:latin typeface="Courier New"/>
                <a:cs typeface="Courier New"/>
              </a:rPr>
              <a:t>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{ n++;</a:t>
            </a:r>
            <a:r>
              <a:rPr sz="2200" spc="5" dirty="0">
                <a:latin typeface="Courier New"/>
                <a:cs typeface="Courier New"/>
              </a:rPr>
              <a:t> </a:t>
            </a: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9"/>
              </a:spcBef>
            </a:pPr>
            <a:r>
              <a:rPr sz="2200" spc="-5" dirty="0">
                <a:latin typeface="Courier New"/>
                <a:cs typeface="Courier New"/>
              </a:rPr>
              <a:t>void</a:t>
            </a:r>
            <a:r>
              <a:rPr sz="2200" spc="-1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show()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0"/>
              </a:spcBef>
            </a:pPr>
            <a:r>
              <a:rPr sz="2200" spc="-5" dirty="0">
                <a:latin typeface="Courier New"/>
                <a:cs typeface="Courier New"/>
              </a:rPr>
              <a:t>{</a:t>
            </a:r>
            <a:endParaRPr sz="22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4978654"/>
            <a:ext cx="9283700" cy="111252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15"/>
              </a:spcBef>
            </a:pPr>
            <a:r>
              <a:rPr sz="2200" dirty="0">
                <a:latin typeface="Courier New"/>
                <a:cs typeface="Courier New"/>
              </a:rPr>
              <a:t>cout&lt;&lt;“you </a:t>
            </a:r>
            <a:r>
              <a:rPr sz="2200" spc="-5" dirty="0">
                <a:latin typeface="Courier New"/>
                <a:cs typeface="Courier New"/>
              </a:rPr>
              <a:t>have </a:t>
            </a:r>
            <a:r>
              <a:rPr sz="2200" dirty="0">
                <a:latin typeface="Courier New"/>
                <a:cs typeface="Courier New"/>
              </a:rPr>
              <a:t>created ”&lt;&lt;n&lt;&lt;“ objects </a:t>
            </a:r>
            <a:r>
              <a:rPr sz="2200" spc="-5" dirty="0">
                <a:latin typeface="Courier New"/>
                <a:cs typeface="Courier New"/>
              </a:rPr>
              <a:t>so </a:t>
            </a:r>
            <a:r>
              <a:rPr sz="2200" spc="5" dirty="0">
                <a:latin typeface="Courier New"/>
                <a:cs typeface="Courier New"/>
              </a:rPr>
              <a:t>far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spc="5" dirty="0">
                <a:latin typeface="Courier New"/>
                <a:cs typeface="Courier New"/>
              </a:rPr>
              <a:t>”&lt;&lt;endl;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2200" spc="-5" dirty="0">
                <a:latin typeface="Courier New"/>
                <a:cs typeface="Courier New"/>
              </a:rPr>
              <a:t>}</a:t>
            </a: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4"/>
              </a:spcBef>
            </a:pPr>
            <a:r>
              <a:rPr sz="2200" spc="-5" dirty="0">
                <a:latin typeface="Courier New"/>
                <a:cs typeface="Courier New"/>
              </a:rPr>
              <a:t>};</a:t>
            </a:r>
            <a:endParaRPr sz="22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8228"/>
            <a:ext cx="97491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90" dirty="0"/>
              <a:t>Write </a:t>
            </a:r>
            <a:r>
              <a:rPr sz="4400" spc="-375" dirty="0"/>
              <a:t>a </a:t>
            </a:r>
            <a:r>
              <a:rPr sz="4400" spc="-190" dirty="0"/>
              <a:t>program </a:t>
            </a:r>
            <a:r>
              <a:rPr sz="4400" spc="-30" dirty="0"/>
              <a:t>that </a:t>
            </a:r>
            <a:r>
              <a:rPr sz="4400" spc="-195" dirty="0"/>
              <a:t>counts </a:t>
            </a:r>
            <a:r>
              <a:rPr sz="4400" spc="-70" dirty="0"/>
              <a:t>the </a:t>
            </a:r>
            <a:r>
              <a:rPr sz="4400" spc="-150" dirty="0"/>
              <a:t>number</a:t>
            </a:r>
            <a:r>
              <a:rPr sz="4400" spc="-710" dirty="0"/>
              <a:t> </a:t>
            </a:r>
            <a:r>
              <a:rPr sz="4400" spc="-35" dirty="0"/>
              <a:t>of</a:t>
            </a:r>
            <a:endParaRPr sz="4400"/>
          </a:p>
        </p:txBody>
      </p:sp>
      <p:sp>
        <p:nvSpPr>
          <p:cNvPr id="3" name="object 3"/>
          <p:cNvSpPr txBox="1"/>
          <p:nvPr/>
        </p:nvSpPr>
        <p:spPr>
          <a:xfrm>
            <a:off x="10062209" y="911427"/>
            <a:ext cx="113093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75" dirty="0">
                <a:latin typeface="Arial"/>
                <a:cs typeface="Arial"/>
              </a:rPr>
              <a:t>(2/2)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744938"/>
            <a:ext cx="1941195" cy="2070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9900"/>
              </a:lnSpc>
              <a:spcBef>
                <a:spcPts val="95"/>
              </a:spcBef>
            </a:pPr>
            <a:r>
              <a:rPr sz="2800" spc="-5" dirty="0">
                <a:latin typeface="Courier New"/>
                <a:cs typeface="Courier New"/>
              </a:rPr>
              <a:t>x</a:t>
            </a:r>
            <a:r>
              <a:rPr sz="2800" spc="-10" dirty="0">
                <a:latin typeface="Courier New"/>
                <a:cs typeface="Courier New"/>
              </a:rPr>
              <a:t>.</a:t>
            </a:r>
            <a:r>
              <a:rPr sz="2800" spc="-20" dirty="0">
                <a:latin typeface="Courier New"/>
                <a:cs typeface="Courier New"/>
              </a:rPr>
              <a:t>s</a:t>
            </a:r>
            <a:r>
              <a:rPr sz="2800" spc="-10" dirty="0">
                <a:latin typeface="Courier New"/>
                <a:cs typeface="Courier New"/>
              </a:rPr>
              <a:t>h</a:t>
            </a:r>
            <a:r>
              <a:rPr sz="2800" spc="-20" dirty="0">
                <a:latin typeface="Courier New"/>
                <a:cs typeface="Courier New"/>
              </a:rPr>
              <a:t>o</a:t>
            </a:r>
            <a:r>
              <a:rPr sz="2800" spc="-5" dirty="0">
                <a:latin typeface="Courier New"/>
                <a:cs typeface="Courier New"/>
              </a:rPr>
              <a:t>w</a:t>
            </a:r>
            <a:r>
              <a:rPr sz="2800" spc="-20" dirty="0"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);  yahoo z;  x.sh</a:t>
            </a:r>
            <a:r>
              <a:rPr sz="2800" spc="-20" dirty="0">
                <a:latin typeface="Courier New"/>
                <a:cs typeface="Courier New"/>
              </a:rPr>
              <a:t>o</a:t>
            </a:r>
            <a:r>
              <a:rPr sz="2800" spc="-5" dirty="0">
                <a:latin typeface="Courier New"/>
                <a:cs typeface="Courier New"/>
              </a:rPr>
              <a:t>w</a:t>
            </a:r>
            <a:r>
              <a:rPr sz="2800" spc="-15" dirty="0">
                <a:latin typeface="Courier New"/>
                <a:cs typeface="Courier New"/>
              </a:rPr>
              <a:t>(</a:t>
            </a:r>
            <a:r>
              <a:rPr sz="2800" spc="-10" dirty="0">
                <a:latin typeface="Courier New"/>
                <a:cs typeface="Courier New"/>
              </a:rPr>
              <a:t>);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}</a:t>
            </a:r>
            <a:endParaRPr sz="2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16939" y="591648"/>
            <a:ext cx="7929245" cy="3595370"/>
          </a:xfrm>
          <a:prstGeom prst="rect">
            <a:avLst/>
          </a:prstGeom>
        </p:spPr>
        <p:txBody>
          <a:bodyPr vert="horz" wrap="square" lIns="0" tIns="3333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625"/>
              </a:spcBef>
            </a:pPr>
            <a:r>
              <a:rPr sz="4400" spc="-170" dirty="0">
                <a:latin typeface="Arial"/>
                <a:cs typeface="Arial"/>
              </a:rPr>
              <a:t>objects </a:t>
            </a:r>
            <a:r>
              <a:rPr sz="4400" spc="-185" dirty="0">
                <a:latin typeface="Arial"/>
                <a:cs typeface="Arial"/>
              </a:rPr>
              <a:t>created </a:t>
            </a:r>
            <a:r>
              <a:rPr sz="4400" spc="-30" dirty="0">
                <a:latin typeface="Arial"/>
                <a:cs typeface="Arial"/>
              </a:rPr>
              <a:t>of </a:t>
            </a:r>
            <a:r>
              <a:rPr sz="4400" spc="-375" dirty="0">
                <a:latin typeface="Arial"/>
                <a:cs typeface="Arial"/>
              </a:rPr>
              <a:t>a </a:t>
            </a:r>
            <a:r>
              <a:rPr sz="4400" spc="-110" dirty="0">
                <a:latin typeface="Arial"/>
                <a:cs typeface="Arial"/>
              </a:rPr>
              <a:t>particular</a:t>
            </a:r>
            <a:r>
              <a:rPr sz="4400" spc="-409" dirty="0">
                <a:latin typeface="Arial"/>
                <a:cs typeface="Arial"/>
              </a:rPr>
              <a:t> </a:t>
            </a:r>
            <a:r>
              <a:rPr sz="4400" spc="-345" dirty="0">
                <a:latin typeface="Arial"/>
                <a:cs typeface="Arial"/>
              </a:rPr>
              <a:t>class</a:t>
            </a:r>
            <a:endParaRPr sz="4400">
              <a:latin typeface="Arial"/>
              <a:cs typeface="Arial"/>
            </a:endParaRPr>
          </a:p>
          <a:p>
            <a:pPr marL="12700" marR="4716780">
              <a:lnSpc>
                <a:spcPct val="119600"/>
              </a:lnSpc>
              <a:spcBef>
                <a:spcPts val="935"/>
              </a:spcBef>
            </a:pPr>
            <a:r>
              <a:rPr sz="2800" spc="-5" dirty="0">
                <a:latin typeface="Courier New"/>
                <a:cs typeface="Courier New"/>
              </a:rPr>
              <a:t>int</a:t>
            </a:r>
            <a:r>
              <a:rPr sz="2800" spc="-9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yahoo::n=0;  void</a:t>
            </a:r>
            <a:r>
              <a:rPr sz="2800" spc="-3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main()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2800" spc="-5" dirty="0">
                <a:latin typeface="Courier New"/>
                <a:cs typeface="Courier New"/>
              </a:rPr>
              <a:t>{</a:t>
            </a:r>
            <a:endParaRPr sz="2800">
              <a:latin typeface="Courier New"/>
              <a:cs typeface="Courier New"/>
            </a:endParaRPr>
          </a:p>
          <a:p>
            <a:pPr marL="12700">
              <a:lnSpc>
                <a:spcPts val="3315"/>
              </a:lnSpc>
              <a:spcBef>
                <a:spcPts val="675"/>
              </a:spcBef>
            </a:pPr>
            <a:r>
              <a:rPr sz="2800" spc="-10" dirty="0">
                <a:latin typeface="Courier New"/>
                <a:cs typeface="Courier New"/>
              </a:rPr>
              <a:t>yahoo</a:t>
            </a:r>
            <a:r>
              <a:rPr sz="2800" spc="-2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ourier New"/>
                <a:cs typeface="Courier New"/>
              </a:rPr>
              <a:t>x,y;</a:t>
            </a:r>
            <a:endParaRPr sz="2800">
              <a:latin typeface="Courier New"/>
              <a:cs typeface="Courier New"/>
            </a:endParaRPr>
          </a:p>
          <a:p>
            <a:pPr marL="5004435">
              <a:lnSpc>
                <a:spcPts val="3315"/>
              </a:lnSpc>
            </a:pPr>
            <a:r>
              <a:rPr sz="2800" b="1" spc="-210" dirty="0">
                <a:latin typeface="Trebuchet MS"/>
                <a:cs typeface="Trebuchet MS"/>
              </a:rPr>
              <a:t>OUTPUT: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8928" y="4162323"/>
            <a:ext cx="503936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760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You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10" dirty="0">
                <a:latin typeface="Arial"/>
                <a:cs typeface="Arial"/>
              </a:rPr>
              <a:t>created </a:t>
            </a:r>
            <a:r>
              <a:rPr sz="2800" spc="-145" dirty="0">
                <a:latin typeface="Arial"/>
                <a:cs typeface="Arial"/>
              </a:rPr>
              <a:t>2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200" dirty="0">
                <a:latin typeface="Arial"/>
                <a:cs typeface="Arial"/>
              </a:rPr>
              <a:t>so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far.</a:t>
            </a:r>
            <a:endParaRPr sz="2800">
              <a:latin typeface="Arial"/>
              <a:cs typeface="Arial"/>
            </a:endParaRPr>
          </a:p>
          <a:p>
            <a:pPr marL="241300" indent="-228600">
              <a:lnSpc>
                <a:spcPct val="100000"/>
              </a:lnSpc>
              <a:spcBef>
                <a:spcPts val="665"/>
              </a:spcBef>
              <a:buChar char="•"/>
              <a:tabLst>
                <a:tab pos="241300" algn="l"/>
              </a:tabLst>
            </a:pPr>
            <a:r>
              <a:rPr sz="2800" spc="-295" dirty="0">
                <a:latin typeface="Arial"/>
                <a:cs typeface="Arial"/>
              </a:rPr>
              <a:t>You </a:t>
            </a:r>
            <a:r>
              <a:rPr sz="2800" spc="-175" dirty="0">
                <a:latin typeface="Arial"/>
                <a:cs typeface="Arial"/>
              </a:rPr>
              <a:t>have </a:t>
            </a:r>
            <a:r>
              <a:rPr sz="2800" spc="-110" dirty="0">
                <a:latin typeface="Arial"/>
                <a:cs typeface="Arial"/>
              </a:rPr>
              <a:t>created </a:t>
            </a:r>
            <a:r>
              <a:rPr sz="2800" spc="-145" dirty="0">
                <a:latin typeface="Arial"/>
                <a:cs typeface="Arial"/>
              </a:rPr>
              <a:t>3 </a:t>
            </a:r>
            <a:r>
              <a:rPr sz="2800" spc="-100" dirty="0">
                <a:latin typeface="Arial"/>
                <a:cs typeface="Arial"/>
              </a:rPr>
              <a:t>objects </a:t>
            </a:r>
            <a:r>
              <a:rPr sz="2800" spc="-200" dirty="0">
                <a:latin typeface="Arial"/>
                <a:cs typeface="Arial"/>
              </a:rPr>
              <a:t>so</a:t>
            </a:r>
            <a:r>
              <a:rPr sz="2800" spc="-45" dirty="0">
                <a:latin typeface="Arial"/>
                <a:cs typeface="Arial"/>
              </a:rPr>
              <a:t> </a:t>
            </a:r>
            <a:r>
              <a:rPr sz="2800" spc="-130" dirty="0">
                <a:latin typeface="Arial"/>
                <a:cs typeface="Arial"/>
              </a:rPr>
              <a:t>far.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1115</Words>
  <Application>Microsoft Office PowerPoint</Application>
  <PresentationFormat>Widescreen</PresentationFormat>
  <Paragraphs>148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Times New Roman</vt:lpstr>
      <vt:lpstr>Trebuchet MS</vt:lpstr>
      <vt:lpstr>Office Theme</vt:lpstr>
      <vt:lpstr>Static Data Members</vt:lpstr>
      <vt:lpstr>Static Data Member</vt:lpstr>
      <vt:lpstr>Static Data Member</vt:lpstr>
      <vt:lpstr>Difference Between Normal &amp; Static Data  Members</vt:lpstr>
      <vt:lpstr>Uses of Static Class Data</vt:lpstr>
      <vt:lpstr>Separate Declaration and Definition</vt:lpstr>
      <vt:lpstr>Separate Declaration and Definition</vt:lpstr>
      <vt:lpstr>Write a program that counts the number of</vt:lpstr>
      <vt:lpstr>Write a program that counts the number of</vt:lpstr>
      <vt:lpstr>How it Works</vt:lpstr>
      <vt:lpstr>Write a program that creates three objects of class  student. Each of them must assigned a unique roll  number. (Hint: use static data member for unique roll number) (1/2)</vt:lpstr>
      <vt:lpstr>Write a program that creates three objects of class  student. Each of them must assigned a unique roll  number. (Hint: use static data member for unique roll number) (2/2)</vt:lpstr>
      <vt:lpstr>How it Works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Data Members</dc:title>
  <cp:lastModifiedBy>CK</cp:lastModifiedBy>
  <cp:revision>1</cp:revision>
  <dcterms:created xsi:type="dcterms:W3CDTF">2019-04-24T06:19:13Z</dcterms:created>
  <dcterms:modified xsi:type="dcterms:W3CDTF">2019-04-24T06:23:03Z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2016-07-05T00:00:00Z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2019-04-24T00:00:00Z</vt:filetime>
  </property>
</Properties>
</file>