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CE84-7332-416C-BA8E-258A591F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7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CE84-7332-416C-BA8E-258A591F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5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CE84-7332-416C-BA8E-258A591F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0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CE84-7332-416C-BA8E-258A591F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CE84-7332-416C-BA8E-258A591F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CE84-7332-416C-BA8E-258A591F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1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CE84-7332-416C-BA8E-258A591F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0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CE84-7332-416C-BA8E-258A591F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5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CE84-7332-416C-BA8E-258A591F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4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CE84-7332-416C-BA8E-258A591F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CE84-7332-416C-BA8E-258A591F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8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69F00-6321-40D8-B7C2-4BCB0F6D3D1C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2CE84-7332-416C-BA8E-258A591FA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2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Defined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7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0600" y="524435"/>
            <a:ext cx="3065929" cy="591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66164" y="327247"/>
            <a:ext cx="780377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ea typeface="+mj-ea"/>
                <a:cs typeface="+mj-cs"/>
              </a:rPr>
              <a:t>User defined functions -</a:t>
            </a:r>
            <a:endParaRPr lang="en-US" sz="3600" b="1" dirty="0"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6164" y="358605"/>
            <a:ext cx="7803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i="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164" y="1066783"/>
            <a:ext cx="113000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In programming, function refers to a segment that groups code to perform a specific </a:t>
            </a:r>
            <a:r>
              <a:rPr lang="en-US" sz="2400" dirty="0" smtClean="0"/>
              <a:t>task. Depending </a:t>
            </a:r>
            <a:r>
              <a:rPr lang="en-US" sz="2400" dirty="0"/>
              <a:t>on whether a function is predefined or created by programmer; there are two types of </a:t>
            </a:r>
            <a:r>
              <a:rPr lang="en-US" sz="2400" dirty="0" smtClean="0"/>
              <a:t>function: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 smtClean="0"/>
              <a:t>Library </a:t>
            </a:r>
            <a:r>
              <a:rPr lang="en-US" sz="2400" dirty="0"/>
              <a:t>Function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400" dirty="0"/>
              <a:t>User-defined </a:t>
            </a:r>
            <a:r>
              <a:rPr lang="en-US" sz="2400" dirty="0" smtClean="0"/>
              <a:t>Function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b="1" dirty="0"/>
              <a:t>Library Function – </a:t>
            </a:r>
            <a:r>
              <a:rPr lang="en-US" sz="2400" dirty="0"/>
              <a:t>Library functions are the built-in function in </a:t>
            </a:r>
            <a:r>
              <a:rPr lang="en-US" sz="2400" dirty="0" smtClean="0"/>
              <a:t>C </a:t>
            </a:r>
            <a:r>
              <a:rPr lang="en-US" sz="2400" dirty="0" smtClean="0"/>
              <a:t>programming. Programmer </a:t>
            </a:r>
            <a:r>
              <a:rPr lang="en-US" sz="2400" dirty="0"/>
              <a:t>can use library function by invoking function directly; they don't need to write it themselves</a:t>
            </a:r>
            <a:r>
              <a:rPr lang="en-US" sz="2400" dirty="0" smtClean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b="1" dirty="0"/>
              <a:t>User defined Function - </a:t>
            </a:r>
            <a:r>
              <a:rPr lang="en-US" sz="2400" dirty="0" smtClean="0"/>
              <a:t>C </a:t>
            </a:r>
            <a:r>
              <a:rPr lang="en-US" sz="2400" dirty="0"/>
              <a:t>allows programmer to define their own </a:t>
            </a:r>
            <a:r>
              <a:rPr lang="en-US" sz="2400" dirty="0" smtClean="0"/>
              <a:t>function. A </a:t>
            </a:r>
            <a:r>
              <a:rPr lang="en-US" sz="2400" dirty="0"/>
              <a:t>user-defined function groups code to perform a specific task and that group of code is given a </a:t>
            </a:r>
            <a:r>
              <a:rPr lang="en-US" sz="2400" dirty="0" smtClean="0"/>
              <a:t>name(identifier). When </a:t>
            </a:r>
            <a:r>
              <a:rPr lang="en-US" sz="2400" dirty="0"/>
              <a:t>the function is invoked from any part of program, it all executes the codes defined in the body of function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92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0600" y="524435"/>
            <a:ext cx="3065929" cy="591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66164" y="327247"/>
            <a:ext cx="7803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/>
              <a:t>Example 1: Library </a:t>
            </a:r>
            <a:r>
              <a:rPr lang="en-US" sz="3600" b="1" dirty="0" smtClean="0"/>
              <a:t>Function -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66164" y="358605"/>
            <a:ext cx="7803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i="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164" y="1139408"/>
            <a:ext cx="1111175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#</a:t>
            </a:r>
            <a:r>
              <a:rPr lang="en-US" sz="2400" b="1" dirty="0" smtClean="0">
                <a:solidFill>
                  <a:srgbClr val="FF0000"/>
                </a:solidFill>
              </a:rPr>
              <a:t>include&lt;</a:t>
            </a:r>
            <a:r>
              <a:rPr lang="en-US" sz="2400" b="1" dirty="0" err="1" smtClean="0">
                <a:solidFill>
                  <a:srgbClr val="FF0000"/>
                </a:solidFill>
              </a:rPr>
              <a:t>stdio.h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#</a:t>
            </a:r>
            <a:r>
              <a:rPr lang="en-US" sz="2400" b="1" dirty="0" smtClean="0">
                <a:solidFill>
                  <a:srgbClr val="FF0000"/>
                </a:solidFill>
              </a:rPr>
              <a:t>include&lt;</a:t>
            </a:r>
            <a:r>
              <a:rPr lang="en-US" sz="2400" b="1" dirty="0" err="1" smtClean="0">
                <a:solidFill>
                  <a:srgbClr val="FF0000"/>
                </a:solidFill>
              </a:rPr>
              <a:t>math.h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void </a:t>
            </a:r>
            <a:r>
              <a:rPr lang="en-US" sz="2400" b="1" dirty="0">
                <a:solidFill>
                  <a:srgbClr val="FF0000"/>
                </a:solidFill>
              </a:rPr>
              <a:t>main</a:t>
            </a:r>
            <a:r>
              <a:rPr lang="en-US" sz="2400" b="1" dirty="0" smtClean="0">
                <a:solidFill>
                  <a:srgbClr val="FF0000"/>
                </a:solidFill>
              </a:rPr>
              <a:t>()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{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double number, </a:t>
            </a:r>
            <a:r>
              <a:rPr lang="en-US" sz="2400" b="1" dirty="0" err="1">
                <a:solidFill>
                  <a:srgbClr val="FF0000"/>
                </a:solidFill>
              </a:rPr>
              <a:t>squareRoot</a:t>
            </a:r>
            <a:r>
              <a:rPr lang="en-US" sz="24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</a:t>
            </a:r>
            <a:r>
              <a:rPr lang="en-US" sz="2400" b="1" dirty="0" err="1" smtClean="0">
                <a:solidFill>
                  <a:srgbClr val="FF0000"/>
                </a:solidFill>
              </a:rPr>
              <a:t>printf</a:t>
            </a:r>
            <a:r>
              <a:rPr lang="en-US" sz="2400" b="1" dirty="0" smtClean="0">
                <a:solidFill>
                  <a:srgbClr val="FF0000"/>
                </a:solidFill>
              </a:rPr>
              <a:t>(“Enter </a:t>
            </a:r>
            <a:r>
              <a:rPr lang="en-US" sz="2400" b="1" dirty="0">
                <a:solidFill>
                  <a:srgbClr val="FF0000"/>
                </a:solidFill>
              </a:rPr>
              <a:t>a number: </a:t>
            </a:r>
            <a:r>
              <a:rPr lang="en-US" sz="2400" b="1" dirty="0" smtClean="0">
                <a:solidFill>
                  <a:srgbClr val="FF0000"/>
                </a:solidFill>
              </a:rPr>
              <a:t>“);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</a:t>
            </a:r>
            <a:r>
              <a:rPr lang="en-US" sz="2400" b="1" dirty="0" err="1" smtClean="0">
                <a:solidFill>
                  <a:srgbClr val="FF0000"/>
                </a:solidFill>
              </a:rPr>
              <a:t>scanf</a:t>
            </a:r>
            <a:r>
              <a:rPr lang="en-US" sz="2400" b="1" dirty="0" smtClean="0">
                <a:solidFill>
                  <a:srgbClr val="FF0000"/>
                </a:solidFill>
              </a:rPr>
              <a:t>(“%</a:t>
            </a:r>
            <a:r>
              <a:rPr lang="en-US" sz="2400" b="1" dirty="0" err="1" smtClean="0">
                <a:solidFill>
                  <a:srgbClr val="FF0000"/>
                </a:solidFill>
              </a:rPr>
              <a:t>d”,&amp;number</a:t>
            </a:r>
            <a:r>
              <a:rPr lang="en-US" sz="2400" b="1" dirty="0" smtClean="0">
                <a:solidFill>
                  <a:srgbClr val="FF0000"/>
                </a:solidFill>
              </a:rPr>
              <a:t>);    </a:t>
            </a: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</a:t>
            </a:r>
            <a:r>
              <a:rPr lang="en-US" sz="2400" b="1" dirty="0" err="1" smtClean="0">
                <a:solidFill>
                  <a:srgbClr val="FF0000"/>
                </a:solidFill>
              </a:rPr>
              <a:t>squareRoot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= </a:t>
            </a:r>
            <a:r>
              <a:rPr lang="en-US" sz="2400" b="1" dirty="0" err="1" smtClean="0">
                <a:solidFill>
                  <a:srgbClr val="7030A0"/>
                </a:solidFill>
              </a:rPr>
              <a:t>sqrt</a:t>
            </a:r>
            <a:r>
              <a:rPr lang="en-US" sz="2400" b="1" dirty="0" smtClean="0">
                <a:solidFill>
                  <a:srgbClr val="FF0000"/>
                </a:solidFill>
              </a:rPr>
              <a:t>(number);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</a:t>
            </a:r>
            <a:r>
              <a:rPr lang="en-US" sz="2400" b="1" dirty="0" err="1" smtClean="0">
                <a:solidFill>
                  <a:srgbClr val="FF0000"/>
                </a:solidFill>
              </a:rPr>
              <a:t>printf</a:t>
            </a:r>
            <a:r>
              <a:rPr lang="en-US" sz="2400" b="1" dirty="0" smtClean="0">
                <a:solidFill>
                  <a:srgbClr val="FF0000"/>
                </a:solidFill>
              </a:rPr>
              <a:t>(“Square root=  %d“,</a:t>
            </a:r>
            <a:r>
              <a:rPr lang="en-US" sz="2400" b="1" dirty="0" err="1" smtClean="0">
                <a:solidFill>
                  <a:srgbClr val="FF0000"/>
                </a:solidFill>
              </a:rPr>
              <a:t>squareRoot</a:t>
            </a:r>
            <a:r>
              <a:rPr lang="en-US" sz="2400" b="1" dirty="0" smtClean="0">
                <a:solidFill>
                  <a:srgbClr val="FF0000"/>
                </a:solidFill>
              </a:rPr>
              <a:t>);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}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71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0600" y="524435"/>
            <a:ext cx="3065929" cy="591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66164" y="225647"/>
            <a:ext cx="11111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/>
              <a:t>How user-defined function works in C Programming</a:t>
            </a:r>
            <a:r>
              <a:rPr lang="en-US" sz="3600" b="1" dirty="0" smtClean="0"/>
              <a:t>?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66164" y="358605"/>
            <a:ext cx="7803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i="0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102" t="13937" r="15334"/>
          <a:stretch/>
        </p:blipFill>
        <p:spPr>
          <a:xfrm>
            <a:off x="3035299" y="771108"/>
            <a:ext cx="4635501" cy="59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0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0600" y="524435"/>
            <a:ext cx="3065929" cy="591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66164" y="327247"/>
            <a:ext cx="11111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/>
              <a:t>Example 2: User Defined </a:t>
            </a:r>
            <a:r>
              <a:rPr lang="en-US" sz="3600" b="1" dirty="0" smtClean="0"/>
              <a:t>Function -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66164" y="358605"/>
            <a:ext cx="7803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i="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3740" y="1058726"/>
            <a:ext cx="54505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#</a:t>
            </a:r>
            <a:r>
              <a:rPr lang="en-US" sz="2400" b="1" dirty="0" smtClean="0">
                <a:solidFill>
                  <a:srgbClr val="FF0000"/>
                </a:solidFill>
              </a:rPr>
              <a:t>include&lt;</a:t>
            </a:r>
            <a:r>
              <a:rPr lang="en-US" sz="2400" b="1" dirty="0" err="1" smtClean="0">
                <a:solidFill>
                  <a:srgbClr val="FF0000"/>
                </a:solidFill>
              </a:rPr>
              <a:t>stdio.h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// </a:t>
            </a:r>
            <a:r>
              <a:rPr lang="en-US" sz="2400" b="1" dirty="0">
                <a:solidFill>
                  <a:srgbClr val="FF0000"/>
                </a:solidFill>
              </a:rPr>
              <a:t>Function </a:t>
            </a:r>
            <a:r>
              <a:rPr lang="en-US" sz="2400" b="1" dirty="0" smtClean="0">
                <a:solidFill>
                  <a:srgbClr val="FF0000"/>
                </a:solidFill>
              </a:rPr>
              <a:t>prototype </a:t>
            </a:r>
            <a:r>
              <a:rPr lang="en-US" sz="2400" b="1" dirty="0">
                <a:solidFill>
                  <a:srgbClr val="FF0000"/>
                </a:solidFill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</a:rPr>
              <a:t>declaration)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int add(int, </a:t>
            </a:r>
            <a:r>
              <a:rPr lang="en-US" sz="2400" b="1" dirty="0" smtClean="0">
                <a:solidFill>
                  <a:srgbClr val="FF0000"/>
                </a:solidFill>
              </a:rPr>
              <a:t>int);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void </a:t>
            </a:r>
            <a:r>
              <a:rPr lang="en-US" sz="2400" b="1" dirty="0">
                <a:solidFill>
                  <a:srgbClr val="FF0000"/>
                </a:solidFill>
              </a:rPr>
              <a:t>main</a:t>
            </a:r>
            <a:r>
              <a:rPr lang="en-US" sz="2400" b="1" dirty="0" smtClean="0">
                <a:solidFill>
                  <a:srgbClr val="FF0000"/>
                </a:solidFill>
              </a:rPr>
              <a:t>()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{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int num1, num2, sum;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</a:t>
            </a:r>
            <a:r>
              <a:rPr lang="en-US" sz="2400" b="1" dirty="0" err="1" smtClean="0">
                <a:solidFill>
                  <a:srgbClr val="FF0000"/>
                </a:solidFill>
              </a:rPr>
              <a:t>printf</a:t>
            </a:r>
            <a:r>
              <a:rPr lang="en-US" sz="2400" b="1" dirty="0" smtClean="0">
                <a:solidFill>
                  <a:srgbClr val="FF0000"/>
                </a:solidFill>
              </a:rPr>
              <a:t>("</a:t>
            </a:r>
            <a:r>
              <a:rPr lang="en-US" sz="2400" b="1" dirty="0">
                <a:solidFill>
                  <a:srgbClr val="FF0000"/>
                </a:solidFill>
              </a:rPr>
              <a:t>Enters two numbers to add: </a:t>
            </a:r>
            <a:r>
              <a:rPr lang="en-US" sz="2400" b="1" dirty="0" smtClean="0">
                <a:solidFill>
                  <a:srgbClr val="FF0000"/>
                </a:solidFill>
              </a:rPr>
              <a:t>“);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    </a:t>
            </a:r>
            <a:r>
              <a:rPr lang="en-US" sz="2400" b="1" dirty="0" err="1" smtClean="0">
                <a:solidFill>
                  <a:srgbClr val="FF0000"/>
                </a:solidFill>
              </a:rPr>
              <a:t>scanf</a:t>
            </a:r>
            <a:r>
              <a:rPr lang="en-US" sz="2400" b="1" dirty="0" smtClean="0">
                <a:solidFill>
                  <a:srgbClr val="FF0000"/>
                </a:solidFill>
              </a:rPr>
              <a:t>(“%d %d”,&amp;num1,&amp;num2);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   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    // </a:t>
            </a:r>
            <a:r>
              <a:rPr lang="en-US" sz="2400" b="1" dirty="0">
                <a:solidFill>
                  <a:srgbClr val="FF0000"/>
                </a:solidFill>
              </a:rPr>
              <a:t>Function call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sum = add(num1, </a:t>
            </a:r>
            <a:r>
              <a:rPr lang="en-US" sz="2400" b="1" dirty="0" smtClean="0">
                <a:solidFill>
                  <a:srgbClr val="FF0000"/>
                </a:solidFill>
              </a:rPr>
              <a:t>num2);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    cout &lt;&lt; "Sum = " &lt;&lt; sum;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}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9705" y="1116106"/>
            <a:ext cx="47602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// Function </a:t>
            </a:r>
            <a:r>
              <a:rPr lang="en-US" sz="2400" b="1" dirty="0" smtClean="0">
                <a:solidFill>
                  <a:srgbClr val="FF0000"/>
                </a:solidFill>
              </a:rPr>
              <a:t>definition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int add(int a, </a:t>
            </a:r>
            <a:r>
              <a:rPr lang="en-US" sz="2400" b="1">
                <a:solidFill>
                  <a:srgbClr val="FF0000"/>
                </a:solidFill>
              </a:rPr>
              <a:t>int </a:t>
            </a:r>
            <a:r>
              <a:rPr lang="en-US" sz="2400" b="1" smtClean="0">
                <a:solidFill>
                  <a:srgbClr val="FF0000"/>
                </a:solidFill>
              </a:rPr>
              <a:t>b)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{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int add;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add = a + b;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// Return statement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   return add;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}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3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00600" y="524435"/>
            <a:ext cx="3065929" cy="591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66164" y="327247"/>
            <a:ext cx="111117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 smtClean="0"/>
              <a:t>Different types of user defined functions -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66164" y="358605"/>
            <a:ext cx="7803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i="0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2353" y="2460812"/>
            <a:ext cx="109055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b="1" i="1" dirty="0" smtClean="0"/>
              <a:t> With out return type, with out parameters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b="1" i="1" dirty="0"/>
              <a:t> </a:t>
            </a:r>
            <a:r>
              <a:rPr lang="en-US" sz="4000" b="1" i="1" dirty="0" smtClean="0"/>
              <a:t>With out return type, with parameters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b="1" i="1" dirty="0"/>
              <a:t> </a:t>
            </a:r>
            <a:r>
              <a:rPr lang="en-US" sz="4000" b="1" i="1" dirty="0" smtClean="0"/>
              <a:t>With return type, with out parameters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b="1" i="1" dirty="0"/>
              <a:t> </a:t>
            </a:r>
            <a:r>
              <a:rPr lang="en-US" sz="4000" b="1" i="1" dirty="0" smtClean="0"/>
              <a:t>With return type, with parameters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11752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343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User Defined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Defined Function</dc:title>
  <dc:creator>CK</dc:creator>
  <cp:lastModifiedBy>CK</cp:lastModifiedBy>
  <cp:revision>6</cp:revision>
  <dcterms:created xsi:type="dcterms:W3CDTF">2021-02-04T06:54:58Z</dcterms:created>
  <dcterms:modified xsi:type="dcterms:W3CDTF">2021-02-08T05:29:43Z</dcterms:modified>
</cp:coreProperties>
</file>