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9F00-6321-40D8-B7C2-4BCB0F6D3D1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42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82" y="528852"/>
            <a:ext cx="116692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Arrays –</a:t>
            </a:r>
          </a:p>
          <a:p>
            <a:endParaRPr lang="en-US" sz="2000" b="1" dirty="0"/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Definition – </a:t>
            </a:r>
            <a:r>
              <a:rPr lang="en-US" sz="2800" dirty="0"/>
              <a:t>An array is a collection of similar items stored in contiguous memory locations. In programming, sometimes a simple variable is not enough to hold all the data.</a:t>
            </a:r>
          </a:p>
          <a:p>
            <a:pPr marL="0" lvl="2" algn="just"/>
            <a:endParaRPr lang="en-US" sz="2800" b="1" dirty="0"/>
          </a:p>
          <a:p>
            <a:pPr marL="0" lvl="2" algn="just"/>
            <a:r>
              <a:rPr lang="en-US" sz="2800" b="1" dirty="0"/>
              <a:t>Note -</a:t>
            </a:r>
            <a:r>
              <a:rPr lang="en-US" sz="2800" dirty="0"/>
              <a:t> </a:t>
            </a:r>
            <a:r>
              <a:rPr lang="en-US" sz="2800" i="1" dirty="0"/>
              <a:t>A </a:t>
            </a:r>
            <a:r>
              <a:rPr lang="en-US" sz="2800" i="1" dirty="0" smtClean="0"/>
              <a:t>C </a:t>
            </a:r>
            <a:r>
              <a:rPr lang="en-US" sz="2800" i="1" dirty="0"/>
              <a:t>array has a fixed-size</a:t>
            </a:r>
            <a:r>
              <a:rPr lang="en-US" sz="2800" dirty="0"/>
              <a:t>.</a:t>
            </a:r>
          </a:p>
          <a:p>
            <a:pPr marL="0" lvl="2" algn="just"/>
            <a:endParaRPr lang="en-US" sz="2800" dirty="0"/>
          </a:p>
          <a:p>
            <a:pPr marL="0" lvl="2" algn="just"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b="1" dirty="0"/>
              <a:t>Why do we need arrays?</a:t>
            </a:r>
          </a:p>
          <a:p>
            <a:pPr marL="0" lvl="2" algn="just"/>
            <a:r>
              <a:rPr lang="en-US" sz="2800" dirty="0"/>
              <a:t>Arrays are very important in any programming language. They provide a more convenient way of storing variables or a collection of data of a similar data type together instead of storing them separately. Each value of the array will be accessed separately.  </a:t>
            </a:r>
          </a:p>
        </p:txBody>
      </p:sp>
    </p:spTree>
    <p:extLst>
      <p:ext uri="{BB962C8B-B14F-4D97-AF65-F5344CB8AC3E}">
        <p14:creationId xmlns:p14="http://schemas.microsoft.com/office/powerpoint/2010/main" val="2769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82" y="182478"/>
            <a:ext cx="1166926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Advantages of Array –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Array elements can be traversed easily. 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Easy to manipulate array data. 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Array elements can be accessed randomly. 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Arrays facilitate code optimization.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Easy to sort array data. </a:t>
            </a:r>
          </a:p>
          <a:p>
            <a:pPr marL="971550" lvl="3" indent="-514350" algn="just">
              <a:buFont typeface="+mj-lt"/>
              <a:buAutoNum type="arabicPeriod"/>
            </a:pPr>
            <a:endParaRPr lang="en-US" sz="2400" dirty="0"/>
          </a:p>
          <a:p>
            <a:pPr marL="0" lvl="1" algn="just">
              <a:buFont typeface="Wingdings" pitchFamily="2" charset="2"/>
              <a:buChar char="§"/>
            </a:pPr>
            <a:r>
              <a:rPr lang="en-US" sz="2800" b="1" dirty="0"/>
              <a:t> Disadvantages of Array –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An array has a fixed size. 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Allocating more memory than the requirement leads to wastage memory space, and less allocation of memory can create a problem.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400" dirty="0"/>
              <a:t>The number of elements to be stored in an array must be known in advance. </a:t>
            </a:r>
          </a:p>
        </p:txBody>
      </p:sp>
      <p:sp>
        <p:nvSpPr>
          <p:cNvPr id="1026" name="AutoShape 2" descr="https://static.javatpoint.com/cpp/images/c-array1.png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-arra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68" y="4896285"/>
            <a:ext cx="5093942" cy="17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82" y="182479"/>
            <a:ext cx="116692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Types of Array – </a:t>
            </a:r>
            <a:r>
              <a:rPr lang="en-US" sz="2800" dirty="0"/>
              <a:t>There are two types of array, such as –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800" dirty="0"/>
              <a:t>1-D array	(One Dimensional Array)</a:t>
            </a:r>
          </a:p>
          <a:p>
            <a:pPr marL="971550" lvl="3" indent="-514350" algn="just">
              <a:buFont typeface="+mj-lt"/>
              <a:buAutoNum type="arabicPeriod"/>
            </a:pPr>
            <a:r>
              <a:rPr lang="en-US" sz="2800" dirty="0"/>
              <a:t>2-D array	(Multi Dimensional Array)</a:t>
            </a:r>
          </a:p>
          <a:p>
            <a:pPr marL="971550" lvl="3" indent="-514350" algn="just"/>
            <a:r>
              <a:rPr lang="en-US" sz="2800" dirty="0"/>
              <a:t> </a:t>
            </a:r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Declare an Array in </a:t>
            </a:r>
            <a:r>
              <a:rPr lang="en-US" sz="2800" b="1" dirty="0" smtClean="0"/>
              <a:t>C </a:t>
            </a:r>
            <a:r>
              <a:rPr lang="en-US" sz="2800" b="1" dirty="0"/>
              <a:t>-	</a:t>
            </a:r>
            <a:r>
              <a:rPr lang="en-US" sz="2800" b="1" dirty="0">
                <a:solidFill>
                  <a:srgbClr val="C00000"/>
                </a:solidFill>
              </a:rPr>
              <a:t>type array-Name [ array-Size ];</a:t>
            </a:r>
          </a:p>
          <a:p>
            <a:pPr marL="0" lvl="2" algn="just">
              <a:buFont typeface="Wingdings" pitchFamily="2" charset="2"/>
              <a:buChar char="§"/>
            </a:pPr>
            <a:endParaRPr lang="en-US" sz="2800" b="1" dirty="0">
              <a:solidFill>
                <a:srgbClr val="C00000"/>
              </a:solidFill>
            </a:endParaRPr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Array Declaration -</a:t>
            </a:r>
            <a:r>
              <a:rPr lang="en-US" sz="2800" b="1" dirty="0">
                <a:solidFill>
                  <a:srgbClr val="C00000"/>
                </a:solidFill>
              </a:rPr>
              <a:t>		int </a:t>
            </a:r>
            <a:r>
              <a:rPr lang="en-US" sz="2800" b="1" dirty="0" err="1">
                <a:solidFill>
                  <a:srgbClr val="C00000"/>
                </a:solidFill>
              </a:rPr>
              <a:t>arr</a:t>
            </a:r>
            <a:r>
              <a:rPr lang="en-US" sz="2800" b="1" dirty="0">
                <a:solidFill>
                  <a:srgbClr val="C00000"/>
                </a:solidFill>
              </a:rPr>
              <a:t>[10];</a:t>
            </a:r>
          </a:p>
          <a:p>
            <a:pPr marL="0" lvl="2" algn="just">
              <a:buFont typeface="Wingdings" pitchFamily="2" charset="2"/>
              <a:buChar char="§"/>
            </a:pPr>
            <a:endParaRPr lang="en-US" sz="2800" b="1" dirty="0">
              <a:solidFill>
                <a:srgbClr val="C00000"/>
              </a:solidFill>
            </a:endParaRPr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Array Initialization -		</a:t>
            </a:r>
            <a:r>
              <a:rPr lang="en-US" sz="2800" b="1" dirty="0">
                <a:solidFill>
                  <a:srgbClr val="C00000"/>
                </a:solidFill>
              </a:rPr>
              <a:t>int age[5] = {19, 18, 21, 20, 17};      </a:t>
            </a:r>
            <a:r>
              <a:rPr lang="en-US" sz="2400" b="1" i="1" dirty="0"/>
              <a:t>both are same</a:t>
            </a:r>
            <a:endParaRPr lang="en-US" sz="3600" b="1" i="1" dirty="0"/>
          </a:p>
          <a:p>
            <a:pPr marL="0" lvl="2" algn="just"/>
            <a:r>
              <a:rPr lang="en-US" sz="2800" b="1" dirty="0">
                <a:solidFill>
                  <a:srgbClr val="C00000"/>
                </a:solidFill>
              </a:rPr>
              <a:t>					int age[] = {19, 18, 21, 20, 17};</a:t>
            </a:r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Array Initialization –</a:t>
            </a:r>
          </a:p>
          <a:p>
            <a:pPr marL="0" lvl="2" algn="just"/>
            <a:r>
              <a:rPr lang="en-US" sz="2800" b="1" dirty="0"/>
              <a:t>				</a:t>
            </a:r>
            <a:r>
              <a:rPr lang="en-US" sz="2800" b="1" dirty="0" err="1">
                <a:solidFill>
                  <a:srgbClr val="C00000"/>
                </a:solidFill>
              </a:rPr>
              <a:t>arr</a:t>
            </a:r>
            <a:r>
              <a:rPr lang="en-US" sz="2800" b="1" dirty="0">
                <a:solidFill>
                  <a:srgbClr val="C00000"/>
                </a:solidFill>
              </a:rPr>
              <a:t>[0] = 19;</a:t>
            </a:r>
          </a:p>
          <a:p>
            <a:pPr marL="0" lvl="2" algn="just"/>
            <a:r>
              <a:rPr lang="en-US" sz="2800" b="1" dirty="0">
                <a:solidFill>
                  <a:srgbClr val="C00000"/>
                </a:solidFill>
              </a:rPr>
              <a:t>				</a:t>
            </a:r>
            <a:r>
              <a:rPr lang="en-US" sz="2800" b="1" dirty="0" err="1">
                <a:solidFill>
                  <a:srgbClr val="C00000"/>
                </a:solidFill>
              </a:rPr>
              <a:t>arr</a:t>
            </a:r>
            <a:r>
              <a:rPr lang="en-US" sz="2800" b="1" dirty="0">
                <a:solidFill>
                  <a:srgbClr val="C00000"/>
                </a:solidFill>
              </a:rPr>
              <a:t>[1] = 18;</a:t>
            </a:r>
          </a:p>
          <a:p>
            <a:pPr marL="0" lvl="2" algn="just"/>
            <a:r>
              <a:rPr lang="en-US" sz="2800" b="1" dirty="0">
                <a:solidFill>
                  <a:srgbClr val="C00000"/>
                </a:solidFill>
              </a:rPr>
              <a:t>				</a:t>
            </a:r>
            <a:r>
              <a:rPr lang="en-US" sz="2800" b="1" dirty="0" err="1">
                <a:solidFill>
                  <a:srgbClr val="C00000"/>
                </a:solidFill>
              </a:rPr>
              <a:t>arr</a:t>
            </a:r>
            <a:r>
              <a:rPr lang="en-US" sz="2800" b="1" dirty="0">
                <a:solidFill>
                  <a:srgbClr val="C00000"/>
                </a:solidFill>
              </a:rPr>
              <a:t>[2] = 21;</a:t>
            </a:r>
          </a:p>
          <a:p>
            <a:pPr marL="0" lvl="2" algn="just"/>
            <a:r>
              <a:rPr lang="en-US" sz="2800" b="1" dirty="0">
                <a:solidFill>
                  <a:srgbClr val="C00000"/>
                </a:solidFill>
              </a:rPr>
              <a:t>				etc…</a:t>
            </a:r>
          </a:p>
        </p:txBody>
      </p:sp>
      <p:sp>
        <p:nvSpPr>
          <p:cNvPr id="3" name="Right Brace 2"/>
          <p:cNvSpPr/>
          <p:nvPr/>
        </p:nvSpPr>
        <p:spPr>
          <a:xfrm>
            <a:off x="9364814" y="3560619"/>
            <a:ext cx="512485" cy="955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82" y="182478"/>
            <a:ext cx="1166926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One Dimensional Array –</a:t>
            </a:r>
          </a:p>
          <a:p>
            <a:pPr marL="0" lvl="2" algn="just"/>
            <a:endParaRPr lang="en-US" sz="2800" b="1" dirty="0"/>
          </a:p>
          <a:p>
            <a:pPr marL="0" lvl="2" algn="just"/>
            <a:endParaRPr lang="en-US" sz="2800" b="1" dirty="0"/>
          </a:p>
          <a:p>
            <a:pPr marL="0" lvl="2" algn="just"/>
            <a:endParaRPr lang="en-US" sz="2800" b="1" dirty="0"/>
          </a:p>
          <a:p>
            <a:pPr marL="0" lvl="2" algn="just"/>
            <a:r>
              <a:rPr lang="en-US" sz="2400" dirty="0"/>
              <a:t>This is an array in which the data items are arranged linearly in one dimension only. It is commonly called a 1-D array. </a:t>
            </a:r>
          </a:p>
          <a:p>
            <a:pPr marL="0" lvl="2" algn="just"/>
            <a:endParaRPr lang="en-US" sz="2400" b="1" dirty="0"/>
          </a:p>
          <a:p>
            <a:pPr marL="0" lvl="2" algn="just"/>
            <a:r>
              <a:rPr lang="en-US" sz="2400" b="1" dirty="0"/>
              <a:t>Syntax - </a:t>
            </a:r>
            <a:r>
              <a:rPr lang="en-US" sz="2400" b="1" dirty="0" err="1">
                <a:solidFill>
                  <a:srgbClr val="C00000"/>
                </a:solidFill>
              </a:rPr>
              <a:t>datatype</a:t>
            </a:r>
            <a:r>
              <a:rPr lang="en-US" sz="2400" b="1" dirty="0">
                <a:solidFill>
                  <a:srgbClr val="C00000"/>
                </a:solidFill>
              </a:rPr>
              <a:t> array-name[size];</a:t>
            </a:r>
          </a:p>
        </p:txBody>
      </p:sp>
      <p:sp>
        <p:nvSpPr>
          <p:cNvPr id="1026" name="AutoShape 2" descr="https://static.javatpoint.com/cpp/images/c-array1.png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-arra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32" y="185737"/>
            <a:ext cx="4706722" cy="1620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8244" y="2649137"/>
            <a:ext cx="6094413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#</a:t>
            </a:r>
            <a:r>
              <a:rPr lang="en-US" sz="2000" b="1" dirty="0" smtClean="0">
                <a:solidFill>
                  <a:srgbClr val="002060"/>
                </a:solidFill>
              </a:rPr>
              <a:t>include&lt;</a:t>
            </a:r>
            <a:r>
              <a:rPr lang="en-US" sz="2000" b="1" dirty="0" err="1" smtClean="0">
                <a:solidFill>
                  <a:srgbClr val="002060"/>
                </a:solidFill>
              </a:rPr>
              <a:t>stdio.h</a:t>
            </a:r>
            <a:r>
              <a:rPr lang="en-US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#include&lt;</a:t>
            </a:r>
            <a:r>
              <a:rPr lang="en-US" sz="2000" b="1" dirty="0" err="1">
                <a:solidFill>
                  <a:srgbClr val="002060"/>
                </a:solidFill>
              </a:rPr>
              <a:t>conio.h</a:t>
            </a:r>
            <a:r>
              <a:rPr lang="en-US" sz="2000" b="1" dirty="0">
                <a:solidFill>
                  <a:srgbClr val="002060"/>
                </a:solidFill>
              </a:rPr>
              <a:t>&gt;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void main()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int 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arr</a:t>
            </a:r>
            <a:r>
              <a:rPr lang="en-US" sz="2000" b="1" dirty="0">
                <a:solidFill>
                  <a:srgbClr val="002060"/>
                </a:solidFill>
              </a:rPr>
              <a:t>[5] = {10,20,30,40,50};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 err="1">
                <a:solidFill>
                  <a:srgbClr val="002060"/>
                </a:solidFill>
              </a:rPr>
              <a:t>cout</a:t>
            </a:r>
            <a:r>
              <a:rPr lang="en-US" sz="2000" b="1" dirty="0">
                <a:solidFill>
                  <a:srgbClr val="002060"/>
                </a:solidFill>
              </a:rPr>
              <a:t>&lt;&lt;"\</a:t>
            </a:r>
            <a:r>
              <a:rPr lang="en-US" sz="2000" b="1" dirty="0" err="1">
                <a:solidFill>
                  <a:srgbClr val="002060"/>
                </a:solidFill>
              </a:rPr>
              <a:t>nArray</a:t>
            </a:r>
            <a:r>
              <a:rPr lang="en-US" sz="2000" b="1" dirty="0">
                <a:solidFill>
                  <a:srgbClr val="002060"/>
                </a:solidFill>
              </a:rPr>
              <a:t> elements are: ";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for(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=0;i&lt;5;i++)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{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	</a:t>
            </a:r>
            <a:r>
              <a:rPr lang="en-US" sz="2000" b="1" dirty="0" err="1" smtClean="0">
                <a:solidFill>
                  <a:srgbClr val="002060"/>
                </a:solidFill>
              </a:rPr>
              <a:t>printf</a:t>
            </a:r>
            <a:r>
              <a:rPr lang="en-US" sz="2000" b="1" dirty="0" smtClean="0">
                <a:solidFill>
                  <a:srgbClr val="002060"/>
                </a:solidFill>
              </a:rPr>
              <a:t>(“%d”,</a:t>
            </a:r>
            <a:r>
              <a:rPr lang="en-US" sz="2000" b="1" dirty="0" err="1" smtClean="0">
                <a:solidFill>
                  <a:srgbClr val="002060"/>
                </a:solidFill>
              </a:rPr>
              <a:t>arr</a:t>
            </a:r>
            <a:r>
              <a:rPr lang="en-US" sz="2000" b="1" dirty="0" smtClean="0">
                <a:solidFill>
                  <a:srgbClr val="002060"/>
                </a:solidFill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]);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	}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82" y="182477"/>
            <a:ext cx="11669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Char char="§"/>
            </a:pPr>
            <a:r>
              <a:rPr lang="en-US" sz="2800" b="1" dirty="0"/>
              <a:t> User Input </a:t>
            </a:r>
            <a:r>
              <a:rPr lang="en-US" sz="2800" b="1"/>
              <a:t>from array -</a:t>
            </a:r>
            <a:endParaRPr lang="en-US" sz="2800" b="1" dirty="0"/>
          </a:p>
        </p:txBody>
      </p:sp>
      <p:sp>
        <p:nvSpPr>
          <p:cNvPr id="1026" name="AutoShape 2" descr="https://static.javatpoint.com/cpp/images/c-array1.png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720" y="1055872"/>
            <a:ext cx="64822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#</a:t>
            </a:r>
            <a:r>
              <a:rPr lang="en-US" sz="2400" b="1" dirty="0" smtClean="0">
                <a:solidFill>
                  <a:srgbClr val="002060"/>
                </a:solidFill>
              </a:rPr>
              <a:t>include&lt;</a:t>
            </a:r>
            <a:r>
              <a:rPr lang="en-US" sz="2400" b="1" dirty="0" err="1" smtClean="0">
                <a:solidFill>
                  <a:srgbClr val="002060"/>
                </a:solidFill>
              </a:rPr>
              <a:t>stdio.h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#include&lt;</a:t>
            </a:r>
            <a:r>
              <a:rPr lang="en-US" sz="2400" b="1" dirty="0" err="1">
                <a:solidFill>
                  <a:srgbClr val="002060"/>
                </a:solidFill>
              </a:rPr>
              <a:t>conio.h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void main()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	int 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arr</a:t>
            </a:r>
            <a:r>
              <a:rPr lang="en-US" sz="2400" b="1" dirty="0">
                <a:solidFill>
                  <a:srgbClr val="002060"/>
                </a:solidFill>
              </a:rPr>
              <a:t>[5];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cout</a:t>
            </a:r>
            <a:r>
              <a:rPr lang="en-US" sz="2400" b="1" dirty="0">
                <a:solidFill>
                  <a:srgbClr val="002060"/>
                </a:solidFill>
              </a:rPr>
              <a:t>&lt;&lt;"\</a:t>
            </a:r>
            <a:r>
              <a:rPr lang="en-US" sz="2400" b="1" dirty="0" err="1">
                <a:solidFill>
                  <a:srgbClr val="002060"/>
                </a:solidFill>
              </a:rPr>
              <a:t>nEnter</a:t>
            </a:r>
            <a:r>
              <a:rPr lang="en-US" sz="2400" b="1" dirty="0">
                <a:solidFill>
                  <a:srgbClr val="002060"/>
                </a:solidFill>
              </a:rPr>
              <a:t> Array elements are: ";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	for(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=0;i&lt;5;i++)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	{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scanf</a:t>
            </a:r>
            <a:r>
              <a:rPr lang="en-US" sz="2400" b="1" dirty="0" smtClean="0">
                <a:solidFill>
                  <a:srgbClr val="002060"/>
                </a:solidFill>
              </a:rPr>
              <a:t>(“%d”,</a:t>
            </a:r>
            <a:r>
              <a:rPr lang="en-US" sz="2400" b="1" dirty="0" err="1" smtClean="0">
                <a:solidFill>
                  <a:srgbClr val="002060"/>
                </a:solidFill>
              </a:rPr>
              <a:t>arr</a:t>
            </a:r>
            <a:r>
              <a:rPr lang="en-US" sz="2400" b="1" dirty="0" smtClean="0">
                <a:solidFill>
                  <a:srgbClr val="002060"/>
                </a:solidFill>
              </a:rPr>
              <a:t>[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]);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	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0039" y="3992710"/>
            <a:ext cx="53464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 err="1">
                <a:solidFill>
                  <a:srgbClr val="C00000"/>
                </a:solidFill>
              </a:rPr>
              <a:t>cout</a:t>
            </a:r>
            <a:r>
              <a:rPr lang="en-US" sz="2400" b="1" dirty="0">
                <a:solidFill>
                  <a:srgbClr val="C00000"/>
                </a:solidFill>
              </a:rPr>
              <a:t>&lt;&lt;"\</a:t>
            </a:r>
            <a:r>
              <a:rPr lang="en-US" sz="2400" b="1" dirty="0" err="1">
                <a:solidFill>
                  <a:srgbClr val="C00000"/>
                </a:solidFill>
              </a:rPr>
              <a:t>nArray</a:t>
            </a:r>
            <a:r>
              <a:rPr lang="en-US" sz="2400" b="1" dirty="0">
                <a:solidFill>
                  <a:srgbClr val="C00000"/>
                </a:solidFill>
              </a:rPr>
              <a:t> elements are: ";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for(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=0;i&lt;5;i++)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{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	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printf</a:t>
            </a:r>
            <a:r>
              <a:rPr lang="en-US" sz="2400" b="1" dirty="0">
                <a:solidFill>
                  <a:srgbClr val="C00000"/>
                </a:solidFill>
              </a:rPr>
              <a:t>(“%d”,</a:t>
            </a:r>
            <a:r>
              <a:rPr lang="en-US" sz="2400" b="1" dirty="0" err="1">
                <a:solidFill>
                  <a:srgbClr val="C00000"/>
                </a:solidFill>
              </a:rPr>
              <a:t>arr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]);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	}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}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89" y="1"/>
            <a:ext cx="1218882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//Sum of Array Elements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#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include&lt;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stdio.h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conio.h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void main()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{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int 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arr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[6],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i,sum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=0;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&lt;&lt;"\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nEnter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the array elements:\n";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for(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=0;i&lt;6;i++)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{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400" b="1" dirty="0"/>
              <a:t> </a:t>
            </a:r>
            <a:r>
              <a:rPr lang="en-US" sz="2400" b="1" dirty="0" err="1"/>
              <a:t>scanf</a:t>
            </a:r>
            <a:r>
              <a:rPr lang="en-US" sz="2400" b="1" dirty="0"/>
              <a:t>(“%d”,</a:t>
            </a:r>
            <a:r>
              <a:rPr lang="en-US" sz="2400" b="1" dirty="0" err="1"/>
              <a:t>arr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}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for(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=0;i&lt;6;i++)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{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sum = sum + 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arr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}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(“\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nSum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of Array elements are: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%d”, sum);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89" y="1"/>
            <a:ext cx="121888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//Find the odd elements in an array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400" b="1" dirty="0"/>
              <a:t>#</a:t>
            </a:r>
            <a:r>
              <a:rPr lang="en-US" sz="2400" b="1" dirty="0" smtClean="0"/>
              <a:t>include&lt;</a:t>
            </a:r>
            <a:r>
              <a:rPr lang="en-US" sz="2400" b="1" dirty="0" err="1" smtClean="0"/>
              <a:t>stdio.h</a:t>
            </a:r>
            <a:r>
              <a:rPr lang="en-US" sz="2400" b="1" dirty="0"/>
              <a:t>&gt;</a:t>
            </a:r>
            <a:endParaRPr lang="en-US" sz="2400" dirty="0"/>
          </a:p>
          <a:p>
            <a:r>
              <a:rPr lang="en-US" sz="2400" b="1" dirty="0"/>
              <a:t>#include&lt;</a:t>
            </a:r>
            <a:r>
              <a:rPr lang="en-US" sz="2400" b="1" dirty="0" err="1"/>
              <a:t>conio.h</a:t>
            </a:r>
            <a:r>
              <a:rPr lang="en-US" sz="2400" b="1" dirty="0"/>
              <a:t>&gt;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dirty="0"/>
              <a:t>void main()</a:t>
            </a:r>
            <a:endParaRPr lang="en-US" sz="2400" dirty="0"/>
          </a:p>
          <a:p>
            <a:r>
              <a:rPr lang="en-US" sz="2400" b="1" dirty="0"/>
              <a:t>{</a:t>
            </a:r>
            <a:endParaRPr lang="en-US" sz="2400" dirty="0"/>
          </a:p>
          <a:p>
            <a:r>
              <a:rPr lang="en-US" sz="2400" b="1" dirty="0"/>
              <a:t>	int </a:t>
            </a:r>
            <a:r>
              <a:rPr lang="en-US" sz="2400" b="1" dirty="0" err="1"/>
              <a:t>arr</a:t>
            </a:r>
            <a:r>
              <a:rPr lang="en-US" sz="2400" b="1" dirty="0"/>
              <a:t>[6],</a:t>
            </a:r>
            <a:r>
              <a:rPr lang="en-US" sz="2400" b="1" dirty="0" err="1"/>
              <a:t>i,sum</a:t>
            </a:r>
            <a:r>
              <a:rPr lang="en-US" sz="2400" b="1" dirty="0"/>
              <a:t>=0;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&lt;&lt;"\</a:t>
            </a:r>
            <a:r>
              <a:rPr lang="en-US" sz="2400" b="1" dirty="0" err="1"/>
              <a:t>nEnter</a:t>
            </a:r>
            <a:r>
              <a:rPr lang="en-US" sz="2400" b="1" dirty="0"/>
              <a:t> the array elements:\n";</a:t>
            </a:r>
            <a:endParaRPr lang="en-US" sz="2400" dirty="0"/>
          </a:p>
          <a:p>
            <a:r>
              <a:rPr lang="en-US" sz="2400" b="1" dirty="0"/>
              <a:t>	for(</a:t>
            </a:r>
            <a:r>
              <a:rPr lang="en-US" sz="2400" b="1" dirty="0" err="1"/>
              <a:t>i</a:t>
            </a:r>
            <a:r>
              <a:rPr lang="en-US" sz="2400" b="1" dirty="0"/>
              <a:t>=0;i&lt;6;i++)</a:t>
            </a:r>
            <a:endParaRPr lang="en-US" sz="2400" dirty="0"/>
          </a:p>
          <a:p>
            <a:r>
              <a:rPr lang="en-US" sz="2400" b="1" dirty="0"/>
              <a:t>	{</a:t>
            </a:r>
            <a:endParaRPr lang="en-US" sz="2400" dirty="0"/>
          </a:p>
          <a:p>
            <a:r>
              <a:rPr lang="en-US" sz="2400" b="1" dirty="0"/>
              <a:t>		</a:t>
            </a:r>
            <a:r>
              <a:rPr lang="en-US" sz="2400" b="1" dirty="0" err="1"/>
              <a:t>scanf</a:t>
            </a:r>
            <a:r>
              <a:rPr lang="en-US" sz="2400" b="1" dirty="0"/>
              <a:t>(“%d”,</a:t>
            </a:r>
            <a:r>
              <a:rPr lang="en-US" sz="2400" b="1" dirty="0" err="1"/>
              <a:t>arr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 smtClean="0"/>
              <a:t>]);</a:t>
            </a:r>
            <a:endParaRPr lang="en-US" sz="2400" dirty="0"/>
          </a:p>
          <a:p>
            <a:r>
              <a:rPr lang="en-US" sz="2400" b="1" dirty="0"/>
              <a:t>	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7589" y="38110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	for(</a:t>
            </a:r>
            <a:r>
              <a:rPr lang="en-US" sz="2400" b="1" dirty="0" err="1"/>
              <a:t>i</a:t>
            </a:r>
            <a:r>
              <a:rPr lang="en-US" sz="2400" b="1" dirty="0"/>
              <a:t>=0;i&lt;6;i++)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	if(</a:t>
            </a:r>
            <a:r>
              <a:rPr lang="en-US" sz="2400" b="1" dirty="0" err="1"/>
              <a:t>arr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]%2!=0)</a:t>
            </a:r>
          </a:p>
          <a:p>
            <a:r>
              <a:rPr lang="en-US" sz="2400" b="1" dirty="0"/>
              <a:t>		{</a:t>
            </a:r>
          </a:p>
          <a:p>
            <a:r>
              <a:rPr lang="en-US" sz="2400" b="1" dirty="0"/>
              <a:t>			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(“%d”,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]);</a:t>
            </a:r>
            <a:endParaRPr lang="en-US" sz="2400" b="1" dirty="0"/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}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0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292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Function</dc:title>
  <dc:creator>CK</dc:creator>
  <cp:lastModifiedBy>CK</cp:lastModifiedBy>
  <cp:revision>23</cp:revision>
  <dcterms:created xsi:type="dcterms:W3CDTF">2021-02-04T06:54:58Z</dcterms:created>
  <dcterms:modified xsi:type="dcterms:W3CDTF">2021-02-15T06:30:39Z</dcterms:modified>
</cp:coreProperties>
</file>