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61" r:id="rId3"/>
    <p:sldId id="260" r:id="rId4"/>
    <p:sldId id="259" r:id="rId5"/>
    <p:sldId id="262" r:id="rId6"/>
    <p:sldId id="263" r:id="rId7"/>
    <p:sldId id="264" r:id="rId8"/>
    <p:sldId id="258" r:id="rId9"/>
    <p:sldId id="265" r:id="rId10"/>
    <p:sldId id="269" r:id="rId11"/>
    <p:sldId id="267" r:id="rId12"/>
  </p:sldIdLst>
  <p:sldSz cx="9144000" cy="5143500" type="screen16x9"/>
  <p:notesSz cx="6858000" cy="9144000"/>
  <p:embeddedFontLst>
    <p:embeddedFont>
      <p:font typeface="Roboto Slab" panose="020B0604020202020204" charset="0"/>
      <p:regular r:id="rId14"/>
      <p:bold r:id="rId15"/>
    </p:embeddedFon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4FD59F-C8F3-4F64-8C59-72FE42A88382}">
  <a:tblStyle styleId="{0C4FD59F-C8F3-4F64-8C59-72FE42A883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6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3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52400" y="1610850"/>
            <a:ext cx="8763000" cy="15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smtClean="0"/>
              <a:t>Overview of</a:t>
            </a:r>
            <a:br>
              <a:rPr lang="en-US" dirty="0" smtClean="0"/>
            </a:br>
            <a:r>
              <a:rPr lang="en-US" dirty="0" smtClean="0"/>
              <a:t>Programming Language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0" y="13335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/>
              <a:t>WAP to find the sum of two numbers</a:t>
            </a:r>
            <a:endParaRPr sz="28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28600" y="666751"/>
            <a:ext cx="8686800" cy="426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#include&lt;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#include&lt;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conio.h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void main()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{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int 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a,b,c</a:t>
            </a:r>
            <a:r>
              <a:rPr lang="en-US" altLang="zh-CN" sz="1800" b="1" smtClean="0">
                <a:solidFill>
                  <a:srgbClr val="C00000"/>
                </a:solidFill>
              </a:rPr>
              <a:t>=0;</a:t>
            </a:r>
            <a:endParaRPr lang="en-US" altLang="zh-CN" sz="1800" b="1" dirty="0" smtClean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clrscr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(“Enter the numbers:  ”);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scanf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(“%d %d”, &amp;a, &amp;b);</a:t>
            </a:r>
          </a:p>
          <a:p>
            <a:pPr algn="just">
              <a:spcBef>
                <a:spcPts val="0"/>
              </a:spcBef>
              <a:buNone/>
            </a:pPr>
            <a:endParaRPr lang="en-US" altLang="zh-CN" sz="1800" b="1" dirty="0" smtClean="0">
              <a:solidFill>
                <a:srgbClr val="C00000"/>
              </a:solidFill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c = (a + b);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(“Sum is: %d”, c);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800" b="1" dirty="0" err="1" smtClean="0">
                <a:solidFill>
                  <a:srgbClr val="C00000"/>
                </a:solidFill>
              </a:rPr>
              <a:t>getch</a:t>
            </a:r>
            <a:r>
              <a:rPr lang="en-US" altLang="zh-CN" sz="1800" b="1" dirty="0" smtClean="0">
                <a:solidFill>
                  <a:srgbClr val="C00000"/>
                </a:solidFill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rgbClr val="C00000"/>
                </a:solidFill>
              </a:rPr>
              <a:t>} </a:t>
            </a:r>
            <a:endParaRPr lang="en-US" altLang="zh-CN" sz="18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2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"/>
          </a:p>
        </p:txBody>
      </p:sp>
      <p:sp>
        <p:nvSpPr>
          <p:cNvPr id="3" name="TextBox 2"/>
          <p:cNvSpPr txBox="1"/>
          <p:nvPr/>
        </p:nvSpPr>
        <p:spPr>
          <a:xfrm>
            <a:off x="228600" y="1254026"/>
            <a:ext cx="868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/>
                </a:solidFill>
              </a:rPr>
              <a:t> Programming languages are also a language</a:t>
            </a:r>
          </a:p>
          <a:p>
            <a:pPr algn="just">
              <a:buFont typeface="Wingdings" pitchFamily="2" charset="2"/>
              <a:buChar char="§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/>
                </a:solidFill>
              </a:rPr>
              <a:t> When it comes to mechanics of the task, learning to speak and use a programming language is in many ways like learning to speak a human language</a:t>
            </a:r>
          </a:p>
          <a:p>
            <a:pPr algn="just">
              <a:buFont typeface="Wingdings" pitchFamily="2" charset="2"/>
              <a:buChar char="§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/>
                </a:solidFill>
              </a:rPr>
              <a:t> In both kind of languages we have to learn new vocabulary, syntax and semantics (new words, sentence structure and meaning)</a:t>
            </a:r>
          </a:p>
          <a:p>
            <a:pPr algn="just">
              <a:buFont typeface="Wingdings" pitchFamily="2" charset="2"/>
              <a:buChar char="§"/>
            </a:pPr>
            <a:endParaRPr lang="en-US" altLang="zh-CN" sz="1600" dirty="0" smtClean="0">
              <a:solidFill>
                <a:schemeClr val="tx1"/>
              </a:solidFill>
            </a:endParaRPr>
          </a:p>
          <a:p>
            <a:pPr algn="just">
              <a:buFont typeface="Wingdings" pitchFamily="2" charset="2"/>
              <a:buChar char="§"/>
            </a:pPr>
            <a:r>
              <a:rPr lang="en-US" altLang="zh-CN" sz="1600" dirty="0" smtClean="0">
                <a:solidFill>
                  <a:schemeClr val="tx1"/>
                </a:solidFill>
              </a:rPr>
              <a:t> And both kind of language require considerable practice to make perfect</a:t>
            </a:r>
            <a:endParaRPr lang="en-US" altLang="zh-CN" sz="1100" dirty="0" smtClean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281285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B0F0"/>
                </a:solidFill>
              </a:rPr>
              <a:t>A language is a language but there is a difference…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514350"/>
            <a:ext cx="8839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600" b="1" dirty="0" smtClean="0"/>
              <a:t> What is a language? - </a:t>
            </a:r>
            <a:r>
              <a:rPr lang="en-US" sz="1600" dirty="0" smtClean="0"/>
              <a:t>Language is the medium of communication to share ideas, opinion with each other.</a:t>
            </a:r>
          </a:p>
          <a:p>
            <a:pPr algn="just"/>
            <a:endParaRPr lang="en-US" sz="1600" dirty="0" smtClean="0"/>
          </a:p>
          <a:p>
            <a:pPr algn="just">
              <a:buFont typeface="Wingdings" pitchFamily="2" charset="2"/>
              <a:buChar char="§"/>
            </a:pPr>
            <a:endParaRPr lang="en-US" sz="16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1600" dirty="0" smtClean="0"/>
              <a:t> </a:t>
            </a:r>
            <a:r>
              <a:rPr lang="en-US" sz="1600" b="1" dirty="0" smtClean="0"/>
              <a:t>What is a programming language? - </a:t>
            </a:r>
            <a:r>
              <a:rPr lang="en-US" sz="1600" dirty="0" smtClean="0"/>
              <a:t>Programming language is the medium of communication between you (a person) and a computer system.</a:t>
            </a:r>
          </a:p>
          <a:p>
            <a:pPr marL="342900" lvl="8" indent="-342900" algn="just">
              <a:buFont typeface="+mj-lt"/>
              <a:buAutoNum type="arabicPeriod"/>
            </a:pPr>
            <a:r>
              <a:rPr lang="en-US" sz="1600" dirty="0" smtClean="0"/>
              <a:t>A programming language is a set of rules that provides a way of telling a computer what operations to perform.</a:t>
            </a:r>
          </a:p>
          <a:p>
            <a:pPr marL="342900" lvl="8" indent="-342900" algn="just">
              <a:buFont typeface="+mj-lt"/>
              <a:buAutoNum type="arabicPeriod"/>
            </a:pPr>
            <a:r>
              <a:rPr lang="en-US" sz="1600" dirty="0" smtClean="0"/>
              <a:t>A programming language is a set of rules for communicating an algorithm.</a:t>
            </a:r>
          </a:p>
          <a:p>
            <a:pPr marL="342900" lvl="8" indent="-342900" algn="just">
              <a:buFont typeface="+mj-lt"/>
              <a:buAutoNum type="arabicPeriod"/>
            </a:pPr>
            <a:r>
              <a:rPr lang="en-US" sz="1600" dirty="0" smtClean="0"/>
              <a:t>It provides a linguistic framework for describing computations</a:t>
            </a:r>
          </a:p>
          <a:p>
            <a:pPr algn="just">
              <a:buFont typeface="Wingdings" pitchFamily="2" charset="2"/>
              <a:buChar char="§"/>
            </a:pPr>
            <a:endParaRPr lang="en-US" sz="1600" dirty="0" smtClean="0"/>
          </a:p>
          <a:p>
            <a:pPr algn="just"/>
            <a:endParaRPr lang="en-US" sz="1600" dirty="0" smtClean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254026"/>
            <a:ext cx="8839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600" b="1" dirty="0" smtClean="0"/>
              <a:t> Why should I learn programming language?  - </a:t>
            </a:r>
            <a:r>
              <a:rPr lang="en-US" sz="1600" dirty="0" smtClean="0"/>
              <a:t>There are some great reasons, for which we should learn code –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For increasing Logical Ability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Coding Teaches us - How to Approach Problem – Solving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Out of the box Thinking – enhances Creativity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Improved Critical-thinking skills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Programming keeps our mind active and busy… for Lifetime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Being Able to Turn an Idea Into an App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sz="1600" dirty="0" smtClean="0"/>
              <a:t>Automate Daily Tasks and Save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954941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/>
              <a:t> Levels of computer programming languages - </a:t>
            </a:r>
            <a:r>
              <a:rPr lang="en-US" sz="1600" dirty="0" smtClean="0"/>
              <a:t>There are basically two types of computer programming languages, they are –</a:t>
            </a:r>
          </a:p>
          <a:p>
            <a:pPr algn="just">
              <a:buFont typeface="Wingdings" pitchFamily="2" charset="2"/>
              <a:buChar char="§"/>
            </a:pPr>
            <a:endParaRPr lang="en-US" sz="1600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600" dirty="0" smtClean="0"/>
              <a:t> </a:t>
            </a:r>
            <a:r>
              <a:rPr lang="en-US" sz="16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Low Level Programming Languages </a:t>
            </a:r>
            <a:r>
              <a:rPr lang="en-US" sz="1600" dirty="0" smtClean="0">
                <a:cs typeface="Times New Roman" panose="02020603050405020304" pitchFamily="18" charset="0"/>
              </a:rPr>
              <a:t>- Low-level languages are designed to operate and handle the entire hardware and instructions set architecture of a computer directly.</a:t>
            </a:r>
          </a:p>
          <a:p>
            <a:pPr lvl="2" algn="just"/>
            <a:r>
              <a:rPr lang="en-US" sz="1600" dirty="0" smtClean="0">
                <a:cs typeface="Times New Roman" panose="02020603050405020304" pitchFamily="18" charset="0"/>
              </a:rPr>
              <a:t>      e.g., Machine Language and Assembly Language are popular examples of low-level languages.</a:t>
            </a:r>
          </a:p>
          <a:p>
            <a:pPr lvl="2" algn="just"/>
            <a:endParaRPr lang="en-US" sz="1600" dirty="0" smtClean="0">
              <a:cs typeface="Times New Roman" panose="02020603050405020304" pitchFamily="18" charset="0"/>
            </a:endParaRPr>
          </a:p>
          <a:p>
            <a:pPr lvl="1" algn="just"/>
            <a:endParaRPr lang="en-US" sz="1600" dirty="0" smtClean="0"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600" dirty="0" smtClean="0"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High Level Programming Languages - </a:t>
            </a:r>
            <a:r>
              <a:rPr lang="en-US" sz="1600" dirty="0" smtClean="0">
                <a:cs typeface="Times New Roman" panose="02020603050405020304" pitchFamily="18" charset="0"/>
              </a:rPr>
              <a:t>These are the machine independent programming languages, which are easy to write, read, edit and understand.</a:t>
            </a:r>
          </a:p>
          <a:p>
            <a:pPr lvl="1" algn="just"/>
            <a:r>
              <a:rPr lang="en-US" sz="1600" dirty="0" smtClean="0">
                <a:cs typeface="Times New Roman" panose="02020603050405020304" pitchFamily="18" charset="0"/>
              </a:rPr>
              <a:t>      e.g., The languages like Java, </a:t>
            </a:r>
            <a:r>
              <a:rPr lang="en-US" sz="1600" dirty="0" err="1" smtClean="0">
                <a:cs typeface="Times New Roman" panose="02020603050405020304" pitchFamily="18" charset="0"/>
              </a:rPr>
              <a:t>.Net</a:t>
            </a:r>
            <a:r>
              <a:rPr lang="en-US" sz="1600" dirty="0" smtClean="0">
                <a:cs typeface="Times New Roman" panose="02020603050405020304" pitchFamily="18" charset="0"/>
              </a:rPr>
              <a:t> (C#), C++, C etc. are the example of high-level languages.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514351"/>
            <a:ext cx="8839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1600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1600" b="1" dirty="0" smtClean="0"/>
              <a:t> Generations of computer programming languages - </a:t>
            </a:r>
            <a:r>
              <a:rPr lang="en-US" sz="1600" dirty="0" smtClean="0"/>
              <a:t>There are basically five types of computer programming languages based on generation, they are –</a:t>
            </a:r>
          </a:p>
          <a:p>
            <a:pPr algn="just">
              <a:buFont typeface="Wingdings" pitchFamily="2" charset="2"/>
              <a:buChar char="§"/>
            </a:pPr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algn="just"/>
            <a:endParaRPr lang="en-US" sz="1600" dirty="0" smtClean="0"/>
          </a:p>
          <a:p>
            <a:pPr lvl="2" algn="just"/>
            <a:r>
              <a:rPr lang="en-US" sz="1600" b="1" dirty="0" smtClean="0"/>
              <a:t> </a:t>
            </a:r>
          </a:p>
          <a:p>
            <a:pPr lvl="2" algn="just">
              <a:buFont typeface="Wingdings" pitchFamily="2" charset="2"/>
              <a:buChar char="ü"/>
            </a:pPr>
            <a:endParaRPr lang="en-US" sz="1600" b="1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sz="1600" b="1" dirty="0" smtClean="0"/>
              <a:t>First Generation Language - </a:t>
            </a:r>
            <a:r>
              <a:rPr lang="en-US" sz="1600" dirty="0" smtClean="0"/>
              <a:t>A first-generation programming language (1GL) is a machine-level programming language. It is a grouping of programming languages that are machine level languages used to program first-generation computers.</a:t>
            </a:r>
          </a:p>
        </p:txBody>
      </p:sp>
      <p:pic>
        <p:nvPicPr>
          <p:cNvPr id="4" name="Picture 3" descr="language-gener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33550"/>
            <a:ext cx="5117699" cy="18811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47280"/>
            <a:ext cx="88392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just">
              <a:buFont typeface="Wingdings" pitchFamily="2" charset="2"/>
              <a:buChar char="ü"/>
            </a:pPr>
            <a:r>
              <a:rPr lang="en-US" sz="1600" b="1" dirty="0" smtClean="0"/>
              <a:t> </a:t>
            </a:r>
            <a:r>
              <a:rPr lang="en-US" b="1" dirty="0" smtClean="0">
                <a:cs typeface="Times New Roman" panose="02020603050405020304" pitchFamily="18" charset="0"/>
              </a:rPr>
              <a:t> Second Generation Language - </a:t>
            </a:r>
            <a:r>
              <a:rPr lang="en-US" dirty="0" smtClean="0">
                <a:cs typeface="Times New Roman" panose="02020603050405020304" pitchFamily="18" charset="0"/>
              </a:rPr>
              <a:t>Second generation languages, or 2GL, are low-level assembly languages that are specific to a particular computer and processor.</a:t>
            </a:r>
          </a:p>
          <a:p>
            <a:pPr lvl="2" algn="just">
              <a:buFont typeface="Wingdings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endParaRPr lang="en-US" dirty="0" smtClean="0"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>
                <a:cs typeface="Times New Roman" panose="02020603050405020304" pitchFamily="18" charset="0"/>
              </a:rPr>
              <a:t> Third Generation Language - </a:t>
            </a:r>
            <a:r>
              <a:rPr lang="en-US" dirty="0" smtClean="0">
                <a:cs typeface="Times New Roman" panose="02020603050405020304" pitchFamily="18" charset="0"/>
              </a:rPr>
              <a:t>A third-generation programming language (3GL) is a high-level computer programming language that tends to be more machine-independent and programmer-friendly than the machine code of the first-generation and assembly languages of the second-generation, while having a less specific focus to the fourth and fifth generations.</a:t>
            </a:r>
          </a:p>
          <a:p>
            <a:pPr lvl="2" algn="just"/>
            <a:r>
              <a:rPr lang="en-US" dirty="0" smtClean="0">
                <a:cs typeface="Times New Roman" panose="02020603050405020304" pitchFamily="18" charset="0"/>
              </a:rPr>
              <a:t>For example - ALGOL, BASIC, C, COBOL, Fortran and Pascal.</a:t>
            </a: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>
                <a:cs typeface="Times New Roman" panose="02020603050405020304" pitchFamily="18" charset="0"/>
              </a:rPr>
              <a:t> Fourth Generation Language - </a:t>
            </a:r>
            <a:r>
              <a:rPr lang="en-US" dirty="0" smtClean="0">
                <a:cs typeface="Times New Roman" panose="02020603050405020304" pitchFamily="18" charset="0"/>
              </a:rPr>
              <a:t>Fourth-generation language (4GL), are closer to human language than other high-level languages and are accessible to people without formal training as programmers. They allow multiple common operations to be performed with a single programmer-entered command.</a:t>
            </a:r>
          </a:p>
          <a:p>
            <a:pPr lvl="2" algn="just"/>
            <a:r>
              <a:rPr lang="en-US" dirty="0" smtClean="0">
                <a:cs typeface="Times New Roman" panose="02020603050405020304" pitchFamily="18" charset="0"/>
              </a:rPr>
              <a:t>For example – Python, Ruby, Perl etc.</a:t>
            </a: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/>
            <a:endParaRPr lang="en-US" dirty="0" smtClean="0">
              <a:cs typeface="Times New Roman" panose="02020603050405020304" pitchFamily="18" charset="0"/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>
                <a:cs typeface="Times New Roman" panose="02020603050405020304" pitchFamily="18" charset="0"/>
              </a:rPr>
              <a:t> Fifth Generation Language - </a:t>
            </a:r>
            <a:r>
              <a:rPr lang="en-US" dirty="0" smtClean="0">
                <a:cs typeface="Times New Roman" panose="02020603050405020304" pitchFamily="18" charset="0"/>
              </a:rPr>
              <a:t>Fifth-generation languages are used mainly in artificial intelligence &amp; research. OPS5 and Mercury are examples of fifth-generation languages, all are built upon Lisp.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317302"/>
            <a:ext cx="88392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b="1" dirty="0" smtClean="0"/>
              <a:t> Types of computer programming languages – </a:t>
            </a:r>
            <a:r>
              <a:rPr lang="en-US" dirty="0" smtClean="0"/>
              <a:t>We can classify our programming languages in 4 sections, based on their principal programming paradigms, they are –</a:t>
            </a:r>
          </a:p>
          <a:p>
            <a:pPr lvl="2" algn="just"/>
            <a:endParaRPr lang="en-US" b="1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/>
              <a:t> Procedural Programming Language - </a:t>
            </a:r>
            <a:r>
              <a:rPr lang="en-US" dirty="0" smtClean="0"/>
              <a:t>A procedural language is a computer programming language that follows, in order, a set of commands.</a:t>
            </a:r>
          </a:p>
          <a:p>
            <a:pPr lvl="2" algn="just"/>
            <a:r>
              <a:rPr lang="en-US" dirty="0" smtClean="0"/>
              <a:t>Example – BASIC, FORTRAN, C, PASCAL etc.</a:t>
            </a:r>
          </a:p>
          <a:p>
            <a:pPr lvl="2" algn="just"/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/>
              <a:t> Object-oriented Programming Language - </a:t>
            </a:r>
            <a:r>
              <a:rPr lang="en-US" dirty="0" smtClean="0"/>
              <a:t>Object-oriented programming (OOP) is a computer programming model that organizes software design around data, or objects, rather than functions and logic. An object can be defined as a data field that has unique attributes and behavior.</a:t>
            </a:r>
          </a:p>
          <a:p>
            <a:pPr lvl="2" algn="just"/>
            <a:r>
              <a:rPr lang="en-US" dirty="0" smtClean="0"/>
              <a:t>Example – C++, JAVA, C# etc.</a:t>
            </a:r>
          </a:p>
          <a:p>
            <a:pPr lvl="2" algn="just"/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/>
              <a:t> Functional Programming Language - </a:t>
            </a:r>
            <a:r>
              <a:rPr lang="en-US" dirty="0" smtClean="0"/>
              <a:t>Functional programming languages are specially designed to handle symbolic computation and list processing applications. Functional programming is based on mathematical functions. </a:t>
            </a:r>
          </a:p>
          <a:p>
            <a:pPr lvl="2" algn="just"/>
            <a:r>
              <a:rPr lang="en-US" dirty="0" smtClean="0"/>
              <a:t>Example - Lisp, Python, </a:t>
            </a:r>
            <a:r>
              <a:rPr lang="en-US" dirty="0" err="1" smtClean="0"/>
              <a:t>Erlang</a:t>
            </a:r>
            <a:r>
              <a:rPr lang="en-US" dirty="0" smtClean="0"/>
              <a:t>, Haskell, </a:t>
            </a:r>
            <a:r>
              <a:rPr lang="en-US" dirty="0" err="1" smtClean="0"/>
              <a:t>Clojure</a:t>
            </a:r>
            <a:r>
              <a:rPr lang="en-US" dirty="0" smtClean="0"/>
              <a:t>, etc.</a:t>
            </a:r>
          </a:p>
          <a:p>
            <a:pPr lvl="2" algn="just"/>
            <a:endParaRPr lang="en-US" dirty="0" smtClean="0"/>
          </a:p>
          <a:p>
            <a:pPr lvl="2" algn="just">
              <a:buFont typeface="Wingdings" pitchFamily="2" charset="2"/>
              <a:buChar char="ü"/>
            </a:pPr>
            <a:r>
              <a:rPr lang="en-US" b="1" dirty="0" smtClean="0"/>
              <a:t> Scripting Programming Language - </a:t>
            </a:r>
            <a:r>
              <a:rPr lang="en-US" dirty="0" smtClean="0"/>
              <a:t> Scripting languages are made for specific runtime environments, and they automate some of the code implementation.</a:t>
            </a:r>
          </a:p>
          <a:p>
            <a:pPr lvl="2" algn="just"/>
            <a:r>
              <a:rPr lang="en-US" dirty="0" smtClean="0"/>
              <a:t>Example – JavaScript, VBScript, BASH Script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/>
        </p:nvSpPr>
        <p:spPr>
          <a:xfrm>
            <a:off x="5880381" y="2562025"/>
            <a:ext cx="1381800" cy="1365600"/>
          </a:xfrm>
          <a:prstGeom prst="ellipse">
            <a:avLst/>
          </a:prstGeom>
          <a:noFill/>
          <a:ln w="9525" cap="flat" cmpd="sng">
            <a:solidFill>
              <a:srgbClr val="CFD8DC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0" y="13335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/>
              <a:t>Overview of C Programming Language </a:t>
            </a:r>
            <a:endParaRPr sz="28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304800" y="971550"/>
            <a:ext cx="5486400" cy="39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Times New Roman" panose="02020603050405020304" pitchFamily="18" charset="0"/>
                <a:sym typeface="Arial"/>
              </a:rPr>
              <a:t>C was originally developed in the 1970s, by Dennis Ritchie at AT&amp;T Bell Labs, Inc.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000000"/>
              </a:solidFill>
              <a:latin typeface="Arial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Times New Roman" panose="02020603050405020304" pitchFamily="18" charset="0"/>
                <a:sym typeface="Arial"/>
              </a:rPr>
              <a:t>C is a mid level, general–purpose structured procedural oriented programming language. Instructions of C consists of terms that are very closely same to algebraic expressions, consisting of certain English keywords such as if, else, for ,do and while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000000"/>
              </a:solidFill>
              <a:latin typeface="Arial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Times New Roman" panose="02020603050405020304" pitchFamily="18" charset="0"/>
                <a:sym typeface="Arial"/>
              </a:rPr>
              <a:t>C contains certain additional features that allows it to be used at a lower level, acting as bridge between machine language and the high level languages.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400" dirty="0" smtClean="0">
              <a:solidFill>
                <a:srgbClr val="000000"/>
              </a:solidFill>
              <a:latin typeface="Arial"/>
              <a:ea typeface="Arial"/>
              <a:cs typeface="Times New Roman" panose="02020603050405020304" pitchFamily="18" charset="0"/>
              <a:sym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1400" dirty="0" smtClean="0">
                <a:solidFill>
                  <a:srgbClr val="000000"/>
                </a:solidFill>
                <a:latin typeface="Arial"/>
                <a:ea typeface="Arial"/>
                <a:cs typeface="Times New Roman" panose="02020603050405020304" pitchFamily="18" charset="0"/>
                <a:sym typeface="Arial"/>
              </a:rPr>
              <a:t>These allows C to be used for system programming as well as for applications programming.</a:t>
            </a:r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867400" y="2495550"/>
            <a:ext cx="1447800" cy="14478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89" name="Google Shape;89;p14"/>
          <p:cNvCxnSpPr/>
          <p:nvPr/>
        </p:nvCxnSpPr>
        <p:spPr>
          <a:xfrm>
            <a:off x="6694986" y="3933625"/>
            <a:ext cx="214500" cy="856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4"/>
          <p:cNvCxnSpPr/>
          <p:nvPr/>
        </p:nvCxnSpPr>
        <p:spPr>
          <a:xfrm>
            <a:off x="7059842" y="3727574"/>
            <a:ext cx="394200" cy="525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4"/>
          <p:cNvCxnSpPr/>
          <p:nvPr/>
        </p:nvCxnSpPr>
        <p:spPr>
          <a:xfrm>
            <a:off x="7224089" y="3501963"/>
            <a:ext cx="752400" cy="4641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0" y="13335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800" b="1" dirty="0" smtClean="0"/>
              <a:t>Basic Structure of C Programming Language</a:t>
            </a:r>
            <a:endParaRPr sz="2800" b="1"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4294967295"/>
          </p:nvPr>
        </p:nvSpPr>
        <p:spPr>
          <a:xfrm>
            <a:off x="228600" y="666751"/>
            <a:ext cx="8686800" cy="3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#include&lt;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stdio.h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#include&lt;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conio.h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&gt;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void main()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{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clrscr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printf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("Hello World\n");  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	</a:t>
            </a:r>
            <a:r>
              <a:rPr lang="en-US" altLang="zh-CN" sz="1400" b="1" dirty="0" err="1" smtClean="0">
                <a:solidFill>
                  <a:srgbClr val="C00000"/>
                </a:solidFill>
              </a:rPr>
              <a:t>getch</a:t>
            </a:r>
            <a:r>
              <a:rPr lang="en-US" altLang="zh-CN" sz="1400" b="1" dirty="0" smtClean="0">
                <a:solidFill>
                  <a:srgbClr val="C00000"/>
                </a:solidFill>
              </a:rPr>
              <a:t>();</a:t>
            </a:r>
          </a:p>
          <a:p>
            <a:pPr algn="just">
              <a:spcBef>
                <a:spcPts val="0"/>
              </a:spcBef>
              <a:buNone/>
            </a:pPr>
            <a:r>
              <a:rPr lang="en-US" altLang="zh-CN" sz="1400" b="1" dirty="0" smtClean="0">
                <a:solidFill>
                  <a:srgbClr val="C00000"/>
                </a:solidFill>
              </a:rPr>
              <a:t>} </a:t>
            </a:r>
          </a:p>
          <a:p>
            <a:pPr algn="just"/>
            <a:endParaRPr lang="en-US" altLang="zh-CN" sz="1400" b="1" dirty="0" smtClean="0"/>
          </a:p>
          <a:p>
            <a:pPr marL="342900" indent="-342900" algn="just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Explanation – </a:t>
            </a:r>
          </a:p>
          <a:p>
            <a:pPr marL="342900" indent="-342900" algn="just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	1. #include&lt;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&gt; -</a:t>
            </a:r>
            <a:r>
              <a:rPr lang="en-US" altLang="zh-CN" sz="1400" dirty="0" smtClean="0">
                <a:solidFill>
                  <a:schemeClr val="tx1"/>
                </a:solidFill>
              </a:rPr>
              <a:t> Includes the standard input output library functions. 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</a:rPr>
              <a:t>() function is defined in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stdio.h</a:t>
            </a:r>
            <a:r>
              <a:rPr lang="en-US" altLang="zh-CN" sz="1400" dirty="0" smtClean="0">
                <a:solidFill>
                  <a:schemeClr val="tx1"/>
                </a:solidFill>
              </a:rPr>
              <a:t> .</a:t>
            </a:r>
          </a:p>
          <a:p>
            <a:pPr marL="342900" indent="-342900" algn="just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	2. void main() -</a:t>
            </a:r>
            <a:r>
              <a:rPr lang="en-US" altLang="zh-CN" sz="1400" dirty="0" smtClean="0">
                <a:solidFill>
                  <a:schemeClr val="tx1"/>
                </a:solidFill>
              </a:rPr>
              <a:t> The main() function is the entry point of every program in c language.</a:t>
            </a:r>
          </a:p>
          <a:p>
            <a:pPr marL="342900" indent="-342900" algn="just">
              <a:buNone/>
            </a:pPr>
            <a:r>
              <a:rPr lang="en-US" altLang="zh-CN" sz="1400" b="1" dirty="0" smtClean="0">
                <a:solidFill>
                  <a:schemeClr val="tx1"/>
                </a:solidFill>
              </a:rPr>
              <a:t>	3.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() -</a:t>
            </a:r>
            <a:r>
              <a:rPr lang="en-US" altLang="zh-CN" sz="1400" dirty="0" smtClean="0">
                <a:solidFill>
                  <a:schemeClr val="tx1"/>
                </a:solidFill>
              </a:rPr>
              <a:t> The </a:t>
            </a:r>
            <a:r>
              <a:rPr lang="en-US" altLang="zh-CN" sz="1400" dirty="0" err="1" smtClean="0">
                <a:solidFill>
                  <a:schemeClr val="tx1"/>
                </a:solidFill>
              </a:rPr>
              <a:t>printf</a:t>
            </a:r>
            <a:r>
              <a:rPr lang="en-US" altLang="zh-CN" sz="1400" dirty="0" smtClean="0">
                <a:solidFill>
                  <a:schemeClr val="tx1"/>
                </a:solidFill>
              </a:rPr>
              <a:t>() function is used to print data on the console.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105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943</Words>
  <Application>Microsoft Office PowerPoint</Application>
  <PresentationFormat>On-screen Show (16:9)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Roboto Slab</vt:lpstr>
      <vt:lpstr>Source Sans Pro</vt:lpstr>
      <vt:lpstr>Arial</vt:lpstr>
      <vt:lpstr>Wingdings</vt:lpstr>
      <vt:lpstr>Times New Roman</vt:lpstr>
      <vt:lpstr>Cordelia template</vt:lpstr>
      <vt:lpstr>Overview of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C Programming Language </vt:lpstr>
      <vt:lpstr>Basic Structure of C Programming Language</vt:lpstr>
      <vt:lpstr>WAP to find the sum of two numbers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BCA</dc:title>
  <cp:lastModifiedBy>CK</cp:lastModifiedBy>
  <cp:revision>103</cp:revision>
  <dcterms:modified xsi:type="dcterms:W3CDTF">2021-02-17T08:47:45Z</dcterms:modified>
</cp:coreProperties>
</file>