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57" r:id="rId3"/>
    <p:sldId id="258" r:id="rId4"/>
    <p:sldId id="259" r:id="rId5"/>
    <p:sldId id="261" r:id="rId6"/>
    <p:sldId id="262" r:id="rId7"/>
    <p:sldId id="279" r:id="rId8"/>
    <p:sldId id="280" r:id="rId9"/>
    <p:sldId id="263" r:id="rId10"/>
    <p:sldId id="264" r:id="rId11"/>
    <p:sldId id="265" r:id="rId12"/>
    <p:sldId id="266" r:id="rId13"/>
    <p:sldId id="267" r:id="rId14"/>
    <p:sldId id="269" r:id="rId15"/>
    <p:sldId id="268" r:id="rId16"/>
    <p:sldId id="270" r:id="rId17"/>
    <p:sldId id="274" r:id="rId18"/>
    <p:sldId id="276" r:id="rId19"/>
    <p:sldId id="275" r:id="rId20"/>
    <p:sldId id="278" r:id="rId21"/>
    <p:sldId id="277" r:id="rId22"/>
    <p:sldId id="284" r:id="rId23"/>
    <p:sldId id="281" r:id="rId24"/>
    <p:sldId id="282" r:id="rId25"/>
    <p:sldId id="283" r:id="rId26"/>
    <p:sldId id="271" r:id="rId27"/>
    <p:sldId id="285" r:id="rId28"/>
    <p:sldId id="287" r:id="rId29"/>
    <p:sldId id="289" r:id="rId30"/>
    <p:sldId id="290" r:id="rId31"/>
    <p:sldId id="286" r:id="rId32"/>
    <p:sldId id="288" r:id="rId33"/>
    <p:sldId id="272"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37A2-8882-488C-96CA-7D8A429EA650}" type="datetimeFigureOut">
              <a:rPr lang="en-US" smtClean="0"/>
              <a:t>7/10/2019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BB29E-74A3-4D6A-B2A7-9D5CCC803BCB}" type="slidenum">
              <a:rPr lang="en-US" smtClean="0"/>
              <a:t>‹#›</a:t>
            </a:fld>
            <a:endParaRPr lang="en-US" dirty="0"/>
          </a:p>
        </p:txBody>
      </p:sp>
    </p:spTree>
    <p:extLst>
      <p:ext uri="{BB962C8B-B14F-4D97-AF65-F5344CB8AC3E}">
        <p14:creationId xmlns:p14="http://schemas.microsoft.com/office/powerpoint/2010/main" val="2344839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2</a:t>
            </a:fld>
            <a:endParaRPr lang="en-US" dirty="0"/>
          </a:p>
        </p:txBody>
      </p:sp>
    </p:spTree>
    <p:extLst>
      <p:ext uri="{BB962C8B-B14F-4D97-AF65-F5344CB8AC3E}">
        <p14:creationId xmlns:p14="http://schemas.microsoft.com/office/powerpoint/2010/main" val="1110754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13</a:t>
            </a:fld>
            <a:endParaRPr lang="en-US" dirty="0"/>
          </a:p>
        </p:txBody>
      </p:sp>
    </p:spTree>
    <p:extLst>
      <p:ext uri="{BB962C8B-B14F-4D97-AF65-F5344CB8AC3E}">
        <p14:creationId xmlns:p14="http://schemas.microsoft.com/office/powerpoint/2010/main" val="160594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14</a:t>
            </a:fld>
            <a:endParaRPr lang="en-US" dirty="0"/>
          </a:p>
        </p:txBody>
      </p:sp>
    </p:spTree>
    <p:extLst>
      <p:ext uri="{BB962C8B-B14F-4D97-AF65-F5344CB8AC3E}">
        <p14:creationId xmlns:p14="http://schemas.microsoft.com/office/powerpoint/2010/main" val="1960389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15</a:t>
            </a:fld>
            <a:endParaRPr lang="en-US" dirty="0"/>
          </a:p>
        </p:txBody>
      </p:sp>
    </p:spTree>
    <p:extLst>
      <p:ext uri="{BB962C8B-B14F-4D97-AF65-F5344CB8AC3E}">
        <p14:creationId xmlns:p14="http://schemas.microsoft.com/office/powerpoint/2010/main" val="3273368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16</a:t>
            </a:fld>
            <a:endParaRPr lang="en-US" dirty="0"/>
          </a:p>
        </p:txBody>
      </p:sp>
    </p:spTree>
    <p:extLst>
      <p:ext uri="{BB962C8B-B14F-4D97-AF65-F5344CB8AC3E}">
        <p14:creationId xmlns:p14="http://schemas.microsoft.com/office/powerpoint/2010/main" val="1560716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17</a:t>
            </a:fld>
            <a:endParaRPr lang="en-US" dirty="0"/>
          </a:p>
        </p:txBody>
      </p:sp>
    </p:spTree>
    <p:extLst>
      <p:ext uri="{BB962C8B-B14F-4D97-AF65-F5344CB8AC3E}">
        <p14:creationId xmlns:p14="http://schemas.microsoft.com/office/powerpoint/2010/main" val="4059455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26</a:t>
            </a:fld>
            <a:endParaRPr lang="en-US" dirty="0"/>
          </a:p>
        </p:txBody>
      </p:sp>
    </p:spTree>
    <p:extLst>
      <p:ext uri="{BB962C8B-B14F-4D97-AF65-F5344CB8AC3E}">
        <p14:creationId xmlns:p14="http://schemas.microsoft.com/office/powerpoint/2010/main" val="4115856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27</a:t>
            </a:fld>
            <a:endParaRPr lang="en-US" dirty="0"/>
          </a:p>
        </p:txBody>
      </p:sp>
    </p:spTree>
    <p:extLst>
      <p:ext uri="{BB962C8B-B14F-4D97-AF65-F5344CB8AC3E}">
        <p14:creationId xmlns:p14="http://schemas.microsoft.com/office/powerpoint/2010/main" val="2399215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28</a:t>
            </a:fld>
            <a:endParaRPr lang="en-US" dirty="0"/>
          </a:p>
        </p:txBody>
      </p:sp>
    </p:spTree>
    <p:extLst>
      <p:ext uri="{BB962C8B-B14F-4D97-AF65-F5344CB8AC3E}">
        <p14:creationId xmlns:p14="http://schemas.microsoft.com/office/powerpoint/2010/main" val="441563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29</a:t>
            </a:fld>
            <a:endParaRPr lang="en-US" dirty="0"/>
          </a:p>
        </p:txBody>
      </p:sp>
    </p:spTree>
    <p:extLst>
      <p:ext uri="{BB962C8B-B14F-4D97-AF65-F5344CB8AC3E}">
        <p14:creationId xmlns:p14="http://schemas.microsoft.com/office/powerpoint/2010/main" val="1373774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30</a:t>
            </a:fld>
            <a:endParaRPr lang="en-US" dirty="0"/>
          </a:p>
        </p:txBody>
      </p:sp>
    </p:spTree>
    <p:extLst>
      <p:ext uri="{BB962C8B-B14F-4D97-AF65-F5344CB8AC3E}">
        <p14:creationId xmlns:p14="http://schemas.microsoft.com/office/powerpoint/2010/main" val="224306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3</a:t>
            </a:fld>
            <a:endParaRPr lang="en-US" dirty="0"/>
          </a:p>
        </p:txBody>
      </p:sp>
    </p:spTree>
    <p:extLst>
      <p:ext uri="{BB962C8B-B14F-4D97-AF65-F5344CB8AC3E}">
        <p14:creationId xmlns:p14="http://schemas.microsoft.com/office/powerpoint/2010/main" val="1318771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31</a:t>
            </a:fld>
            <a:endParaRPr lang="en-US" dirty="0"/>
          </a:p>
        </p:txBody>
      </p:sp>
    </p:spTree>
    <p:extLst>
      <p:ext uri="{BB962C8B-B14F-4D97-AF65-F5344CB8AC3E}">
        <p14:creationId xmlns:p14="http://schemas.microsoft.com/office/powerpoint/2010/main" val="1421522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32</a:t>
            </a:fld>
            <a:endParaRPr lang="en-US" dirty="0"/>
          </a:p>
        </p:txBody>
      </p:sp>
    </p:spTree>
    <p:extLst>
      <p:ext uri="{BB962C8B-B14F-4D97-AF65-F5344CB8AC3E}">
        <p14:creationId xmlns:p14="http://schemas.microsoft.com/office/powerpoint/2010/main" val="37201536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33</a:t>
            </a:fld>
            <a:endParaRPr lang="en-US" dirty="0"/>
          </a:p>
        </p:txBody>
      </p:sp>
    </p:spTree>
    <p:extLst>
      <p:ext uri="{BB962C8B-B14F-4D97-AF65-F5344CB8AC3E}">
        <p14:creationId xmlns:p14="http://schemas.microsoft.com/office/powerpoint/2010/main" val="3654687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34</a:t>
            </a:fld>
            <a:endParaRPr lang="en-US" dirty="0"/>
          </a:p>
        </p:txBody>
      </p:sp>
    </p:spTree>
    <p:extLst>
      <p:ext uri="{BB962C8B-B14F-4D97-AF65-F5344CB8AC3E}">
        <p14:creationId xmlns:p14="http://schemas.microsoft.com/office/powerpoint/2010/main" val="2321885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4</a:t>
            </a:fld>
            <a:endParaRPr lang="en-US" dirty="0"/>
          </a:p>
        </p:txBody>
      </p:sp>
    </p:spTree>
    <p:extLst>
      <p:ext uri="{BB962C8B-B14F-4D97-AF65-F5344CB8AC3E}">
        <p14:creationId xmlns:p14="http://schemas.microsoft.com/office/powerpoint/2010/main" val="3981427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5</a:t>
            </a:fld>
            <a:endParaRPr lang="en-US" dirty="0"/>
          </a:p>
        </p:txBody>
      </p:sp>
    </p:spTree>
    <p:extLst>
      <p:ext uri="{BB962C8B-B14F-4D97-AF65-F5344CB8AC3E}">
        <p14:creationId xmlns:p14="http://schemas.microsoft.com/office/powerpoint/2010/main" val="510658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6</a:t>
            </a:fld>
            <a:endParaRPr lang="en-US" dirty="0"/>
          </a:p>
        </p:txBody>
      </p:sp>
    </p:spTree>
    <p:extLst>
      <p:ext uri="{BB962C8B-B14F-4D97-AF65-F5344CB8AC3E}">
        <p14:creationId xmlns:p14="http://schemas.microsoft.com/office/powerpoint/2010/main" val="387931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9</a:t>
            </a:fld>
            <a:endParaRPr lang="en-US" dirty="0"/>
          </a:p>
        </p:txBody>
      </p:sp>
    </p:spTree>
    <p:extLst>
      <p:ext uri="{BB962C8B-B14F-4D97-AF65-F5344CB8AC3E}">
        <p14:creationId xmlns:p14="http://schemas.microsoft.com/office/powerpoint/2010/main" val="308825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10</a:t>
            </a:fld>
            <a:endParaRPr lang="en-US" dirty="0"/>
          </a:p>
        </p:txBody>
      </p:sp>
    </p:spTree>
    <p:extLst>
      <p:ext uri="{BB962C8B-B14F-4D97-AF65-F5344CB8AC3E}">
        <p14:creationId xmlns:p14="http://schemas.microsoft.com/office/powerpoint/2010/main" val="4115089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11</a:t>
            </a:fld>
            <a:endParaRPr lang="en-US" dirty="0"/>
          </a:p>
        </p:txBody>
      </p:sp>
    </p:spTree>
    <p:extLst>
      <p:ext uri="{BB962C8B-B14F-4D97-AF65-F5344CB8AC3E}">
        <p14:creationId xmlns:p14="http://schemas.microsoft.com/office/powerpoint/2010/main" val="9636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t>12</a:t>
            </a:fld>
            <a:endParaRPr lang="en-US" dirty="0"/>
          </a:p>
        </p:txBody>
      </p:sp>
    </p:spTree>
    <p:extLst>
      <p:ext uri="{BB962C8B-B14F-4D97-AF65-F5344CB8AC3E}">
        <p14:creationId xmlns:p14="http://schemas.microsoft.com/office/powerpoint/2010/main" val="170415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898B86-CF7D-4F2F-8F2A-E69905BF173D}"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B2D4D-9A24-443E-B2EC-168B0201A849}" type="slidenum">
              <a:rPr lang="en-US" smtClean="0"/>
              <a:t>‹#›</a:t>
            </a:fld>
            <a:endParaRPr lang="en-US" dirty="0"/>
          </a:p>
        </p:txBody>
      </p:sp>
    </p:spTree>
    <p:extLst>
      <p:ext uri="{BB962C8B-B14F-4D97-AF65-F5344CB8AC3E}">
        <p14:creationId xmlns:p14="http://schemas.microsoft.com/office/powerpoint/2010/main" val="251272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9802F-B8E9-41ED-80D3-4859767D47A6}"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B2D4D-9A24-443E-B2EC-168B0201A849}" type="slidenum">
              <a:rPr lang="en-US" smtClean="0"/>
              <a:t>‹#›</a:t>
            </a:fld>
            <a:endParaRPr lang="en-US" dirty="0"/>
          </a:p>
        </p:txBody>
      </p:sp>
    </p:spTree>
    <p:extLst>
      <p:ext uri="{BB962C8B-B14F-4D97-AF65-F5344CB8AC3E}">
        <p14:creationId xmlns:p14="http://schemas.microsoft.com/office/powerpoint/2010/main" val="4805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154D88-5741-4E83-8CF0-68B1909CE240}"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B2D4D-9A24-443E-B2EC-168B0201A849}" type="slidenum">
              <a:rPr lang="en-US" smtClean="0"/>
              <a:t>‹#›</a:t>
            </a:fld>
            <a:endParaRPr lang="en-US" dirty="0"/>
          </a:p>
        </p:txBody>
      </p:sp>
    </p:spTree>
    <p:extLst>
      <p:ext uri="{BB962C8B-B14F-4D97-AF65-F5344CB8AC3E}">
        <p14:creationId xmlns:p14="http://schemas.microsoft.com/office/powerpoint/2010/main" val="93076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5E404-8E48-4EA4-B74F-3FFA8E82F77C}"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B2D4D-9A24-443E-B2EC-168B0201A849}" type="slidenum">
              <a:rPr lang="en-US" smtClean="0"/>
              <a:t>‹#›</a:t>
            </a:fld>
            <a:endParaRPr lang="en-US" dirty="0"/>
          </a:p>
        </p:txBody>
      </p:sp>
    </p:spTree>
    <p:extLst>
      <p:ext uri="{BB962C8B-B14F-4D97-AF65-F5344CB8AC3E}">
        <p14:creationId xmlns:p14="http://schemas.microsoft.com/office/powerpoint/2010/main" val="12400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EF1B8-675D-4FB0-A50E-7B7091DDCECD}" type="datetime1">
              <a:rPr lang="en-US" smtClean="0"/>
              <a:t>7/10/2019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B2D4D-9A24-443E-B2EC-168B0201A849}" type="slidenum">
              <a:rPr lang="en-US" smtClean="0"/>
              <a:t>‹#›</a:t>
            </a:fld>
            <a:endParaRPr lang="en-US" dirty="0"/>
          </a:p>
        </p:txBody>
      </p:sp>
    </p:spTree>
    <p:extLst>
      <p:ext uri="{BB962C8B-B14F-4D97-AF65-F5344CB8AC3E}">
        <p14:creationId xmlns:p14="http://schemas.microsoft.com/office/powerpoint/2010/main" val="389491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61BED6-5C8D-4206-B169-28BE8C9FBE4A}" type="datetime1">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4B2D4D-9A24-443E-B2EC-168B0201A849}" type="slidenum">
              <a:rPr lang="en-US" smtClean="0"/>
              <a:t>‹#›</a:t>
            </a:fld>
            <a:endParaRPr lang="en-US" dirty="0"/>
          </a:p>
        </p:txBody>
      </p:sp>
    </p:spTree>
    <p:extLst>
      <p:ext uri="{BB962C8B-B14F-4D97-AF65-F5344CB8AC3E}">
        <p14:creationId xmlns:p14="http://schemas.microsoft.com/office/powerpoint/2010/main" val="292549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782BF-ACFF-4AFC-9FCB-9E2994BEF196}" type="datetime1">
              <a:rPr lang="en-US" smtClean="0"/>
              <a:t>7/10/2019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4B2D4D-9A24-443E-B2EC-168B0201A849}" type="slidenum">
              <a:rPr lang="en-US" smtClean="0"/>
              <a:t>‹#›</a:t>
            </a:fld>
            <a:endParaRPr lang="en-US" dirty="0"/>
          </a:p>
        </p:txBody>
      </p:sp>
    </p:spTree>
    <p:extLst>
      <p:ext uri="{BB962C8B-B14F-4D97-AF65-F5344CB8AC3E}">
        <p14:creationId xmlns:p14="http://schemas.microsoft.com/office/powerpoint/2010/main" val="44592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3D7E5A-5602-4A69-8F6C-7E0A7844BD4C}" type="datetime1">
              <a:rPr lang="en-US" smtClean="0"/>
              <a:t>7/10/2019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4B2D4D-9A24-443E-B2EC-168B0201A849}" type="slidenum">
              <a:rPr lang="en-US" smtClean="0"/>
              <a:t>‹#›</a:t>
            </a:fld>
            <a:endParaRPr lang="en-US" dirty="0"/>
          </a:p>
        </p:txBody>
      </p:sp>
    </p:spTree>
    <p:extLst>
      <p:ext uri="{BB962C8B-B14F-4D97-AF65-F5344CB8AC3E}">
        <p14:creationId xmlns:p14="http://schemas.microsoft.com/office/powerpoint/2010/main" val="421962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C1E8A-ECB3-410E-97CB-287D6D68B68E}" type="datetime1">
              <a:rPr lang="en-US" smtClean="0"/>
              <a:t>7/10/2019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4B2D4D-9A24-443E-B2EC-168B0201A849}" type="slidenum">
              <a:rPr lang="en-US" smtClean="0"/>
              <a:t>‹#›</a:t>
            </a:fld>
            <a:endParaRPr lang="en-US" dirty="0"/>
          </a:p>
        </p:txBody>
      </p:sp>
    </p:spTree>
    <p:extLst>
      <p:ext uri="{BB962C8B-B14F-4D97-AF65-F5344CB8AC3E}">
        <p14:creationId xmlns:p14="http://schemas.microsoft.com/office/powerpoint/2010/main" val="48295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BCF71-EA05-477C-8870-7BE5893C1E3B}" type="datetime1">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4B2D4D-9A24-443E-B2EC-168B0201A849}" type="slidenum">
              <a:rPr lang="en-US" smtClean="0"/>
              <a:t>‹#›</a:t>
            </a:fld>
            <a:endParaRPr lang="en-US" dirty="0"/>
          </a:p>
        </p:txBody>
      </p:sp>
    </p:spTree>
    <p:extLst>
      <p:ext uri="{BB962C8B-B14F-4D97-AF65-F5344CB8AC3E}">
        <p14:creationId xmlns:p14="http://schemas.microsoft.com/office/powerpoint/2010/main" val="263239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761E8-2203-443D-825B-D7DDA6A39324}" type="datetime1">
              <a:rPr lang="en-US" smtClean="0"/>
              <a:t>7/10/2019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4B2D4D-9A24-443E-B2EC-168B0201A849}" type="slidenum">
              <a:rPr lang="en-US" smtClean="0"/>
              <a:t>‹#›</a:t>
            </a:fld>
            <a:endParaRPr lang="en-US" dirty="0"/>
          </a:p>
        </p:txBody>
      </p:sp>
    </p:spTree>
    <p:extLst>
      <p:ext uri="{BB962C8B-B14F-4D97-AF65-F5344CB8AC3E}">
        <p14:creationId xmlns:p14="http://schemas.microsoft.com/office/powerpoint/2010/main" val="34154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5E106-F4D1-4E75-B15E-9494CA8DE473}" type="datetime1">
              <a:rPr lang="en-US" smtClean="0"/>
              <a:t>7/10/2019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B2D4D-9A24-443E-B2EC-168B0201A849}" type="slidenum">
              <a:rPr lang="en-US" smtClean="0"/>
              <a:t>‹#›</a:t>
            </a:fld>
            <a:endParaRPr lang="en-US" dirty="0"/>
          </a:p>
        </p:txBody>
      </p:sp>
    </p:spTree>
    <p:extLst>
      <p:ext uri="{BB962C8B-B14F-4D97-AF65-F5344CB8AC3E}">
        <p14:creationId xmlns:p14="http://schemas.microsoft.com/office/powerpoint/2010/main" val="330448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solidFill>
                  <a:schemeClr val="tx1"/>
                </a:solidFill>
                <a:latin typeface="Calibri" panose="020F0502020204030204" pitchFamily="34" charset="0"/>
                <a:cs typeface="Calibri" panose="020F0502020204030204" pitchFamily="34" charset="0"/>
                <a:sym typeface="Calibri" panose="020F0502020204030204" pitchFamily="34" charset="0"/>
              </a:rPr>
              <a:t>C Programming Language</a:t>
            </a:r>
            <a:endParaRPr lang="en-US" dirty="0"/>
          </a:p>
        </p:txBody>
      </p:sp>
      <p:sp>
        <p:nvSpPr>
          <p:cNvPr id="5" name="Slide Number Placeholder 4"/>
          <p:cNvSpPr>
            <a:spLocks noGrp="1"/>
          </p:cNvSpPr>
          <p:nvPr>
            <p:ph type="sldNum" sz="quarter" idx="12"/>
          </p:nvPr>
        </p:nvSpPr>
        <p:spPr/>
        <p:txBody>
          <a:bodyPr/>
          <a:lstStyle/>
          <a:p>
            <a:fld id="{884B2D4D-9A24-443E-B2EC-168B0201A849}" type="slidenum">
              <a:rPr lang="en-US" smtClean="0"/>
              <a:t>1</a:t>
            </a:fld>
            <a:endParaRPr lang="en-US" dirty="0"/>
          </a:p>
        </p:txBody>
      </p:sp>
    </p:spTree>
    <p:extLst>
      <p:ext uri="{BB962C8B-B14F-4D97-AF65-F5344CB8AC3E}">
        <p14:creationId xmlns:p14="http://schemas.microsoft.com/office/powerpoint/2010/main" val="233040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Rules for defining </a:t>
            </a:r>
            <a:r>
              <a:rPr lang="en-US" sz="3600" dirty="0" smtClean="0"/>
              <a:t>variables -</a:t>
            </a:r>
            <a:endParaRPr lang="en-US" sz="3600" dirty="0"/>
          </a:p>
        </p:txBody>
      </p:sp>
      <p:sp>
        <p:nvSpPr>
          <p:cNvPr id="3" name="TextBox 2"/>
          <p:cNvSpPr txBox="1"/>
          <p:nvPr/>
        </p:nvSpPr>
        <p:spPr>
          <a:xfrm>
            <a:off x="838200" y="1245625"/>
            <a:ext cx="10515600" cy="4708981"/>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000" dirty="0" smtClean="0"/>
              <a:t>A variable can have alphabets, digits, and underscore.</a:t>
            </a:r>
          </a:p>
          <a:p>
            <a:pPr marL="342900" indent="-342900" algn="just">
              <a:buFont typeface="Arial" panose="020B0604020202020204" pitchFamily="34" charset="0"/>
              <a:buChar char="•"/>
            </a:pPr>
            <a:r>
              <a:rPr lang="en-US" sz="2000" dirty="0" smtClean="0"/>
              <a:t>A variable name can start with the alphabet, and underscore only. It can't start with a digit.</a:t>
            </a:r>
          </a:p>
          <a:p>
            <a:pPr marL="342900" indent="-342900" algn="just">
              <a:buFont typeface="Arial" panose="020B0604020202020204" pitchFamily="34" charset="0"/>
              <a:buChar char="•"/>
            </a:pPr>
            <a:r>
              <a:rPr lang="en-US" sz="2000" dirty="0" smtClean="0"/>
              <a:t>No whitespace is allowed within the variable name.</a:t>
            </a:r>
          </a:p>
          <a:p>
            <a:pPr marL="342900" indent="-342900" algn="just">
              <a:buFont typeface="Arial" panose="020B0604020202020204" pitchFamily="34" charset="0"/>
              <a:buChar char="•"/>
            </a:pPr>
            <a:r>
              <a:rPr lang="en-US" sz="2000" dirty="0" smtClean="0"/>
              <a:t>A variable name must not be any reserved word or keyword, e.g. int, float, etc.</a:t>
            </a:r>
          </a:p>
          <a:p>
            <a:pPr marL="342900" indent="-342900" algn="just">
              <a:buFont typeface="Arial" panose="020B0604020202020204" pitchFamily="34" charset="0"/>
              <a:buChar char="•"/>
            </a:pPr>
            <a:endParaRPr lang="en-US" sz="2000" b="1" i="1" dirty="0"/>
          </a:p>
          <a:p>
            <a:pPr marL="342900" indent="-342900" algn="just">
              <a:buFont typeface="Arial" panose="020B0604020202020204" pitchFamily="34" charset="0"/>
              <a:buChar char="•"/>
            </a:pPr>
            <a:r>
              <a:rPr lang="en-US" sz="2000" b="1" i="1" dirty="0" smtClean="0"/>
              <a:t>Valid variable names - </a:t>
            </a:r>
          </a:p>
          <a:p>
            <a:pPr lvl="1" algn="just"/>
            <a:r>
              <a:rPr lang="en-US" sz="2000" i="1" dirty="0" smtClean="0"/>
              <a:t>int a;  </a:t>
            </a:r>
          </a:p>
          <a:p>
            <a:pPr lvl="1" algn="just"/>
            <a:r>
              <a:rPr lang="en-US" sz="2000" i="1" dirty="0" smtClean="0"/>
              <a:t>int _ab;  </a:t>
            </a:r>
          </a:p>
          <a:p>
            <a:pPr lvl="1" algn="just"/>
            <a:r>
              <a:rPr lang="en-US" sz="2000" i="1" dirty="0" smtClean="0"/>
              <a:t>int a30; </a:t>
            </a:r>
          </a:p>
          <a:p>
            <a:pPr lvl="1" algn="just"/>
            <a:endParaRPr lang="en-US" sz="2000" i="1" dirty="0"/>
          </a:p>
          <a:p>
            <a:pPr marL="342900" indent="-342900" algn="just">
              <a:buFont typeface="Arial" panose="020B0604020202020204" pitchFamily="34" charset="0"/>
              <a:buChar char="•"/>
            </a:pPr>
            <a:r>
              <a:rPr lang="en-US" sz="2000" b="1" i="1" dirty="0" smtClean="0"/>
              <a:t>Invalid variable names - </a:t>
            </a:r>
          </a:p>
          <a:p>
            <a:pPr lvl="1" algn="just"/>
            <a:r>
              <a:rPr lang="en-US" sz="2000" i="1" dirty="0" smtClean="0"/>
              <a:t>int 2;  </a:t>
            </a:r>
          </a:p>
          <a:p>
            <a:pPr lvl="1" algn="just"/>
            <a:r>
              <a:rPr lang="en-US" sz="2000" i="1" dirty="0" smtClean="0"/>
              <a:t>int a b;  </a:t>
            </a:r>
          </a:p>
          <a:p>
            <a:pPr lvl="1" algn="just"/>
            <a:r>
              <a:rPr lang="en-US" sz="2000" i="1" dirty="0" smtClean="0"/>
              <a:t>int long;</a:t>
            </a:r>
          </a:p>
          <a:p>
            <a:pPr lvl="1" algn="just"/>
            <a:endParaRPr lang="en-US" sz="2000" i="1" dirty="0"/>
          </a:p>
        </p:txBody>
      </p:sp>
      <p:sp>
        <p:nvSpPr>
          <p:cNvPr id="4" name="Slide Number Placeholder 3"/>
          <p:cNvSpPr>
            <a:spLocks noGrp="1"/>
          </p:cNvSpPr>
          <p:nvPr>
            <p:ph type="sldNum" sz="quarter" idx="12"/>
          </p:nvPr>
        </p:nvSpPr>
        <p:spPr/>
        <p:txBody>
          <a:bodyPr/>
          <a:lstStyle/>
          <a:p>
            <a:fld id="{884B2D4D-9A24-443E-B2EC-168B0201A849}" type="slidenum">
              <a:rPr lang="en-US" smtClean="0"/>
              <a:t>10</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7015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Types of Variables in </a:t>
            </a:r>
            <a:r>
              <a:rPr lang="en-US" sz="3600" dirty="0" smtClean="0"/>
              <a:t>C -</a:t>
            </a:r>
            <a:endParaRPr lang="en-US" sz="3600" dirty="0"/>
          </a:p>
        </p:txBody>
      </p:sp>
      <p:sp>
        <p:nvSpPr>
          <p:cNvPr id="3" name="TextBox 2"/>
          <p:cNvSpPr txBox="1"/>
          <p:nvPr/>
        </p:nvSpPr>
        <p:spPr>
          <a:xfrm>
            <a:off x="838200" y="1245625"/>
            <a:ext cx="10515600" cy="2708434"/>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000" dirty="0" smtClean="0"/>
              <a:t>There are many types of variables in c - </a:t>
            </a:r>
          </a:p>
          <a:p>
            <a:pPr marL="914400" lvl="1" indent="-457200" algn="just">
              <a:lnSpc>
                <a:spcPct val="150000"/>
              </a:lnSpc>
              <a:buFont typeface="+mj-lt"/>
              <a:buAutoNum type="arabicPeriod"/>
            </a:pPr>
            <a:r>
              <a:rPr lang="en-US" sz="2000" i="1" dirty="0" smtClean="0"/>
              <a:t>local variable</a:t>
            </a:r>
          </a:p>
          <a:p>
            <a:pPr marL="914400" lvl="1" indent="-457200" algn="just">
              <a:lnSpc>
                <a:spcPct val="150000"/>
              </a:lnSpc>
              <a:buFont typeface="+mj-lt"/>
              <a:buAutoNum type="arabicPeriod"/>
            </a:pPr>
            <a:r>
              <a:rPr lang="en-US" sz="2000" i="1" dirty="0" smtClean="0"/>
              <a:t>global variable</a:t>
            </a:r>
          </a:p>
          <a:p>
            <a:pPr marL="914400" lvl="1" indent="-457200" algn="just">
              <a:lnSpc>
                <a:spcPct val="150000"/>
              </a:lnSpc>
              <a:buFont typeface="+mj-lt"/>
              <a:buAutoNum type="arabicPeriod"/>
            </a:pPr>
            <a:r>
              <a:rPr lang="en-US" sz="2000" i="1" dirty="0" smtClean="0"/>
              <a:t>static variable</a:t>
            </a:r>
          </a:p>
          <a:p>
            <a:pPr marL="914400" lvl="1" indent="-457200" algn="just">
              <a:lnSpc>
                <a:spcPct val="150000"/>
              </a:lnSpc>
              <a:buFont typeface="+mj-lt"/>
              <a:buAutoNum type="arabicPeriod"/>
            </a:pPr>
            <a:r>
              <a:rPr lang="en-US" sz="2000" i="1" dirty="0" smtClean="0"/>
              <a:t>automatic variable</a:t>
            </a:r>
          </a:p>
          <a:p>
            <a:pPr marL="914400" lvl="1" indent="-457200" algn="just">
              <a:lnSpc>
                <a:spcPct val="150000"/>
              </a:lnSpc>
              <a:buFont typeface="+mj-lt"/>
              <a:buAutoNum type="arabicPeriod"/>
            </a:pPr>
            <a:r>
              <a:rPr lang="en-US" sz="2000" i="1" dirty="0" smtClean="0"/>
              <a:t>external variable</a:t>
            </a:r>
            <a:endParaRPr lang="en-US" sz="2000" i="1" dirty="0"/>
          </a:p>
        </p:txBody>
      </p:sp>
      <p:sp>
        <p:nvSpPr>
          <p:cNvPr id="4" name="Slide Number Placeholder 3"/>
          <p:cNvSpPr>
            <a:spLocks noGrp="1"/>
          </p:cNvSpPr>
          <p:nvPr>
            <p:ph type="sldNum" sz="quarter" idx="12"/>
          </p:nvPr>
        </p:nvSpPr>
        <p:spPr/>
        <p:txBody>
          <a:bodyPr/>
          <a:lstStyle/>
          <a:p>
            <a:fld id="{884B2D4D-9A24-443E-B2EC-168B0201A849}" type="slidenum">
              <a:rPr lang="en-US" smtClean="0"/>
              <a:t>11</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0154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Data Types in </a:t>
            </a:r>
            <a:r>
              <a:rPr lang="en-US" sz="3600" dirty="0" smtClean="0"/>
              <a:t>C -</a:t>
            </a:r>
            <a:endParaRPr lang="en-US" sz="3600" dirty="0"/>
          </a:p>
        </p:txBody>
      </p:sp>
      <p:sp>
        <p:nvSpPr>
          <p:cNvPr id="3" name="TextBox 2"/>
          <p:cNvSpPr txBox="1"/>
          <p:nvPr/>
        </p:nvSpPr>
        <p:spPr>
          <a:xfrm>
            <a:off x="838200" y="1245625"/>
            <a:ext cx="10515600" cy="1323439"/>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000" dirty="0"/>
              <a:t>A data type specifies the type of data that a variable can store such as integer, floating, </a:t>
            </a:r>
            <a:r>
              <a:rPr lang="en-US" sz="2000" dirty="0" smtClean="0"/>
              <a:t>character </a:t>
            </a:r>
            <a:r>
              <a:rPr lang="en-US" sz="2000" dirty="0"/>
              <a:t>etc</a:t>
            </a:r>
            <a:r>
              <a:rPr lang="en-US" sz="2000" dirty="0" smtClean="0"/>
              <a: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endParaRPr lang="en-US" sz="2000" dirty="0" smtClean="0"/>
          </a:p>
        </p:txBody>
      </p:sp>
      <p:sp>
        <p:nvSpPr>
          <p:cNvPr id="4" name="Slide Number Placeholder 3"/>
          <p:cNvSpPr>
            <a:spLocks noGrp="1"/>
          </p:cNvSpPr>
          <p:nvPr>
            <p:ph type="sldNum" sz="quarter" idx="12"/>
          </p:nvPr>
        </p:nvSpPr>
        <p:spPr/>
        <p:txBody>
          <a:bodyPr/>
          <a:lstStyle/>
          <a:p>
            <a:fld id="{884B2D4D-9A24-443E-B2EC-168B0201A849}" type="slidenum">
              <a:rPr lang="en-US" smtClean="0"/>
              <a:t>12</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6228" y="2285665"/>
            <a:ext cx="6558461" cy="3250839"/>
          </a:xfrm>
          <a:prstGeom prst="rect">
            <a:avLst/>
          </a:prstGeom>
          <a:ln w="3175">
            <a:solidFill>
              <a:schemeClr val="tx1"/>
            </a:solidFill>
          </a:ln>
        </p:spPr>
      </p:pic>
    </p:spTree>
    <p:extLst>
      <p:ext uri="{BB962C8B-B14F-4D97-AF65-F5344CB8AC3E}">
        <p14:creationId xmlns:p14="http://schemas.microsoft.com/office/powerpoint/2010/main" val="840377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Data Types in </a:t>
            </a:r>
            <a:r>
              <a:rPr lang="en-US" sz="3600" dirty="0" smtClean="0"/>
              <a:t>C -</a:t>
            </a:r>
            <a:endParaRPr lang="en-US" sz="3600" dirty="0"/>
          </a:p>
        </p:txBody>
      </p:sp>
      <p:sp>
        <p:nvSpPr>
          <p:cNvPr id="3" name="TextBox 2"/>
          <p:cNvSpPr txBox="1"/>
          <p:nvPr/>
        </p:nvSpPr>
        <p:spPr>
          <a:xfrm>
            <a:off x="838200" y="1245625"/>
            <a:ext cx="10515600" cy="400110"/>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000" dirty="0" smtClean="0"/>
              <a:t>There are the following data types in C language –</a:t>
            </a:r>
          </a:p>
        </p:txBody>
      </p:sp>
      <p:sp>
        <p:nvSpPr>
          <p:cNvPr id="4" name="Slide Number Placeholder 3"/>
          <p:cNvSpPr>
            <a:spLocks noGrp="1"/>
          </p:cNvSpPr>
          <p:nvPr>
            <p:ph type="sldNum" sz="quarter" idx="12"/>
          </p:nvPr>
        </p:nvSpPr>
        <p:spPr/>
        <p:txBody>
          <a:bodyPr/>
          <a:lstStyle/>
          <a:p>
            <a:fld id="{884B2D4D-9A24-443E-B2EC-168B0201A849}" type="slidenum">
              <a:rPr lang="en-US" smtClean="0"/>
              <a:t>13</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3377905113"/>
              </p:ext>
            </p:extLst>
          </p:nvPr>
        </p:nvGraphicFramePr>
        <p:xfrm>
          <a:off x="1918199" y="1721964"/>
          <a:ext cx="7905070" cy="2362200"/>
        </p:xfrm>
        <a:graphic>
          <a:graphicData uri="http://schemas.openxmlformats.org/drawingml/2006/table">
            <a:tbl>
              <a:tblPr>
                <a:tableStyleId>{5940675A-B579-460E-94D1-54222C63F5DA}</a:tableStyleId>
              </a:tblPr>
              <a:tblGrid>
                <a:gridCol w="3952535"/>
                <a:gridCol w="3952535"/>
              </a:tblGrid>
              <a:tr h="482424">
                <a:tc>
                  <a:txBody>
                    <a:bodyPr/>
                    <a:lstStyle/>
                    <a:p>
                      <a:pPr algn="ctr" fontAlgn="t"/>
                      <a:r>
                        <a:rPr lang="en-US" sz="2000" b="1" dirty="0">
                          <a:effectLst/>
                        </a:rPr>
                        <a:t>Types</a:t>
                      </a:r>
                      <a:endParaRPr lang="en-US" sz="2000" b="1" dirty="0">
                        <a:solidFill>
                          <a:srgbClr val="000000"/>
                        </a:solidFill>
                        <a:effectLst/>
                        <a:latin typeface="+mn-lt"/>
                      </a:endParaRPr>
                    </a:p>
                  </a:txBody>
                  <a:tcPr marL="114300" marR="114300" marT="114300" marB="114300"/>
                </a:tc>
                <a:tc>
                  <a:txBody>
                    <a:bodyPr/>
                    <a:lstStyle/>
                    <a:p>
                      <a:pPr algn="ctr" fontAlgn="t"/>
                      <a:r>
                        <a:rPr lang="en-US" sz="2000" b="1" dirty="0">
                          <a:effectLst/>
                        </a:rPr>
                        <a:t>Data Types</a:t>
                      </a:r>
                      <a:endParaRPr lang="en-US" sz="2000" b="1" dirty="0">
                        <a:solidFill>
                          <a:srgbClr val="000000"/>
                        </a:solidFill>
                        <a:effectLst/>
                        <a:latin typeface="+mn-lt"/>
                      </a:endParaRPr>
                    </a:p>
                  </a:txBody>
                  <a:tcPr marL="114300" marR="114300" marT="114300" marB="114300"/>
                </a:tc>
              </a:tr>
              <a:tr h="409330">
                <a:tc>
                  <a:txBody>
                    <a:bodyPr/>
                    <a:lstStyle/>
                    <a:p>
                      <a:pPr algn="ctr" fontAlgn="t"/>
                      <a:r>
                        <a:rPr lang="en-US" sz="2000" dirty="0">
                          <a:effectLst/>
                        </a:rPr>
                        <a:t>Basic </a:t>
                      </a:r>
                      <a:r>
                        <a:rPr lang="en-US" sz="2000" dirty="0" smtClean="0">
                          <a:effectLst/>
                        </a:rPr>
                        <a:t>or Primitive Data Types</a:t>
                      </a:r>
                      <a:endParaRPr lang="en-US" sz="2000" dirty="0">
                        <a:solidFill>
                          <a:srgbClr val="000000"/>
                        </a:solidFill>
                        <a:effectLst/>
                        <a:latin typeface="+mn-lt"/>
                      </a:endParaRPr>
                    </a:p>
                  </a:txBody>
                  <a:tcPr marL="76200" marR="76200" marT="76200" marB="76200"/>
                </a:tc>
                <a:tc>
                  <a:txBody>
                    <a:bodyPr/>
                    <a:lstStyle/>
                    <a:p>
                      <a:pPr algn="ctr" fontAlgn="t"/>
                      <a:r>
                        <a:rPr lang="en-US" sz="2000" dirty="0">
                          <a:effectLst/>
                        </a:rPr>
                        <a:t>int, char, float, double</a:t>
                      </a:r>
                      <a:endParaRPr lang="en-US" sz="2000" dirty="0">
                        <a:solidFill>
                          <a:srgbClr val="000000"/>
                        </a:solidFill>
                        <a:effectLst/>
                        <a:latin typeface="+mn-lt"/>
                      </a:endParaRPr>
                    </a:p>
                  </a:txBody>
                  <a:tcPr marL="76200" marR="76200" marT="76200" marB="76200"/>
                </a:tc>
              </a:tr>
              <a:tr h="409330">
                <a:tc>
                  <a:txBody>
                    <a:bodyPr/>
                    <a:lstStyle/>
                    <a:p>
                      <a:pPr algn="ctr" fontAlgn="t"/>
                      <a:r>
                        <a:rPr lang="en-US" sz="2000" dirty="0">
                          <a:effectLst/>
                        </a:rPr>
                        <a:t>Derived </a:t>
                      </a:r>
                      <a:r>
                        <a:rPr lang="en-US" sz="2000" dirty="0" smtClean="0">
                          <a:effectLst/>
                        </a:rPr>
                        <a:t>or Aggregate</a:t>
                      </a:r>
                      <a:r>
                        <a:rPr lang="en-US" sz="2000" baseline="0" dirty="0" smtClean="0">
                          <a:effectLst/>
                        </a:rPr>
                        <a:t> </a:t>
                      </a:r>
                      <a:r>
                        <a:rPr lang="en-US" sz="2000" dirty="0" smtClean="0">
                          <a:effectLst/>
                        </a:rPr>
                        <a:t>Data Types</a:t>
                      </a:r>
                      <a:endParaRPr lang="en-US" sz="2000" dirty="0">
                        <a:solidFill>
                          <a:srgbClr val="000000"/>
                        </a:solidFill>
                        <a:effectLst/>
                        <a:latin typeface="+mn-lt"/>
                      </a:endParaRPr>
                    </a:p>
                  </a:txBody>
                  <a:tcPr marL="76200" marR="76200" marT="76200" marB="76200"/>
                </a:tc>
                <a:tc>
                  <a:txBody>
                    <a:bodyPr/>
                    <a:lstStyle/>
                    <a:p>
                      <a:pPr algn="ctr" fontAlgn="t"/>
                      <a:r>
                        <a:rPr lang="en-US" sz="2000" dirty="0">
                          <a:effectLst/>
                        </a:rPr>
                        <a:t>array, pointer, structure, union</a:t>
                      </a:r>
                      <a:endParaRPr lang="en-US" sz="2000" dirty="0">
                        <a:solidFill>
                          <a:srgbClr val="000000"/>
                        </a:solidFill>
                        <a:effectLst/>
                        <a:latin typeface="+mn-lt"/>
                      </a:endParaRPr>
                    </a:p>
                  </a:txBody>
                  <a:tcPr marL="76200" marR="76200" marT="76200" marB="76200"/>
                </a:tc>
              </a:tr>
              <a:tr h="409330">
                <a:tc>
                  <a:txBody>
                    <a:bodyPr/>
                    <a:lstStyle/>
                    <a:p>
                      <a:pPr algn="ctr" fontAlgn="t"/>
                      <a:r>
                        <a:rPr lang="en-US" sz="2000" dirty="0" smtClean="0">
                          <a:effectLst/>
                        </a:rPr>
                        <a:t>User defined Data </a:t>
                      </a:r>
                      <a:r>
                        <a:rPr lang="en-US" sz="2000" dirty="0">
                          <a:effectLst/>
                        </a:rPr>
                        <a:t>Type</a:t>
                      </a:r>
                      <a:endParaRPr lang="en-US" sz="2000" dirty="0">
                        <a:solidFill>
                          <a:srgbClr val="000000"/>
                        </a:solidFill>
                        <a:effectLst/>
                        <a:latin typeface="+mn-lt"/>
                      </a:endParaRPr>
                    </a:p>
                  </a:txBody>
                  <a:tcPr marL="76200" marR="76200" marT="76200" marB="76200"/>
                </a:tc>
                <a:tc>
                  <a:txBody>
                    <a:bodyPr/>
                    <a:lstStyle/>
                    <a:p>
                      <a:pPr algn="ctr" fontAlgn="t"/>
                      <a:r>
                        <a:rPr lang="en-US" sz="2000" dirty="0">
                          <a:effectLst/>
                        </a:rPr>
                        <a:t>enum</a:t>
                      </a:r>
                      <a:endParaRPr lang="en-US" sz="2000" dirty="0">
                        <a:solidFill>
                          <a:srgbClr val="000000"/>
                        </a:solidFill>
                        <a:effectLst/>
                        <a:latin typeface="+mn-lt"/>
                      </a:endParaRPr>
                    </a:p>
                  </a:txBody>
                  <a:tcPr marL="76200" marR="76200" marT="76200" marB="76200"/>
                </a:tc>
              </a:tr>
              <a:tr h="409330">
                <a:tc>
                  <a:txBody>
                    <a:bodyPr/>
                    <a:lstStyle/>
                    <a:p>
                      <a:pPr algn="ctr" fontAlgn="t"/>
                      <a:r>
                        <a:rPr lang="en-US" sz="2000" dirty="0">
                          <a:effectLst/>
                        </a:rPr>
                        <a:t>Void Data Type</a:t>
                      </a:r>
                      <a:endParaRPr lang="en-US" sz="2000" dirty="0">
                        <a:solidFill>
                          <a:srgbClr val="000000"/>
                        </a:solidFill>
                        <a:effectLst/>
                        <a:latin typeface="+mn-lt"/>
                      </a:endParaRPr>
                    </a:p>
                  </a:txBody>
                  <a:tcPr marL="76200" marR="76200" marT="76200" marB="76200"/>
                </a:tc>
                <a:tc>
                  <a:txBody>
                    <a:bodyPr/>
                    <a:lstStyle/>
                    <a:p>
                      <a:pPr algn="ctr" fontAlgn="t"/>
                      <a:r>
                        <a:rPr lang="en-US" sz="2000" dirty="0">
                          <a:effectLst/>
                        </a:rPr>
                        <a:t>void</a:t>
                      </a:r>
                      <a:endParaRPr lang="en-US" sz="2000" dirty="0">
                        <a:solidFill>
                          <a:srgbClr val="000000"/>
                        </a:solidFill>
                        <a:effectLst/>
                        <a:latin typeface="+mn-lt"/>
                      </a:endParaRPr>
                    </a:p>
                  </a:txBody>
                  <a:tcPr marL="76200" marR="76200" marT="76200" marB="76200"/>
                </a:tc>
              </a:tr>
            </a:tbl>
          </a:graphicData>
        </a:graphic>
      </p:graphicFrame>
      <p:sp>
        <p:nvSpPr>
          <p:cNvPr id="11" name="TextBox 10"/>
          <p:cNvSpPr txBox="1"/>
          <p:nvPr/>
        </p:nvSpPr>
        <p:spPr>
          <a:xfrm>
            <a:off x="838201" y="4297680"/>
            <a:ext cx="10515600"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i="1" dirty="0"/>
              <a:t>Basic Data </a:t>
            </a:r>
            <a:r>
              <a:rPr lang="en-US" sz="2000" b="1" i="1" dirty="0" smtClean="0"/>
              <a:t>Types –</a:t>
            </a:r>
          </a:p>
          <a:p>
            <a:pPr marL="285750" indent="-285750">
              <a:buFont typeface="Arial" panose="020B0604020202020204" pitchFamily="34" charset="0"/>
              <a:buChar char="•"/>
            </a:pPr>
            <a:endParaRPr lang="en-US" sz="2000" b="1" i="1" dirty="0" smtClean="0"/>
          </a:p>
          <a:p>
            <a:pPr algn="just"/>
            <a:r>
              <a:rPr lang="en-US" sz="2000" dirty="0"/>
              <a:t>The basic data types are integer-based and floating-point based. C language supports both signed and unsigned </a:t>
            </a:r>
            <a:r>
              <a:rPr lang="en-US" sz="2000" dirty="0" smtClean="0"/>
              <a:t>literals. The </a:t>
            </a:r>
            <a:r>
              <a:rPr lang="en-US" sz="2000" dirty="0"/>
              <a:t>memory size of the basic data types may change according to 32 or 64-bit operating </a:t>
            </a:r>
            <a:r>
              <a:rPr lang="en-US" sz="2000" dirty="0" smtClean="0"/>
              <a:t>system. Let's </a:t>
            </a:r>
            <a:r>
              <a:rPr lang="en-US" sz="2000" dirty="0"/>
              <a:t>see the basic data types. Its size is given according to 32-bit architecture</a:t>
            </a:r>
            <a:r>
              <a:rPr lang="en-US" sz="2000" dirty="0" smtClean="0"/>
              <a:t>.</a:t>
            </a:r>
          </a:p>
          <a:p>
            <a:pPr algn="just"/>
            <a:endParaRPr lang="en-US" sz="2000" dirty="0"/>
          </a:p>
          <a:p>
            <a:pPr marL="285750" indent="-285750">
              <a:buFont typeface="Arial" panose="020B0604020202020204" pitchFamily="34" charset="0"/>
              <a:buChar char="•"/>
            </a:pPr>
            <a:r>
              <a:rPr lang="en-US" sz="2000" b="1" i="1" dirty="0" smtClean="0"/>
              <a:t>Note: </a:t>
            </a:r>
            <a:r>
              <a:rPr lang="en-US" sz="2000" dirty="0" smtClean="0"/>
              <a:t>All other data types will discuss later.</a:t>
            </a:r>
            <a:endParaRPr lang="en-US" sz="2000" dirty="0"/>
          </a:p>
        </p:txBody>
      </p:sp>
    </p:spTree>
    <p:extLst>
      <p:ext uri="{BB962C8B-B14F-4D97-AF65-F5344CB8AC3E}">
        <p14:creationId xmlns:p14="http://schemas.microsoft.com/office/powerpoint/2010/main" val="425043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Data Types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14</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900375299"/>
              </p:ext>
            </p:extLst>
          </p:nvPr>
        </p:nvGraphicFramePr>
        <p:xfrm>
          <a:off x="988509" y="1476948"/>
          <a:ext cx="10518258" cy="3120103"/>
        </p:xfrm>
        <a:graphic>
          <a:graphicData uri="http://schemas.openxmlformats.org/drawingml/2006/table">
            <a:tbl>
              <a:tblPr>
                <a:tableStyleId>{616DA210-FB5B-4158-B5E0-FEB733F419BA}</a:tableStyleId>
              </a:tblPr>
              <a:tblGrid>
                <a:gridCol w="3506086"/>
                <a:gridCol w="3506086"/>
                <a:gridCol w="3506086"/>
              </a:tblGrid>
              <a:tr h="483295">
                <a:tc>
                  <a:txBody>
                    <a:bodyPr/>
                    <a:lstStyle/>
                    <a:p>
                      <a:pPr algn="ctr" fontAlgn="t"/>
                      <a:r>
                        <a:rPr lang="en-US" sz="2000" dirty="0">
                          <a:effectLst/>
                        </a:rPr>
                        <a:t>Data Types</a:t>
                      </a:r>
                      <a:endParaRPr lang="en-US" sz="2000" dirty="0">
                        <a:solidFill>
                          <a:srgbClr val="000000"/>
                        </a:solidFill>
                        <a:effectLst/>
                        <a:latin typeface="+mn-lt"/>
                      </a:endParaRPr>
                    </a:p>
                  </a:txBody>
                  <a:tcPr marL="56955" marR="56955" marT="56955" marB="56955" anchor="ctr"/>
                </a:tc>
                <a:tc>
                  <a:txBody>
                    <a:bodyPr/>
                    <a:lstStyle/>
                    <a:p>
                      <a:pPr algn="ctr" fontAlgn="t"/>
                      <a:r>
                        <a:rPr lang="en-US" sz="2000" dirty="0">
                          <a:effectLst/>
                        </a:rPr>
                        <a:t>Memory Size</a:t>
                      </a:r>
                      <a:endParaRPr lang="en-US" sz="2000" dirty="0">
                        <a:solidFill>
                          <a:srgbClr val="000000"/>
                        </a:solidFill>
                        <a:effectLst/>
                        <a:latin typeface="+mn-lt"/>
                      </a:endParaRPr>
                    </a:p>
                  </a:txBody>
                  <a:tcPr marL="56955" marR="56955" marT="56955" marB="56955" anchor="ctr"/>
                </a:tc>
                <a:tc>
                  <a:txBody>
                    <a:bodyPr/>
                    <a:lstStyle/>
                    <a:p>
                      <a:pPr algn="ctr" fontAlgn="t"/>
                      <a:r>
                        <a:rPr lang="en-US" sz="2000" dirty="0">
                          <a:effectLst/>
                        </a:rPr>
                        <a:t>Range</a:t>
                      </a:r>
                      <a:endParaRPr lang="en-US" sz="2000" dirty="0">
                        <a:solidFill>
                          <a:srgbClr val="000000"/>
                        </a:solidFill>
                        <a:effectLst/>
                        <a:latin typeface="+mn-lt"/>
                      </a:endParaRPr>
                    </a:p>
                  </a:txBody>
                  <a:tcPr marL="56955" marR="56955" marT="56955" marB="56955" anchor="ctr"/>
                </a:tc>
              </a:tr>
              <a:tr h="439468">
                <a:tc>
                  <a:txBody>
                    <a:bodyPr/>
                    <a:lstStyle/>
                    <a:p>
                      <a:pPr algn="ctr" fontAlgn="t"/>
                      <a:r>
                        <a:rPr lang="en-US" sz="2000" dirty="0">
                          <a:effectLst/>
                        </a:rPr>
                        <a:t>char</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1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−128 to 127</a:t>
                      </a:r>
                      <a:endParaRPr lang="en-US" sz="2000" dirty="0">
                        <a:solidFill>
                          <a:srgbClr val="000000"/>
                        </a:solidFill>
                        <a:effectLst/>
                        <a:latin typeface="+mn-lt"/>
                      </a:endParaRPr>
                    </a:p>
                  </a:txBody>
                  <a:tcPr marL="37970" marR="37970" marT="37970" marB="37970" anchor="ctr"/>
                </a:tc>
              </a:tr>
              <a:tr h="439468">
                <a:tc>
                  <a:txBody>
                    <a:bodyPr/>
                    <a:lstStyle/>
                    <a:p>
                      <a:pPr algn="ctr" fontAlgn="t"/>
                      <a:r>
                        <a:rPr lang="en-US" sz="2000" dirty="0">
                          <a:effectLst/>
                        </a:rPr>
                        <a:t>signed char</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1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−128 to 127</a:t>
                      </a:r>
                      <a:endParaRPr lang="en-US" sz="2000" dirty="0">
                        <a:solidFill>
                          <a:srgbClr val="000000"/>
                        </a:solidFill>
                        <a:effectLst/>
                        <a:latin typeface="+mn-lt"/>
                      </a:endParaRPr>
                    </a:p>
                  </a:txBody>
                  <a:tcPr marL="37970" marR="37970" marT="37970" marB="37970" anchor="ctr"/>
                </a:tc>
              </a:tr>
              <a:tr h="439468">
                <a:tc>
                  <a:txBody>
                    <a:bodyPr/>
                    <a:lstStyle/>
                    <a:p>
                      <a:pPr algn="ctr" fontAlgn="t"/>
                      <a:r>
                        <a:rPr lang="en-US" sz="2000" dirty="0">
                          <a:effectLst/>
                        </a:rPr>
                        <a:t>unsigned char</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1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0 to 255</a:t>
                      </a:r>
                      <a:endParaRPr lang="en-US" sz="2000" dirty="0">
                        <a:solidFill>
                          <a:srgbClr val="000000"/>
                        </a:solidFill>
                        <a:effectLst/>
                        <a:latin typeface="+mn-lt"/>
                      </a:endParaRPr>
                    </a:p>
                  </a:txBody>
                  <a:tcPr marL="37970" marR="37970" marT="37970" marB="37970" anchor="ctr"/>
                </a:tc>
              </a:tr>
              <a:tr h="439468">
                <a:tc>
                  <a:txBody>
                    <a:bodyPr/>
                    <a:lstStyle/>
                    <a:p>
                      <a:pPr algn="ctr" fontAlgn="t"/>
                      <a:r>
                        <a:rPr lang="en-US" sz="2000" dirty="0">
                          <a:effectLst/>
                        </a:rPr>
                        <a:t>short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−32,768 to 32,767</a:t>
                      </a:r>
                      <a:endParaRPr lang="en-US" sz="2000" dirty="0">
                        <a:solidFill>
                          <a:srgbClr val="000000"/>
                        </a:solidFill>
                        <a:effectLst/>
                        <a:latin typeface="+mn-lt"/>
                      </a:endParaRPr>
                    </a:p>
                  </a:txBody>
                  <a:tcPr marL="37970" marR="37970" marT="37970" marB="37970" anchor="ctr"/>
                </a:tc>
              </a:tr>
              <a:tr h="439468">
                <a:tc>
                  <a:txBody>
                    <a:bodyPr/>
                    <a:lstStyle/>
                    <a:p>
                      <a:pPr algn="ctr" fontAlgn="t"/>
                      <a:r>
                        <a:rPr lang="en-US" sz="2000" dirty="0">
                          <a:effectLst/>
                        </a:rPr>
                        <a:t>signed short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−32,768 to 32,767</a:t>
                      </a:r>
                      <a:endParaRPr lang="en-US" sz="2000" dirty="0">
                        <a:solidFill>
                          <a:srgbClr val="000000"/>
                        </a:solidFill>
                        <a:effectLst/>
                        <a:latin typeface="+mn-lt"/>
                      </a:endParaRPr>
                    </a:p>
                  </a:txBody>
                  <a:tcPr marL="37970" marR="37970" marT="37970" marB="37970" anchor="ctr"/>
                </a:tc>
              </a:tr>
              <a:tr h="439468">
                <a:tc>
                  <a:txBody>
                    <a:bodyPr/>
                    <a:lstStyle/>
                    <a:p>
                      <a:pPr algn="ctr" fontAlgn="t"/>
                      <a:r>
                        <a:rPr lang="en-US" sz="2000" dirty="0">
                          <a:effectLst/>
                        </a:rPr>
                        <a:t>unsigned short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0 to 65,535</a:t>
                      </a:r>
                      <a:endParaRPr lang="en-US" sz="2000" dirty="0">
                        <a:solidFill>
                          <a:srgbClr val="000000"/>
                        </a:solidFill>
                        <a:effectLst/>
                        <a:latin typeface="+mn-lt"/>
                      </a:endParaRPr>
                    </a:p>
                  </a:txBody>
                  <a:tcPr marL="37970" marR="37970" marT="37970" marB="37970" anchor="ctr"/>
                </a:tc>
              </a:tr>
            </a:tbl>
          </a:graphicData>
        </a:graphic>
      </p:graphicFrame>
    </p:spTree>
    <p:extLst>
      <p:ext uri="{BB962C8B-B14F-4D97-AF65-F5344CB8AC3E}">
        <p14:creationId xmlns:p14="http://schemas.microsoft.com/office/powerpoint/2010/main" val="3924647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Data Types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15</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847095063"/>
              </p:ext>
            </p:extLst>
          </p:nvPr>
        </p:nvGraphicFramePr>
        <p:xfrm>
          <a:off x="950931" y="1296463"/>
          <a:ext cx="10518258" cy="4987590"/>
        </p:xfrm>
        <a:graphic>
          <a:graphicData uri="http://schemas.openxmlformats.org/drawingml/2006/table">
            <a:tbl>
              <a:tblPr>
                <a:tableStyleId>{5940675A-B579-460E-94D1-54222C63F5DA}</a:tableStyleId>
              </a:tblPr>
              <a:tblGrid>
                <a:gridCol w="3506086"/>
                <a:gridCol w="3506086"/>
                <a:gridCol w="3506086"/>
              </a:tblGrid>
              <a:tr h="303979">
                <a:tc>
                  <a:txBody>
                    <a:bodyPr/>
                    <a:lstStyle/>
                    <a:p>
                      <a:pPr algn="ctr" fontAlgn="t"/>
                      <a:r>
                        <a:rPr lang="en-US" sz="2000" dirty="0">
                          <a:effectLst/>
                          <a:latin typeface="+mn-lt"/>
                        </a:rPr>
                        <a:t>Data Types</a:t>
                      </a:r>
                      <a:endParaRPr lang="en-US" sz="2000" dirty="0">
                        <a:solidFill>
                          <a:srgbClr val="000000"/>
                        </a:solidFill>
                        <a:effectLst/>
                        <a:latin typeface="+mn-lt"/>
                      </a:endParaRPr>
                    </a:p>
                  </a:txBody>
                  <a:tcPr marL="56955" marR="56955" marT="56955" marB="56955" anchor="ctr"/>
                </a:tc>
                <a:tc>
                  <a:txBody>
                    <a:bodyPr/>
                    <a:lstStyle/>
                    <a:p>
                      <a:pPr algn="ctr" fontAlgn="t"/>
                      <a:r>
                        <a:rPr lang="en-US" sz="2000" dirty="0">
                          <a:effectLst/>
                          <a:latin typeface="+mn-lt"/>
                        </a:rPr>
                        <a:t>Memory Size</a:t>
                      </a:r>
                      <a:endParaRPr lang="en-US" sz="2000" dirty="0">
                        <a:solidFill>
                          <a:srgbClr val="000000"/>
                        </a:solidFill>
                        <a:effectLst/>
                        <a:latin typeface="+mn-lt"/>
                      </a:endParaRPr>
                    </a:p>
                  </a:txBody>
                  <a:tcPr marL="56955" marR="56955" marT="56955" marB="56955" anchor="ctr"/>
                </a:tc>
                <a:tc>
                  <a:txBody>
                    <a:bodyPr/>
                    <a:lstStyle/>
                    <a:p>
                      <a:pPr algn="ctr" fontAlgn="t"/>
                      <a:r>
                        <a:rPr lang="en-US" sz="2000" dirty="0">
                          <a:effectLst/>
                          <a:latin typeface="+mn-lt"/>
                        </a:rPr>
                        <a:t>Range</a:t>
                      </a:r>
                      <a:endParaRPr lang="en-US" sz="2000" dirty="0">
                        <a:solidFill>
                          <a:srgbClr val="000000"/>
                        </a:solidFill>
                        <a:effectLst/>
                        <a:latin typeface="+mn-lt"/>
                      </a:endParaRPr>
                    </a:p>
                  </a:txBody>
                  <a:tcPr marL="56955" marR="56955" marT="56955" marB="56955" anchor="ctr"/>
                </a:tc>
              </a:tr>
              <a:tr h="258007">
                <a:tc>
                  <a:txBody>
                    <a:bodyPr/>
                    <a:lstStyle/>
                    <a:p>
                      <a:pPr algn="ctr" fontAlgn="t"/>
                      <a:r>
                        <a:rPr lang="en-US" sz="2000" dirty="0">
                          <a:effectLst/>
                          <a:latin typeface="+mn-lt"/>
                        </a:rPr>
                        <a:t>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−32,768 to 32,767</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signed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−32,768 to 32,767</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unsigned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0 to 65,535</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short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−32,768 to 32,767</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signed short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−32,768 to 32,767</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unsigned short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0 to 65,535</a:t>
                      </a:r>
                      <a:endParaRPr lang="en-US" sz="2000" dirty="0">
                        <a:solidFill>
                          <a:srgbClr val="000000"/>
                        </a:solidFill>
                        <a:effectLst/>
                        <a:latin typeface="+mn-lt"/>
                      </a:endParaRPr>
                    </a:p>
                  </a:txBody>
                  <a:tcPr marL="37970" marR="37970" marT="37970" marB="37970" anchor="ctr"/>
                </a:tc>
              </a:tr>
              <a:tr h="342632">
                <a:tc>
                  <a:txBody>
                    <a:bodyPr/>
                    <a:lstStyle/>
                    <a:p>
                      <a:pPr algn="ctr" fontAlgn="t"/>
                      <a:r>
                        <a:rPr lang="en-US" sz="2000" dirty="0">
                          <a:effectLst/>
                          <a:latin typeface="+mn-lt"/>
                        </a:rPr>
                        <a:t>long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4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-2,147,483,648 to 2,147,483,647</a:t>
                      </a:r>
                      <a:endParaRPr lang="en-US" sz="2000" dirty="0">
                        <a:solidFill>
                          <a:srgbClr val="000000"/>
                        </a:solidFill>
                        <a:effectLst/>
                        <a:latin typeface="+mn-lt"/>
                      </a:endParaRPr>
                    </a:p>
                  </a:txBody>
                  <a:tcPr marL="37970" marR="37970" marT="37970" marB="37970" anchor="ctr"/>
                </a:tc>
              </a:tr>
              <a:tr h="325677">
                <a:tc>
                  <a:txBody>
                    <a:bodyPr/>
                    <a:lstStyle/>
                    <a:p>
                      <a:pPr algn="ctr" fontAlgn="t"/>
                      <a:r>
                        <a:rPr lang="en-US" sz="2000" dirty="0">
                          <a:effectLst/>
                          <a:latin typeface="+mn-lt"/>
                        </a:rPr>
                        <a:t>signed long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4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-2,147,483,648 to 2,147,483,647</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unsigned long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4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0 to 4,294,967,295</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float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4 byte</a:t>
                      </a:r>
                      <a:endParaRPr lang="en-US" sz="2000" dirty="0">
                        <a:solidFill>
                          <a:srgbClr val="000000"/>
                        </a:solidFill>
                        <a:effectLst/>
                        <a:latin typeface="+mn-lt"/>
                      </a:endParaRPr>
                    </a:p>
                  </a:txBody>
                  <a:tcPr marL="37970" marR="37970" marT="37970" marB="37970" anchor="ctr"/>
                </a:tc>
                <a:tc>
                  <a:txBody>
                    <a:bodyPr/>
                    <a:lstStyle/>
                    <a:p>
                      <a:pPr algn="ctr" fontAlgn="t"/>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double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8 byte</a:t>
                      </a:r>
                      <a:endParaRPr lang="en-US" sz="2000" dirty="0">
                        <a:solidFill>
                          <a:srgbClr val="000000"/>
                        </a:solidFill>
                        <a:effectLst/>
                        <a:latin typeface="+mn-lt"/>
                      </a:endParaRPr>
                    </a:p>
                  </a:txBody>
                  <a:tcPr marL="37970" marR="37970" marT="37970" marB="37970" anchor="ctr"/>
                </a:tc>
                <a:tc>
                  <a:txBody>
                    <a:bodyPr/>
                    <a:lstStyle/>
                    <a:p>
                      <a:pPr algn="ctr" fontAlgn="t"/>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long double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10 byte</a:t>
                      </a:r>
                      <a:endParaRPr lang="en-US" sz="2000" dirty="0">
                        <a:solidFill>
                          <a:srgbClr val="000000"/>
                        </a:solidFill>
                        <a:effectLst/>
                        <a:latin typeface="+mn-lt"/>
                      </a:endParaRPr>
                    </a:p>
                  </a:txBody>
                  <a:tcPr marL="37970" marR="37970" marT="37970" marB="37970" anchor="ctr"/>
                </a:tc>
                <a:tc>
                  <a:txBody>
                    <a:bodyPr/>
                    <a:lstStyle/>
                    <a:p>
                      <a:pPr algn="ctr"/>
                      <a:endParaRPr lang="en-US" sz="2000" dirty="0">
                        <a:latin typeface="+mn-lt"/>
                      </a:endParaRPr>
                    </a:p>
                  </a:txBody>
                  <a:tcPr marL="45564" marR="45564" marT="22782" marB="22782" anchor="ctr"/>
                </a:tc>
              </a:tr>
            </a:tbl>
          </a:graphicData>
        </a:graphic>
      </p:graphicFrame>
    </p:spTree>
    <p:extLst>
      <p:ext uri="{BB962C8B-B14F-4D97-AF65-F5344CB8AC3E}">
        <p14:creationId xmlns:p14="http://schemas.microsoft.com/office/powerpoint/2010/main" val="1158054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Keywords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16</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838200" y="1177447"/>
            <a:ext cx="10326666" cy="1908215"/>
          </a:xfrm>
          <a:prstGeom prst="rect">
            <a:avLst/>
          </a:prstGeom>
          <a:noFill/>
        </p:spPr>
        <p:txBody>
          <a:bodyPr wrap="square" rtlCol="0">
            <a:spAutoFit/>
          </a:bodyPr>
          <a:lstStyle/>
          <a:p>
            <a:pPr marL="342900" indent="-342900">
              <a:buFont typeface="Arial" panose="020B0604020202020204" pitchFamily="34" charset="0"/>
              <a:buChar char="•"/>
            </a:pPr>
            <a:r>
              <a:rPr lang="en-US" sz="2000" dirty="0"/>
              <a:t>A keyword is a reserved word. You cannot use it as a variable name, constant name, etc. There are only 32 reserved words (keywords) in the C language.</a:t>
            </a:r>
          </a:p>
          <a:p>
            <a:endParaRPr lang="en-US" sz="2000" dirty="0" smtClean="0"/>
          </a:p>
          <a:p>
            <a:r>
              <a:rPr lang="en-US" sz="2000" dirty="0" smtClean="0"/>
              <a:t>A </a:t>
            </a:r>
            <a:r>
              <a:rPr lang="en-US" sz="2000" dirty="0"/>
              <a:t>list of 32 keywords in the c language is given </a:t>
            </a:r>
            <a:r>
              <a:rPr lang="en-US" sz="2000" dirty="0" smtClean="0"/>
              <a:t>below –</a:t>
            </a:r>
          </a:p>
          <a:p>
            <a:endParaRPr lang="en-US" sz="2000"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83400544"/>
              </p:ext>
            </p:extLst>
          </p:nvPr>
        </p:nvGraphicFramePr>
        <p:xfrm>
          <a:off x="1265132" y="2736374"/>
          <a:ext cx="9899736" cy="1828800"/>
        </p:xfrm>
        <a:graphic>
          <a:graphicData uri="http://schemas.openxmlformats.org/drawingml/2006/table">
            <a:tbl>
              <a:tblPr>
                <a:tableStyleId>{5940675A-B579-460E-94D1-54222C63F5DA}</a:tableStyleId>
              </a:tblPr>
              <a:tblGrid>
                <a:gridCol w="1237467"/>
                <a:gridCol w="1237467"/>
                <a:gridCol w="1237467"/>
                <a:gridCol w="1237467"/>
                <a:gridCol w="1237467"/>
                <a:gridCol w="1237467"/>
                <a:gridCol w="1237467"/>
                <a:gridCol w="1237467"/>
              </a:tblGrid>
              <a:tr h="0">
                <a:tc>
                  <a:txBody>
                    <a:bodyPr/>
                    <a:lstStyle/>
                    <a:p>
                      <a:pPr algn="ctr" fontAlgn="t"/>
                      <a:r>
                        <a:rPr lang="en-US" sz="2000" dirty="0">
                          <a:effectLst/>
                        </a:rPr>
                        <a:t>auto</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break</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case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char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const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continue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default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do</a:t>
                      </a:r>
                      <a:endParaRPr lang="en-US" sz="2000" dirty="0">
                        <a:solidFill>
                          <a:srgbClr val="000000"/>
                        </a:solidFill>
                        <a:effectLst/>
                        <a:latin typeface="verdana" panose="020B0604030504040204" pitchFamily="34" charset="0"/>
                      </a:endParaRPr>
                    </a:p>
                  </a:txBody>
                  <a:tcPr marL="76200" marR="76200" marT="76200" marB="76200" anchor="ctr"/>
                </a:tc>
              </a:tr>
              <a:tr h="0">
                <a:tc>
                  <a:txBody>
                    <a:bodyPr/>
                    <a:lstStyle/>
                    <a:p>
                      <a:pPr algn="ctr" fontAlgn="t"/>
                      <a:r>
                        <a:rPr lang="en-US" sz="2000" dirty="0">
                          <a:effectLst/>
                        </a:rPr>
                        <a:t>double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else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enum</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extern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float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for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goto</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if</a:t>
                      </a:r>
                      <a:endParaRPr lang="en-US" sz="2000" dirty="0">
                        <a:solidFill>
                          <a:srgbClr val="000000"/>
                        </a:solidFill>
                        <a:effectLst/>
                        <a:latin typeface="verdana" panose="020B0604030504040204" pitchFamily="34" charset="0"/>
                      </a:endParaRPr>
                    </a:p>
                  </a:txBody>
                  <a:tcPr marL="76200" marR="76200" marT="76200" marB="76200" anchor="ctr"/>
                </a:tc>
              </a:tr>
              <a:tr h="0">
                <a:tc>
                  <a:txBody>
                    <a:bodyPr/>
                    <a:lstStyle/>
                    <a:p>
                      <a:pPr algn="ctr" fontAlgn="t"/>
                      <a:r>
                        <a:rPr lang="en-US" sz="2000" dirty="0">
                          <a:effectLst/>
                        </a:rPr>
                        <a:t>int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long</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register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return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short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signed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sizeof</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static</a:t>
                      </a:r>
                      <a:endParaRPr lang="en-US" sz="2000" dirty="0">
                        <a:solidFill>
                          <a:srgbClr val="000000"/>
                        </a:solidFill>
                        <a:effectLst/>
                        <a:latin typeface="verdana" panose="020B0604030504040204" pitchFamily="34" charset="0"/>
                      </a:endParaRPr>
                    </a:p>
                  </a:txBody>
                  <a:tcPr marL="76200" marR="76200" marT="76200" marB="76200" anchor="ctr"/>
                </a:tc>
              </a:tr>
              <a:tr h="0">
                <a:tc>
                  <a:txBody>
                    <a:bodyPr/>
                    <a:lstStyle/>
                    <a:p>
                      <a:pPr algn="ctr" fontAlgn="t"/>
                      <a:r>
                        <a:rPr lang="en-US" sz="2000" dirty="0">
                          <a:effectLst/>
                        </a:rPr>
                        <a:t>struct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switch</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typedef</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union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unsigned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void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volatile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while</a:t>
                      </a:r>
                      <a:endParaRPr lang="en-US" sz="2000" dirty="0">
                        <a:solidFill>
                          <a:srgbClr val="000000"/>
                        </a:solidFill>
                        <a:effectLst/>
                        <a:latin typeface="verdana" panose="020B0604030504040204" pitchFamily="34" charset="0"/>
                      </a:endParaRPr>
                    </a:p>
                  </a:txBody>
                  <a:tcPr marL="76200" marR="76200" marT="76200" marB="76200" anchor="ctr"/>
                </a:tc>
              </a:tr>
            </a:tbl>
          </a:graphicData>
        </a:graphic>
      </p:graphicFrame>
    </p:spTree>
    <p:extLst>
      <p:ext uri="{BB962C8B-B14F-4D97-AF65-F5344CB8AC3E}">
        <p14:creationId xmlns:p14="http://schemas.microsoft.com/office/powerpoint/2010/main" val="1256074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Comments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17</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838200" y="1202499"/>
            <a:ext cx="10515600" cy="1908215"/>
          </a:xfrm>
          <a:prstGeom prst="rect">
            <a:avLst/>
          </a:prstGeom>
          <a:noFill/>
        </p:spPr>
        <p:txBody>
          <a:bodyPr wrap="square" rtlCol="0">
            <a:spAutoFit/>
          </a:bodyPr>
          <a:lstStyle/>
          <a:p>
            <a:pPr marL="342900" indent="-342900">
              <a:buFont typeface="Arial" panose="020B0604020202020204" pitchFamily="34" charset="0"/>
              <a:buChar char="•"/>
            </a:pPr>
            <a:r>
              <a:rPr lang="en-US" sz="2000" dirty="0"/>
              <a:t>Comments in C language are used to provide information about lines of code. It is widely used for documenting code. </a:t>
            </a:r>
            <a:r>
              <a:rPr lang="en-US" sz="2000" dirty="0" smtClean="0"/>
              <a:t>There </a:t>
            </a:r>
            <a:r>
              <a:rPr lang="en-US" sz="2000" dirty="0"/>
              <a:t>are 2 types of comments in the C </a:t>
            </a:r>
            <a:r>
              <a:rPr lang="en-US" sz="2000" dirty="0" smtClean="0"/>
              <a:t>language –</a:t>
            </a:r>
            <a:endParaRPr lang="en-US" sz="2000" dirty="0"/>
          </a:p>
          <a:p>
            <a:pPr marL="914400" lvl="1" indent="-457200">
              <a:lnSpc>
                <a:spcPct val="150000"/>
              </a:lnSpc>
              <a:buFont typeface="+mj-lt"/>
              <a:buAutoNum type="arabicPeriod"/>
            </a:pPr>
            <a:r>
              <a:rPr lang="en-US" sz="2000" dirty="0"/>
              <a:t>Single Line Comments</a:t>
            </a:r>
          </a:p>
          <a:p>
            <a:pPr marL="914400" lvl="1" indent="-457200">
              <a:lnSpc>
                <a:spcPct val="150000"/>
              </a:lnSpc>
              <a:buFont typeface="+mj-lt"/>
              <a:buAutoNum type="arabicPeriod"/>
            </a:pPr>
            <a:r>
              <a:rPr lang="en-US" sz="2000" dirty="0"/>
              <a:t>Multi-Line </a:t>
            </a:r>
            <a:r>
              <a:rPr lang="en-US" sz="2000" dirty="0" smtClean="0"/>
              <a:t>Comments</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50110367"/>
              </p:ext>
            </p:extLst>
          </p:nvPr>
        </p:nvGraphicFramePr>
        <p:xfrm>
          <a:off x="1854200" y="3262449"/>
          <a:ext cx="8128000" cy="238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t>- Single Line Comments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tx1"/>
                          </a:solidFill>
                          <a:effectLst/>
                          <a:latin typeface="+mn-lt"/>
                          <a:ea typeface="+mn-ea"/>
                          <a:cs typeface="+mn-cs"/>
                        </a:rPr>
                        <a:t>- M</a:t>
                      </a:r>
                      <a:r>
                        <a:rPr lang="en-US" sz="1800" i="1" kern="1200" dirty="0" smtClean="0">
                          <a:solidFill>
                            <a:schemeClr val="tx1"/>
                          </a:solidFill>
                          <a:latin typeface="+mn-lt"/>
                          <a:ea typeface="+mn-ea"/>
                          <a:cs typeface="+mn-cs"/>
                        </a:rPr>
                        <a:t>ulti Line Comments -</a:t>
                      </a:r>
                    </a:p>
                  </a:txBody>
                  <a:tcPr/>
                </a:tc>
              </a:tr>
              <a:tr h="370840">
                <a:tc>
                  <a:txBody>
                    <a:bodyPr/>
                    <a:lstStyle/>
                    <a:p>
                      <a:pPr lvl="1"/>
                      <a:r>
                        <a:rPr lang="en-US" sz="2000" b="1" dirty="0" smtClean="0">
                          <a:solidFill>
                            <a:srgbClr val="FF0000"/>
                          </a:solidFill>
                        </a:rPr>
                        <a:t>#include&lt;stdio.h&gt;    </a:t>
                      </a:r>
                    </a:p>
                    <a:p>
                      <a:pPr lvl="1"/>
                      <a:r>
                        <a:rPr lang="en-US" sz="2000" b="1" dirty="0" smtClean="0">
                          <a:solidFill>
                            <a:srgbClr val="FF0000"/>
                          </a:solidFill>
                        </a:rPr>
                        <a:t>void main()</a:t>
                      </a:r>
                    </a:p>
                    <a:p>
                      <a:pPr lvl="1"/>
                      <a:r>
                        <a:rPr lang="en-US" sz="2000" b="1" dirty="0" smtClean="0">
                          <a:solidFill>
                            <a:srgbClr val="FF0000"/>
                          </a:solidFill>
                        </a:rPr>
                        <a:t>{    </a:t>
                      </a:r>
                    </a:p>
                    <a:p>
                      <a:pPr lvl="1"/>
                      <a:r>
                        <a:rPr lang="en-US" sz="2000" b="1" dirty="0" smtClean="0">
                          <a:solidFill>
                            <a:srgbClr val="FF0000"/>
                          </a:solidFill>
                        </a:rPr>
                        <a:t>    //printing information    </a:t>
                      </a:r>
                    </a:p>
                    <a:p>
                      <a:pPr lvl="1"/>
                      <a:r>
                        <a:rPr lang="en-US" sz="2000" b="1" dirty="0" smtClean="0">
                          <a:solidFill>
                            <a:srgbClr val="FF0000"/>
                          </a:solidFill>
                        </a:rPr>
                        <a:t>    printf("Hello C");    </a:t>
                      </a:r>
                    </a:p>
                    <a:p>
                      <a:pPr lvl="1"/>
                      <a:r>
                        <a:rPr lang="en-US" sz="2000" b="1" dirty="0" smtClean="0">
                          <a:solidFill>
                            <a:srgbClr val="FF0000"/>
                          </a:solidFill>
                        </a:rPr>
                        <a:t>}</a:t>
                      </a:r>
                    </a:p>
                  </a:txBody>
                  <a:tcPr/>
                </a:tc>
                <a:tc>
                  <a:txBody>
                    <a:bodyPr/>
                    <a:lstStyle/>
                    <a:p>
                      <a:pPr lvl="1"/>
                      <a:r>
                        <a:rPr lang="en-US" b="1" dirty="0" smtClean="0">
                          <a:solidFill>
                            <a:srgbClr val="FF0000"/>
                          </a:solidFill>
                        </a:rPr>
                        <a:t>#include&lt;stdio.h&gt;    </a:t>
                      </a:r>
                    </a:p>
                    <a:p>
                      <a:pPr lvl="1"/>
                      <a:r>
                        <a:rPr lang="en-US" b="1" dirty="0" smtClean="0">
                          <a:solidFill>
                            <a:srgbClr val="FF0000"/>
                          </a:solidFill>
                        </a:rPr>
                        <a:t>void main()</a:t>
                      </a:r>
                    </a:p>
                    <a:p>
                      <a:pPr lvl="1"/>
                      <a:r>
                        <a:rPr lang="en-US" b="1" dirty="0" smtClean="0">
                          <a:solidFill>
                            <a:srgbClr val="FF0000"/>
                          </a:solidFill>
                        </a:rPr>
                        <a:t>{    </a:t>
                      </a:r>
                    </a:p>
                    <a:p>
                      <a:pPr lvl="1"/>
                      <a:r>
                        <a:rPr lang="en-US" b="1" dirty="0" smtClean="0">
                          <a:solidFill>
                            <a:srgbClr val="FF0000"/>
                          </a:solidFill>
                        </a:rPr>
                        <a:t>    /*printing information   </a:t>
                      </a:r>
                    </a:p>
                    <a:p>
                      <a:pPr lvl="1"/>
                      <a:r>
                        <a:rPr lang="en-US" b="1" dirty="0" smtClean="0">
                          <a:solidFill>
                            <a:srgbClr val="FF0000"/>
                          </a:solidFill>
                        </a:rPr>
                        <a:t>      Multi-Line Comment*/  </a:t>
                      </a:r>
                    </a:p>
                    <a:p>
                      <a:pPr lvl="1"/>
                      <a:r>
                        <a:rPr lang="en-US" b="1" dirty="0" smtClean="0">
                          <a:solidFill>
                            <a:srgbClr val="FF0000"/>
                          </a:solidFill>
                        </a:rPr>
                        <a:t>    printf("Hello C");    </a:t>
                      </a:r>
                    </a:p>
                    <a:p>
                      <a:pPr lvl="1"/>
                      <a:r>
                        <a:rPr lang="en-US" b="1" dirty="0" smtClean="0">
                          <a:solidFill>
                            <a:srgbClr val="FF0000"/>
                          </a:solidFill>
                        </a:rPr>
                        <a:t>} </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val="2285895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801"/>
          </a:xfrm>
        </p:spPr>
        <p:txBody>
          <a:bodyPr>
            <a:noAutofit/>
          </a:bodyPr>
          <a:lstStyle/>
          <a:p>
            <a:r>
              <a:rPr lang="en-US" sz="3600" dirty="0"/>
              <a:t>Escape Sequence in </a:t>
            </a:r>
            <a:r>
              <a:rPr lang="en-US" sz="3600" dirty="0" smtClean="0"/>
              <a:t>C -</a:t>
            </a:r>
            <a:endParaRPr lang="en-US" sz="3600" dirty="0"/>
          </a:p>
        </p:txBody>
      </p:sp>
      <p:sp>
        <p:nvSpPr>
          <p:cNvPr id="3" name="Slide Number Placeholder 2"/>
          <p:cNvSpPr>
            <a:spLocks noGrp="1"/>
          </p:cNvSpPr>
          <p:nvPr>
            <p:ph type="sldNum" sz="quarter" idx="12"/>
          </p:nvPr>
        </p:nvSpPr>
        <p:spPr/>
        <p:txBody>
          <a:bodyPr/>
          <a:lstStyle/>
          <a:p>
            <a:fld id="{884B2D4D-9A24-443E-B2EC-168B0201A849}" type="slidenum">
              <a:rPr lang="en-US" smtClean="0"/>
              <a:t>18</a:t>
            </a:fld>
            <a:endParaRPr lang="en-US" dirty="0"/>
          </a:p>
        </p:txBody>
      </p:sp>
      <p:sp>
        <p:nvSpPr>
          <p:cNvPr id="4" name="TextBox 3"/>
          <p:cNvSpPr txBox="1"/>
          <p:nvPr/>
        </p:nvSpPr>
        <p:spPr>
          <a:xfrm>
            <a:off x="831937" y="1164920"/>
            <a:ext cx="10521863" cy="190821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An escape sequence in C language is a sequence of characters that doesn't represent itself when used inside string literal or </a:t>
            </a:r>
            <a:r>
              <a:rPr lang="en-US" sz="2000" dirty="0" smtClean="0"/>
              <a:t>character. It </a:t>
            </a:r>
            <a:r>
              <a:rPr lang="en-US" sz="2000" dirty="0"/>
              <a:t>is composed of two or more characters starting with backslash \. For example: \n represents new line</a:t>
            </a:r>
            <a:r>
              <a:rPr lang="en-US" sz="2000" dirty="0" smtClean="0"/>
              <a: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62296771"/>
              </p:ext>
            </p:extLst>
          </p:nvPr>
        </p:nvGraphicFramePr>
        <p:xfrm>
          <a:off x="2279736" y="2370142"/>
          <a:ext cx="7853820" cy="4123032"/>
        </p:xfrm>
        <a:graphic>
          <a:graphicData uri="http://schemas.openxmlformats.org/drawingml/2006/table">
            <a:tbl>
              <a:tblPr>
                <a:tableStyleId>{5940675A-B579-460E-94D1-54222C63F5DA}</a:tableStyleId>
              </a:tblPr>
              <a:tblGrid>
                <a:gridCol w="3926910"/>
                <a:gridCol w="3926910"/>
              </a:tblGrid>
              <a:tr h="337869">
                <a:tc>
                  <a:txBody>
                    <a:bodyPr/>
                    <a:lstStyle/>
                    <a:p>
                      <a:pPr algn="ctr" fontAlgn="t"/>
                      <a:r>
                        <a:rPr lang="en-US" sz="2000" dirty="0">
                          <a:effectLst/>
                        </a:rPr>
                        <a:t>Escape Sequence</a:t>
                      </a:r>
                      <a:endParaRPr lang="en-US" sz="2000" dirty="0">
                        <a:solidFill>
                          <a:srgbClr val="000000"/>
                        </a:solidFill>
                        <a:effectLst/>
                        <a:latin typeface="+mn-lt"/>
                      </a:endParaRPr>
                    </a:p>
                  </a:txBody>
                  <a:tcPr marL="76788" marR="76788" marT="76788" marB="76788" anchor="ctr"/>
                </a:tc>
                <a:tc>
                  <a:txBody>
                    <a:bodyPr/>
                    <a:lstStyle/>
                    <a:p>
                      <a:pPr algn="ctr" fontAlgn="t"/>
                      <a:r>
                        <a:rPr lang="en-US" sz="2000" dirty="0">
                          <a:effectLst/>
                        </a:rPr>
                        <a:t>Meaning</a:t>
                      </a:r>
                      <a:endParaRPr lang="en-US" sz="2000" dirty="0">
                        <a:solidFill>
                          <a:srgbClr val="000000"/>
                        </a:solidFill>
                        <a:effectLst/>
                        <a:latin typeface="+mn-lt"/>
                      </a:endParaRPr>
                    </a:p>
                  </a:txBody>
                  <a:tcPr marL="76788" marR="76788" marT="76788" marB="76788" anchor="ctr"/>
                </a:tc>
              </a:tr>
              <a:tr h="286676">
                <a:tc>
                  <a:txBody>
                    <a:bodyPr/>
                    <a:lstStyle/>
                    <a:p>
                      <a:pPr algn="ctr" fontAlgn="t"/>
                      <a:r>
                        <a:rPr lang="en-US" sz="2000" dirty="0">
                          <a:effectLst/>
                        </a:rPr>
                        <a:t>\b</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Backspace</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\n</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New Line</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\t</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Tab (Horizontal)</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\v</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Vertical Tab</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Backslash</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Single Quote</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Double Quote</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Question Mark</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\0</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Null</a:t>
                      </a:r>
                      <a:endParaRPr lang="en-US" sz="2000" dirty="0">
                        <a:solidFill>
                          <a:srgbClr val="000000"/>
                        </a:solidFill>
                        <a:effectLst/>
                        <a:latin typeface="+mn-lt"/>
                      </a:endParaRPr>
                    </a:p>
                  </a:txBody>
                  <a:tcPr marL="51192" marR="51192" marT="51192" marB="51192" anchor="ctr"/>
                </a:tc>
              </a:tr>
            </a:tbl>
          </a:graphicData>
        </a:graphic>
      </p:graphicFrame>
    </p:spTree>
    <p:extLst>
      <p:ext uri="{BB962C8B-B14F-4D97-AF65-F5344CB8AC3E}">
        <p14:creationId xmlns:p14="http://schemas.microsoft.com/office/powerpoint/2010/main" val="2033392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801"/>
          </a:xfrm>
        </p:spPr>
        <p:txBody>
          <a:bodyPr>
            <a:noAutofit/>
          </a:bodyPr>
          <a:lstStyle/>
          <a:p>
            <a:r>
              <a:rPr lang="en-US" sz="3600" dirty="0"/>
              <a:t>Constants in </a:t>
            </a:r>
            <a:r>
              <a:rPr lang="en-US" sz="3600" dirty="0" smtClean="0"/>
              <a:t>C -</a:t>
            </a:r>
            <a:endParaRPr lang="en-US" sz="3600" dirty="0"/>
          </a:p>
        </p:txBody>
      </p:sp>
      <p:sp>
        <p:nvSpPr>
          <p:cNvPr id="3" name="Slide Number Placeholder 2"/>
          <p:cNvSpPr>
            <a:spLocks noGrp="1"/>
          </p:cNvSpPr>
          <p:nvPr>
            <p:ph type="sldNum" sz="quarter" idx="12"/>
          </p:nvPr>
        </p:nvSpPr>
        <p:spPr/>
        <p:txBody>
          <a:bodyPr/>
          <a:lstStyle/>
          <a:p>
            <a:fld id="{884B2D4D-9A24-443E-B2EC-168B0201A849}" type="slidenum">
              <a:rPr lang="en-US" smtClean="0"/>
              <a:t>19</a:t>
            </a:fld>
            <a:endParaRPr lang="en-US" dirty="0"/>
          </a:p>
        </p:txBody>
      </p:sp>
      <p:sp>
        <p:nvSpPr>
          <p:cNvPr id="6" name="TextBox 5"/>
          <p:cNvSpPr txBox="1"/>
          <p:nvPr/>
        </p:nvSpPr>
        <p:spPr>
          <a:xfrm>
            <a:off x="838200" y="1215025"/>
            <a:ext cx="10515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constant is a value or variable that can't be changed in the program, for example: 10, 20, 'a', 3.4, "c programming" </a:t>
            </a:r>
            <a:r>
              <a:rPr lang="en-US" dirty="0" smtClean="0"/>
              <a:t>etc. </a:t>
            </a:r>
          </a:p>
          <a:p>
            <a:endParaRPr lang="en-US" dirty="0"/>
          </a:p>
          <a:p>
            <a:r>
              <a:rPr lang="en-US" dirty="0" smtClean="0"/>
              <a:t>There </a:t>
            </a:r>
            <a:r>
              <a:rPr lang="en-US" dirty="0"/>
              <a:t>are different types of constants in C programming</a:t>
            </a:r>
            <a:r>
              <a:rPr lang="en-US" dirty="0" smtClean="0"/>
              <a:t>.</a:t>
            </a:r>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972564603"/>
              </p:ext>
            </p:extLst>
          </p:nvPr>
        </p:nvGraphicFramePr>
        <p:xfrm>
          <a:off x="1027133" y="2557983"/>
          <a:ext cx="10326666" cy="3554717"/>
        </p:xfrm>
        <a:graphic>
          <a:graphicData uri="http://schemas.openxmlformats.org/drawingml/2006/table">
            <a:tbl>
              <a:tblPr>
                <a:tableStyleId>{5940675A-B579-460E-94D1-54222C63F5DA}</a:tableStyleId>
              </a:tblPr>
              <a:tblGrid>
                <a:gridCol w="1721111"/>
                <a:gridCol w="1648392"/>
                <a:gridCol w="4158641"/>
                <a:gridCol w="2798522"/>
              </a:tblGrid>
              <a:tr h="578675">
                <a:tc gridSpan="2">
                  <a:txBody>
                    <a:bodyPr/>
                    <a:lstStyle/>
                    <a:p>
                      <a:pPr algn="ctr" fontAlgn="t"/>
                      <a:r>
                        <a:rPr lang="en-US" sz="2000" b="1" dirty="0" smtClean="0">
                          <a:solidFill>
                            <a:srgbClr val="000000"/>
                          </a:solidFill>
                          <a:effectLst/>
                          <a:latin typeface="+mn-lt"/>
                        </a:rPr>
                        <a:t>Categories</a:t>
                      </a:r>
                      <a:endParaRPr lang="en-US" sz="2000" b="1" dirty="0">
                        <a:solidFill>
                          <a:srgbClr val="000000"/>
                        </a:solidFill>
                        <a:effectLst/>
                        <a:latin typeface="+mn-lt"/>
                      </a:endParaRPr>
                    </a:p>
                  </a:txBody>
                  <a:tcPr marL="114300" marR="114300" marT="114300" marB="114300" anchor="ctr"/>
                </a:tc>
                <a:tc hMerge="1">
                  <a:txBody>
                    <a:bodyPr/>
                    <a:lstStyle/>
                    <a:p>
                      <a:endParaRPr lang="en-US"/>
                    </a:p>
                  </a:txBody>
                  <a:tcPr/>
                </a:tc>
                <a:tc>
                  <a:txBody>
                    <a:bodyPr/>
                    <a:lstStyle/>
                    <a:p>
                      <a:pPr algn="ctr" fontAlgn="t"/>
                      <a:r>
                        <a:rPr lang="en-US" sz="2000" b="1" dirty="0" smtClean="0">
                          <a:effectLst/>
                        </a:rPr>
                        <a:t>Constants Name</a:t>
                      </a:r>
                      <a:endParaRPr lang="en-US" sz="2000" b="1" dirty="0">
                        <a:solidFill>
                          <a:srgbClr val="000000"/>
                        </a:solidFill>
                        <a:effectLst/>
                        <a:latin typeface="+mn-lt"/>
                      </a:endParaRPr>
                    </a:p>
                  </a:txBody>
                  <a:tcPr marL="114300" marR="114300" marT="114300" marB="114300" anchor="ctr"/>
                </a:tc>
                <a:tc>
                  <a:txBody>
                    <a:bodyPr/>
                    <a:lstStyle/>
                    <a:p>
                      <a:pPr algn="ctr" fontAlgn="t"/>
                      <a:r>
                        <a:rPr lang="en-US" sz="2000" b="1" dirty="0">
                          <a:effectLst/>
                        </a:rPr>
                        <a:t>Example</a:t>
                      </a:r>
                      <a:endParaRPr lang="en-US" sz="2000" b="1" dirty="0">
                        <a:solidFill>
                          <a:srgbClr val="000000"/>
                        </a:solidFill>
                        <a:effectLst/>
                        <a:latin typeface="+mn-lt"/>
                      </a:endParaRPr>
                    </a:p>
                  </a:txBody>
                  <a:tcPr marL="114300" marR="114300" marT="114300" marB="114300" anchor="ctr"/>
                </a:tc>
              </a:tr>
              <a:tr h="496007">
                <a:tc rowSpan="4">
                  <a:txBody>
                    <a:bodyPr/>
                    <a:lstStyle/>
                    <a:p>
                      <a:pPr algn="ctr" fontAlgn="t"/>
                      <a:r>
                        <a:rPr lang="en-US" sz="2000" b="1" dirty="0" smtClean="0">
                          <a:solidFill>
                            <a:srgbClr val="000000"/>
                          </a:solidFill>
                          <a:effectLst/>
                          <a:latin typeface="+mn-lt"/>
                        </a:rPr>
                        <a:t>Numeric Constants</a:t>
                      </a:r>
                      <a:endParaRPr lang="en-US" sz="2000" b="1" dirty="0">
                        <a:solidFill>
                          <a:srgbClr val="000000"/>
                        </a:solidFill>
                        <a:effectLst/>
                        <a:latin typeface="+mn-lt"/>
                      </a:endParaRPr>
                    </a:p>
                  </a:txBody>
                  <a:tcPr marL="76200" marR="76200" marT="76200" marB="76200" anchor="ctr"/>
                </a:tc>
                <a:tc gridSpan="2">
                  <a:txBody>
                    <a:bodyPr/>
                    <a:lstStyle/>
                    <a:p>
                      <a:pPr algn="ctr" fontAlgn="t"/>
                      <a:r>
                        <a:rPr lang="en-US" sz="2000" dirty="0" smtClean="0">
                          <a:solidFill>
                            <a:srgbClr val="000000"/>
                          </a:solidFill>
                          <a:effectLst/>
                          <a:latin typeface="+mn-lt"/>
                        </a:rPr>
                        <a:t>Integer Constant</a:t>
                      </a:r>
                      <a:endParaRPr lang="en-US" sz="2000" dirty="0">
                        <a:solidFill>
                          <a:srgbClr val="000000"/>
                        </a:solidFill>
                        <a:effectLst/>
                        <a:latin typeface="+mn-lt"/>
                      </a:endParaRPr>
                    </a:p>
                  </a:txBody>
                  <a:tcPr marL="76200" marR="76200" marT="76200" marB="76200" anchor="ctr"/>
                </a:tc>
                <a:tc hMerge="1">
                  <a:txBody>
                    <a:bodyPr/>
                    <a:lstStyle/>
                    <a:p>
                      <a:endParaRPr lang="en-US"/>
                    </a:p>
                  </a:txBody>
                  <a:tcPr/>
                </a:tc>
                <a:tc>
                  <a:txBody>
                    <a:bodyPr/>
                    <a:lstStyle/>
                    <a:p>
                      <a:pPr algn="ctr" fontAlgn="t"/>
                      <a:r>
                        <a:rPr lang="en-US" sz="2000" dirty="0">
                          <a:effectLst/>
                        </a:rPr>
                        <a:t>10, 20, 450 etc.</a:t>
                      </a:r>
                      <a:endParaRPr lang="en-US" sz="2000" dirty="0">
                        <a:solidFill>
                          <a:srgbClr val="000000"/>
                        </a:solidFill>
                        <a:effectLst/>
                        <a:latin typeface="+mn-lt"/>
                      </a:endParaRPr>
                    </a:p>
                  </a:txBody>
                  <a:tcPr marL="76200" marR="76200" marT="76200" marB="76200" anchor="ctr"/>
                </a:tc>
              </a:tr>
              <a:tr h="496007">
                <a:tc vMerge="1">
                  <a:txBody>
                    <a:bodyPr/>
                    <a:lstStyle/>
                    <a:p>
                      <a:pPr algn="ctr" fontAlgn="t"/>
                      <a:endParaRPr lang="en-US" sz="2000" dirty="0">
                        <a:solidFill>
                          <a:srgbClr val="000000"/>
                        </a:solidFill>
                        <a:effectLst/>
                        <a:latin typeface="+mn-lt"/>
                      </a:endParaRPr>
                    </a:p>
                  </a:txBody>
                  <a:tcPr marL="76200" marR="76200" marT="76200" marB="76200" anchor="ctr"/>
                </a:tc>
                <a:tc rowSpan="3">
                  <a:txBody>
                    <a:bodyPr/>
                    <a:lstStyle/>
                    <a:p>
                      <a:pPr algn="ctr" fontAlgn="t"/>
                      <a:r>
                        <a:rPr lang="en-US" sz="2000" dirty="0" smtClean="0">
                          <a:solidFill>
                            <a:srgbClr val="000000"/>
                          </a:solidFill>
                          <a:effectLst/>
                          <a:latin typeface="+mn-lt"/>
                        </a:rPr>
                        <a:t>Real Constant</a:t>
                      </a:r>
                      <a:endParaRPr lang="en-US" sz="2000" dirty="0">
                        <a:solidFill>
                          <a:srgbClr val="000000"/>
                        </a:solidFill>
                        <a:effectLst/>
                        <a:latin typeface="+mn-lt"/>
                      </a:endParaRPr>
                    </a:p>
                  </a:txBody>
                  <a:tcPr marL="76200" marR="76200" marT="76200" marB="76200" anchor="ctr"/>
                </a:tc>
                <a:tc>
                  <a:txBody>
                    <a:bodyPr/>
                    <a:lstStyle/>
                    <a:p>
                      <a:pPr algn="ctr" fontAlgn="t"/>
                      <a:r>
                        <a:rPr lang="en-US" sz="2000" dirty="0" smtClean="0">
                          <a:effectLst/>
                        </a:rPr>
                        <a:t>Decimal</a:t>
                      </a:r>
                      <a:r>
                        <a:rPr lang="en-US" sz="2000" baseline="0" dirty="0" smtClean="0">
                          <a:effectLst/>
                        </a:rPr>
                        <a:t> or </a:t>
                      </a:r>
                      <a:r>
                        <a:rPr lang="en-US" sz="2000" dirty="0" smtClean="0">
                          <a:effectLst/>
                        </a:rPr>
                        <a:t>Floating-point </a:t>
                      </a:r>
                      <a:r>
                        <a:rPr lang="en-US" sz="2000" dirty="0">
                          <a:effectLst/>
                        </a:rPr>
                        <a:t>Constant</a:t>
                      </a:r>
                      <a:endParaRPr lang="en-US" sz="2000" dirty="0">
                        <a:solidFill>
                          <a:srgbClr val="000000"/>
                        </a:solidFill>
                        <a:effectLst/>
                        <a:latin typeface="+mn-lt"/>
                      </a:endParaRPr>
                    </a:p>
                  </a:txBody>
                  <a:tcPr marL="76200" marR="76200" marT="76200" marB="76200" anchor="ctr"/>
                </a:tc>
                <a:tc>
                  <a:txBody>
                    <a:bodyPr/>
                    <a:lstStyle/>
                    <a:p>
                      <a:pPr algn="ctr" fontAlgn="t"/>
                      <a:r>
                        <a:rPr lang="en-US" sz="2000" dirty="0">
                          <a:effectLst/>
                        </a:rPr>
                        <a:t>10.3, 20.2, 450.6 etc.</a:t>
                      </a:r>
                      <a:endParaRPr lang="en-US" sz="2000" dirty="0">
                        <a:solidFill>
                          <a:srgbClr val="000000"/>
                        </a:solidFill>
                        <a:effectLst/>
                        <a:latin typeface="+mn-lt"/>
                      </a:endParaRPr>
                    </a:p>
                  </a:txBody>
                  <a:tcPr marL="76200" marR="76200" marT="76200" marB="76200" anchor="ctr"/>
                </a:tc>
              </a:tr>
              <a:tr h="496007">
                <a:tc vMerge="1">
                  <a:txBody>
                    <a:bodyPr/>
                    <a:lstStyle/>
                    <a:p>
                      <a:pPr algn="ctr" fontAlgn="t"/>
                      <a:endParaRPr lang="en-US" sz="2000" dirty="0">
                        <a:solidFill>
                          <a:srgbClr val="000000"/>
                        </a:solidFill>
                        <a:effectLst/>
                        <a:latin typeface="+mn-lt"/>
                      </a:endParaRPr>
                    </a:p>
                  </a:txBody>
                  <a:tcPr marL="76200" marR="76200" marT="76200" marB="76200" anchor="ctr"/>
                </a:tc>
                <a:tc vMerge="1">
                  <a:txBody>
                    <a:bodyPr/>
                    <a:lstStyle/>
                    <a:p>
                      <a:pPr algn="ctr" fontAlgn="t"/>
                      <a:endParaRPr lang="en-US" sz="2000" dirty="0">
                        <a:solidFill>
                          <a:srgbClr val="000000"/>
                        </a:solidFill>
                        <a:effectLst/>
                        <a:latin typeface="+mn-lt"/>
                      </a:endParaRPr>
                    </a:p>
                  </a:txBody>
                  <a:tcPr marL="76200" marR="76200" marT="76200" marB="76200" anchor="ctr"/>
                </a:tc>
                <a:tc>
                  <a:txBody>
                    <a:bodyPr/>
                    <a:lstStyle/>
                    <a:p>
                      <a:pPr algn="ctr" fontAlgn="t"/>
                      <a:r>
                        <a:rPr lang="en-US" sz="2000" dirty="0">
                          <a:effectLst/>
                        </a:rPr>
                        <a:t>Octal Constant</a:t>
                      </a:r>
                      <a:endParaRPr lang="en-US" sz="2000" dirty="0">
                        <a:solidFill>
                          <a:srgbClr val="000000"/>
                        </a:solidFill>
                        <a:effectLst/>
                        <a:latin typeface="+mn-lt"/>
                      </a:endParaRPr>
                    </a:p>
                  </a:txBody>
                  <a:tcPr marL="76200" marR="76200" marT="76200" marB="76200" anchor="ctr"/>
                </a:tc>
                <a:tc>
                  <a:txBody>
                    <a:bodyPr/>
                    <a:lstStyle/>
                    <a:p>
                      <a:pPr algn="ctr" fontAlgn="t"/>
                      <a:r>
                        <a:rPr lang="en-US" sz="2000" dirty="0">
                          <a:effectLst/>
                        </a:rPr>
                        <a:t>021, 033, 046 etc.</a:t>
                      </a:r>
                      <a:endParaRPr lang="en-US" sz="2000" dirty="0">
                        <a:solidFill>
                          <a:srgbClr val="000000"/>
                        </a:solidFill>
                        <a:effectLst/>
                        <a:latin typeface="+mn-lt"/>
                      </a:endParaRPr>
                    </a:p>
                  </a:txBody>
                  <a:tcPr marL="76200" marR="76200" marT="76200" marB="76200" anchor="ctr"/>
                </a:tc>
              </a:tr>
              <a:tr h="496007">
                <a:tc vMerge="1">
                  <a:txBody>
                    <a:bodyPr/>
                    <a:lstStyle/>
                    <a:p>
                      <a:pPr algn="ctr" fontAlgn="t"/>
                      <a:endParaRPr lang="en-US" sz="2000" dirty="0">
                        <a:solidFill>
                          <a:srgbClr val="000000"/>
                        </a:solidFill>
                        <a:effectLst/>
                        <a:latin typeface="+mn-lt"/>
                      </a:endParaRPr>
                    </a:p>
                  </a:txBody>
                  <a:tcPr marL="76200" marR="76200" marT="76200" marB="76200" anchor="ctr"/>
                </a:tc>
                <a:tc vMerge="1">
                  <a:txBody>
                    <a:bodyPr/>
                    <a:lstStyle/>
                    <a:p>
                      <a:pPr algn="ctr" fontAlgn="t"/>
                      <a:endParaRPr lang="en-US" sz="2000" dirty="0">
                        <a:solidFill>
                          <a:srgbClr val="000000"/>
                        </a:solidFill>
                        <a:effectLst/>
                        <a:latin typeface="+mn-lt"/>
                      </a:endParaRPr>
                    </a:p>
                  </a:txBody>
                  <a:tcPr marL="76200" marR="76200" marT="76200" marB="76200" anchor="ctr"/>
                </a:tc>
                <a:tc>
                  <a:txBody>
                    <a:bodyPr/>
                    <a:lstStyle/>
                    <a:p>
                      <a:pPr algn="ctr" fontAlgn="t"/>
                      <a:r>
                        <a:rPr lang="en-US" sz="2000" dirty="0">
                          <a:effectLst/>
                        </a:rPr>
                        <a:t>Hexadecimal Constant</a:t>
                      </a:r>
                      <a:endParaRPr lang="en-US" sz="2000" dirty="0">
                        <a:solidFill>
                          <a:srgbClr val="000000"/>
                        </a:solidFill>
                        <a:effectLst/>
                        <a:latin typeface="+mn-lt"/>
                      </a:endParaRPr>
                    </a:p>
                  </a:txBody>
                  <a:tcPr marL="76200" marR="76200" marT="76200" marB="76200" anchor="ctr"/>
                </a:tc>
                <a:tc>
                  <a:txBody>
                    <a:bodyPr/>
                    <a:lstStyle/>
                    <a:p>
                      <a:pPr algn="ctr" fontAlgn="t"/>
                      <a:r>
                        <a:rPr lang="en-US" sz="2000" dirty="0">
                          <a:effectLst/>
                        </a:rPr>
                        <a:t>0x2a, 0x7b, 0xaa etc.</a:t>
                      </a:r>
                      <a:endParaRPr lang="en-US" sz="2000" dirty="0">
                        <a:solidFill>
                          <a:srgbClr val="000000"/>
                        </a:solidFill>
                        <a:effectLst/>
                        <a:latin typeface="+mn-lt"/>
                      </a:endParaRPr>
                    </a:p>
                  </a:txBody>
                  <a:tcPr marL="76200" marR="76200" marT="76200" marB="76200" anchor="ctr"/>
                </a:tc>
              </a:tr>
              <a:tr h="496007">
                <a:tc rowSpan="2">
                  <a:txBody>
                    <a:bodyPr/>
                    <a:lstStyle/>
                    <a:p>
                      <a:pPr algn="ctr" fontAlgn="t"/>
                      <a:r>
                        <a:rPr lang="en-US" sz="2000" b="1" dirty="0" smtClean="0">
                          <a:solidFill>
                            <a:srgbClr val="000000"/>
                          </a:solidFill>
                          <a:effectLst/>
                          <a:latin typeface="+mn-lt"/>
                        </a:rPr>
                        <a:t>Character Constants</a:t>
                      </a:r>
                      <a:endParaRPr lang="en-US" sz="2000" b="1" dirty="0">
                        <a:solidFill>
                          <a:srgbClr val="000000"/>
                        </a:solidFill>
                        <a:effectLst/>
                        <a:latin typeface="+mn-lt"/>
                      </a:endParaRPr>
                    </a:p>
                  </a:txBody>
                  <a:tcPr marL="76200" marR="76200" marT="76200" marB="76200" anchor="ct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smtClean="0">
                          <a:effectLst/>
                        </a:rPr>
                        <a:t>Character Constant</a:t>
                      </a:r>
                      <a:endParaRPr lang="en-US" sz="2000" dirty="0" smtClean="0">
                        <a:solidFill>
                          <a:srgbClr val="000000"/>
                        </a:solidFill>
                        <a:effectLst/>
                        <a:latin typeface="+mn-lt"/>
                      </a:endParaRPr>
                    </a:p>
                  </a:txBody>
                  <a:tcPr marL="76200" marR="76200" marT="76200" marB="76200" anchor="ctr"/>
                </a:tc>
                <a:tc hMerge="1">
                  <a:txBody>
                    <a:bodyPr/>
                    <a:lstStyle/>
                    <a:p>
                      <a:endParaRPr lang="en-US"/>
                    </a:p>
                  </a:txBody>
                  <a:tcPr/>
                </a:tc>
                <a:tc>
                  <a:txBody>
                    <a:bodyPr/>
                    <a:lstStyle/>
                    <a:p>
                      <a:pPr algn="ctr" fontAlgn="t"/>
                      <a:r>
                        <a:rPr lang="en-US" sz="2000" dirty="0">
                          <a:effectLst/>
                        </a:rPr>
                        <a:t>'a', 'b', 'x' etc.</a:t>
                      </a:r>
                      <a:endParaRPr lang="en-US" sz="2000" dirty="0">
                        <a:solidFill>
                          <a:srgbClr val="000000"/>
                        </a:solidFill>
                        <a:effectLst/>
                        <a:latin typeface="+mn-lt"/>
                      </a:endParaRPr>
                    </a:p>
                  </a:txBody>
                  <a:tcPr marL="76200" marR="76200" marT="76200" marB="76200" anchor="ctr"/>
                </a:tc>
              </a:tr>
              <a:tr h="496007">
                <a:tc vMerge="1">
                  <a:txBody>
                    <a:bodyPr/>
                    <a:lstStyle/>
                    <a:p>
                      <a:pPr algn="ctr" fontAlgn="t"/>
                      <a:endParaRPr lang="en-US" sz="2000" dirty="0">
                        <a:solidFill>
                          <a:srgbClr val="000000"/>
                        </a:solidFill>
                        <a:effectLst/>
                        <a:latin typeface="+mn-lt"/>
                      </a:endParaRPr>
                    </a:p>
                  </a:txBody>
                  <a:tcPr marL="76200" marR="76200" marT="76200" marB="76200" anchor="ct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smtClean="0">
                          <a:effectLst/>
                        </a:rPr>
                        <a:t>String Constant</a:t>
                      </a:r>
                      <a:endParaRPr lang="en-US" sz="2000" dirty="0" smtClean="0">
                        <a:solidFill>
                          <a:srgbClr val="000000"/>
                        </a:solidFill>
                        <a:effectLst/>
                        <a:latin typeface="+mn-lt"/>
                      </a:endParaRPr>
                    </a:p>
                  </a:txBody>
                  <a:tcPr marL="76200" marR="76200" marT="76200" marB="76200" anchor="ctr"/>
                </a:tc>
                <a:tc hMerge="1">
                  <a:txBody>
                    <a:bodyPr/>
                    <a:lstStyle/>
                    <a:p>
                      <a:endParaRPr lang="en-US"/>
                    </a:p>
                  </a:txBody>
                  <a:tcPr/>
                </a:tc>
                <a:tc>
                  <a:txBody>
                    <a:bodyPr/>
                    <a:lstStyle/>
                    <a:p>
                      <a:pPr algn="ctr" fontAlgn="t"/>
                      <a:r>
                        <a:rPr lang="fr-FR" sz="2000" dirty="0">
                          <a:effectLst/>
                        </a:rPr>
                        <a:t>"c", "c </a:t>
                      </a:r>
                      <a:r>
                        <a:rPr lang="fr-FR" sz="2000" dirty="0" smtClean="0">
                          <a:effectLst/>
                        </a:rPr>
                        <a:t>program" </a:t>
                      </a:r>
                      <a:r>
                        <a:rPr lang="fr-FR" sz="2000" dirty="0">
                          <a:effectLst/>
                        </a:rPr>
                        <a:t>etc.</a:t>
                      </a:r>
                      <a:endParaRPr lang="fr-FR" sz="2000" dirty="0">
                        <a:solidFill>
                          <a:srgbClr val="000000"/>
                        </a:solidFill>
                        <a:effectLst/>
                        <a:latin typeface="+mn-lt"/>
                      </a:endParaRPr>
                    </a:p>
                  </a:txBody>
                  <a:tcPr marL="76200" marR="76200" marT="76200" marB="76200" anchor="ctr"/>
                </a:tc>
              </a:tr>
            </a:tbl>
          </a:graphicData>
        </a:graphic>
      </p:graphicFrame>
    </p:spTree>
    <p:extLst>
      <p:ext uri="{BB962C8B-B14F-4D97-AF65-F5344CB8AC3E}">
        <p14:creationId xmlns:p14="http://schemas.microsoft.com/office/powerpoint/2010/main" val="61772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a:t>General </a:t>
            </a:r>
            <a:r>
              <a:rPr lang="en-US" altLang="zh-CN" sz="3600" dirty="0" smtClean="0"/>
              <a:t>Aspect -</a:t>
            </a:r>
            <a:endParaRPr lang="en-US" sz="3600" dirty="0"/>
          </a:p>
        </p:txBody>
      </p:sp>
      <p:sp>
        <p:nvSpPr>
          <p:cNvPr id="3" name="TextBox 2"/>
          <p:cNvSpPr txBox="1"/>
          <p:nvPr/>
        </p:nvSpPr>
        <p:spPr>
          <a:xfrm>
            <a:off x="838200" y="1020156"/>
            <a:ext cx="8193066" cy="5262979"/>
          </a:xfrm>
          <a:prstGeom prst="rect">
            <a:avLst/>
          </a:prstGeom>
          <a:noFill/>
        </p:spPr>
        <p:txBody>
          <a:bodyPr wrap="square" rtlCol="0" anchor="t">
            <a:spAutoFit/>
          </a:bodyPr>
          <a:lstStyle/>
          <a:p>
            <a:pPr marL="342900" indent="-342900" algn="just">
              <a:buFont typeface="Arial" panose="020B0604020202020204" pitchFamily="34" charset="0"/>
              <a:buChar char="•"/>
            </a:pPr>
            <a:r>
              <a:rPr lang="en-US" altLang="zh-CN" sz="2400" cap="none" dirty="0" smtClean="0">
                <a:solidFill>
                  <a:schemeClr val="tx1"/>
                </a:solidFill>
              </a:rPr>
              <a:t>C was originally developed in the 1970s, by </a:t>
            </a:r>
            <a:r>
              <a:rPr lang="en-US" altLang="zh-CN" sz="2400" i="1" dirty="0"/>
              <a:t>D</a:t>
            </a:r>
            <a:r>
              <a:rPr lang="en-US" altLang="zh-CN" sz="2400" i="1" cap="none" dirty="0" smtClean="0">
                <a:solidFill>
                  <a:schemeClr val="tx1"/>
                </a:solidFill>
              </a:rPr>
              <a:t>ennis </a:t>
            </a:r>
            <a:r>
              <a:rPr lang="en-US" altLang="zh-CN" sz="2400" i="1" dirty="0"/>
              <a:t>R</a:t>
            </a:r>
            <a:r>
              <a:rPr lang="en-US" altLang="zh-CN" sz="2400" i="1" cap="none" dirty="0" smtClean="0">
                <a:solidFill>
                  <a:schemeClr val="tx1"/>
                </a:solidFill>
              </a:rPr>
              <a:t>itchie</a:t>
            </a:r>
            <a:r>
              <a:rPr lang="en-US" altLang="zh-CN" sz="2400" cap="none" dirty="0" smtClean="0">
                <a:solidFill>
                  <a:schemeClr val="tx1"/>
                </a:solidFill>
              </a:rPr>
              <a:t> at </a:t>
            </a:r>
            <a:r>
              <a:rPr lang="en-US" altLang="zh-CN" sz="2400" i="1" cap="none" dirty="0" smtClean="0">
                <a:solidFill>
                  <a:schemeClr val="tx1"/>
                </a:solidFill>
              </a:rPr>
              <a:t>AT&amp;T Bell Labs, Inc.</a:t>
            </a:r>
          </a:p>
          <a:p>
            <a:pPr marL="342900" indent="-342900" algn="just">
              <a:buFont typeface="Arial" panose="020B0604020202020204" pitchFamily="34" charset="0"/>
              <a:buChar char="•"/>
            </a:pPr>
            <a:endParaRPr lang="en-US" altLang="zh-CN" sz="2400" i="1" cap="none" dirty="0" smtClean="0">
              <a:solidFill>
                <a:schemeClr val="tx1"/>
              </a:solidFill>
            </a:endParaRPr>
          </a:p>
          <a:p>
            <a:pPr marL="342900" indent="-342900" algn="just">
              <a:buFont typeface="Arial" panose="020B0604020202020204" pitchFamily="34" charset="0"/>
              <a:buChar char="•"/>
            </a:pPr>
            <a:r>
              <a:rPr lang="en-US" altLang="zh-CN" sz="2400" dirty="0"/>
              <a:t>C is a mid level, general–purpose structured programming language. Instructions of C consists of terms that are very closely same to algebraic expressions, consisting of certain English keywords such as if, else, for ,do and while etc.</a:t>
            </a:r>
          </a:p>
          <a:p>
            <a:pPr marL="342900" indent="-342900" algn="just">
              <a:buFont typeface="Arial" panose="020B0604020202020204" pitchFamily="34" charset="0"/>
              <a:buChar char="•"/>
            </a:pPr>
            <a:endParaRPr lang="en-US" altLang="zh-CN" sz="2400" dirty="0"/>
          </a:p>
          <a:p>
            <a:pPr marL="342900" indent="-342900" algn="just">
              <a:buFont typeface="Arial" panose="020B0604020202020204" pitchFamily="34" charset="0"/>
              <a:buChar char="•"/>
            </a:pPr>
            <a:r>
              <a:rPr lang="en-US" altLang="zh-CN" sz="2400" cap="none" dirty="0" smtClean="0">
                <a:solidFill>
                  <a:schemeClr val="tx1"/>
                </a:solidFill>
              </a:rPr>
              <a:t>C contains certain additional features that allows it to be used at a lower level , acting as bridge between machine language and the high level languages.</a:t>
            </a:r>
          </a:p>
          <a:p>
            <a:pPr marL="342900" indent="-342900" algn="just">
              <a:buFont typeface="Arial" panose="020B0604020202020204" pitchFamily="34" charset="0"/>
              <a:buChar char="•"/>
            </a:pPr>
            <a:endParaRPr lang="en-US" altLang="zh-CN" sz="2400" dirty="0"/>
          </a:p>
          <a:p>
            <a:pPr marL="342900" indent="-342900" algn="just">
              <a:buFont typeface="Arial" panose="020B0604020202020204" pitchFamily="34" charset="0"/>
              <a:buChar char="•"/>
            </a:pPr>
            <a:r>
              <a:rPr lang="en-US" altLang="zh-CN" sz="2400" cap="none" dirty="0" smtClean="0">
                <a:solidFill>
                  <a:schemeClr val="tx1"/>
                </a:solidFill>
              </a:rPr>
              <a:t>These allows C to be used for system programming as well as for applications programming.</a:t>
            </a:r>
          </a:p>
        </p:txBody>
      </p:sp>
      <p:sp>
        <p:nvSpPr>
          <p:cNvPr id="4" name="Slide Number Placeholder 3"/>
          <p:cNvSpPr>
            <a:spLocks noGrp="1"/>
          </p:cNvSpPr>
          <p:nvPr>
            <p:ph type="sldNum" sz="quarter" idx="12"/>
          </p:nvPr>
        </p:nvSpPr>
        <p:spPr/>
        <p:txBody>
          <a:bodyPr/>
          <a:lstStyle/>
          <a:p>
            <a:fld id="{884B2D4D-9A24-443E-B2EC-168B0201A849}" type="slidenum">
              <a:rPr lang="en-US" smtClean="0"/>
              <a:t>2</a:t>
            </a:fld>
            <a:endParaRPr lang="en-US" dirty="0"/>
          </a:p>
        </p:txBody>
      </p:sp>
      <p:pic>
        <p:nvPicPr>
          <p:cNvPr id="6" name="Picture 5"/>
          <p:cNvPicPr>
            <a:picLocks noChangeAspect="1"/>
          </p:cNvPicPr>
          <p:nvPr/>
        </p:nvPicPr>
        <p:blipFill>
          <a:blip r:embed="rId3"/>
          <a:stretch>
            <a:fillRect/>
          </a:stretch>
        </p:blipFill>
        <p:spPr>
          <a:xfrm>
            <a:off x="9496789" y="1988414"/>
            <a:ext cx="2215047" cy="2867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08817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801"/>
          </a:xfrm>
        </p:spPr>
        <p:txBody>
          <a:bodyPr>
            <a:noAutofit/>
          </a:bodyPr>
          <a:lstStyle/>
          <a:p>
            <a:r>
              <a:rPr lang="en-US" sz="3600" dirty="0" smtClean="0"/>
              <a:t>Different types of constants -</a:t>
            </a:r>
            <a:endParaRPr lang="en-US" sz="3600" dirty="0"/>
          </a:p>
        </p:txBody>
      </p:sp>
      <p:sp>
        <p:nvSpPr>
          <p:cNvPr id="3" name="Slide Number Placeholder 2"/>
          <p:cNvSpPr>
            <a:spLocks noGrp="1"/>
          </p:cNvSpPr>
          <p:nvPr>
            <p:ph type="sldNum" sz="quarter" idx="12"/>
          </p:nvPr>
        </p:nvSpPr>
        <p:spPr/>
        <p:txBody>
          <a:bodyPr/>
          <a:lstStyle/>
          <a:p>
            <a:fld id="{884B2D4D-9A24-443E-B2EC-168B0201A849}" type="slidenum">
              <a:rPr lang="en-US" smtClean="0"/>
              <a:t>20</a:t>
            </a:fld>
            <a:endParaRPr lang="en-US" dirty="0"/>
          </a:p>
        </p:txBody>
      </p:sp>
      <p:sp>
        <p:nvSpPr>
          <p:cNvPr id="6" name="TextBox 5"/>
          <p:cNvSpPr txBox="1"/>
          <p:nvPr/>
        </p:nvSpPr>
        <p:spPr>
          <a:xfrm>
            <a:off x="838200" y="1215025"/>
            <a:ext cx="10515600"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i="1" dirty="0" smtClean="0"/>
              <a:t>Integer constants - </a:t>
            </a:r>
            <a:r>
              <a:rPr lang="en-US" sz="2000" dirty="0" smtClean="0"/>
              <a:t>A integer constant is a numeric constant (associated with number) without any fractional or exponential part. There are three types of integer constants in C programming:</a:t>
            </a:r>
          </a:p>
          <a:p>
            <a:pPr marL="914400" lvl="1" indent="-457200">
              <a:buFont typeface="+mj-lt"/>
              <a:buAutoNum type="arabicPeriod"/>
            </a:pPr>
            <a:r>
              <a:rPr lang="en-US" sz="2000" dirty="0" smtClean="0"/>
              <a:t>decimal constant(base 10)</a:t>
            </a:r>
          </a:p>
          <a:p>
            <a:pPr marL="914400" lvl="1" indent="-457200">
              <a:buFont typeface="+mj-lt"/>
              <a:buAutoNum type="arabicPeriod"/>
            </a:pPr>
            <a:r>
              <a:rPr lang="en-US" sz="2000" dirty="0" smtClean="0"/>
              <a:t>octal constant(base 8)</a:t>
            </a:r>
          </a:p>
          <a:p>
            <a:pPr marL="914400" lvl="1" indent="-457200">
              <a:buFont typeface="+mj-lt"/>
              <a:buAutoNum type="arabicPeriod"/>
            </a:pPr>
            <a:r>
              <a:rPr lang="en-US" sz="2000" dirty="0" smtClean="0"/>
              <a:t>hexadecimal constant(base 16)</a:t>
            </a:r>
          </a:p>
          <a:p>
            <a:pPr marL="342900" indent="-342900">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b="1" i="1" dirty="0" smtClean="0"/>
              <a:t>Floating-point constants - </a:t>
            </a:r>
            <a:r>
              <a:rPr lang="en-US" sz="2000" dirty="0" smtClean="0"/>
              <a:t>A floating point constant is a numeric constant that has either a fractional form or an exponent form. For example: 2.0,0.0000234,-0.22E-5 etc.</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i="1" dirty="0" smtClean="0"/>
              <a:t>Character constants - </a:t>
            </a:r>
            <a:r>
              <a:rPr lang="en-US" sz="2000" dirty="0" smtClean="0"/>
              <a:t>A character constant is a constant which uses single quotation around characters. For example: 'a', 'l', 'm', 'F‘ etc.</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i="1" dirty="0" smtClean="0"/>
              <a:t>String constants- </a:t>
            </a:r>
            <a:r>
              <a:rPr lang="en-US" sz="2000" dirty="0" smtClean="0"/>
              <a:t>String constants are the constants which are enclosed in a pair of double-quote marks. For example: "good" ,"x", "Earth is round\n"</a:t>
            </a:r>
          </a:p>
        </p:txBody>
      </p:sp>
    </p:spTree>
    <p:extLst>
      <p:ext uri="{BB962C8B-B14F-4D97-AF65-F5344CB8AC3E}">
        <p14:creationId xmlns:p14="http://schemas.microsoft.com/office/powerpoint/2010/main" val="3291819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801"/>
          </a:xfrm>
        </p:spPr>
        <p:txBody>
          <a:bodyPr>
            <a:noAutofit/>
          </a:bodyPr>
          <a:lstStyle/>
          <a:p>
            <a:r>
              <a:rPr lang="en-US" sz="3600" dirty="0"/>
              <a:t>2 ways to define constant in </a:t>
            </a:r>
            <a:r>
              <a:rPr lang="en-US" sz="3600" dirty="0" smtClean="0"/>
              <a:t>C -</a:t>
            </a:r>
            <a:endParaRPr lang="en-US" sz="3600" dirty="0"/>
          </a:p>
        </p:txBody>
      </p:sp>
      <p:sp>
        <p:nvSpPr>
          <p:cNvPr id="3" name="Slide Number Placeholder 2"/>
          <p:cNvSpPr>
            <a:spLocks noGrp="1"/>
          </p:cNvSpPr>
          <p:nvPr>
            <p:ph type="sldNum" sz="quarter" idx="12"/>
          </p:nvPr>
        </p:nvSpPr>
        <p:spPr/>
        <p:txBody>
          <a:bodyPr/>
          <a:lstStyle/>
          <a:p>
            <a:fld id="{884B2D4D-9A24-443E-B2EC-168B0201A849}" type="slidenum">
              <a:rPr lang="en-US" smtClean="0"/>
              <a:t>21</a:t>
            </a:fld>
            <a:endParaRPr lang="en-US" dirty="0"/>
          </a:p>
        </p:txBody>
      </p:sp>
      <p:sp>
        <p:nvSpPr>
          <p:cNvPr id="6" name="TextBox 5"/>
          <p:cNvSpPr txBox="1"/>
          <p:nvPr/>
        </p:nvSpPr>
        <p:spPr>
          <a:xfrm>
            <a:off x="838200" y="1215025"/>
            <a:ext cx="10515600" cy="517064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There are two ways to define constant in C programming.</a:t>
            </a:r>
          </a:p>
          <a:p>
            <a:pPr marL="800100" lvl="1" indent="-342900">
              <a:buFont typeface="+mj-lt"/>
              <a:buAutoNum type="arabicPeriod"/>
            </a:pPr>
            <a:r>
              <a:rPr lang="en-US" sz="2000" dirty="0" smtClean="0"/>
              <a:t>const keyword</a:t>
            </a:r>
          </a:p>
          <a:p>
            <a:pPr marL="800100" lvl="1" indent="-342900">
              <a:buFont typeface="+mj-lt"/>
              <a:buAutoNum type="arabicPeriod"/>
            </a:pPr>
            <a:r>
              <a:rPr lang="en-US" sz="2000" dirty="0" smtClean="0"/>
              <a:t>#define preprocessor</a:t>
            </a:r>
          </a:p>
          <a:p>
            <a:pPr lvl="1">
              <a:lnSpc>
                <a:spcPct val="150000"/>
              </a:lnSpc>
            </a:pPr>
            <a:endParaRPr lang="en-US" sz="2000" dirty="0"/>
          </a:p>
          <a:p>
            <a:pPr marL="285750" indent="-285750">
              <a:buFont typeface="Arial" panose="020B0604020202020204" pitchFamily="34" charset="0"/>
              <a:buChar char="•"/>
            </a:pPr>
            <a:r>
              <a:rPr lang="en-US" sz="2000" b="1" i="1" dirty="0" smtClean="0"/>
              <a:t>const keyword - </a:t>
            </a:r>
            <a:r>
              <a:rPr lang="en-US" sz="2000" dirty="0" smtClean="0"/>
              <a:t>The </a:t>
            </a:r>
            <a:r>
              <a:rPr lang="en-US" sz="2000" dirty="0"/>
              <a:t>const keyword is used to define constant in C programming.</a:t>
            </a:r>
          </a:p>
          <a:p>
            <a:r>
              <a:rPr lang="en-US" sz="2000" b="1" dirty="0" smtClean="0"/>
              <a:t>			</a:t>
            </a:r>
            <a:r>
              <a:rPr lang="en-US" sz="2000" b="1" dirty="0" smtClean="0">
                <a:solidFill>
                  <a:srgbClr val="FF0000"/>
                </a:solidFill>
              </a:rPr>
              <a:t>const</a:t>
            </a:r>
            <a:r>
              <a:rPr lang="en-US" sz="2000" b="1" dirty="0">
                <a:solidFill>
                  <a:srgbClr val="FF0000"/>
                </a:solidFill>
              </a:rPr>
              <a:t> float PI=3.14;  </a:t>
            </a:r>
            <a:endParaRPr lang="en-US" sz="2000" b="1" dirty="0" smtClean="0">
              <a:solidFill>
                <a:srgbClr val="FF0000"/>
              </a:solidFill>
            </a:endParaRPr>
          </a:p>
          <a:p>
            <a:pPr lvl="1"/>
            <a:r>
              <a:rPr lang="en-US" sz="2000" b="1" dirty="0" smtClean="0">
                <a:solidFill>
                  <a:srgbClr val="7030A0"/>
                </a:solidFill>
              </a:rPr>
              <a:t>#include&lt;stdio.h&gt;</a:t>
            </a:r>
          </a:p>
          <a:p>
            <a:pPr lvl="1"/>
            <a:r>
              <a:rPr lang="en-US" sz="2000" b="1" dirty="0" smtClean="0">
                <a:solidFill>
                  <a:srgbClr val="7030A0"/>
                </a:solidFill>
              </a:rPr>
              <a:t> </a:t>
            </a:r>
          </a:p>
          <a:p>
            <a:pPr lvl="1"/>
            <a:r>
              <a:rPr lang="en-US" sz="2000" b="1" dirty="0" smtClean="0">
                <a:solidFill>
                  <a:srgbClr val="7030A0"/>
                </a:solidFill>
              </a:rPr>
              <a:t>void main()</a:t>
            </a:r>
          </a:p>
          <a:p>
            <a:pPr lvl="1"/>
            <a:r>
              <a:rPr lang="en-US" sz="2000" b="1" dirty="0" smtClean="0">
                <a:solidFill>
                  <a:srgbClr val="7030A0"/>
                </a:solidFill>
              </a:rPr>
              <a:t>{    </a:t>
            </a:r>
          </a:p>
          <a:p>
            <a:pPr lvl="1"/>
            <a:r>
              <a:rPr lang="en-US" sz="2000" b="1" dirty="0" smtClean="0">
                <a:solidFill>
                  <a:srgbClr val="7030A0"/>
                </a:solidFill>
              </a:rPr>
              <a:t>    const float PI=3.14;    </a:t>
            </a:r>
          </a:p>
          <a:p>
            <a:pPr lvl="1"/>
            <a:r>
              <a:rPr lang="en-US" sz="2000" b="1" dirty="0" smtClean="0">
                <a:solidFill>
                  <a:srgbClr val="7030A0"/>
                </a:solidFill>
              </a:rPr>
              <a:t>    printf("The value of PI is: %f“ , PI);    </a:t>
            </a:r>
          </a:p>
          <a:p>
            <a:pPr lvl="1"/>
            <a:r>
              <a:rPr lang="en-US" sz="2000" b="1" dirty="0" smtClean="0">
                <a:solidFill>
                  <a:srgbClr val="7030A0"/>
                </a:solidFill>
              </a:rPr>
              <a:t>}</a:t>
            </a:r>
          </a:p>
          <a:p>
            <a:pPr lvl="1"/>
            <a:endParaRPr lang="en-US" sz="2000" dirty="0" smtClean="0"/>
          </a:p>
          <a:p>
            <a:pPr marL="285750" indent="-285750">
              <a:buFont typeface="Arial" panose="020B0604020202020204" pitchFamily="34" charset="0"/>
              <a:buChar char="•"/>
            </a:pPr>
            <a:r>
              <a:rPr lang="en-US" sz="2000" b="1" i="1" dirty="0" smtClean="0"/>
              <a:t>#define preprocessor - </a:t>
            </a:r>
            <a:r>
              <a:rPr lang="en-US" sz="2000" i="1" dirty="0" smtClean="0"/>
              <a:t> </a:t>
            </a:r>
            <a:r>
              <a:rPr lang="en-US" sz="2000" dirty="0" smtClean="0"/>
              <a:t>The #define preprocessor is also used to define constant. We will learn about #define preprocessor directive later.</a:t>
            </a:r>
          </a:p>
        </p:txBody>
      </p:sp>
    </p:spTree>
    <p:extLst>
      <p:ext uri="{BB962C8B-B14F-4D97-AF65-F5344CB8AC3E}">
        <p14:creationId xmlns:p14="http://schemas.microsoft.com/office/powerpoint/2010/main" val="1761405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957"/>
          </a:xfrm>
        </p:spPr>
        <p:txBody>
          <a:bodyPr>
            <a:normAutofit/>
          </a:bodyPr>
          <a:lstStyle/>
          <a:p>
            <a:r>
              <a:rPr lang="en-US" sz="3600" dirty="0" smtClean="0"/>
              <a:t>Format Specifier in C -</a:t>
            </a:r>
            <a:endParaRPr lang="en-US" sz="3600" dirty="0"/>
          </a:p>
        </p:txBody>
      </p:sp>
      <p:sp>
        <p:nvSpPr>
          <p:cNvPr id="3" name="Content Placeholder 2"/>
          <p:cNvSpPr>
            <a:spLocks noGrp="1"/>
          </p:cNvSpPr>
          <p:nvPr>
            <p:ph idx="1"/>
          </p:nvPr>
        </p:nvSpPr>
        <p:spPr>
          <a:xfrm>
            <a:off x="838200" y="1174272"/>
            <a:ext cx="10515600" cy="4351338"/>
          </a:xfrm>
        </p:spPr>
        <p:txBody>
          <a:bodyPr>
            <a:normAutofit/>
          </a:bodyPr>
          <a:lstStyle/>
          <a:p>
            <a:pPr algn="just"/>
            <a:r>
              <a:rPr lang="en-US" sz="2000" dirty="0" smtClean="0"/>
              <a:t>Format specifiers defines the type of data to be printed on standard output. Whether to print formatted output or to take formatted input we need format specifiers. Format specifiers are also called as </a:t>
            </a:r>
            <a:r>
              <a:rPr lang="en-US" sz="2000" b="1" dirty="0" smtClean="0"/>
              <a:t>format string</a:t>
            </a:r>
            <a:r>
              <a:rPr lang="en-US" sz="2000" dirty="0" smtClean="0"/>
              <a:t>.</a:t>
            </a:r>
          </a:p>
          <a:p>
            <a:pPr algn="just"/>
            <a:endParaRPr lang="en-US" sz="2000" dirty="0"/>
          </a:p>
        </p:txBody>
      </p:sp>
      <p:sp>
        <p:nvSpPr>
          <p:cNvPr id="4" name="Slide Number Placeholder 3"/>
          <p:cNvSpPr>
            <a:spLocks noGrp="1"/>
          </p:cNvSpPr>
          <p:nvPr>
            <p:ph type="sldNum" sz="quarter" idx="12"/>
          </p:nvPr>
        </p:nvSpPr>
        <p:spPr/>
        <p:txBody>
          <a:bodyPr/>
          <a:lstStyle/>
          <a:p>
            <a:fld id="{884B2D4D-9A24-443E-B2EC-168B0201A849}" type="slidenum">
              <a:rPr lang="en-US" smtClean="0"/>
              <a:t>22</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92803944"/>
              </p:ext>
            </p:extLst>
          </p:nvPr>
        </p:nvGraphicFramePr>
        <p:xfrm>
          <a:off x="1252600" y="2292264"/>
          <a:ext cx="9920616" cy="3770332"/>
        </p:xfrm>
        <a:graphic>
          <a:graphicData uri="http://schemas.openxmlformats.org/drawingml/2006/table">
            <a:tbl>
              <a:tblPr>
                <a:tableStyleId>{5940675A-B579-460E-94D1-54222C63F5DA}</a:tableStyleId>
              </a:tblPr>
              <a:tblGrid>
                <a:gridCol w="3306872"/>
                <a:gridCol w="3306872"/>
                <a:gridCol w="3306872"/>
              </a:tblGrid>
              <a:tr h="408916">
                <a:tc>
                  <a:txBody>
                    <a:bodyPr/>
                    <a:lstStyle/>
                    <a:p>
                      <a:pPr algn="ctr"/>
                      <a:r>
                        <a:rPr lang="en-US" sz="2000" b="1" dirty="0">
                          <a:effectLst/>
                        </a:rPr>
                        <a:t>Format specifier</a:t>
                      </a:r>
                    </a:p>
                  </a:txBody>
                  <a:tcPr marL="50992" marR="50992" marT="16318" marB="16318" anchor="ctr"/>
                </a:tc>
                <a:tc>
                  <a:txBody>
                    <a:bodyPr/>
                    <a:lstStyle/>
                    <a:p>
                      <a:pPr algn="ctr"/>
                      <a:r>
                        <a:rPr lang="en-US" sz="2000" b="1" dirty="0">
                          <a:effectLst/>
                        </a:rPr>
                        <a:t>Description</a:t>
                      </a:r>
                    </a:p>
                  </a:txBody>
                  <a:tcPr marL="50992" marR="50992" marT="16318" marB="16318" anchor="ctr"/>
                </a:tc>
                <a:tc>
                  <a:txBody>
                    <a:bodyPr/>
                    <a:lstStyle/>
                    <a:p>
                      <a:pPr algn="ctr"/>
                      <a:r>
                        <a:rPr lang="en-US" sz="2000" b="1" dirty="0">
                          <a:effectLst/>
                        </a:rPr>
                        <a:t>Supported data types</a:t>
                      </a:r>
                    </a:p>
                  </a:txBody>
                  <a:tcPr marL="50992" marR="50992" marT="16318" marB="16318" anchor="ctr"/>
                </a:tc>
              </a:tr>
              <a:tr h="748994">
                <a:tc>
                  <a:txBody>
                    <a:bodyPr/>
                    <a:lstStyle/>
                    <a:p>
                      <a:pPr algn="ctr"/>
                      <a:r>
                        <a:rPr lang="en-US" sz="2000" dirty="0">
                          <a:effectLst/>
                        </a:rPr>
                        <a:t>%c</a:t>
                      </a:r>
                      <a:endParaRPr lang="en-US" sz="2000" b="0" dirty="0">
                        <a:effectLst/>
                      </a:endParaRPr>
                    </a:p>
                  </a:txBody>
                  <a:tcPr marL="16997" marR="33995" marT="6799" marB="6799" anchor="ctr"/>
                </a:tc>
                <a:tc>
                  <a:txBody>
                    <a:bodyPr/>
                    <a:lstStyle/>
                    <a:p>
                      <a:pPr algn="ctr"/>
                      <a:r>
                        <a:rPr lang="en-US" sz="2000" dirty="0">
                          <a:effectLst/>
                        </a:rPr>
                        <a:t>Character</a:t>
                      </a:r>
                      <a:endParaRPr lang="en-US" sz="2000" b="0" dirty="0">
                        <a:effectLst/>
                      </a:endParaRPr>
                    </a:p>
                  </a:txBody>
                  <a:tcPr marL="16997" marR="33995" marT="6799" marB="6799" anchor="ctr"/>
                </a:tc>
                <a:tc>
                  <a:txBody>
                    <a:bodyPr/>
                    <a:lstStyle/>
                    <a:p>
                      <a:pPr algn="ctr"/>
                      <a:r>
                        <a:rPr lang="en-US" sz="2000" dirty="0">
                          <a:effectLst/>
                        </a:rPr>
                        <a:t>char</a:t>
                      </a:r>
                      <a:br>
                        <a:rPr lang="en-US" sz="2000" dirty="0">
                          <a:effectLst/>
                        </a:rPr>
                      </a:br>
                      <a:r>
                        <a:rPr lang="en-US" sz="2000" dirty="0">
                          <a:effectLst/>
                        </a:rPr>
                        <a:t>unsigned char</a:t>
                      </a:r>
                      <a:endParaRPr lang="en-US" sz="2000" b="0" dirty="0">
                        <a:effectLst/>
                      </a:endParaRPr>
                    </a:p>
                  </a:txBody>
                  <a:tcPr marL="16997" marR="33995" marT="6799" marB="6799" anchor="ctr"/>
                </a:tc>
              </a:tr>
              <a:tr h="1479874">
                <a:tc>
                  <a:txBody>
                    <a:bodyPr/>
                    <a:lstStyle/>
                    <a:p>
                      <a:pPr algn="ctr"/>
                      <a:r>
                        <a:rPr lang="en-US" sz="2000" dirty="0">
                          <a:effectLst/>
                        </a:rPr>
                        <a:t>%d</a:t>
                      </a:r>
                      <a:endParaRPr lang="en-US" sz="2000" b="0" dirty="0">
                        <a:effectLst/>
                      </a:endParaRPr>
                    </a:p>
                  </a:txBody>
                  <a:tcPr marL="16997" marR="33995" marT="6799" marB="6799" anchor="ctr"/>
                </a:tc>
                <a:tc>
                  <a:txBody>
                    <a:bodyPr/>
                    <a:lstStyle/>
                    <a:p>
                      <a:pPr algn="ctr"/>
                      <a:r>
                        <a:rPr lang="en-US" sz="2000" dirty="0">
                          <a:effectLst/>
                        </a:rPr>
                        <a:t>Signed Integer</a:t>
                      </a:r>
                      <a:endParaRPr lang="en-US" sz="2000" b="0" dirty="0">
                        <a:effectLst/>
                      </a:endParaRPr>
                    </a:p>
                  </a:txBody>
                  <a:tcPr marL="16997" marR="33995" marT="6799" marB="6799" anchor="ctr"/>
                </a:tc>
                <a:tc>
                  <a:txBody>
                    <a:bodyPr/>
                    <a:lstStyle/>
                    <a:p>
                      <a:pPr algn="ctr"/>
                      <a:r>
                        <a:rPr lang="en-US" sz="2000" dirty="0">
                          <a:effectLst/>
                        </a:rPr>
                        <a:t>short</a:t>
                      </a:r>
                      <a:br>
                        <a:rPr lang="en-US" sz="2000" dirty="0">
                          <a:effectLst/>
                        </a:rPr>
                      </a:br>
                      <a:r>
                        <a:rPr lang="en-US" sz="2000" dirty="0">
                          <a:effectLst/>
                        </a:rPr>
                        <a:t>unsigned short</a:t>
                      </a:r>
                      <a:br>
                        <a:rPr lang="en-US" sz="2000" dirty="0">
                          <a:effectLst/>
                        </a:rPr>
                      </a:br>
                      <a:r>
                        <a:rPr lang="en-US" sz="2000" dirty="0">
                          <a:effectLst/>
                        </a:rPr>
                        <a:t>int</a:t>
                      </a:r>
                      <a:br>
                        <a:rPr lang="en-US" sz="2000" dirty="0">
                          <a:effectLst/>
                        </a:rPr>
                      </a:br>
                      <a:r>
                        <a:rPr lang="en-US" sz="2000" dirty="0">
                          <a:effectLst/>
                        </a:rPr>
                        <a:t>long</a:t>
                      </a:r>
                      <a:endParaRPr lang="en-US" sz="2000" b="0" dirty="0">
                        <a:effectLst/>
                      </a:endParaRPr>
                    </a:p>
                  </a:txBody>
                  <a:tcPr marL="16997" marR="33995" marT="6799" marB="6799" anchor="ctr"/>
                </a:tc>
              </a:tr>
              <a:tr h="748994">
                <a:tc>
                  <a:txBody>
                    <a:bodyPr/>
                    <a:lstStyle/>
                    <a:p>
                      <a:pPr algn="ctr"/>
                      <a:r>
                        <a:rPr lang="en-US" sz="2000" dirty="0">
                          <a:effectLst/>
                        </a:rPr>
                        <a:t>%e or %E</a:t>
                      </a:r>
                      <a:endParaRPr lang="en-US" sz="2000" b="0" dirty="0">
                        <a:effectLst/>
                      </a:endParaRPr>
                    </a:p>
                  </a:txBody>
                  <a:tcPr marL="16997" marR="33995" marT="6799" marB="6799" anchor="ctr"/>
                </a:tc>
                <a:tc>
                  <a:txBody>
                    <a:bodyPr/>
                    <a:lstStyle/>
                    <a:p>
                      <a:pPr algn="ctr"/>
                      <a:r>
                        <a:rPr lang="en-US" sz="2000" dirty="0">
                          <a:effectLst/>
                        </a:rPr>
                        <a:t>Scientific notation of float values</a:t>
                      </a:r>
                      <a:endParaRPr lang="en-US" sz="2000" b="0" dirty="0">
                        <a:effectLst/>
                      </a:endParaRPr>
                    </a:p>
                  </a:txBody>
                  <a:tcPr marL="16997" marR="33995" marT="6799" marB="6799" anchor="ctr"/>
                </a:tc>
                <a:tc>
                  <a:txBody>
                    <a:bodyPr/>
                    <a:lstStyle/>
                    <a:p>
                      <a:pPr algn="ctr"/>
                      <a:r>
                        <a:rPr lang="en-US" sz="2000" dirty="0">
                          <a:effectLst/>
                        </a:rPr>
                        <a:t>float</a:t>
                      </a:r>
                      <a:br>
                        <a:rPr lang="en-US" sz="2000" dirty="0">
                          <a:effectLst/>
                        </a:rPr>
                      </a:br>
                      <a:r>
                        <a:rPr lang="en-US" sz="2000" dirty="0">
                          <a:effectLst/>
                        </a:rPr>
                        <a:t>double</a:t>
                      </a:r>
                      <a:endParaRPr lang="en-US" sz="2000" b="0" dirty="0">
                        <a:effectLst/>
                      </a:endParaRPr>
                    </a:p>
                  </a:txBody>
                  <a:tcPr marL="16997" marR="33995" marT="6799" marB="6799" anchor="ctr"/>
                </a:tc>
              </a:tr>
              <a:tr h="383554">
                <a:tc>
                  <a:txBody>
                    <a:bodyPr/>
                    <a:lstStyle/>
                    <a:p>
                      <a:pPr algn="ctr"/>
                      <a:r>
                        <a:rPr lang="en-US" sz="2000" dirty="0">
                          <a:effectLst/>
                        </a:rPr>
                        <a:t>%f</a:t>
                      </a:r>
                      <a:endParaRPr lang="en-US" sz="2000" b="0" dirty="0">
                        <a:effectLst/>
                      </a:endParaRPr>
                    </a:p>
                  </a:txBody>
                  <a:tcPr marL="16997" marR="33995" marT="6799" marB="6799" anchor="ctr"/>
                </a:tc>
                <a:tc>
                  <a:txBody>
                    <a:bodyPr/>
                    <a:lstStyle/>
                    <a:p>
                      <a:pPr algn="ctr"/>
                      <a:r>
                        <a:rPr lang="en-US" sz="2000" dirty="0">
                          <a:effectLst/>
                        </a:rPr>
                        <a:t>Floating point</a:t>
                      </a:r>
                      <a:endParaRPr lang="en-US" sz="2000" b="0" dirty="0">
                        <a:effectLst/>
                      </a:endParaRPr>
                    </a:p>
                  </a:txBody>
                  <a:tcPr marL="16997" marR="33995" marT="6799" marB="6799" anchor="ctr"/>
                </a:tc>
                <a:tc>
                  <a:txBody>
                    <a:bodyPr/>
                    <a:lstStyle/>
                    <a:p>
                      <a:pPr algn="ctr"/>
                      <a:r>
                        <a:rPr lang="en-US" sz="2000" dirty="0">
                          <a:effectLst/>
                        </a:rPr>
                        <a:t>float</a:t>
                      </a:r>
                      <a:endParaRPr lang="en-US" sz="2000" b="0" dirty="0">
                        <a:effectLst/>
                      </a:endParaRPr>
                    </a:p>
                  </a:txBody>
                  <a:tcPr marL="16997" marR="33995" marT="6799" marB="6799" anchor="ctr"/>
                </a:tc>
              </a:tr>
            </a:tbl>
          </a:graphicData>
        </a:graphic>
      </p:graphicFrame>
    </p:spTree>
    <p:extLst>
      <p:ext uri="{BB962C8B-B14F-4D97-AF65-F5344CB8AC3E}">
        <p14:creationId xmlns:p14="http://schemas.microsoft.com/office/powerpoint/2010/main" val="1350958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957"/>
          </a:xfrm>
        </p:spPr>
        <p:txBody>
          <a:bodyPr>
            <a:normAutofit/>
          </a:bodyPr>
          <a:lstStyle/>
          <a:p>
            <a:r>
              <a:rPr lang="en-US" sz="3600" dirty="0" smtClean="0"/>
              <a:t>Format Specifier in 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23</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13299407"/>
              </p:ext>
            </p:extLst>
          </p:nvPr>
        </p:nvGraphicFramePr>
        <p:xfrm>
          <a:off x="989555" y="1248126"/>
          <a:ext cx="10364244" cy="5108225"/>
        </p:xfrm>
        <a:graphic>
          <a:graphicData uri="http://schemas.openxmlformats.org/drawingml/2006/table">
            <a:tbl>
              <a:tblPr>
                <a:tableStyleId>{5940675A-B579-460E-94D1-54222C63F5DA}</a:tableStyleId>
              </a:tblPr>
              <a:tblGrid>
                <a:gridCol w="3454748"/>
                <a:gridCol w="3454748"/>
                <a:gridCol w="3454748"/>
              </a:tblGrid>
              <a:tr h="563506">
                <a:tc>
                  <a:txBody>
                    <a:bodyPr/>
                    <a:lstStyle/>
                    <a:p>
                      <a:pPr algn="ctr"/>
                      <a:r>
                        <a:rPr lang="en-US" sz="2000" b="1" dirty="0">
                          <a:effectLst/>
                        </a:rPr>
                        <a:t>Format specifier</a:t>
                      </a:r>
                    </a:p>
                  </a:txBody>
                  <a:tcPr marL="50992" marR="50992" marT="16318" marB="16318" anchor="ctr"/>
                </a:tc>
                <a:tc>
                  <a:txBody>
                    <a:bodyPr/>
                    <a:lstStyle/>
                    <a:p>
                      <a:pPr algn="ctr"/>
                      <a:r>
                        <a:rPr lang="en-US" sz="2000" b="1" dirty="0">
                          <a:effectLst/>
                        </a:rPr>
                        <a:t>Description</a:t>
                      </a:r>
                    </a:p>
                  </a:txBody>
                  <a:tcPr marL="50992" marR="50992" marT="16318" marB="16318" anchor="ctr"/>
                </a:tc>
                <a:tc>
                  <a:txBody>
                    <a:bodyPr/>
                    <a:lstStyle/>
                    <a:p>
                      <a:pPr algn="ctr"/>
                      <a:r>
                        <a:rPr lang="en-US" sz="2000" b="1" dirty="0">
                          <a:effectLst/>
                        </a:rPr>
                        <a:t>Supported data types</a:t>
                      </a:r>
                    </a:p>
                  </a:txBody>
                  <a:tcPr marL="50992" marR="50992" marT="16318" marB="16318" anchor="ctr"/>
                </a:tc>
              </a:tr>
              <a:tr h="879510">
                <a:tc>
                  <a:txBody>
                    <a:bodyPr/>
                    <a:lstStyle/>
                    <a:p>
                      <a:pPr algn="ctr"/>
                      <a:r>
                        <a:rPr lang="en-US" sz="2000" dirty="0">
                          <a:effectLst/>
                        </a:rPr>
                        <a:t>%g or %G</a:t>
                      </a:r>
                      <a:endParaRPr lang="en-US" sz="2000" b="0" dirty="0">
                        <a:effectLst/>
                      </a:endParaRPr>
                    </a:p>
                  </a:txBody>
                  <a:tcPr marL="16997" marR="33995" marT="6799" marB="6799" anchor="ctr"/>
                </a:tc>
                <a:tc>
                  <a:txBody>
                    <a:bodyPr/>
                    <a:lstStyle/>
                    <a:p>
                      <a:pPr algn="ctr"/>
                      <a:r>
                        <a:rPr lang="pt-BR" sz="2000">
                          <a:effectLst/>
                        </a:rPr>
                        <a:t>Similar as %e or %E</a:t>
                      </a:r>
                      <a:endParaRPr lang="pt-BR" sz="2000" b="0">
                        <a:effectLst/>
                      </a:endParaRPr>
                    </a:p>
                  </a:txBody>
                  <a:tcPr marL="16997" marR="33995" marT="6799" marB="6799" anchor="ctr"/>
                </a:tc>
                <a:tc>
                  <a:txBody>
                    <a:bodyPr/>
                    <a:lstStyle/>
                    <a:p>
                      <a:pPr algn="ctr"/>
                      <a:r>
                        <a:rPr lang="en-US" sz="2000" dirty="0">
                          <a:effectLst/>
                        </a:rPr>
                        <a:t>float</a:t>
                      </a:r>
                      <a:br>
                        <a:rPr lang="en-US" sz="2000" dirty="0">
                          <a:effectLst/>
                        </a:rPr>
                      </a:br>
                      <a:r>
                        <a:rPr lang="en-US" sz="2000" dirty="0">
                          <a:effectLst/>
                        </a:rPr>
                        <a:t>double</a:t>
                      </a:r>
                      <a:endParaRPr lang="en-US" sz="2000" b="0" dirty="0">
                        <a:effectLst/>
                      </a:endParaRPr>
                    </a:p>
                  </a:txBody>
                  <a:tcPr marL="16997" marR="33995" marT="6799" marB="6799" anchor="ctr"/>
                </a:tc>
              </a:tr>
              <a:tr h="528556">
                <a:tc>
                  <a:txBody>
                    <a:bodyPr/>
                    <a:lstStyle/>
                    <a:p>
                      <a:pPr algn="ctr"/>
                      <a:r>
                        <a:rPr lang="en-US" sz="2000" dirty="0">
                          <a:effectLst/>
                        </a:rPr>
                        <a:t>%hi</a:t>
                      </a:r>
                      <a:endParaRPr lang="en-US" sz="2000" b="0" dirty="0">
                        <a:effectLst/>
                      </a:endParaRPr>
                    </a:p>
                  </a:txBody>
                  <a:tcPr marL="16997" marR="33995" marT="6799" marB="6799" anchor="ctr"/>
                </a:tc>
                <a:tc>
                  <a:txBody>
                    <a:bodyPr/>
                    <a:lstStyle/>
                    <a:p>
                      <a:pPr algn="ctr"/>
                      <a:r>
                        <a:rPr lang="en-US" sz="2000" dirty="0">
                          <a:effectLst/>
                        </a:rPr>
                        <a:t>Signed Integer(Short)</a:t>
                      </a:r>
                      <a:endParaRPr lang="en-US" sz="2000" b="0" dirty="0">
                        <a:effectLst/>
                      </a:endParaRPr>
                    </a:p>
                  </a:txBody>
                  <a:tcPr marL="16997" marR="33995" marT="6799" marB="6799" anchor="ctr"/>
                </a:tc>
                <a:tc>
                  <a:txBody>
                    <a:bodyPr/>
                    <a:lstStyle/>
                    <a:p>
                      <a:pPr algn="ctr"/>
                      <a:r>
                        <a:rPr lang="en-US" sz="2000" dirty="0">
                          <a:effectLst/>
                        </a:rPr>
                        <a:t>short</a:t>
                      </a:r>
                      <a:endParaRPr lang="en-US" sz="2000" b="0" dirty="0">
                        <a:effectLst/>
                      </a:endParaRPr>
                    </a:p>
                  </a:txBody>
                  <a:tcPr marL="16997" marR="33995" marT="6799" marB="6799" anchor="ctr"/>
                </a:tc>
              </a:tr>
              <a:tr h="528556">
                <a:tc>
                  <a:txBody>
                    <a:bodyPr/>
                    <a:lstStyle/>
                    <a:p>
                      <a:pPr algn="ctr"/>
                      <a:r>
                        <a:rPr lang="en-US" sz="2000" dirty="0">
                          <a:effectLst/>
                        </a:rPr>
                        <a:t>%hu</a:t>
                      </a:r>
                      <a:endParaRPr lang="en-US" sz="2000" b="0" dirty="0">
                        <a:effectLst/>
                      </a:endParaRPr>
                    </a:p>
                  </a:txBody>
                  <a:tcPr marL="16997" marR="33995" marT="6799" marB="6799" anchor="ctr"/>
                </a:tc>
                <a:tc>
                  <a:txBody>
                    <a:bodyPr/>
                    <a:lstStyle/>
                    <a:p>
                      <a:pPr algn="ctr"/>
                      <a:r>
                        <a:rPr lang="en-US" sz="2000" dirty="0">
                          <a:effectLst/>
                        </a:rPr>
                        <a:t>Unsigned Integer(Short)</a:t>
                      </a:r>
                      <a:endParaRPr lang="en-US" sz="2000" b="0" dirty="0">
                        <a:effectLst/>
                      </a:endParaRPr>
                    </a:p>
                  </a:txBody>
                  <a:tcPr marL="16997" marR="33995" marT="6799" marB="6799" anchor="ctr"/>
                </a:tc>
                <a:tc>
                  <a:txBody>
                    <a:bodyPr/>
                    <a:lstStyle/>
                    <a:p>
                      <a:pPr algn="ctr"/>
                      <a:r>
                        <a:rPr lang="en-US" sz="2000" dirty="0">
                          <a:effectLst/>
                        </a:rPr>
                        <a:t>unsigned short</a:t>
                      </a:r>
                      <a:endParaRPr lang="en-US" sz="2000" b="0" dirty="0">
                        <a:effectLst/>
                      </a:endParaRPr>
                    </a:p>
                  </a:txBody>
                  <a:tcPr marL="16997" marR="33995" marT="6799" marB="6799" anchor="ctr"/>
                </a:tc>
              </a:tr>
              <a:tr h="1550985">
                <a:tc>
                  <a:txBody>
                    <a:bodyPr/>
                    <a:lstStyle/>
                    <a:p>
                      <a:pPr algn="ctr"/>
                      <a:r>
                        <a:rPr lang="en-US" sz="2000" dirty="0">
                          <a:effectLst/>
                        </a:rPr>
                        <a:t>%i</a:t>
                      </a:r>
                      <a:endParaRPr lang="en-US" sz="2000" b="0" dirty="0">
                        <a:effectLst/>
                      </a:endParaRPr>
                    </a:p>
                  </a:txBody>
                  <a:tcPr marL="16997" marR="33995" marT="6799" marB="6799" anchor="ctr"/>
                </a:tc>
                <a:tc>
                  <a:txBody>
                    <a:bodyPr/>
                    <a:lstStyle/>
                    <a:p>
                      <a:pPr algn="ctr"/>
                      <a:r>
                        <a:rPr lang="en-US" sz="2000" dirty="0">
                          <a:effectLst/>
                        </a:rPr>
                        <a:t>Signed Integer</a:t>
                      </a:r>
                      <a:endParaRPr lang="en-US" sz="2000" b="0" dirty="0">
                        <a:effectLst/>
                      </a:endParaRPr>
                    </a:p>
                  </a:txBody>
                  <a:tcPr marL="16997" marR="33995" marT="6799" marB="6799" anchor="ctr"/>
                </a:tc>
                <a:tc>
                  <a:txBody>
                    <a:bodyPr/>
                    <a:lstStyle/>
                    <a:p>
                      <a:pPr algn="ctr"/>
                      <a:r>
                        <a:rPr lang="en-US" sz="2000" dirty="0">
                          <a:effectLst/>
                        </a:rPr>
                        <a:t>short</a:t>
                      </a:r>
                      <a:br>
                        <a:rPr lang="en-US" sz="2000" dirty="0">
                          <a:effectLst/>
                        </a:rPr>
                      </a:br>
                      <a:r>
                        <a:rPr lang="en-US" sz="2000" dirty="0">
                          <a:effectLst/>
                        </a:rPr>
                        <a:t>unsigned short</a:t>
                      </a:r>
                      <a:br>
                        <a:rPr lang="en-US" sz="2000" dirty="0">
                          <a:effectLst/>
                        </a:rPr>
                      </a:br>
                      <a:r>
                        <a:rPr lang="en-US" sz="2000" dirty="0">
                          <a:effectLst/>
                        </a:rPr>
                        <a:t>int</a:t>
                      </a:r>
                      <a:br>
                        <a:rPr lang="en-US" sz="2000" dirty="0">
                          <a:effectLst/>
                        </a:rPr>
                      </a:br>
                      <a:r>
                        <a:rPr lang="en-US" sz="2000" dirty="0">
                          <a:effectLst/>
                        </a:rPr>
                        <a:t>long</a:t>
                      </a:r>
                      <a:endParaRPr lang="en-US" sz="2000" b="0" dirty="0">
                        <a:effectLst/>
                      </a:endParaRPr>
                    </a:p>
                  </a:txBody>
                  <a:tcPr marL="16997" marR="33995" marT="6799" marB="6799" anchor="ctr"/>
                </a:tc>
              </a:tr>
              <a:tr h="528556">
                <a:tc>
                  <a:txBody>
                    <a:bodyPr/>
                    <a:lstStyle/>
                    <a:p>
                      <a:pPr algn="ctr"/>
                      <a:r>
                        <a:rPr lang="en-US" sz="2000" dirty="0">
                          <a:effectLst/>
                        </a:rPr>
                        <a:t>%l or %ld or %li</a:t>
                      </a:r>
                      <a:endParaRPr lang="en-US" sz="2000" b="0" dirty="0">
                        <a:effectLst/>
                      </a:endParaRPr>
                    </a:p>
                  </a:txBody>
                  <a:tcPr marL="16997" marR="33995" marT="6799" marB="6799" anchor="ctr"/>
                </a:tc>
                <a:tc>
                  <a:txBody>
                    <a:bodyPr/>
                    <a:lstStyle/>
                    <a:p>
                      <a:pPr algn="ctr"/>
                      <a:r>
                        <a:rPr lang="en-US" sz="2000" dirty="0">
                          <a:effectLst/>
                        </a:rPr>
                        <a:t>Signed Integer</a:t>
                      </a:r>
                      <a:endParaRPr lang="en-US" sz="2000" b="0" dirty="0">
                        <a:effectLst/>
                      </a:endParaRPr>
                    </a:p>
                  </a:txBody>
                  <a:tcPr marL="16997" marR="33995" marT="6799" marB="6799" anchor="ctr"/>
                </a:tc>
                <a:tc>
                  <a:txBody>
                    <a:bodyPr/>
                    <a:lstStyle/>
                    <a:p>
                      <a:pPr algn="ctr"/>
                      <a:r>
                        <a:rPr lang="en-US" sz="2000" dirty="0">
                          <a:effectLst/>
                        </a:rPr>
                        <a:t>long</a:t>
                      </a:r>
                      <a:endParaRPr lang="en-US" sz="2000" b="0" dirty="0">
                        <a:effectLst/>
                      </a:endParaRPr>
                    </a:p>
                  </a:txBody>
                  <a:tcPr marL="16997" marR="33995" marT="6799" marB="6799" anchor="ctr"/>
                </a:tc>
              </a:tr>
              <a:tr h="528556">
                <a:tc>
                  <a:txBody>
                    <a:bodyPr/>
                    <a:lstStyle/>
                    <a:p>
                      <a:pPr algn="ctr"/>
                      <a:r>
                        <a:rPr lang="en-US" sz="2000" dirty="0">
                          <a:effectLst/>
                        </a:rPr>
                        <a:t>%lf</a:t>
                      </a:r>
                      <a:endParaRPr lang="en-US" sz="2000" b="0" dirty="0">
                        <a:effectLst/>
                      </a:endParaRPr>
                    </a:p>
                  </a:txBody>
                  <a:tcPr marL="16997" marR="33995" marT="6799" marB="6799" anchor="ctr"/>
                </a:tc>
                <a:tc>
                  <a:txBody>
                    <a:bodyPr/>
                    <a:lstStyle/>
                    <a:p>
                      <a:pPr algn="ctr"/>
                      <a:r>
                        <a:rPr lang="en-US" sz="2000" dirty="0">
                          <a:effectLst/>
                        </a:rPr>
                        <a:t>Floating point</a:t>
                      </a:r>
                      <a:endParaRPr lang="en-US" sz="2000" b="0" dirty="0">
                        <a:effectLst/>
                      </a:endParaRPr>
                    </a:p>
                  </a:txBody>
                  <a:tcPr marL="16997" marR="33995" marT="6799" marB="6799" anchor="ctr"/>
                </a:tc>
                <a:tc>
                  <a:txBody>
                    <a:bodyPr/>
                    <a:lstStyle/>
                    <a:p>
                      <a:pPr algn="ctr"/>
                      <a:r>
                        <a:rPr lang="en-US" sz="2000" dirty="0">
                          <a:effectLst/>
                        </a:rPr>
                        <a:t>double</a:t>
                      </a:r>
                      <a:endParaRPr lang="en-US" sz="2000" b="0" dirty="0">
                        <a:effectLst/>
                      </a:endParaRPr>
                    </a:p>
                  </a:txBody>
                  <a:tcPr marL="16997" marR="33995" marT="6799" marB="6799" anchor="ctr"/>
                </a:tc>
              </a:tr>
            </a:tbl>
          </a:graphicData>
        </a:graphic>
      </p:graphicFrame>
    </p:spTree>
    <p:extLst>
      <p:ext uri="{BB962C8B-B14F-4D97-AF65-F5344CB8AC3E}">
        <p14:creationId xmlns:p14="http://schemas.microsoft.com/office/powerpoint/2010/main" val="1578941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957"/>
          </a:xfrm>
        </p:spPr>
        <p:txBody>
          <a:bodyPr>
            <a:normAutofit/>
          </a:bodyPr>
          <a:lstStyle/>
          <a:p>
            <a:r>
              <a:rPr lang="en-US" sz="3600" dirty="0" smtClean="0"/>
              <a:t>Format Specifier in 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24</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347352800"/>
              </p:ext>
            </p:extLst>
          </p:nvPr>
        </p:nvGraphicFramePr>
        <p:xfrm>
          <a:off x="1052184" y="1120475"/>
          <a:ext cx="10301616" cy="5248401"/>
        </p:xfrm>
        <a:graphic>
          <a:graphicData uri="http://schemas.openxmlformats.org/drawingml/2006/table">
            <a:tbl>
              <a:tblPr>
                <a:tableStyleId>{5940675A-B579-460E-94D1-54222C63F5DA}</a:tableStyleId>
              </a:tblPr>
              <a:tblGrid>
                <a:gridCol w="3433872"/>
                <a:gridCol w="3433872"/>
                <a:gridCol w="3433872"/>
              </a:tblGrid>
              <a:tr h="469534">
                <a:tc>
                  <a:txBody>
                    <a:bodyPr/>
                    <a:lstStyle/>
                    <a:p>
                      <a:pPr algn="ctr"/>
                      <a:r>
                        <a:rPr lang="en-US" sz="2000" b="1" dirty="0">
                          <a:effectLst/>
                        </a:rPr>
                        <a:t>Format specifier</a:t>
                      </a:r>
                    </a:p>
                  </a:txBody>
                  <a:tcPr marL="50992" marR="50992" marT="16318" marB="16318" anchor="ctr"/>
                </a:tc>
                <a:tc>
                  <a:txBody>
                    <a:bodyPr/>
                    <a:lstStyle/>
                    <a:p>
                      <a:pPr algn="ctr"/>
                      <a:r>
                        <a:rPr lang="en-US" sz="2000" b="1" dirty="0">
                          <a:effectLst/>
                        </a:rPr>
                        <a:t>Description</a:t>
                      </a:r>
                    </a:p>
                  </a:txBody>
                  <a:tcPr marL="50992" marR="50992" marT="16318" marB="16318" anchor="ctr"/>
                </a:tc>
                <a:tc>
                  <a:txBody>
                    <a:bodyPr/>
                    <a:lstStyle/>
                    <a:p>
                      <a:pPr algn="ctr"/>
                      <a:r>
                        <a:rPr lang="en-US" sz="2000" b="1" dirty="0">
                          <a:effectLst/>
                        </a:rPr>
                        <a:t>Supported data types</a:t>
                      </a:r>
                    </a:p>
                  </a:txBody>
                  <a:tcPr marL="50992" marR="50992" marT="16318" marB="16318" anchor="ctr"/>
                </a:tc>
              </a:tr>
              <a:tr h="443043">
                <a:tc>
                  <a:txBody>
                    <a:bodyPr/>
                    <a:lstStyle/>
                    <a:p>
                      <a:pPr algn="ctr"/>
                      <a:r>
                        <a:rPr lang="en-US" sz="2000" dirty="0">
                          <a:effectLst/>
                        </a:rPr>
                        <a:t>%Lf</a:t>
                      </a:r>
                      <a:endParaRPr lang="en-US" sz="2000" b="0" dirty="0">
                        <a:effectLst/>
                      </a:endParaRPr>
                    </a:p>
                  </a:txBody>
                  <a:tcPr marL="16997" marR="33995" marT="6799" marB="6799" anchor="ctr"/>
                </a:tc>
                <a:tc>
                  <a:txBody>
                    <a:bodyPr/>
                    <a:lstStyle/>
                    <a:p>
                      <a:pPr algn="ctr"/>
                      <a:r>
                        <a:rPr lang="en-US" sz="2000" dirty="0">
                          <a:effectLst/>
                        </a:rPr>
                        <a:t>Floating point</a:t>
                      </a:r>
                      <a:endParaRPr lang="en-US" sz="2000" b="0" dirty="0">
                        <a:effectLst/>
                      </a:endParaRPr>
                    </a:p>
                  </a:txBody>
                  <a:tcPr marL="16997" marR="33995" marT="6799" marB="6799" anchor="ctr"/>
                </a:tc>
                <a:tc>
                  <a:txBody>
                    <a:bodyPr/>
                    <a:lstStyle/>
                    <a:p>
                      <a:pPr algn="ctr"/>
                      <a:r>
                        <a:rPr lang="en-US" sz="2000" dirty="0">
                          <a:effectLst/>
                        </a:rPr>
                        <a:t>long double</a:t>
                      </a:r>
                      <a:endParaRPr lang="en-US" sz="2000" b="0" dirty="0">
                        <a:effectLst/>
                      </a:endParaRPr>
                    </a:p>
                  </a:txBody>
                  <a:tcPr marL="16997" marR="33995" marT="6799" marB="6799" anchor="ctr"/>
                </a:tc>
              </a:tr>
              <a:tr h="867165">
                <a:tc>
                  <a:txBody>
                    <a:bodyPr/>
                    <a:lstStyle/>
                    <a:p>
                      <a:pPr algn="ctr"/>
                      <a:r>
                        <a:rPr lang="en-US" sz="2000" dirty="0">
                          <a:effectLst/>
                        </a:rPr>
                        <a:t>%lu</a:t>
                      </a:r>
                      <a:endParaRPr lang="en-US" sz="2000" b="0" dirty="0">
                        <a:effectLst/>
                      </a:endParaRPr>
                    </a:p>
                  </a:txBody>
                  <a:tcPr marL="16997" marR="33995" marT="6799" marB="6799" anchor="ctr"/>
                </a:tc>
                <a:tc>
                  <a:txBody>
                    <a:bodyPr/>
                    <a:lstStyle/>
                    <a:p>
                      <a:pPr algn="ctr"/>
                      <a:r>
                        <a:rPr lang="en-US" sz="2000" dirty="0">
                          <a:effectLst/>
                        </a:rPr>
                        <a:t>Unsigned integer</a:t>
                      </a:r>
                      <a:endParaRPr lang="en-US" sz="2000" b="0" dirty="0">
                        <a:effectLst/>
                      </a:endParaRPr>
                    </a:p>
                  </a:txBody>
                  <a:tcPr marL="16997" marR="33995" marT="6799" marB="6799" anchor="ctr"/>
                </a:tc>
                <a:tc>
                  <a:txBody>
                    <a:bodyPr/>
                    <a:lstStyle/>
                    <a:p>
                      <a:pPr algn="ctr"/>
                      <a:r>
                        <a:rPr lang="en-US" sz="2000" dirty="0">
                          <a:effectLst/>
                        </a:rPr>
                        <a:t>unsigned int</a:t>
                      </a:r>
                      <a:br>
                        <a:rPr lang="en-US" sz="2000" dirty="0">
                          <a:effectLst/>
                        </a:rPr>
                      </a:br>
                      <a:r>
                        <a:rPr lang="en-US" sz="2000" dirty="0">
                          <a:effectLst/>
                        </a:rPr>
                        <a:t>unsigned long</a:t>
                      </a:r>
                      <a:endParaRPr lang="en-US" sz="2000" b="0" dirty="0">
                        <a:effectLst/>
                      </a:endParaRPr>
                    </a:p>
                  </a:txBody>
                  <a:tcPr marL="16997" marR="33995" marT="6799" marB="6799" anchor="ctr"/>
                </a:tc>
              </a:tr>
              <a:tr h="443043">
                <a:tc>
                  <a:txBody>
                    <a:bodyPr/>
                    <a:lstStyle/>
                    <a:p>
                      <a:pPr algn="ctr"/>
                      <a:r>
                        <a:rPr lang="en-US" sz="2000" dirty="0">
                          <a:effectLst/>
                        </a:rPr>
                        <a:t>%lli, %lld</a:t>
                      </a:r>
                      <a:endParaRPr lang="en-US" sz="2000" b="0" dirty="0">
                        <a:effectLst/>
                      </a:endParaRPr>
                    </a:p>
                  </a:txBody>
                  <a:tcPr marL="16997" marR="33995" marT="6799" marB="6799" anchor="ctr"/>
                </a:tc>
                <a:tc>
                  <a:txBody>
                    <a:bodyPr/>
                    <a:lstStyle/>
                    <a:p>
                      <a:pPr algn="ctr"/>
                      <a:r>
                        <a:rPr lang="en-US" sz="2000" dirty="0">
                          <a:effectLst/>
                        </a:rPr>
                        <a:t>Signed Integer</a:t>
                      </a:r>
                      <a:endParaRPr lang="en-US" sz="2000" b="0" dirty="0">
                        <a:effectLst/>
                      </a:endParaRPr>
                    </a:p>
                  </a:txBody>
                  <a:tcPr marL="16997" marR="33995" marT="6799" marB="6799" anchor="ctr"/>
                </a:tc>
                <a:tc>
                  <a:txBody>
                    <a:bodyPr/>
                    <a:lstStyle/>
                    <a:p>
                      <a:pPr algn="ctr"/>
                      <a:r>
                        <a:rPr lang="en-US" sz="2000" dirty="0">
                          <a:effectLst/>
                        </a:rPr>
                        <a:t>long </a:t>
                      </a:r>
                      <a:endParaRPr lang="en-US" sz="2000" b="0" dirty="0">
                        <a:effectLst/>
                      </a:endParaRPr>
                    </a:p>
                  </a:txBody>
                  <a:tcPr marL="16997" marR="33995" marT="6799" marB="6799" anchor="ctr"/>
                </a:tc>
              </a:tr>
              <a:tr h="443043">
                <a:tc>
                  <a:txBody>
                    <a:bodyPr/>
                    <a:lstStyle/>
                    <a:p>
                      <a:pPr algn="ctr"/>
                      <a:r>
                        <a:rPr lang="en-US" sz="2000" dirty="0">
                          <a:effectLst/>
                        </a:rPr>
                        <a:t>%llu</a:t>
                      </a:r>
                      <a:endParaRPr lang="en-US" sz="2000" b="0" dirty="0">
                        <a:effectLst/>
                      </a:endParaRPr>
                    </a:p>
                  </a:txBody>
                  <a:tcPr marL="16997" marR="33995" marT="6799" marB="6799" anchor="ctr"/>
                </a:tc>
                <a:tc>
                  <a:txBody>
                    <a:bodyPr/>
                    <a:lstStyle/>
                    <a:p>
                      <a:pPr algn="ctr"/>
                      <a:r>
                        <a:rPr lang="en-US" sz="2000" dirty="0">
                          <a:effectLst/>
                        </a:rPr>
                        <a:t>Unsigned Integer</a:t>
                      </a:r>
                      <a:endParaRPr lang="en-US" sz="2000" b="0" dirty="0">
                        <a:effectLst/>
                      </a:endParaRPr>
                    </a:p>
                  </a:txBody>
                  <a:tcPr marL="16997" marR="33995" marT="6799" marB="6799" anchor="ctr"/>
                </a:tc>
                <a:tc>
                  <a:txBody>
                    <a:bodyPr/>
                    <a:lstStyle/>
                    <a:p>
                      <a:pPr algn="ctr"/>
                      <a:r>
                        <a:rPr lang="en-US" sz="2000" dirty="0">
                          <a:effectLst/>
                        </a:rPr>
                        <a:t>unsigned long long</a:t>
                      </a:r>
                      <a:endParaRPr lang="en-US" sz="2000" b="0" dirty="0">
                        <a:effectLst/>
                      </a:endParaRPr>
                    </a:p>
                  </a:txBody>
                  <a:tcPr marL="16997" marR="33995" marT="6799" marB="6799" anchor="ctr"/>
                </a:tc>
              </a:tr>
              <a:tr h="2139530">
                <a:tc>
                  <a:txBody>
                    <a:bodyPr/>
                    <a:lstStyle/>
                    <a:p>
                      <a:pPr algn="ctr"/>
                      <a:r>
                        <a:rPr lang="en-US" sz="2000" dirty="0">
                          <a:effectLst/>
                        </a:rPr>
                        <a:t>%o</a:t>
                      </a:r>
                      <a:endParaRPr lang="en-US" sz="2000" b="0" dirty="0">
                        <a:effectLst/>
                      </a:endParaRPr>
                    </a:p>
                  </a:txBody>
                  <a:tcPr marL="16997" marR="33995" marT="6799" marB="6799" anchor="ctr"/>
                </a:tc>
                <a:tc>
                  <a:txBody>
                    <a:bodyPr/>
                    <a:lstStyle/>
                    <a:p>
                      <a:pPr algn="ctr"/>
                      <a:r>
                        <a:rPr lang="en-US" sz="2000" dirty="0">
                          <a:effectLst/>
                        </a:rPr>
                        <a:t>Octal representation of Integer.</a:t>
                      </a:r>
                      <a:endParaRPr lang="en-US" sz="2000" b="0" dirty="0">
                        <a:effectLst/>
                      </a:endParaRPr>
                    </a:p>
                  </a:txBody>
                  <a:tcPr marL="16997" marR="33995" marT="6799" marB="6799" anchor="ctr"/>
                </a:tc>
                <a:tc>
                  <a:txBody>
                    <a:bodyPr/>
                    <a:lstStyle/>
                    <a:p>
                      <a:pPr algn="ctr"/>
                      <a:r>
                        <a:rPr lang="en-US" sz="2000" dirty="0">
                          <a:effectLst/>
                        </a:rPr>
                        <a:t>short</a:t>
                      </a:r>
                      <a:br>
                        <a:rPr lang="en-US" sz="2000" dirty="0">
                          <a:effectLst/>
                        </a:rPr>
                      </a:br>
                      <a:r>
                        <a:rPr lang="en-US" sz="2000" dirty="0">
                          <a:effectLst/>
                        </a:rPr>
                        <a:t>unsigned short</a:t>
                      </a:r>
                      <a:br>
                        <a:rPr lang="en-US" sz="2000" dirty="0">
                          <a:effectLst/>
                        </a:rPr>
                      </a:br>
                      <a:r>
                        <a:rPr lang="en-US" sz="2000" dirty="0">
                          <a:effectLst/>
                        </a:rPr>
                        <a:t>int</a:t>
                      </a:r>
                      <a:br>
                        <a:rPr lang="en-US" sz="2000" dirty="0">
                          <a:effectLst/>
                        </a:rPr>
                      </a:br>
                      <a:r>
                        <a:rPr lang="en-US" sz="2000" dirty="0">
                          <a:effectLst/>
                        </a:rPr>
                        <a:t>unsigned int</a:t>
                      </a:r>
                      <a:br>
                        <a:rPr lang="en-US" sz="2000" dirty="0">
                          <a:effectLst/>
                        </a:rPr>
                      </a:br>
                      <a:r>
                        <a:rPr lang="en-US" sz="2000" dirty="0">
                          <a:effectLst/>
                        </a:rPr>
                        <a:t>long</a:t>
                      </a:r>
                      <a:endParaRPr lang="en-US" sz="2000" b="0" dirty="0">
                        <a:effectLst/>
                      </a:endParaRPr>
                    </a:p>
                  </a:txBody>
                  <a:tcPr marL="16997" marR="33995" marT="6799" marB="6799" anchor="ctr"/>
                </a:tc>
              </a:tr>
              <a:tr h="443043">
                <a:tc>
                  <a:txBody>
                    <a:bodyPr/>
                    <a:lstStyle/>
                    <a:p>
                      <a:pPr algn="ctr"/>
                      <a:r>
                        <a:rPr lang="en-US" sz="2000" dirty="0">
                          <a:effectLst/>
                        </a:rPr>
                        <a:t>%p</a:t>
                      </a:r>
                      <a:endParaRPr lang="en-US" sz="2000" b="0" dirty="0">
                        <a:effectLst/>
                      </a:endParaRPr>
                    </a:p>
                  </a:txBody>
                  <a:tcPr marL="16997" marR="33995" marT="6799" marB="6799" anchor="ctr"/>
                </a:tc>
                <a:tc>
                  <a:txBody>
                    <a:bodyPr/>
                    <a:lstStyle/>
                    <a:p>
                      <a:pPr algn="ctr"/>
                      <a:r>
                        <a:rPr lang="en-US" sz="2000" dirty="0">
                          <a:effectLst/>
                        </a:rPr>
                        <a:t>Address of pointer to void void *</a:t>
                      </a:r>
                      <a:endParaRPr lang="en-US" sz="2000" b="0" dirty="0">
                        <a:effectLst/>
                      </a:endParaRPr>
                    </a:p>
                  </a:txBody>
                  <a:tcPr marL="16997" marR="33995" marT="6799" marB="6799" anchor="ctr"/>
                </a:tc>
                <a:tc>
                  <a:txBody>
                    <a:bodyPr/>
                    <a:lstStyle/>
                    <a:p>
                      <a:pPr algn="ctr"/>
                      <a:r>
                        <a:rPr lang="en-US" sz="2000" dirty="0">
                          <a:effectLst/>
                        </a:rPr>
                        <a:t>void *</a:t>
                      </a:r>
                      <a:endParaRPr lang="en-US" sz="2000" b="0" dirty="0">
                        <a:effectLst/>
                      </a:endParaRPr>
                    </a:p>
                  </a:txBody>
                  <a:tcPr marL="16997" marR="33995" marT="6799" marB="6799" anchor="ctr"/>
                </a:tc>
              </a:tr>
            </a:tbl>
          </a:graphicData>
        </a:graphic>
      </p:graphicFrame>
    </p:spTree>
    <p:extLst>
      <p:ext uri="{BB962C8B-B14F-4D97-AF65-F5344CB8AC3E}">
        <p14:creationId xmlns:p14="http://schemas.microsoft.com/office/powerpoint/2010/main" val="584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957"/>
          </a:xfrm>
        </p:spPr>
        <p:txBody>
          <a:bodyPr>
            <a:normAutofit/>
          </a:bodyPr>
          <a:lstStyle/>
          <a:p>
            <a:r>
              <a:rPr lang="en-US" sz="3600" dirty="0" smtClean="0"/>
              <a:t>Format Specifier in 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25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84965199"/>
              </p:ext>
            </p:extLst>
          </p:nvPr>
        </p:nvGraphicFramePr>
        <p:xfrm>
          <a:off x="1052184" y="1453023"/>
          <a:ext cx="10301616" cy="4430428"/>
        </p:xfrm>
        <a:graphic>
          <a:graphicData uri="http://schemas.openxmlformats.org/drawingml/2006/table">
            <a:tbl>
              <a:tblPr>
                <a:tableStyleId>{5940675A-B579-460E-94D1-54222C63F5DA}</a:tableStyleId>
              </a:tblPr>
              <a:tblGrid>
                <a:gridCol w="3433872"/>
                <a:gridCol w="3433872"/>
                <a:gridCol w="3433872"/>
              </a:tblGrid>
              <a:tr h="520300">
                <a:tc>
                  <a:txBody>
                    <a:bodyPr/>
                    <a:lstStyle/>
                    <a:p>
                      <a:pPr algn="ctr"/>
                      <a:r>
                        <a:rPr lang="en-US" sz="2000" b="1" dirty="0">
                          <a:effectLst/>
                        </a:rPr>
                        <a:t>Format specifier</a:t>
                      </a:r>
                    </a:p>
                  </a:txBody>
                  <a:tcPr marL="45720" marR="45720" anchor="ctr"/>
                </a:tc>
                <a:tc>
                  <a:txBody>
                    <a:bodyPr/>
                    <a:lstStyle/>
                    <a:p>
                      <a:pPr algn="ctr"/>
                      <a:r>
                        <a:rPr lang="en-US" sz="2000" b="1" dirty="0">
                          <a:effectLst/>
                        </a:rPr>
                        <a:t>Description</a:t>
                      </a:r>
                    </a:p>
                  </a:txBody>
                  <a:tcPr marL="45720" marR="45720" anchor="ctr"/>
                </a:tc>
                <a:tc>
                  <a:txBody>
                    <a:bodyPr/>
                    <a:lstStyle/>
                    <a:p>
                      <a:pPr algn="ctr"/>
                      <a:r>
                        <a:rPr lang="en-US" sz="2000" b="1" dirty="0">
                          <a:effectLst/>
                        </a:rPr>
                        <a:t>Supported data types</a:t>
                      </a:r>
                    </a:p>
                  </a:txBody>
                  <a:tcPr marL="45720" marR="45720" anchor="ctr"/>
                </a:tc>
              </a:tr>
              <a:tr h="490944">
                <a:tc>
                  <a:txBody>
                    <a:bodyPr/>
                    <a:lstStyle/>
                    <a:p>
                      <a:pPr algn="ctr"/>
                      <a:r>
                        <a:rPr lang="en-US" sz="2000" dirty="0">
                          <a:effectLst/>
                        </a:rPr>
                        <a:t>%s</a:t>
                      </a:r>
                      <a:endParaRPr lang="en-US" sz="2000" b="0" dirty="0">
                        <a:effectLst/>
                      </a:endParaRPr>
                    </a:p>
                  </a:txBody>
                  <a:tcPr marL="45720" marR="45720" anchor="ctr"/>
                </a:tc>
                <a:tc>
                  <a:txBody>
                    <a:bodyPr/>
                    <a:lstStyle/>
                    <a:p>
                      <a:pPr algn="ctr"/>
                      <a:r>
                        <a:rPr lang="en-US" sz="2000" dirty="0">
                          <a:effectLst/>
                        </a:rPr>
                        <a:t>String</a:t>
                      </a:r>
                      <a:endParaRPr lang="en-US" sz="2000" b="0" dirty="0">
                        <a:effectLst/>
                      </a:endParaRPr>
                    </a:p>
                  </a:txBody>
                  <a:tcPr marL="45720" marR="45720" anchor="ctr"/>
                </a:tc>
                <a:tc>
                  <a:txBody>
                    <a:bodyPr/>
                    <a:lstStyle/>
                    <a:p>
                      <a:pPr algn="ctr"/>
                      <a:r>
                        <a:rPr lang="en-US" sz="2000" dirty="0">
                          <a:effectLst/>
                        </a:rPr>
                        <a:t>char *</a:t>
                      </a:r>
                      <a:endParaRPr lang="en-US" sz="2000" b="0" dirty="0">
                        <a:effectLst/>
                      </a:endParaRPr>
                    </a:p>
                  </a:txBody>
                  <a:tcPr marL="45720" marR="45720" anchor="ctr"/>
                </a:tc>
              </a:tr>
              <a:tr h="792500">
                <a:tc>
                  <a:txBody>
                    <a:bodyPr/>
                    <a:lstStyle/>
                    <a:p>
                      <a:pPr algn="ctr"/>
                      <a:r>
                        <a:rPr lang="en-US" sz="2000" dirty="0">
                          <a:effectLst/>
                        </a:rPr>
                        <a:t>%u</a:t>
                      </a:r>
                      <a:endParaRPr lang="en-US" sz="2000" b="0" dirty="0">
                        <a:effectLst/>
                      </a:endParaRPr>
                    </a:p>
                  </a:txBody>
                  <a:tcPr marL="45720" marR="45720" anchor="ctr"/>
                </a:tc>
                <a:tc>
                  <a:txBody>
                    <a:bodyPr/>
                    <a:lstStyle/>
                    <a:p>
                      <a:pPr algn="ctr"/>
                      <a:r>
                        <a:rPr lang="en-US" sz="2000" dirty="0">
                          <a:effectLst/>
                        </a:rPr>
                        <a:t>Unsigned Integer</a:t>
                      </a:r>
                      <a:endParaRPr lang="en-US" sz="2000" b="0" dirty="0">
                        <a:effectLst/>
                      </a:endParaRPr>
                    </a:p>
                  </a:txBody>
                  <a:tcPr marL="45720" marR="45720" anchor="ctr"/>
                </a:tc>
                <a:tc>
                  <a:txBody>
                    <a:bodyPr/>
                    <a:lstStyle/>
                    <a:p>
                      <a:pPr algn="ctr"/>
                      <a:r>
                        <a:rPr lang="en-US" sz="2000" dirty="0">
                          <a:effectLst/>
                        </a:rPr>
                        <a:t>unsigned int</a:t>
                      </a:r>
                      <a:br>
                        <a:rPr lang="en-US" sz="2000" dirty="0">
                          <a:effectLst/>
                        </a:rPr>
                      </a:br>
                      <a:r>
                        <a:rPr lang="en-US" sz="2000" dirty="0">
                          <a:effectLst/>
                        </a:rPr>
                        <a:t>unsigned long</a:t>
                      </a:r>
                      <a:endParaRPr lang="en-US" sz="2000" b="0" dirty="0">
                        <a:effectLst/>
                      </a:endParaRPr>
                    </a:p>
                  </a:txBody>
                  <a:tcPr marL="45720" marR="45720" anchor="ctr"/>
                </a:tc>
              </a:tr>
              <a:tr h="1565754">
                <a:tc>
                  <a:txBody>
                    <a:bodyPr/>
                    <a:lstStyle/>
                    <a:p>
                      <a:pPr algn="ctr"/>
                      <a:r>
                        <a:rPr lang="en-US" sz="2000" dirty="0">
                          <a:effectLst/>
                        </a:rPr>
                        <a:t>%x or %X</a:t>
                      </a:r>
                      <a:endParaRPr lang="en-US" sz="2000" b="0" dirty="0">
                        <a:effectLst/>
                      </a:endParaRPr>
                    </a:p>
                  </a:txBody>
                  <a:tcPr marL="45720" marR="45720" anchor="ctr"/>
                </a:tc>
                <a:tc>
                  <a:txBody>
                    <a:bodyPr/>
                    <a:lstStyle/>
                    <a:p>
                      <a:pPr algn="ctr"/>
                      <a:r>
                        <a:rPr lang="en-US" sz="2000" dirty="0">
                          <a:effectLst/>
                        </a:rPr>
                        <a:t>Hexadecimal representation of Unsigned Integer</a:t>
                      </a:r>
                      <a:endParaRPr lang="en-US" sz="2000" b="0" dirty="0">
                        <a:effectLst/>
                      </a:endParaRPr>
                    </a:p>
                  </a:txBody>
                  <a:tcPr marL="45720" marR="45720" anchor="ctr"/>
                </a:tc>
                <a:tc>
                  <a:txBody>
                    <a:bodyPr/>
                    <a:lstStyle/>
                    <a:p>
                      <a:pPr algn="ctr"/>
                      <a:r>
                        <a:rPr lang="en-US" sz="2000" dirty="0">
                          <a:effectLst/>
                        </a:rPr>
                        <a:t>short</a:t>
                      </a:r>
                      <a:br>
                        <a:rPr lang="en-US" sz="2000" dirty="0">
                          <a:effectLst/>
                        </a:rPr>
                      </a:br>
                      <a:r>
                        <a:rPr lang="en-US" sz="2000" dirty="0">
                          <a:effectLst/>
                        </a:rPr>
                        <a:t>unsigned short</a:t>
                      </a:r>
                      <a:br>
                        <a:rPr lang="en-US" sz="2000" dirty="0">
                          <a:effectLst/>
                        </a:rPr>
                      </a:br>
                      <a:r>
                        <a:rPr lang="en-US" sz="2000" dirty="0">
                          <a:effectLst/>
                        </a:rPr>
                        <a:t>int</a:t>
                      </a:r>
                      <a:br>
                        <a:rPr lang="en-US" sz="2000" dirty="0">
                          <a:effectLst/>
                        </a:rPr>
                      </a:br>
                      <a:r>
                        <a:rPr lang="en-US" sz="2000" dirty="0">
                          <a:effectLst/>
                        </a:rPr>
                        <a:t>unsigned int</a:t>
                      </a:r>
                      <a:br>
                        <a:rPr lang="en-US" sz="2000" dirty="0">
                          <a:effectLst/>
                        </a:rPr>
                      </a:br>
                      <a:r>
                        <a:rPr lang="en-US" sz="2000" dirty="0">
                          <a:effectLst/>
                        </a:rPr>
                        <a:t>long</a:t>
                      </a:r>
                      <a:endParaRPr lang="en-US" sz="2000" b="0" dirty="0">
                        <a:effectLst/>
                      </a:endParaRPr>
                    </a:p>
                  </a:txBody>
                  <a:tcPr marL="45720" marR="45720" anchor="ctr"/>
                </a:tc>
              </a:tr>
              <a:tr h="490944">
                <a:tc>
                  <a:txBody>
                    <a:bodyPr/>
                    <a:lstStyle/>
                    <a:p>
                      <a:pPr algn="ctr"/>
                      <a:r>
                        <a:rPr lang="en-US" sz="2000" dirty="0">
                          <a:effectLst/>
                        </a:rPr>
                        <a:t>%n</a:t>
                      </a:r>
                      <a:endParaRPr lang="en-US" sz="2000" b="0" dirty="0">
                        <a:effectLst/>
                      </a:endParaRPr>
                    </a:p>
                  </a:txBody>
                  <a:tcPr marL="45720" marR="45720" anchor="ctr"/>
                </a:tc>
                <a:tc>
                  <a:txBody>
                    <a:bodyPr/>
                    <a:lstStyle/>
                    <a:p>
                      <a:pPr algn="ctr"/>
                      <a:r>
                        <a:rPr lang="en-US" sz="2000" dirty="0">
                          <a:effectLst/>
                        </a:rPr>
                        <a:t>Prints nothing</a:t>
                      </a:r>
                      <a:endParaRPr lang="en-US" sz="2000" b="0" dirty="0">
                        <a:effectLst/>
                      </a:endParaRPr>
                    </a:p>
                  </a:txBody>
                  <a:tcPr marL="45720" marR="45720" anchor="ctr"/>
                </a:tc>
                <a:tc>
                  <a:txBody>
                    <a:bodyPr/>
                    <a:lstStyle/>
                    <a:p>
                      <a:pPr algn="ctr"/>
                      <a:endParaRPr lang="en-US" sz="2000" b="0" dirty="0">
                        <a:effectLst/>
                      </a:endParaRPr>
                    </a:p>
                  </a:txBody>
                  <a:tcPr marL="45720" marR="45720" anchor="ctr"/>
                </a:tc>
              </a:tr>
              <a:tr h="520300">
                <a:tc>
                  <a:txBody>
                    <a:bodyPr/>
                    <a:lstStyle/>
                    <a:p>
                      <a:pPr algn="ctr"/>
                      <a:r>
                        <a:rPr lang="en-US" sz="2000" dirty="0">
                          <a:effectLst/>
                        </a:rPr>
                        <a:t>%%</a:t>
                      </a:r>
                      <a:endParaRPr lang="en-US" sz="2000" b="0" dirty="0">
                        <a:effectLst/>
                      </a:endParaRPr>
                    </a:p>
                  </a:txBody>
                  <a:tcPr marL="45720" marR="45720" anchor="ctr"/>
                </a:tc>
                <a:tc>
                  <a:txBody>
                    <a:bodyPr/>
                    <a:lstStyle/>
                    <a:p>
                      <a:pPr algn="ctr"/>
                      <a:r>
                        <a:rPr lang="en-US" sz="2000" dirty="0">
                          <a:effectLst/>
                        </a:rPr>
                        <a:t>Prints % character</a:t>
                      </a:r>
                      <a:endParaRPr lang="en-US" sz="2000" b="0" dirty="0">
                        <a:effectLst/>
                      </a:endParaRPr>
                    </a:p>
                  </a:txBody>
                  <a:tcPr marL="45720" marR="45720" anchor="ctr"/>
                </a:tc>
                <a:tc>
                  <a:txBody>
                    <a:bodyPr/>
                    <a:lstStyle/>
                    <a:p>
                      <a:pPr algn="ctr"/>
                      <a:endParaRPr lang="en-US" sz="2000" dirty="0"/>
                    </a:p>
                  </a:txBody>
                  <a:tcPr marL="45720" marR="45720" anchor="ctr"/>
                </a:tc>
              </a:tr>
            </a:tbl>
          </a:graphicData>
        </a:graphic>
      </p:graphicFrame>
    </p:spTree>
    <p:extLst>
      <p:ext uri="{BB962C8B-B14F-4D97-AF65-F5344CB8AC3E}">
        <p14:creationId xmlns:p14="http://schemas.microsoft.com/office/powerpoint/2010/main" val="40807065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C </a:t>
            </a:r>
            <a:r>
              <a:rPr lang="en-US" sz="3600" dirty="0" smtClean="0"/>
              <a:t>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26</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838200" y="1177447"/>
            <a:ext cx="10326666"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An operator is simply a symbol that is used to perform operations. There can be many types of operations like arithmetic, logical, </a:t>
            </a:r>
            <a:r>
              <a:rPr lang="en-US" sz="2000" dirty="0" smtClean="0"/>
              <a:t>bitwise etc.</a:t>
            </a:r>
          </a:p>
          <a:p>
            <a:pPr marL="342900" indent="-342900">
              <a:buFont typeface="Arial" panose="020B0604020202020204" pitchFamily="34" charset="0"/>
              <a:buChar char="•"/>
            </a:pPr>
            <a:endParaRPr lang="en-US" sz="2000" dirty="0" smtClean="0"/>
          </a:p>
          <a:p>
            <a:r>
              <a:rPr lang="en-US" sz="2000" dirty="0"/>
              <a:t>There are following types of operators to perform different types of operations in C </a:t>
            </a:r>
            <a:r>
              <a:rPr lang="en-US" sz="2000" dirty="0" smtClean="0"/>
              <a:t>language –</a:t>
            </a:r>
          </a:p>
          <a:p>
            <a:pPr marL="914400" lvl="1" indent="-457200">
              <a:buFont typeface="+mj-lt"/>
              <a:buAutoNum type="arabicPeriod"/>
            </a:pPr>
            <a:r>
              <a:rPr lang="en-US" sz="2000" dirty="0" smtClean="0"/>
              <a:t>Arithmetic Operators</a:t>
            </a:r>
          </a:p>
          <a:p>
            <a:pPr marL="914400" lvl="1" indent="-457200">
              <a:buFont typeface="+mj-lt"/>
              <a:buAutoNum type="arabicPeriod"/>
            </a:pPr>
            <a:r>
              <a:rPr lang="en-US" sz="2000" dirty="0" smtClean="0"/>
              <a:t>Relational Operators</a:t>
            </a:r>
          </a:p>
          <a:p>
            <a:pPr marL="914400" lvl="1" indent="-457200">
              <a:buFont typeface="+mj-lt"/>
              <a:buAutoNum type="arabicPeriod"/>
            </a:pPr>
            <a:r>
              <a:rPr lang="en-US" sz="2000" dirty="0" smtClean="0"/>
              <a:t>Shift Operators</a:t>
            </a:r>
          </a:p>
          <a:p>
            <a:pPr marL="914400" lvl="1" indent="-457200">
              <a:buFont typeface="+mj-lt"/>
              <a:buAutoNum type="arabicPeriod"/>
            </a:pPr>
            <a:r>
              <a:rPr lang="en-US" sz="2000" dirty="0" smtClean="0"/>
              <a:t>Logical Operators</a:t>
            </a:r>
          </a:p>
          <a:p>
            <a:pPr marL="914400" lvl="1" indent="-457200">
              <a:buFont typeface="+mj-lt"/>
              <a:buAutoNum type="arabicPeriod"/>
            </a:pPr>
            <a:r>
              <a:rPr lang="en-US" sz="2000" dirty="0" smtClean="0"/>
              <a:t>Bitwise Operators</a:t>
            </a:r>
          </a:p>
          <a:p>
            <a:pPr marL="914400" lvl="1" indent="-457200">
              <a:buFont typeface="+mj-lt"/>
              <a:buAutoNum type="arabicPeriod"/>
            </a:pPr>
            <a:r>
              <a:rPr lang="en-US" sz="2000" dirty="0" smtClean="0"/>
              <a:t>Ternary or Conditional Operators</a:t>
            </a:r>
          </a:p>
          <a:p>
            <a:pPr marL="914400" lvl="1" indent="-457200">
              <a:buFont typeface="+mj-lt"/>
              <a:buAutoNum type="arabicPeriod"/>
            </a:pPr>
            <a:r>
              <a:rPr lang="en-US" sz="2000" dirty="0" smtClean="0"/>
              <a:t>Assignment Operators</a:t>
            </a:r>
          </a:p>
          <a:p>
            <a:pPr marL="914400" lvl="1" indent="-457200">
              <a:buFont typeface="+mj-lt"/>
              <a:buAutoNum type="arabicPeriod"/>
            </a:pPr>
            <a:r>
              <a:rPr lang="en-US" sz="2000" dirty="0" smtClean="0"/>
              <a:t>Increment &amp; Decrement Operators</a:t>
            </a:r>
          </a:p>
          <a:p>
            <a:pPr marL="914400" lvl="1" indent="-457200">
              <a:buFont typeface="+mj-lt"/>
              <a:buAutoNum type="arabicPeriod"/>
            </a:pPr>
            <a:r>
              <a:rPr lang="en-US" sz="2000" dirty="0" smtClean="0"/>
              <a:t>Misc. Operator </a:t>
            </a:r>
          </a:p>
        </p:txBody>
      </p:sp>
    </p:spTree>
    <p:extLst>
      <p:ext uri="{BB962C8B-B14F-4D97-AF65-F5344CB8AC3E}">
        <p14:creationId xmlns:p14="http://schemas.microsoft.com/office/powerpoint/2010/main" val="23094757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IN" altLang="en-US" sz="3600" dirty="0"/>
              <a:t>Arithmetic </a:t>
            </a:r>
            <a:r>
              <a:rPr lang="en-IN" altLang="en-US" sz="3600" dirty="0" smtClean="0"/>
              <a:t>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27</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869263217"/>
              </p:ext>
            </p:extLst>
          </p:nvPr>
        </p:nvGraphicFramePr>
        <p:xfrm>
          <a:off x="1854200" y="1564987"/>
          <a:ext cx="8128000" cy="3520578"/>
        </p:xfrm>
        <a:graphic>
          <a:graphicData uri="http://schemas.openxmlformats.org/drawingml/2006/table">
            <a:tbl>
              <a:tblPr firstRow="1" bandRow="1">
                <a:tableStyleId>{5C22544A-7EE6-4342-B048-85BDC9FD1C3A}</a:tableStyleId>
              </a:tblPr>
              <a:tblGrid>
                <a:gridCol w="4064000"/>
                <a:gridCol w="4064000"/>
              </a:tblGrid>
              <a:tr h="586763">
                <a:tc>
                  <a:txBody>
                    <a:bodyPr/>
                    <a:lstStyle/>
                    <a:p>
                      <a:pPr algn="ctr"/>
                      <a:r>
                        <a:rPr lang="en-US" sz="2000" dirty="0" smtClean="0"/>
                        <a:t>Operators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Meaning of Operators</a:t>
                      </a:r>
                    </a:p>
                  </a:txBody>
                  <a:tcPr anchor="ctr"/>
                </a:tc>
              </a:tr>
              <a:tr h="586763">
                <a:tc>
                  <a:txBody>
                    <a:bodyPr/>
                    <a:lstStyle/>
                    <a:p>
                      <a:pPr algn="ctr"/>
                      <a:r>
                        <a:rPr lang="en-US" sz="2000" dirty="0" smtClean="0"/>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Addition or unary plus</a:t>
                      </a:r>
                    </a:p>
                  </a:txBody>
                  <a:tcPr anchor="ctr"/>
                </a:tc>
              </a:tr>
              <a:tr h="586763">
                <a:tc>
                  <a:txBody>
                    <a:bodyPr/>
                    <a:lstStyle/>
                    <a:p>
                      <a:pPr algn="ctr"/>
                      <a:r>
                        <a:rPr lang="en-US" sz="2000" dirty="0" smtClean="0"/>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Subtraction or unary minus</a:t>
                      </a:r>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Multiplication</a:t>
                      </a:r>
                      <a:endParaRPr lang="en-US" sz="2000" dirty="0"/>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Division</a:t>
                      </a:r>
                      <a:endParaRPr lang="en-US" sz="2000" dirty="0"/>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Modulo Division</a:t>
                      </a:r>
                      <a:endParaRPr lang="en-US" sz="2000" dirty="0"/>
                    </a:p>
                  </a:txBody>
                  <a:tcPr anchor="ctr"/>
                </a:tc>
              </a:tr>
            </a:tbl>
          </a:graphicData>
        </a:graphic>
      </p:graphicFrame>
    </p:spTree>
    <p:extLst>
      <p:ext uri="{BB962C8B-B14F-4D97-AF65-F5344CB8AC3E}">
        <p14:creationId xmlns:p14="http://schemas.microsoft.com/office/powerpoint/2010/main" val="26188326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a:t>Relational </a:t>
            </a:r>
            <a:r>
              <a:rPr lang="en-US" altLang="zh-CN" sz="3600" dirty="0" smtClean="0"/>
              <a:t>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28</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680762598"/>
              </p:ext>
            </p:extLst>
          </p:nvPr>
        </p:nvGraphicFramePr>
        <p:xfrm>
          <a:off x="926928" y="2668046"/>
          <a:ext cx="10426872" cy="3379166"/>
        </p:xfrm>
        <a:graphic>
          <a:graphicData uri="http://schemas.openxmlformats.org/drawingml/2006/table">
            <a:tbl>
              <a:tblPr firstRow="1" bandRow="1">
                <a:tableStyleId>{5C22544A-7EE6-4342-B048-85BDC9FD1C3A}</a:tableStyleId>
              </a:tblPr>
              <a:tblGrid>
                <a:gridCol w="3475624"/>
                <a:gridCol w="3475624"/>
                <a:gridCol w="3475624"/>
              </a:tblGrid>
              <a:tr h="482738">
                <a:tc>
                  <a:txBody>
                    <a:bodyPr/>
                    <a:lstStyle/>
                    <a:p>
                      <a:pPr algn="ctr"/>
                      <a:r>
                        <a:rPr lang="en-US" sz="2000" dirty="0" smtClean="0"/>
                        <a:t>Operators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Meaning of Operators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Example</a:t>
                      </a:r>
                    </a:p>
                  </a:txBody>
                  <a:tcPr anchor="ctr"/>
                </a:tc>
              </a:tr>
              <a:tr h="482738">
                <a:tc>
                  <a:txBody>
                    <a:bodyPr/>
                    <a:lstStyle/>
                    <a:p>
                      <a:pPr algn="ctr"/>
                      <a:r>
                        <a:rPr lang="en-US" sz="2000" dirty="0" smtClean="0"/>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aseline="0" dirty="0" smtClean="0"/>
                        <a:t>Equal to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  == b</a:t>
                      </a:r>
                    </a:p>
                  </a:txBody>
                  <a:tcPr anchor="ctr"/>
                </a:tc>
              </a:tr>
              <a:tr h="482738">
                <a:tc>
                  <a:txBody>
                    <a:bodyPr/>
                    <a:lstStyle/>
                    <a:p>
                      <a:pPr algn="ctr"/>
                      <a:r>
                        <a:rPr lang="en-US" sz="2000" dirty="0" smtClean="0"/>
                        <a:t>&gt;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Greater than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 &gt;</a:t>
                      </a:r>
                      <a:r>
                        <a:rPr lang="en-US" sz="2000" baseline="0" dirty="0" smtClean="0"/>
                        <a:t> </a:t>
                      </a:r>
                      <a:r>
                        <a:rPr lang="en-US" sz="2000" dirty="0" smtClean="0"/>
                        <a:t>b</a:t>
                      </a:r>
                    </a:p>
                  </a:txBody>
                  <a:tcPr anchor="ctr"/>
                </a:tc>
              </a:tr>
              <a:tr h="482738">
                <a:tc>
                  <a:txBody>
                    <a:bodyPr/>
                    <a:lstStyle/>
                    <a:p>
                      <a:pPr algn="ctr"/>
                      <a:r>
                        <a:rPr lang="en-US" sz="2000" dirty="0" smtClean="0"/>
                        <a:t>&lt;</a:t>
                      </a:r>
                      <a:endParaRPr lang="en-US" sz="2000" dirty="0"/>
                    </a:p>
                  </a:txBody>
                  <a:tcPr anchor="ctr"/>
                </a:tc>
                <a:tc>
                  <a:txBody>
                    <a:bodyPr/>
                    <a:lstStyle/>
                    <a:p>
                      <a:pPr algn="ctr"/>
                      <a:r>
                        <a:rPr lang="en-US" sz="2000" dirty="0" smtClean="0"/>
                        <a:t>Less than</a:t>
                      </a:r>
                      <a:endParaRPr lang="en-US" sz="2000" dirty="0"/>
                    </a:p>
                  </a:txBody>
                  <a:tcPr anchor="ctr"/>
                </a:tc>
                <a:tc>
                  <a:txBody>
                    <a:bodyPr/>
                    <a:lstStyle/>
                    <a:p>
                      <a:pPr algn="ctr"/>
                      <a:r>
                        <a:rPr lang="en-US" sz="2000" dirty="0" smtClean="0"/>
                        <a:t>a &lt;</a:t>
                      </a:r>
                      <a:r>
                        <a:rPr lang="en-US" sz="2000" baseline="0" dirty="0" smtClean="0"/>
                        <a:t> </a:t>
                      </a:r>
                      <a:r>
                        <a:rPr lang="en-US" sz="2000" dirty="0" smtClean="0"/>
                        <a:t>b</a:t>
                      </a:r>
                      <a:endParaRPr lang="en-US" sz="2000" dirty="0"/>
                    </a:p>
                  </a:txBody>
                  <a:tcPr anchor="ctr"/>
                </a:tc>
              </a:tr>
              <a:tr h="482738">
                <a:tc>
                  <a:txBody>
                    <a:bodyPr/>
                    <a:lstStyle/>
                    <a:p>
                      <a:pPr algn="ctr"/>
                      <a:r>
                        <a:rPr lang="en-US" sz="2000" dirty="0" smtClean="0"/>
                        <a:t>!=</a:t>
                      </a:r>
                      <a:endParaRPr lang="en-US" sz="2000" dirty="0"/>
                    </a:p>
                  </a:txBody>
                  <a:tcPr anchor="ctr"/>
                </a:tc>
                <a:tc>
                  <a:txBody>
                    <a:bodyPr/>
                    <a:lstStyle/>
                    <a:p>
                      <a:pPr algn="ctr"/>
                      <a:r>
                        <a:rPr lang="en-US" sz="2000" dirty="0" smtClean="0"/>
                        <a:t>Not equal to</a:t>
                      </a:r>
                      <a:endParaRPr lang="en-US" sz="2000" dirty="0"/>
                    </a:p>
                  </a:txBody>
                  <a:tcPr anchor="ctr"/>
                </a:tc>
                <a:tc>
                  <a:txBody>
                    <a:bodyPr/>
                    <a:lstStyle/>
                    <a:p>
                      <a:pPr algn="ctr"/>
                      <a:r>
                        <a:rPr lang="en-US" sz="2000" dirty="0" smtClean="0"/>
                        <a:t>a != b</a:t>
                      </a:r>
                      <a:endParaRPr lang="en-US" sz="2000" dirty="0"/>
                    </a:p>
                  </a:txBody>
                  <a:tcPr anchor="ctr"/>
                </a:tc>
              </a:tr>
              <a:tr h="482738">
                <a:tc>
                  <a:txBody>
                    <a:bodyPr/>
                    <a:lstStyle/>
                    <a:p>
                      <a:pPr algn="ctr"/>
                      <a:r>
                        <a:rPr lang="en-US" sz="2000" dirty="0" smtClean="0"/>
                        <a:t>&gt;=</a:t>
                      </a:r>
                      <a:endParaRPr lang="en-US" sz="2000" dirty="0"/>
                    </a:p>
                  </a:txBody>
                  <a:tcPr anchor="ctr"/>
                </a:tc>
                <a:tc>
                  <a:txBody>
                    <a:bodyPr/>
                    <a:lstStyle/>
                    <a:p>
                      <a:pPr algn="ctr"/>
                      <a:r>
                        <a:rPr lang="en-US" sz="2000" dirty="0" smtClean="0"/>
                        <a:t>Greater than</a:t>
                      </a:r>
                      <a:r>
                        <a:rPr lang="en-US" sz="2000" baseline="0" dirty="0" smtClean="0"/>
                        <a:t> or equal to</a:t>
                      </a:r>
                      <a:endParaRPr lang="en-US" sz="2000" dirty="0"/>
                    </a:p>
                  </a:txBody>
                  <a:tcPr anchor="ctr"/>
                </a:tc>
                <a:tc>
                  <a:txBody>
                    <a:bodyPr/>
                    <a:lstStyle/>
                    <a:p>
                      <a:pPr algn="ctr"/>
                      <a:r>
                        <a:rPr lang="en-US" sz="2000" dirty="0" smtClean="0"/>
                        <a:t>a &gt;= b</a:t>
                      </a:r>
                      <a:endParaRPr lang="en-US" sz="2000" dirty="0"/>
                    </a:p>
                  </a:txBody>
                  <a:tcPr anchor="ctr"/>
                </a:tc>
              </a:tr>
              <a:tr h="482738">
                <a:tc>
                  <a:txBody>
                    <a:bodyPr/>
                    <a:lstStyle/>
                    <a:p>
                      <a:pPr algn="ctr"/>
                      <a:r>
                        <a:rPr lang="en-US" sz="2000" dirty="0" smtClean="0"/>
                        <a:t>&lt;=</a:t>
                      </a:r>
                      <a:endParaRPr lang="en-US" sz="2000" dirty="0"/>
                    </a:p>
                  </a:txBody>
                  <a:tcPr anchor="ctr"/>
                </a:tc>
                <a:tc>
                  <a:txBody>
                    <a:bodyPr/>
                    <a:lstStyle/>
                    <a:p>
                      <a:pPr algn="ctr"/>
                      <a:r>
                        <a:rPr lang="en-US" sz="2000" dirty="0" smtClean="0"/>
                        <a:t>Less then or equal to</a:t>
                      </a:r>
                      <a:endParaRPr lang="en-US" sz="2000" dirty="0"/>
                    </a:p>
                  </a:txBody>
                  <a:tcPr anchor="ctr"/>
                </a:tc>
                <a:tc>
                  <a:txBody>
                    <a:bodyPr/>
                    <a:lstStyle/>
                    <a:p>
                      <a:pPr algn="ctr"/>
                      <a:r>
                        <a:rPr lang="en-US" sz="2000" dirty="0" smtClean="0"/>
                        <a:t>a &lt;= b</a:t>
                      </a:r>
                      <a:endParaRPr lang="en-US" sz="2000" dirty="0"/>
                    </a:p>
                  </a:txBody>
                  <a:tcPr anchor="ctr"/>
                </a:tc>
              </a:tr>
            </a:tbl>
          </a:graphicData>
        </a:graphic>
      </p:graphicFrame>
      <p:sp>
        <p:nvSpPr>
          <p:cNvPr id="3" name="TextBox 2"/>
          <p:cNvSpPr txBox="1"/>
          <p:nvPr/>
        </p:nvSpPr>
        <p:spPr>
          <a:xfrm>
            <a:off x="838200" y="1114816"/>
            <a:ext cx="10515600"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A relational operator checks the relationship between two operands. If the relation is true, it returns 1; if the relation is false, it returns value 0</a:t>
            </a:r>
            <a:r>
              <a:rPr lang="en-US" sz="2000" dirty="0" smtClean="0"/>
              <a: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altLang="en-US" sz="2000" dirty="0"/>
              <a:t>Relational operators are used in decision making and loops</a:t>
            </a:r>
            <a:r>
              <a:rPr lang="en-US" altLang="en-US" sz="2000" dirty="0" smtClean="0"/>
              <a:t>.</a:t>
            </a:r>
            <a:endParaRPr lang="en-US" altLang="en-US" sz="2000" dirty="0"/>
          </a:p>
        </p:txBody>
      </p:sp>
    </p:spTree>
    <p:extLst>
      <p:ext uri="{BB962C8B-B14F-4D97-AF65-F5344CB8AC3E}">
        <p14:creationId xmlns:p14="http://schemas.microsoft.com/office/powerpoint/2010/main" val="1483375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smtClean="0"/>
              <a:t>Logical 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29</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838200" y="1114816"/>
            <a:ext cx="10515600"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Logical Operators are used to create compound </a:t>
            </a:r>
            <a:r>
              <a:rPr lang="en-US" sz="2000" dirty="0" smtClean="0"/>
              <a:t>expressions.</a:t>
            </a:r>
          </a:p>
          <a:p>
            <a:pPr marL="342900" indent="-342900" algn="just">
              <a:buFont typeface="Arial" panose="020B0604020202020204" pitchFamily="34" charset="0"/>
              <a:buChar char="•"/>
            </a:pPr>
            <a:r>
              <a:rPr lang="en-US" sz="2000" dirty="0" smtClean="0"/>
              <a:t>There are 3 logical operators in C –</a:t>
            </a:r>
          </a:p>
          <a:p>
            <a:pPr marL="342900" indent="-342900" algn="just">
              <a:buFont typeface="Arial" panose="020B0604020202020204" pitchFamily="34" charset="0"/>
              <a:buChar char="•"/>
            </a:pPr>
            <a:endParaRPr lang="en-US" sz="2000" dirty="0" smtClean="0"/>
          </a:p>
          <a:p>
            <a:pPr marL="800100" lvl="1" indent="-342900" algn="just">
              <a:buFont typeface="Wingdings" panose="05000000000000000000" pitchFamily="2" charset="2"/>
              <a:buChar char="ü"/>
            </a:pPr>
            <a:r>
              <a:rPr lang="en-US" sz="2000" b="1" i="1" dirty="0"/>
              <a:t>Logical AND (&amp;&amp;) </a:t>
            </a:r>
            <a:r>
              <a:rPr lang="en-US" sz="2000" b="1" i="1" dirty="0" smtClean="0"/>
              <a:t>–</a:t>
            </a:r>
            <a:r>
              <a:rPr lang="en-US" sz="2000" dirty="0" smtClean="0"/>
              <a:t> </a:t>
            </a:r>
          </a:p>
          <a:p>
            <a:pPr lvl="1" algn="just"/>
            <a:r>
              <a:rPr lang="en-US" sz="2000" dirty="0" smtClean="0"/>
              <a:t>A </a:t>
            </a:r>
            <a:r>
              <a:rPr lang="en-US" sz="2000" dirty="0"/>
              <a:t>compound expression formed with &amp;&amp; evaluates to true </a:t>
            </a:r>
            <a:r>
              <a:rPr lang="en-US" sz="2000" dirty="0" smtClean="0"/>
              <a:t>if all </a:t>
            </a:r>
            <a:r>
              <a:rPr lang="en-US" sz="2000" dirty="0"/>
              <a:t>of its components are </a:t>
            </a:r>
            <a:r>
              <a:rPr lang="en-US" sz="2000" dirty="0" smtClean="0"/>
              <a:t>true</a:t>
            </a:r>
            <a:r>
              <a:rPr lang="en-US" sz="2000" dirty="0" smtClean="0"/>
              <a:t>.</a:t>
            </a:r>
          </a:p>
          <a:p>
            <a:pPr lvl="1" algn="just"/>
            <a:endParaRPr lang="en-US" sz="2000" dirty="0"/>
          </a:p>
          <a:p>
            <a:pPr marL="800100" lvl="1" indent="-342900" algn="just">
              <a:buFont typeface="Wingdings" panose="05000000000000000000" pitchFamily="2" charset="2"/>
              <a:buChar char="ü"/>
            </a:pPr>
            <a:r>
              <a:rPr lang="en-US" sz="2000" b="1" i="1" dirty="0" smtClean="0"/>
              <a:t>Logical OR (||) -</a:t>
            </a:r>
            <a:endParaRPr lang="en-US" sz="2000" b="1" i="1" dirty="0" smtClean="0"/>
          </a:p>
          <a:p>
            <a:pPr lvl="1" algn="just"/>
            <a:r>
              <a:rPr lang="en-US" sz="2000" dirty="0"/>
              <a:t>A compound expression formed with || evaluates to 1 (true) </a:t>
            </a:r>
            <a:r>
              <a:rPr lang="en-US" sz="2000" dirty="0" smtClean="0"/>
              <a:t>if any </a:t>
            </a:r>
            <a:r>
              <a:rPr lang="en-US" sz="2000" dirty="0"/>
              <a:t>one of its components is </a:t>
            </a:r>
            <a:r>
              <a:rPr lang="en-US" sz="2000" dirty="0" smtClean="0"/>
              <a:t>true.</a:t>
            </a:r>
          </a:p>
          <a:p>
            <a:pPr lvl="1" algn="just"/>
            <a:endParaRPr lang="en-US" sz="2000" dirty="0"/>
          </a:p>
          <a:p>
            <a:pPr marL="800100" lvl="1" indent="-342900" algn="just">
              <a:buFont typeface="Wingdings" panose="05000000000000000000" pitchFamily="2" charset="2"/>
              <a:buChar char="ü"/>
            </a:pPr>
            <a:r>
              <a:rPr lang="en-US" sz="2000" b="1" i="1" dirty="0" smtClean="0"/>
              <a:t>Logical NOT (!) –</a:t>
            </a:r>
          </a:p>
          <a:p>
            <a:pPr lvl="1" algn="just"/>
            <a:r>
              <a:rPr lang="en-US" sz="2000" dirty="0" smtClean="0"/>
              <a:t>Logical NOT </a:t>
            </a:r>
            <a:r>
              <a:rPr lang="en-US" sz="2000" dirty="0"/>
              <a:t>is used to define a compliment of any </a:t>
            </a:r>
            <a:r>
              <a:rPr lang="en-US" sz="2000" dirty="0" smtClean="0"/>
              <a:t>given expression </a:t>
            </a:r>
            <a:r>
              <a:rPr lang="en-US" sz="2000" dirty="0"/>
              <a:t>or value or </a:t>
            </a:r>
            <a:r>
              <a:rPr lang="en-US" sz="2000" dirty="0" smtClean="0"/>
              <a:t>variable.</a:t>
            </a:r>
          </a:p>
          <a:p>
            <a:pPr lvl="1" algn="just"/>
            <a:endParaRPr lang="en-US" sz="2000" dirty="0" smtClean="0"/>
          </a:p>
        </p:txBody>
      </p:sp>
    </p:spTree>
    <p:extLst>
      <p:ext uri="{BB962C8B-B14F-4D97-AF65-F5344CB8AC3E}">
        <p14:creationId xmlns:p14="http://schemas.microsoft.com/office/powerpoint/2010/main" val="491524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Features of C </a:t>
            </a:r>
            <a:r>
              <a:rPr lang="en-US" sz="3600" dirty="0" smtClean="0"/>
              <a:t>Language - </a:t>
            </a:r>
            <a:endParaRPr lang="en-US" sz="3600" dirty="0"/>
          </a:p>
        </p:txBody>
      </p:sp>
      <p:sp>
        <p:nvSpPr>
          <p:cNvPr id="3" name="TextBox 2"/>
          <p:cNvSpPr txBox="1"/>
          <p:nvPr/>
        </p:nvSpPr>
        <p:spPr>
          <a:xfrm>
            <a:off x="838200" y="1020156"/>
            <a:ext cx="10515600" cy="5201424"/>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400" dirty="0"/>
              <a:t>C is the widely used language. It provides many </a:t>
            </a:r>
            <a:r>
              <a:rPr lang="en-US" sz="2400" dirty="0" smtClean="0"/>
              <a:t>features that </a:t>
            </a:r>
            <a:r>
              <a:rPr lang="en-US" sz="2400" dirty="0"/>
              <a:t>are given </a:t>
            </a:r>
            <a:r>
              <a:rPr lang="en-US" sz="2400" dirty="0" smtClean="0"/>
              <a:t>below –</a:t>
            </a:r>
          </a:p>
          <a:p>
            <a:pPr algn="just"/>
            <a:endParaRPr lang="en-US" sz="2400" dirty="0" smtClean="0"/>
          </a:p>
          <a:p>
            <a:pPr marL="914400" lvl="1" indent="-457200">
              <a:buFont typeface="+mj-lt"/>
              <a:buAutoNum type="arabicPeriod"/>
            </a:pPr>
            <a:r>
              <a:rPr lang="en-US" sz="2400" dirty="0"/>
              <a:t>Simple</a:t>
            </a:r>
          </a:p>
          <a:p>
            <a:pPr marL="914400" lvl="1" indent="-457200">
              <a:buFont typeface="+mj-lt"/>
              <a:buAutoNum type="arabicPeriod"/>
            </a:pPr>
            <a:r>
              <a:rPr lang="en-US" sz="2400" dirty="0"/>
              <a:t>Machine Independent or Portable</a:t>
            </a:r>
          </a:p>
          <a:p>
            <a:pPr marL="914400" lvl="1" indent="-457200">
              <a:buFont typeface="+mj-lt"/>
              <a:buAutoNum type="arabicPeriod"/>
            </a:pPr>
            <a:r>
              <a:rPr lang="en-US" sz="2400" dirty="0"/>
              <a:t>Mid-level programming language</a:t>
            </a:r>
          </a:p>
          <a:p>
            <a:pPr marL="914400" lvl="1" indent="-457200">
              <a:buFont typeface="+mj-lt"/>
              <a:buAutoNum type="arabicPeriod"/>
            </a:pPr>
            <a:r>
              <a:rPr lang="en-US" sz="2400" dirty="0"/>
              <a:t>structured programming language</a:t>
            </a:r>
          </a:p>
          <a:p>
            <a:pPr marL="914400" lvl="1" indent="-457200">
              <a:buFont typeface="+mj-lt"/>
              <a:buAutoNum type="arabicPeriod"/>
            </a:pPr>
            <a:r>
              <a:rPr lang="en-US" sz="2400" dirty="0"/>
              <a:t>Rich Library</a:t>
            </a:r>
          </a:p>
          <a:p>
            <a:pPr marL="914400" lvl="1" indent="-457200">
              <a:buFont typeface="+mj-lt"/>
              <a:buAutoNum type="arabicPeriod"/>
            </a:pPr>
            <a:r>
              <a:rPr lang="en-US" sz="2400" dirty="0"/>
              <a:t>Memory Management</a:t>
            </a:r>
          </a:p>
          <a:p>
            <a:pPr marL="914400" lvl="1" indent="-457200">
              <a:buFont typeface="+mj-lt"/>
              <a:buAutoNum type="arabicPeriod"/>
            </a:pPr>
            <a:r>
              <a:rPr lang="en-US" sz="2400" dirty="0"/>
              <a:t>Fast Speed</a:t>
            </a:r>
          </a:p>
          <a:p>
            <a:pPr marL="914400" lvl="1" indent="-457200">
              <a:buFont typeface="+mj-lt"/>
              <a:buAutoNum type="arabicPeriod"/>
            </a:pPr>
            <a:r>
              <a:rPr lang="en-US" sz="2400" dirty="0"/>
              <a:t>Pointers</a:t>
            </a:r>
          </a:p>
          <a:p>
            <a:pPr marL="914400" lvl="1" indent="-457200">
              <a:buFont typeface="+mj-lt"/>
              <a:buAutoNum type="arabicPeriod"/>
            </a:pPr>
            <a:r>
              <a:rPr lang="en-US" sz="2400" dirty="0"/>
              <a:t>Recursion</a:t>
            </a:r>
          </a:p>
          <a:p>
            <a:pPr marL="914400" lvl="1" indent="-457200">
              <a:buFont typeface="+mj-lt"/>
              <a:buAutoNum type="arabicPeriod"/>
            </a:pPr>
            <a:r>
              <a:rPr lang="en-US" sz="2400" dirty="0"/>
              <a:t>Extensible</a:t>
            </a:r>
          </a:p>
          <a:p>
            <a:pPr algn="just"/>
            <a:endParaRPr lang="en-US" altLang="zh-CN" sz="2400" cap="none" dirty="0" smtClean="0">
              <a:solidFill>
                <a:schemeClr val="tx1"/>
              </a:solidFill>
            </a:endParaRPr>
          </a:p>
          <a:p>
            <a:pPr marL="457200" indent="-457200" algn="just">
              <a:buFont typeface="+mj-lt"/>
              <a:buAutoNum type="arabicPeriod"/>
            </a:pPr>
            <a:endParaRPr lang="en-US" altLang="zh-CN" sz="2000" cap="none" dirty="0" smtClean="0">
              <a:solidFill>
                <a:schemeClr val="tx1"/>
              </a:solidFill>
              <a:latin typeface="+mn-lt"/>
            </a:endParaRPr>
          </a:p>
        </p:txBody>
      </p:sp>
      <p:sp>
        <p:nvSpPr>
          <p:cNvPr id="4" name="Slide Number Placeholder 3"/>
          <p:cNvSpPr>
            <a:spLocks noGrp="1"/>
          </p:cNvSpPr>
          <p:nvPr>
            <p:ph type="sldNum" sz="quarter" idx="12"/>
          </p:nvPr>
        </p:nvSpPr>
        <p:spPr/>
        <p:txBody>
          <a:bodyPr/>
          <a:lstStyle/>
          <a:p>
            <a:fld id="{884B2D4D-9A24-443E-B2EC-168B0201A849}" type="slidenum">
              <a:rPr lang="en-US" smtClean="0"/>
              <a:t>3</a:t>
            </a:fld>
            <a:endParaRPr lang="en-US" dirty="0"/>
          </a:p>
        </p:txBody>
      </p:sp>
    </p:spTree>
    <p:extLst>
      <p:ext uri="{BB962C8B-B14F-4D97-AF65-F5344CB8AC3E}">
        <p14:creationId xmlns:p14="http://schemas.microsoft.com/office/powerpoint/2010/main" val="1395792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smtClean="0"/>
              <a:t>Logical 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30</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4257190895"/>
              </p:ext>
            </p:extLst>
          </p:nvPr>
        </p:nvGraphicFramePr>
        <p:xfrm>
          <a:off x="977032" y="1621540"/>
          <a:ext cx="10376768" cy="4115380"/>
        </p:xfrm>
        <a:graphic>
          <a:graphicData uri="http://schemas.openxmlformats.org/drawingml/2006/table">
            <a:tbl>
              <a:tblPr firstRow="1" bandRow="1">
                <a:tableStyleId>{5C22544A-7EE6-4342-B048-85BDC9FD1C3A}</a:tableStyleId>
              </a:tblPr>
              <a:tblGrid>
                <a:gridCol w="2594192"/>
                <a:gridCol w="2594192"/>
                <a:gridCol w="2594192"/>
                <a:gridCol w="2594192"/>
              </a:tblGrid>
              <a:tr h="823076">
                <a:tc>
                  <a:txBody>
                    <a:bodyPr/>
                    <a:lstStyle/>
                    <a:p>
                      <a:pPr algn="ctr"/>
                      <a:r>
                        <a:rPr lang="en-US" sz="2000" dirty="0" smtClean="0"/>
                        <a:t>Operand – 1 (OP1)</a:t>
                      </a:r>
                      <a:endParaRPr lang="en-US" sz="2000" dirty="0"/>
                    </a:p>
                  </a:txBody>
                  <a:tcPr anchor="ctr"/>
                </a:tc>
                <a:tc>
                  <a:txBody>
                    <a:bodyPr/>
                    <a:lstStyle/>
                    <a:p>
                      <a:pPr algn="ctr"/>
                      <a:r>
                        <a:rPr lang="en-US" sz="2000" dirty="0" smtClean="0"/>
                        <a:t>Operand</a:t>
                      </a:r>
                      <a:r>
                        <a:rPr lang="en-US" sz="2000" baseline="0" dirty="0" smtClean="0"/>
                        <a:t> – 2 (OP2)</a:t>
                      </a:r>
                      <a:endParaRPr lang="en-US" sz="2000" dirty="0"/>
                    </a:p>
                  </a:txBody>
                  <a:tcPr anchor="ctr"/>
                </a:tc>
                <a:tc>
                  <a:txBody>
                    <a:bodyPr/>
                    <a:lstStyle/>
                    <a:p>
                      <a:pPr algn="ctr"/>
                      <a:r>
                        <a:rPr lang="en-US" sz="2000" dirty="0" smtClean="0"/>
                        <a:t>OP1 &amp;&amp; OP2</a:t>
                      </a:r>
                      <a:endParaRPr lang="en-US" sz="2000" dirty="0"/>
                    </a:p>
                  </a:txBody>
                  <a:tcPr anchor="ctr"/>
                </a:tc>
                <a:tc>
                  <a:txBody>
                    <a:bodyPr/>
                    <a:lstStyle/>
                    <a:p>
                      <a:pPr algn="ctr"/>
                      <a:r>
                        <a:rPr lang="en-US" sz="2000" dirty="0" smtClean="0"/>
                        <a:t>OP1 || OP2</a:t>
                      </a:r>
                      <a:endParaRPr lang="en-US" sz="2000" dirty="0"/>
                    </a:p>
                  </a:txBody>
                  <a:tcPr anchor="ctr"/>
                </a:tc>
              </a:tr>
              <a:tr h="823076">
                <a:tc>
                  <a:txBody>
                    <a:bodyPr/>
                    <a:lstStyle/>
                    <a:p>
                      <a:pPr algn="ctr"/>
                      <a:r>
                        <a:rPr lang="en-US" sz="2000" dirty="0" smtClean="0"/>
                        <a:t>1</a:t>
                      </a:r>
                      <a:endParaRPr lang="en-US" sz="2000" dirty="0"/>
                    </a:p>
                  </a:txBody>
                  <a:tcPr anchor="ctr"/>
                </a:tc>
                <a:tc>
                  <a:txBody>
                    <a:bodyPr/>
                    <a:lstStyle/>
                    <a:p>
                      <a:pPr algn="ctr"/>
                      <a:r>
                        <a:rPr lang="en-US" sz="2000" dirty="0" smtClean="0"/>
                        <a:t>1</a:t>
                      </a:r>
                      <a:endParaRPr lang="en-US" sz="2000" dirty="0"/>
                    </a:p>
                  </a:txBody>
                  <a:tcPr anchor="ctr"/>
                </a:tc>
                <a:tc>
                  <a:txBody>
                    <a:bodyPr/>
                    <a:lstStyle/>
                    <a:p>
                      <a:pPr algn="ctr"/>
                      <a:r>
                        <a:rPr lang="en-US" sz="2000" dirty="0" smtClean="0"/>
                        <a:t>1</a:t>
                      </a:r>
                      <a:endParaRPr lang="en-US" sz="2000" dirty="0"/>
                    </a:p>
                  </a:txBody>
                  <a:tcPr anchor="ctr"/>
                </a:tc>
                <a:tc>
                  <a:txBody>
                    <a:bodyPr/>
                    <a:lstStyle/>
                    <a:p>
                      <a:pPr algn="ctr"/>
                      <a:r>
                        <a:rPr lang="en-US" sz="2000" dirty="0" smtClean="0"/>
                        <a:t>1</a:t>
                      </a:r>
                      <a:endParaRPr lang="en-US" sz="2000" dirty="0"/>
                    </a:p>
                  </a:txBody>
                  <a:tcPr anchor="ctr"/>
                </a:tc>
              </a:tr>
              <a:tr h="823076">
                <a:tc>
                  <a:txBody>
                    <a:bodyPr/>
                    <a:lstStyle/>
                    <a:p>
                      <a:pPr algn="ctr"/>
                      <a:r>
                        <a:rPr lang="en-US" sz="2000" dirty="0" smtClean="0"/>
                        <a:t>1</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1</a:t>
                      </a:r>
                      <a:endParaRPr lang="en-US" sz="2000" dirty="0"/>
                    </a:p>
                  </a:txBody>
                  <a:tcPr anchor="ctr"/>
                </a:tc>
              </a:tr>
              <a:tr h="823076">
                <a:tc>
                  <a:txBody>
                    <a:bodyPr/>
                    <a:lstStyle/>
                    <a:p>
                      <a:pPr algn="ctr"/>
                      <a:r>
                        <a:rPr lang="en-US" sz="2000" dirty="0" smtClean="0"/>
                        <a:t>0</a:t>
                      </a:r>
                      <a:endParaRPr lang="en-US" sz="2000" dirty="0"/>
                    </a:p>
                  </a:txBody>
                  <a:tcPr anchor="ctr"/>
                </a:tc>
                <a:tc>
                  <a:txBody>
                    <a:bodyPr/>
                    <a:lstStyle/>
                    <a:p>
                      <a:pPr algn="ctr"/>
                      <a:r>
                        <a:rPr lang="en-US" sz="2000" dirty="0" smtClean="0"/>
                        <a:t>1</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1</a:t>
                      </a:r>
                      <a:endParaRPr lang="en-US" sz="2000" dirty="0"/>
                    </a:p>
                  </a:txBody>
                  <a:tcPr anchor="ctr"/>
                </a:tc>
              </a:tr>
              <a:tr h="823076">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r>
            </a:tbl>
          </a:graphicData>
        </a:graphic>
      </p:graphicFrame>
    </p:spTree>
    <p:extLst>
      <p:ext uri="{BB962C8B-B14F-4D97-AF65-F5344CB8AC3E}">
        <p14:creationId xmlns:p14="http://schemas.microsoft.com/office/powerpoint/2010/main" val="2334550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a:t>Assignment </a:t>
            </a:r>
            <a:r>
              <a:rPr lang="en-US" altLang="zh-CN" sz="3600" dirty="0" smtClean="0"/>
              <a:t>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31</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63312748"/>
              </p:ext>
            </p:extLst>
          </p:nvPr>
        </p:nvGraphicFramePr>
        <p:xfrm>
          <a:off x="926928" y="1939871"/>
          <a:ext cx="10426872" cy="4107341"/>
        </p:xfrm>
        <a:graphic>
          <a:graphicData uri="http://schemas.openxmlformats.org/drawingml/2006/table">
            <a:tbl>
              <a:tblPr firstRow="1" bandRow="1">
                <a:tableStyleId>{5C22544A-7EE6-4342-B048-85BDC9FD1C3A}</a:tableStyleId>
              </a:tblPr>
              <a:tblGrid>
                <a:gridCol w="3475624"/>
                <a:gridCol w="3475624"/>
                <a:gridCol w="3475624"/>
              </a:tblGrid>
              <a:tr h="586763">
                <a:tc>
                  <a:txBody>
                    <a:bodyPr/>
                    <a:lstStyle/>
                    <a:p>
                      <a:pPr algn="ctr"/>
                      <a:r>
                        <a:rPr lang="en-US" sz="2000" dirty="0" smtClean="0"/>
                        <a:t>Operators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Example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Same As</a:t>
                      </a:r>
                    </a:p>
                  </a:txBody>
                  <a:tcPr anchor="ctr"/>
                </a:tc>
              </a:tr>
              <a:tr h="586763">
                <a:tc>
                  <a:txBody>
                    <a:bodyPr/>
                    <a:lstStyle/>
                    <a:p>
                      <a:pPr algn="ctr"/>
                      <a:r>
                        <a:rPr lang="en-US" sz="2000" dirty="0" smtClean="0"/>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a:t>
                      </a:r>
                      <a:r>
                        <a:rPr lang="en-US" sz="2000" baseline="0" dirty="0" smtClean="0"/>
                        <a:t> = b</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 = b</a:t>
                      </a:r>
                    </a:p>
                  </a:txBody>
                  <a:tcPr anchor="ctr"/>
                </a:tc>
              </a:tr>
              <a:tr h="586763">
                <a:tc>
                  <a:txBody>
                    <a:bodyPr/>
                    <a:lstStyle/>
                    <a:p>
                      <a:pPr algn="ctr"/>
                      <a:r>
                        <a:rPr lang="en-US" sz="2000" dirty="0" smtClean="0"/>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a:t>
                      </a:r>
                      <a:r>
                        <a:rPr lang="en-US" sz="2000" baseline="0" dirty="0" smtClean="0"/>
                        <a:t> += b</a:t>
                      </a:r>
                      <a:endParaRPr lang="en-US" sz="20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 = a + b</a:t>
                      </a:r>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a -=</a:t>
                      </a:r>
                      <a:r>
                        <a:rPr lang="en-US" sz="2000" baseline="0" dirty="0" smtClean="0"/>
                        <a:t> b</a:t>
                      </a:r>
                      <a:r>
                        <a:rPr lang="en-US" sz="2000" dirty="0" smtClean="0"/>
                        <a:t> </a:t>
                      </a:r>
                      <a:endParaRPr lang="en-US" sz="2000" dirty="0"/>
                    </a:p>
                  </a:txBody>
                  <a:tcPr anchor="ctr"/>
                </a:tc>
                <a:tc>
                  <a:txBody>
                    <a:bodyPr/>
                    <a:lstStyle/>
                    <a:p>
                      <a:pPr algn="ctr"/>
                      <a:r>
                        <a:rPr lang="en-US" sz="2000" dirty="0" smtClean="0"/>
                        <a:t>a = a – b</a:t>
                      </a:r>
                      <a:endParaRPr lang="en-US" sz="2000" dirty="0"/>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a *= b</a:t>
                      </a:r>
                      <a:endParaRPr lang="en-US" sz="2000" dirty="0"/>
                    </a:p>
                  </a:txBody>
                  <a:tcPr anchor="ctr"/>
                </a:tc>
                <a:tc>
                  <a:txBody>
                    <a:bodyPr/>
                    <a:lstStyle/>
                    <a:p>
                      <a:pPr algn="ctr"/>
                      <a:r>
                        <a:rPr lang="en-US" sz="2000" dirty="0" smtClean="0"/>
                        <a:t>a = a * b</a:t>
                      </a:r>
                      <a:endParaRPr lang="en-US" sz="2000" dirty="0"/>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a /= b</a:t>
                      </a:r>
                      <a:endParaRPr lang="en-US" sz="2000" dirty="0"/>
                    </a:p>
                  </a:txBody>
                  <a:tcPr anchor="ctr"/>
                </a:tc>
                <a:tc>
                  <a:txBody>
                    <a:bodyPr/>
                    <a:lstStyle/>
                    <a:p>
                      <a:pPr algn="ctr"/>
                      <a:r>
                        <a:rPr lang="en-US" sz="2000" dirty="0" smtClean="0"/>
                        <a:t>a = a / b</a:t>
                      </a:r>
                      <a:endParaRPr lang="en-US" sz="2000" dirty="0"/>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a %=</a:t>
                      </a:r>
                      <a:r>
                        <a:rPr lang="en-US" sz="2000" baseline="0" dirty="0" smtClean="0"/>
                        <a:t> b</a:t>
                      </a:r>
                      <a:endParaRPr lang="en-US" sz="2000" dirty="0"/>
                    </a:p>
                  </a:txBody>
                  <a:tcPr anchor="ctr"/>
                </a:tc>
                <a:tc>
                  <a:txBody>
                    <a:bodyPr/>
                    <a:lstStyle/>
                    <a:p>
                      <a:pPr algn="ctr"/>
                      <a:r>
                        <a:rPr lang="en-US" sz="2000" dirty="0" smtClean="0"/>
                        <a:t>a = a % b</a:t>
                      </a:r>
                      <a:endParaRPr lang="en-US" sz="2000" dirty="0"/>
                    </a:p>
                  </a:txBody>
                  <a:tcPr anchor="ctr"/>
                </a:tc>
              </a:tr>
            </a:tbl>
          </a:graphicData>
        </a:graphic>
      </p:graphicFrame>
      <p:sp>
        <p:nvSpPr>
          <p:cNvPr id="3" name="TextBox 2"/>
          <p:cNvSpPr txBox="1"/>
          <p:nvPr/>
        </p:nvSpPr>
        <p:spPr>
          <a:xfrm>
            <a:off x="838200" y="1114816"/>
            <a:ext cx="105156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An assignment operator is used for assigning a value to a variable. </a:t>
            </a:r>
          </a:p>
        </p:txBody>
      </p:sp>
    </p:spTree>
    <p:extLst>
      <p:ext uri="{BB962C8B-B14F-4D97-AF65-F5344CB8AC3E}">
        <p14:creationId xmlns:p14="http://schemas.microsoft.com/office/powerpoint/2010/main" val="1914485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smtClean="0"/>
              <a:t>Increment &amp; Decrement 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32</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896428408"/>
              </p:ext>
            </p:extLst>
          </p:nvPr>
        </p:nvGraphicFramePr>
        <p:xfrm>
          <a:off x="926928" y="1939871"/>
          <a:ext cx="10426872" cy="4107341"/>
        </p:xfrm>
        <a:graphic>
          <a:graphicData uri="http://schemas.openxmlformats.org/drawingml/2006/table">
            <a:tbl>
              <a:tblPr firstRow="1" bandRow="1">
                <a:tableStyleId>{5C22544A-7EE6-4342-B048-85BDC9FD1C3A}</a:tableStyleId>
              </a:tblPr>
              <a:tblGrid>
                <a:gridCol w="3475624"/>
                <a:gridCol w="3475624"/>
                <a:gridCol w="3475624"/>
              </a:tblGrid>
              <a:tr h="586763">
                <a:tc>
                  <a:txBody>
                    <a:bodyPr/>
                    <a:lstStyle/>
                    <a:p>
                      <a:pPr algn="ctr"/>
                      <a:r>
                        <a:rPr lang="en-US" sz="2000" dirty="0" smtClean="0"/>
                        <a:t>Operators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Example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Same As</a:t>
                      </a:r>
                    </a:p>
                  </a:txBody>
                  <a:tcPr anchor="ctr"/>
                </a:tc>
              </a:tr>
              <a:tr h="586763">
                <a:tc>
                  <a:txBody>
                    <a:bodyPr/>
                    <a:lstStyle/>
                    <a:p>
                      <a:pPr algn="ct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baseline="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txBody>
                  <a:tcPr anchor="ctr"/>
                </a:tc>
              </a:tr>
              <a:tr h="586763">
                <a:tc>
                  <a:txBody>
                    <a:bodyPr/>
                    <a:lstStyle/>
                    <a:p>
                      <a:pPr algn="ct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2000" dirty="0" smtClean="0"/>
                    </a:p>
                  </a:txBody>
                  <a:tcPr anchor="ctr"/>
                </a:tc>
              </a:tr>
              <a:tr h="586763">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r>
              <a:tr h="586763">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r>
              <a:tr h="586763">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r>
              <a:tr h="586763">
                <a:tc>
                  <a:txBody>
                    <a:bodyPr/>
                    <a:lstStyle/>
                    <a:p>
                      <a:pPr algn="ctr"/>
                      <a:endParaRPr lang="en-US" sz="2000" dirty="0"/>
                    </a:p>
                  </a:txBody>
                  <a:tcPr anchor="ctr"/>
                </a:tc>
                <a:tc>
                  <a:txBody>
                    <a:bodyPr/>
                    <a:lstStyle/>
                    <a:p>
                      <a:pPr algn="ctr"/>
                      <a:endParaRPr lang="en-US" sz="2000" dirty="0"/>
                    </a:p>
                  </a:txBody>
                  <a:tcPr anchor="ctr"/>
                </a:tc>
                <a:tc>
                  <a:txBody>
                    <a:bodyPr/>
                    <a:lstStyle/>
                    <a:p>
                      <a:pPr algn="ctr"/>
                      <a:endParaRPr lang="en-US" sz="2000" dirty="0"/>
                    </a:p>
                  </a:txBody>
                  <a:tcPr anchor="ctr"/>
                </a:tc>
              </a:tr>
            </a:tbl>
          </a:graphicData>
        </a:graphic>
      </p:graphicFrame>
      <p:sp>
        <p:nvSpPr>
          <p:cNvPr id="3" name="TextBox 2"/>
          <p:cNvSpPr txBox="1"/>
          <p:nvPr/>
        </p:nvSpPr>
        <p:spPr>
          <a:xfrm>
            <a:off x="838200" y="1114816"/>
            <a:ext cx="10515600" cy="400110"/>
          </a:xfrm>
          <a:prstGeom prst="rect">
            <a:avLst/>
          </a:prstGeom>
          <a:noFill/>
        </p:spPr>
        <p:txBody>
          <a:bodyPr wrap="square" rtlCol="0">
            <a:spAutoFit/>
          </a:bodyPr>
          <a:lstStyle/>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9096097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Precedence of Operators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33</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838200" y="1177447"/>
            <a:ext cx="10326666"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precedence of operator species that which operator will be evaluated first and next. The associativity specifies the operator direction to be evaluated; it may be left to right or right to left.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endParaRPr lang="en-US" sz="2000" dirty="0" smtClean="0"/>
          </a:p>
        </p:txBody>
      </p:sp>
      <p:graphicFrame>
        <p:nvGraphicFramePr>
          <p:cNvPr id="8" name="Table 7"/>
          <p:cNvGraphicFramePr>
            <a:graphicFrameLocks noGrp="1"/>
          </p:cNvGraphicFramePr>
          <p:nvPr>
            <p:extLst>
              <p:ext uri="{D42A27DB-BD31-4B8C-83A1-F6EECF244321}">
                <p14:modId xmlns:p14="http://schemas.microsoft.com/office/powerpoint/2010/main" val="3934967099"/>
              </p:ext>
            </p:extLst>
          </p:nvPr>
        </p:nvGraphicFramePr>
        <p:xfrm>
          <a:off x="1297680" y="2489502"/>
          <a:ext cx="9867186" cy="2781464"/>
        </p:xfrm>
        <a:graphic>
          <a:graphicData uri="http://schemas.openxmlformats.org/drawingml/2006/table">
            <a:tbl>
              <a:tblPr>
                <a:tableStyleId>{5940675A-B579-460E-94D1-54222C63F5DA}</a:tableStyleId>
              </a:tblPr>
              <a:tblGrid>
                <a:gridCol w="3289062"/>
                <a:gridCol w="3289062"/>
                <a:gridCol w="3289062"/>
              </a:tblGrid>
              <a:tr h="283223">
                <a:tc>
                  <a:txBody>
                    <a:bodyPr/>
                    <a:lstStyle/>
                    <a:p>
                      <a:pPr algn="ctr" fontAlgn="t"/>
                      <a:r>
                        <a:rPr lang="en-US" sz="2000" b="1" dirty="0">
                          <a:effectLst/>
                        </a:rPr>
                        <a:t>Category</a:t>
                      </a:r>
                      <a:endParaRPr lang="en-US" sz="2000" b="1" dirty="0">
                        <a:solidFill>
                          <a:srgbClr val="000000"/>
                        </a:solidFill>
                        <a:effectLst/>
                        <a:latin typeface="+mn-lt"/>
                      </a:endParaRPr>
                    </a:p>
                  </a:txBody>
                  <a:tcPr marL="64369" marR="64369" marT="64369" marB="64369"/>
                </a:tc>
                <a:tc>
                  <a:txBody>
                    <a:bodyPr/>
                    <a:lstStyle/>
                    <a:p>
                      <a:pPr algn="ctr" fontAlgn="t"/>
                      <a:r>
                        <a:rPr lang="en-US" sz="2000" b="1" dirty="0">
                          <a:effectLst/>
                        </a:rPr>
                        <a:t>Operator</a:t>
                      </a:r>
                      <a:endParaRPr lang="en-US" sz="2000" b="1" dirty="0">
                        <a:solidFill>
                          <a:srgbClr val="000000"/>
                        </a:solidFill>
                        <a:effectLst/>
                        <a:latin typeface="+mn-lt"/>
                      </a:endParaRPr>
                    </a:p>
                  </a:txBody>
                  <a:tcPr marL="64369" marR="64369" marT="64369" marB="64369"/>
                </a:tc>
                <a:tc>
                  <a:txBody>
                    <a:bodyPr/>
                    <a:lstStyle/>
                    <a:p>
                      <a:pPr algn="ctr" fontAlgn="t"/>
                      <a:r>
                        <a:rPr lang="en-US" sz="2000" b="1" dirty="0">
                          <a:effectLst/>
                        </a:rPr>
                        <a:t>Associativity</a:t>
                      </a:r>
                      <a:endParaRPr lang="en-US" sz="2000" b="1" dirty="0">
                        <a:solidFill>
                          <a:srgbClr val="000000"/>
                        </a:solidFill>
                        <a:effectLst/>
                        <a:latin typeface="+mn-lt"/>
                      </a:endParaRPr>
                    </a:p>
                  </a:txBody>
                  <a:tcPr marL="64369" marR="64369" marT="64369" marB="64369"/>
                </a:tc>
              </a:tr>
              <a:tr h="240311">
                <a:tc>
                  <a:txBody>
                    <a:bodyPr/>
                    <a:lstStyle/>
                    <a:p>
                      <a:pPr algn="ctr" fontAlgn="t"/>
                      <a:r>
                        <a:rPr lang="en-US" sz="2000" dirty="0">
                          <a:effectLst/>
                        </a:rPr>
                        <a:t>Postfix</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 -&gt; . ++ - -</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394796">
                <a:tc>
                  <a:txBody>
                    <a:bodyPr/>
                    <a:lstStyle/>
                    <a:p>
                      <a:pPr algn="ctr" fontAlgn="t"/>
                      <a:r>
                        <a:rPr lang="en-US" sz="2000" dirty="0">
                          <a:effectLst/>
                        </a:rPr>
                        <a:t>Unary</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 ! ~ ++ - - (type)* &amp; sizeof</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Right to left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Multiplicative</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 %</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Additive</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Shift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&lt;&lt; &gt;&gt;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Relational</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&lt; &lt;= &gt; &gt;=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bl>
          </a:graphicData>
        </a:graphic>
      </p:graphicFrame>
    </p:spTree>
    <p:extLst>
      <p:ext uri="{BB962C8B-B14F-4D97-AF65-F5344CB8AC3E}">
        <p14:creationId xmlns:p14="http://schemas.microsoft.com/office/powerpoint/2010/main" val="778225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Precedence of Operators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t>34</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675459207"/>
              </p:ext>
            </p:extLst>
          </p:nvPr>
        </p:nvGraphicFramePr>
        <p:xfrm>
          <a:off x="946950" y="1174270"/>
          <a:ext cx="10514364" cy="3949172"/>
        </p:xfrm>
        <a:graphic>
          <a:graphicData uri="http://schemas.openxmlformats.org/drawingml/2006/table">
            <a:tbl>
              <a:tblPr>
                <a:tableStyleId>{5940675A-B579-460E-94D1-54222C63F5DA}</a:tableStyleId>
              </a:tblPr>
              <a:tblGrid>
                <a:gridCol w="3504788"/>
                <a:gridCol w="3978278"/>
                <a:gridCol w="3031298"/>
              </a:tblGrid>
              <a:tr h="283223">
                <a:tc>
                  <a:txBody>
                    <a:bodyPr/>
                    <a:lstStyle/>
                    <a:p>
                      <a:pPr algn="ctr" fontAlgn="t"/>
                      <a:r>
                        <a:rPr lang="en-US" sz="2000" b="1" dirty="0">
                          <a:effectLst/>
                        </a:rPr>
                        <a:t>Category</a:t>
                      </a:r>
                      <a:endParaRPr lang="en-US" sz="2000" b="1" dirty="0">
                        <a:solidFill>
                          <a:srgbClr val="000000"/>
                        </a:solidFill>
                        <a:effectLst/>
                        <a:latin typeface="+mn-lt"/>
                      </a:endParaRPr>
                    </a:p>
                  </a:txBody>
                  <a:tcPr marL="64369" marR="64369" marT="64369" marB="64369"/>
                </a:tc>
                <a:tc>
                  <a:txBody>
                    <a:bodyPr/>
                    <a:lstStyle/>
                    <a:p>
                      <a:pPr algn="ctr" fontAlgn="t"/>
                      <a:r>
                        <a:rPr lang="en-US" sz="2000" b="1" dirty="0">
                          <a:effectLst/>
                        </a:rPr>
                        <a:t>Operator</a:t>
                      </a:r>
                      <a:endParaRPr lang="en-US" sz="2000" b="1" dirty="0">
                        <a:solidFill>
                          <a:srgbClr val="000000"/>
                        </a:solidFill>
                        <a:effectLst/>
                        <a:latin typeface="+mn-lt"/>
                      </a:endParaRPr>
                    </a:p>
                  </a:txBody>
                  <a:tcPr marL="64369" marR="64369" marT="64369" marB="64369"/>
                </a:tc>
                <a:tc>
                  <a:txBody>
                    <a:bodyPr/>
                    <a:lstStyle/>
                    <a:p>
                      <a:pPr algn="ctr" fontAlgn="t"/>
                      <a:r>
                        <a:rPr lang="en-US" sz="2000" b="1" dirty="0">
                          <a:effectLst/>
                        </a:rPr>
                        <a:t>Associativity</a:t>
                      </a:r>
                      <a:endParaRPr lang="en-US" sz="2000" b="1" dirty="0">
                        <a:solidFill>
                          <a:srgbClr val="000000"/>
                        </a:solidFill>
                        <a:effectLst/>
                        <a:latin typeface="+mn-lt"/>
                      </a:endParaRPr>
                    </a:p>
                  </a:txBody>
                  <a:tcPr marL="64369" marR="64369" marT="64369" marB="64369"/>
                </a:tc>
              </a:tr>
              <a:tr h="240311">
                <a:tc>
                  <a:txBody>
                    <a:bodyPr/>
                    <a:lstStyle/>
                    <a:p>
                      <a:pPr algn="ctr" fontAlgn="t"/>
                      <a:r>
                        <a:rPr lang="en-US" sz="2000" dirty="0">
                          <a:effectLst/>
                        </a:rPr>
                        <a:t>Equality</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Bitwise AND</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&amp;</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Bitwise XOR</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Bitwise OR</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Logical AND</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&amp;&amp;</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Logical OR</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Conditional</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Right to left</a:t>
                      </a:r>
                      <a:endParaRPr lang="en-US" sz="2000" dirty="0">
                        <a:solidFill>
                          <a:srgbClr val="000000"/>
                        </a:solidFill>
                        <a:effectLst/>
                        <a:latin typeface="+mn-lt"/>
                      </a:endParaRPr>
                    </a:p>
                  </a:txBody>
                  <a:tcPr marL="42913" marR="42913" marT="42913" marB="42913"/>
                </a:tc>
              </a:tr>
              <a:tr h="267409">
                <a:tc>
                  <a:txBody>
                    <a:bodyPr/>
                    <a:lstStyle/>
                    <a:p>
                      <a:pPr algn="ctr" fontAlgn="t"/>
                      <a:r>
                        <a:rPr lang="en-US" sz="2000" dirty="0">
                          <a:effectLst/>
                        </a:rPr>
                        <a:t>Assignment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 -= *= /= %=&gt;&gt;= &lt;&lt;= &amp;= ^= |=</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Right to left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Comma</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bl>
          </a:graphicData>
        </a:graphic>
      </p:graphicFrame>
    </p:spTree>
    <p:extLst>
      <p:ext uri="{BB962C8B-B14F-4D97-AF65-F5344CB8AC3E}">
        <p14:creationId xmlns:p14="http://schemas.microsoft.com/office/powerpoint/2010/main" val="3109090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smtClean="0"/>
              <a:t>Basic Structure of C language -</a:t>
            </a:r>
            <a:endParaRPr lang="en-US" sz="3600" dirty="0"/>
          </a:p>
        </p:txBody>
      </p:sp>
      <p:sp>
        <p:nvSpPr>
          <p:cNvPr id="3" name="TextBox 2"/>
          <p:cNvSpPr txBox="1"/>
          <p:nvPr/>
        </p:nvSpPr>
        <p:spPr>
          <a:xfrm>
            <a:off x="838200" y="1120364"/>
            <a:ext cx="10515600" cy="5324535"/>
          </a:xfrm>
          <a:prstGeom prst="rect">
            <a:avLst/>
          </a:prstGeom>
          <a:noFill/>
        </p:spPr>
        <p:txBody>
          <a:bodyPr wrap="square" rtlCol="0" anchor="t">
            <a:spAutoFit/>
          </a:bodyPr>
          <a:lstStyle/>
          <a:p>
            <a:pPr algn="just"/>
            <a:r>
              <a:rPr lang="en-US" altLang="zh-CN" sz="2000" b="1" cap="none" dirty="0" smtClean="0">
                <a:solidFill>
                  <a:srgbClr val="FF0000"/>
                </a:solidFill>
              </a:rPr>
              <a:t>#include&lt;stdio.h&gt;</a:t>
            </a:r>
          </a:p>
          <a:p>
            <a:pPr algn="just"/>
            <a:r>
              <a:rPr lang="en-US" altLang="zh-CN" sz="2000" b="1" dirty="0" smtClean="0">
                <a:solidFill>
                  <a:srgbClr val="FF0000"/>
                </a:solidFill>
              </a:rPr>
              <a:t>#include&lt;conio.h&gt;</a:t>
            </a:r>
          </a:p>
          <a:p>
            <a:pPr algn="just"/>
            <a:endParaRPr lang="en-US" altLang="zh-CN" sz="2000" b="1" cap="none" dirty="0" smtClean="0">
              <a:solidFill>
                <a:srgbClr val="FF0000"/>
              </a:solidFill>
            </a:endParaRPr>
          </a:p>
          <a:p>
            <a:pPr algn="just"/>
            <a:r>
              <a:rPr lang="en-US" altLang="zh-CN" sz="2000" b="1" cap="none" dirty="0" smtClean="0">
                <a:solidFill>
                  <a:srgbClr val="FF0000"/>
                </a:solidFill>
              </a:rPr>
              <a:t>void main() </a:t>
            </a:r>
          </a:p>
          <a:p>
            <a:pPr algn="just"/>
            <a:r>
              <a:rPr lang="en-US" altLang="zh-CN" sz="2000" b="1" cap="none" dirty="0" smtClean="0">
                <a:solidFill>
                  <a:srgbClr val="FF0000"/>
                </a:solidFill>
              </a:rPr>
              <a:t>{  </a:t>
            </a:r>
          </a:p>
          <a:p>
            <a:pPr algn="just"/>
            <a:r>
              <a:rPr lang="en-US" altLang="zh-CN" sz="2000" b="1" dirty="0" smtClean="0">
                <a:solidFill>
                  <a:srgbClr val="FF0000"/>
                </a:solidFill>
              </a:rPr>
              <a:t>	clrscr();</a:t>
            </a:r>
            <a:endParaRPr lang="en-US" altLang="zh-CN" sz="2000" b="1" cap="none" dirty="0" smtClean="0">
              <a:solidFill>
                <a:srgbClr val="FF0000"/>
              </a:solidFill>
            </a:endParaRPr>
          </a:p>
          <a:p>
            <a:pPr algn="just"/>
            <a:r>
              <a:rPr lang="en-US" altLang="zh-CN" sz="2000" b="1" cap="none" dirty="0" smtClean="0">
                <a:solidFill>
                  <a:srgbClr val="FF0000"/>
                </a:solidFill>
              </a:rPr>
              <a:t>	printf("Hello C Programming\n");  </a:t>
            </a:r>
          </a:p>
          <a:p>
            <a:pPr algn="just"/>
            <a:r>
              <a:rPr lang="en-US" altLang="zh-CN" sz="2000" b="1" dirty="0">
                <a:solidFill>
                  <a:srgbClr val="FF0000"/>
                </a:solidFill>
              </a:rPr>
              <a:t>	</a:t>
            </a:r>
            <a:r>
              <a:rPr lang="en-US" altLang="zh-CN" sz="2000" b="1" dirty="0" smtClean="0">
                <a:solidFill>
                  <a:srgbClr val="FF0000"/>
                </a:solidFill>
              </a:rPr>
              <a:t>getch();</a:t>
            </a:r>
            <a:endParaRPr lang="en-US" altLang="zh-CN" sz="2000" b="1" cap="none" dirty="0" smtClean="0">
              <a:solidFill>
                <a:srgbClr val="FF0000"/>
              </a:solidFill>
            </a:endParaRPr>
          </a:p>
          <a:p>
            <a:pPr algn="just"/>
            <a:r>
              <a:rPr lang="en-US" altLang="zh-CN" sz="2000" b="1" cap="none" dirty="0" smtClean="0">
                <a:solidFill>
                  <a:srgbClr val="FF0000"/>
                </a:solidFill>
              </a:rPr>
              <a:t>} </a:t>
            </a:r>
          </a:p>
          <a:p>
            <a:pPr algn="just"/>
            <a:endParaRPr lang="en-US" altLang="zh-CN" sz="2000" b="1" dirty="0"/>
          </a:p>
          <a:p>
            <a:pPr marL="342900" indent="-342900" algn="just">
              <a:buFont typeface="Arial" panose="020B0604020202020204" pitchFamily="34" charset="0"/>
              <a:buChar char="•"/>
            </a:pPr>
            <a:r>
              <a:rPr lang="en-US" altLang="zh-CN" sz="2000" b="1" cap="none" dirty="0" smtClean="0">
                <a:solidFill>
                  <a:schemeClr val="tx1"/>
                </a:solidFill>
              </a:rPr>
              <a:t>Explanation – </a:t>
            </a:r>
          </a:p>
          <a:p>
            <a:pPr marL="914400" lvl="1" indent="-457200" algn="just">
              <a:buFont typeface="+mj-lt"/>
              <a:buAutoNum type="arabicPeriod"/>
            </a:pPr>
            <a:r>
              <a:rPr lang="en-US" altLang="zh-CN" sz="2000" b="1" cap="none" dirty="0" smtClean="0">
                <a:solidFill>
                  <a:schemeClr val="tx1"/>
                </a:solidFill>
              </a:rPr>
              <a:t>#include&lt;stdio.h&gt; -</a:t>
            </a:r>
            <a:r>
              <a:rPr lang="en-US" altLang="zh-CN" sz="2000" cap="none" dirty="0" smtClean="0">
                <a:solidFill>
                  <a:schemeClr val="tx1"/>
                </a:solidFill>
              </a:rPr>
              <a:t> Includes the standard input output library functions. The printf() function is defined in stdio.h .</a:t>
            </a:r>
          </a:p>
          <a:p>
            <a:pPr marL="914400" lvl="1" indent="-457200" algn="just">
              <a:buFont typeface="+mj-lt"/>
              <a:buAutoNum type="arabicPeriod"/>
            </a:pPr>
            <a:endParaRPr lang="en-US" altLang="zh-CN" sz="2000" cap="none" dirty="0" smtClean="0">
              <a:solidFill>
                <a:schemeClr val="tx1"/>
              </a:solidFill>
            </a:endParaRPr>
          </a:p>
          <a:p>
            <a:pPr marL="914400" lvl="1" indent="-457200" algn="just">
              <a:buFont typeface="+mj-lt"/>
              <a:buAutoNum type="arabicPeriod"/>
            </a:pPr>
            <a:r>
              <a:rPr lang="en-US" altLang="zh-CN" sz="2000" b="1" cap="none" dirty="0" smtClean="0">
                <a:solidFill>
                  <a:schemeClr val="tx1"/>
                </a:solidFill>
              </a:rPr>
              <a:t>void main() -</a:t>
            </a:r>
            <a:r>
              <a:rPr lang="en-US" altLang="zh-CN" sz="2000" cap="none" dirty="0" smtClean="0">
                <a:solidFill>
                  <a:schemeClr val="tx1"/>
                </a:solidFill>
              </a:rPr>
              <a:t> The main() function is the entry point of every program in c language.</a:t>
            </a:r>
          </a:p>
          <a:p>
            <a:pPr marL="914400" lvl="1" indent="-457200" algn="just">
              <a:buFont typeface="+mj-lt"/>
              <a:buAutoNum type="arabicPeriod"/>
            </a:pPr>
            <a:endParaRPr lang="en-US" altLang="zh-CN" sz="2000" cap="none" dirty="0" smtClean="0">
              <a:solidFill>
                <a:schemeClr val="tx1"/>
              </a:solidFill>
            </a:endParaRPr>
          </a:p>
          <a:p>
            <a:pPr marL="914400" lvl="1" indent="-457200" algn="just">
              <a:buFont typeface="+mj-lt"/>
              <a:buAutoNum type="arabicPeriod"/>
            </a:pPr>
            <a:r>
              <a:rPr lang="en-US" altLang="zh-CN" sz="2000" b="1" cap="none" dirty="0" smtClean="0">
                <a:solidFill>
                  <a:schemeClr val="tx1"/>
                </a:solidFill>
              </a:rPr>
              <a:t>printf() -</a:t>
            </a:r>
            <a:r>
              <a:rPr lang="en-US" altLang="zh-CN" sz="2000" cap="none" dirty="0" smtClean="0">
                <a:solidFill>
                  <a:schemeClr val="tx1"/>
                </a:solidFill>
              </a:rPr>
              <a:t> The printf() function is used to print data on the console.</a:t>
            </a:r>
          </a:p>
        </p:txBody>
      </p:sp>
      <p:sp>
        <p:nvSpPr>
          <p:cNvPr id="4" name="Slide Number Placeholder 3"/>
          <p:cNvSpPr>
            <a:spLocks noGrp="1"/>
          </p:cNvSpPr>
          <p:nvPr>
            <p:ph type="sldNum" sz="quarter" idx="12"/>
          </p:nvPr>
        </p:nvSpPr>
        <p:spPr/>
        <p:txBody>
          <a:bodyPr/>
          <a:lstStyle/>
          <a:p>
            <a:fld id="{884B2D4D-9A24-443E-B2EC-168B0201A849}" type="slidenum">
              <a:rPr lang="en-US" smtClean="0"/>
              <a:t>4</a:t>
            </a:fld>
            <a:endParaRPr lang="en-US" dirty="0"/>
          </a:p>
        </p:txBody>
      </p:sp>
    </p:spTree>
    <p:extLst>
      <p:ext uri="{BB962C8B-B14F-4D97-AF65-F5344CB8AC3E}">
        <p14:creationId xmlns:p14="http://schemas.microsoft.com/office/powerpoint/2010/main" val="1671120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smtClean="0"/>
              <a:t>Flow of C Program -</a:t>
            </a:r>
            <a:endParaRPr lang="en-US" sz="3600" dirty="0"/>
          </a:p>
        </p:txBody>
      </p:sp>
      <p:sp>
        <p:nvSpPr>
          <p:cNvPr id="3" name="TextBox 2"/>
          <p:cNvSpPr txBox="1"/>
          <p:nvPr/>
        </p:nvSpPr>
        <p:spPr>
          <a:xfrm>
            <a:off x="838200" y="1020156"/>
            <a:ext cx="10515600" cy="769441"/>
          </a:xfrm>
          <a:prstGeom prst="rect">
            <a:avLst/>
          </a:prstGeom>
          <a:noFill/>
        </p:spPr>
        <p:txBody>
          <a:bodyPr wrap="square" rtlCol="0" anchor="t">
            <a:spAutoFit/>
          </a:bodyPr>
          <a:lstStyle/>
          <a:p>
            <a:pPr algn="just"/>
            <a:endParaRPr lang="en-US" altLang="zh-CN" sz="2400" cap="none" dirty="0" smtClean="0">
              <a:solidFill>
                <a:schemeClr val="tx1"/>
              </a:solidFill>
            </a:endParaRPr>
          </a:p>
          <a:p>
            <a:pPr marL="457200" indent="-457200" algn="just">
              <a:buFont typeface="+mj-lt"/>
              <a:buAutoNum type="arabicPeriod"/>
            </a:pPr>
            <a:endParaRPr lang="en-US" altLang="zh-CN" sz="2000" cap="none" dirty="0" smtClean="0">
              <a:solidFill>
                <a:schemeClr val="tx1"/>
              </a:solidFill>
              <a:latin typeface="+mn-lt"/>
            </a:endParaRPr>
          </a:p>
        </p:txBody>
      </p:sp>
      <p:sp>
        <p:nvSpPr>
          <p:cNvPr id="4" name="Slide Number Placeholder 3"/>
          <p:cNvSpPr>
            <a:spLocks noGrp="1"/>
          </p:cNvSpPr>
          <p:nvPr>
            <p:ph type="sldNum" sz="quarter" idx="12"/>
          </p:nvPr>
        </p:nvSpPr>
        <p:spPr/>
        <p:txBody>
          <a:bodyPr/>
          <a:lstStyle/>
          <a:p>
            <a:fld id="{884B2D4D-9A24-443E-B2EC-168B0201A849}" type="slidenum">
              <a:rPr lang="en-US" smtClean="0"/>
              <a:t>5</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8175" y="1020156"/>
            <a:ext cx="8693063" cy="5389396"/>
          </a:xfrm>
          <a:prstGeom prst="rect">
            <a:avLst/>
          </a:prstGeom>
        </p:spPr>
      </p:pic>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0695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printf() and scanf() in </a:t>
            </a:r>
            <a:r>
              <a:rPr lang="en-US" sz="3600" dirty="0" smtClean="0"/>
              <a:t>C -</a:t>
            </a:r>
            <a:endParaRPr lang="en-US" sz="3600" dirty="0"/>
          </a:p>
        </p:txBody>
      </p:sp>
      <p:sp>
        <p:nvSpPr>
          <p:cNvPr id="3" name="TextBox 2"/>
          <p:cNvSpPr txBox="1"/>
          <p:nvPr/>
        </p:nvSpPr>
        <p:spPr>
          <a:xfrm>
            <a:off x="838200" y="1245625"/>
            <a:ext cx="10515600" cy="3139321"/>
          </a:xfrm>
          <a:prstGeom prst="rect">
            <a:avLst/>
          </a:prstGeom>
          <a:noFill/>
        </p:spPr>
        <p:txBody>
          <a:bodyPr wrap="square" rtlCol="0" anchor="t">
            <a:spAutoFit/>
          </a:bodyPr>
          <a:lstStyle/>
          <a:p>
            <a:pPr marL="342900" indent="-342900" algn="just">
              <a:buFont typeface="Arial" panose="020B0604020202020204" pitchFamily="34" charset="0"/>
              <a:buChar char="•"/>
            </a:pPr>
            <a:r>
              <a:rPr lang="en-US" altLang="zh-CN" sz="2000" cap="none" dirty="0" smtClean="0">
                <a:solidFill>
                  <a:schemeClr val="tx1"/>
                </a:solidFill>
              </a:rPr>
              <a:t>The printf() and scanf() functions are used for input and output in C language. Both functions are inbuilt library functions, defined in stdio.h (header file).</a:t>
            </a:r>
          </a:p>
          <a:p>
            <a:pPr marL="342900" indent="-342900" algn="just">
              <a:buFont typeface="Arial" panose="020B0604020202020204" pitchFamily="34" charset="0"/>
              <a:buChar char="•"/>
            </a:pPr>
            <a:endParaRPr lang="en-US" altLang="zh-CN" cap="none" dirty="0" smtClean="0">
              <a:solidFill>
                <a:schemeClr val="tx1"/>
              </a:solidFill>
              <a:latin typeface="+mn-lt"/>
            </a:endParaRPr>
          </a:p>
          <a:p>
            <a:pPr marL="342900" indent="-342900" algn="just">
              <a:buFont typeface="Arial" panose="020B0604020202020204" pitchFamily="34" charset="0"/>
              <a:buChar char="•"/>
            </a:pPr>
            <a:r>
              <a:rPr lang="en-US" sz="2000" b="1" i="1" dirty="0"/>
              <a:t>printf() </a:t>
            </a:r>
            <a:r>
              <a:rPr lang="en-US" sz="2000" b="1" i="1" dirty="0" smtClean="0"/>
              <a:t>function -</a:t>
            </a:r>
            <a:endParaRPr lang="en-US" sz="2000" b="1" i="1" dirty="0"/>
          </a:p>
          <a:p>
            <a:pPr lvl="1" algn="just"/>
            <a:r>
              <a:rPr lang="en-US" sz="2000" dirty="0"/>
              <a:t>The printf() function is used for output. It prints the given statement to the console.</a:t>
            </a:r>
          </a:p>
          <a:p>
            <a:pPr lvl="1" algn="ctr"/>
            <a:r>
              <a:rPr lang="en-US" sz="2000" b="1" dirty="0" smtClean="0">
                <a:solidFill>
                  <a:srgbClr val="FF0000"/>
                </a:solidFill>
              </a:rPr>
              <a:t>printf</a:t>
            </a:r>
            <a:r>
              <a:rPr lang="en-US" sz="2000" b="1" dirty="0">
                <a:solidFill>
                  <a:srgbClr val="FF0000"/>
                </a:solidFill>
              </a:rPr>
              <a:t>("format string</a:t>
            </a:r>
            <a:r>
              <a:rPr lang="en-US" sz="2000" b="1" dirty="0" smtClean="0">
                <a:solidFill>
                  <a:srgbClr val="FF0000"/>
                </a:solidFill>
              </a:rPr>
              <a:t>", argument_list</a:t>
            </a:r>
            <a:r>
              <a:rPr lang="en-US" sz="2000" b="1" dirty="0">
                <a:solidFill>
                  <a:srgbClr val="FF0000"/>
                </a:solidFill>
              </a:rPr>
              <a:t>);  </a:t>
            </a:r>
            <a:endParaRPr lang="en-US" sz="2000" b="1" dirty="0" smtClean="0">
              <a:solidFill>
                <a:srgbClr val="FF0000"/>
              </a:solidFill>
            </a:endParaRPr>
          </a:p>
          <a:p>
            <a:pPr lvl="1" algn="ctr"/>
            <a:endParaRPr lang="en-US" sz="2000" b="1" dirty="0">
              <a:solidFill>
                <a:srgbClr val="FF0000"/>
              </a:solidFill>
            </a:endParaRPr>
          </a:p>
          <a:p>
            <a:pPr marL="342900" indent="-342900">
              <a:buFont typeface="Arial" panose="020B0604020202020204" pitchFamily="34" charset="0"/>
              <a:buChar char="•"/>
            </a:pPr>
            <a:r>
              <a:rPr lang="en-US" sz="2000" b="1" i="1" dirty="0"/>
              <a:t>scanf() </a:t>
            </a:r>
            <a:r>
              <a:rPr lang="en-US" sz="2000" b="1" i="1" dirty="0" smtClean="0"/>
              <a:t>function –</a:t>
            </a:r>
          </a:p>
          <a:p>
            <a:pPr lvl="1"/>
            <a:r>
              <a:rPr lang="en-US" sz="2000" dirty="0" smtClean="0"/>
              <a:t>The scanf() function is used for input. It reads the input data from the console.</a:t>
            </a:r>
          </a:p>
          <a:p>
            <a:pPr lvl="1" algn="ctr"/>
            <a:r>
              <a:rPr lang="en-US" sz="2000" b="1" dirty="0">
                <a:solidFill>
                  <a:srgbClr val="FF0000"/>
                </a:solidFill>
              </a:rPr>
              <a:t>scanf("format string</a:t>
            </a:r>
            <a:r>
              <a:rPr lang="en-US" sz="2000" b="1" dirty="0" smtClean="0">
                <a:solidFill>
                  <a:srgbClr val="FF0000"/>
                </a:solidFill>
              </a:rPr>
              <a:t>", argument_list</a:t>
            </a:r>
            <a:r>
              <a:rPr lang="en-US" sz="2000" b="1" dirty="0">
                <a:solidFill>
                  <a:srgbClr val="FF0000"/>
                </a:solidFill>
              </a:rPr>
              <a:t>);  </a:t>
            </a:r>
          </a:p>
        </p:txBody>
      </p:sp>
      <p:sp>
        <p:nvSpPr>
          <p:cNvPr id="4" name="Slide Number Placeholder 3"/>
          <p:cNvSpPr>
            <a:spLocks noGrp="1"/>
          </p:cNvSpPr>
          <p:nvPr>
            <p:ph type="sldNum" sz="quarter" idx="12"/>
          </p:nvPr>
        </p:nvSpPr>
        <p:spPr/>
        <p:txBody>
          <a:bodyPr/>
          <a:lstStyle/>
          <a:p>
            <a:fld id="{884B2D4D-9A24-443E-B2EC-168B0201A849}" type="slidenum">
              <a:rPr lang="en-US" smtClean="0"/>
              <a:t>6</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75969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171"/>
          </a:xfrm>
        </p:spPr>
        <p:txBody>
          <a:bodyPr>
            <a:noAutofit/>
          </a:bodyPr>
          <a:lstStyle/>
          <a:p>
            <a:r>
              <a:rPr lang="en-US" sz="3600" dirty="0" smtClean="0"/>
              <a:t>The Character set of ‘C’ -</a:t>
            </a:r>
            <a:endParaRPr lang="en-US" sz="3600" dirty="0"/>
          </a:p>
        </p:txBody>
      </p:sp>
      <p:sp>
        <p:nvSpPr>
          <p:cNvPr id="3" name="Content Placeholder 2"/>
          <p:cNvSpPr>
            <a:spLocks noGrp="1"/>
          </p:cNvSpPr>
          <p:nvPr>
            <p:ph idx="1"/>
          </p:nvPr>
        </p:nvSpPr>
        <p:spPr>
          <a:xfrm>
            <a:off x="838200" y="1124166"/>
            <a:ext cx="10515600" cy="5232184"/>
          </a:xfrm>
        </p:spPr>
        <p:txBody>
          <a:bodyPr>
            <a:normAutofit fontScale="92500" lnSpcReduction="10000"/>
          </a:bodyPr>
          <a:lstStyle/>
          <a:p>
            <a:r>
              <a:rPr lang="en-US" sz="2000" dirty="0" smtClean="0"/>
              <a:t>C language consist of some characters set, numbers and some special symbols. The character set of C consist of all the alphabets of English language. C consist of the followings – </a:t>
            </a:r>
          </a:p>
          <a:p>
            <a:endParaRPr lang="en-US" sz="2000" dirty="0" smtClean="0"/>
          </a:p>
          <a:p>
            <a:endParaRPr lang="en-US" sz="2000" dirty="0"/>
          </a:p>
          <a:p>
            <a:endParaRPr lang="en-US" sz="2000" dirty="0" smtClean="0"/>
          </a:p>
          <a:p>
            <a:endParaRPr lang="en-US" sz="2000" dirty="0"/>
          </a:p>
          <a:p>
            <a:pPr algn="just"/>
            <a:endParaRPr lang="en-US" sz="2000" b="1" i="1" dirty="0" smtClean="0"/>
          </a:p>
          <a:p>
            <a:pPr algn="just"/>
            <a:r>
              <a:rPr lang="en-US" sz="2000" b="1" i="1" dirty="0" smtClean="0"/>
              <a:t>Token - </a:t>
            </a:r>
            <a:r>
              <a:rPr lang="en-US" sz="2000" dirty="0" smtClean="0"/>
              <a:t>The words formed from the character set are building blocks of C and are sometimes known as tokens. These tokens represent the individual entity of language. </a:t>
            </a:r>
          </a:p>
          <a:p>
            <a:pPr algn="just"/>
            <a:r>
              <a:rPr lang="en-US" sz="2000" dirty="0" smtClean="0"/>
              <a:t>The following different types of token are used in C – </a:t>
            </a:r>
          </a:p>
          <a:p>
            <a:pPr marL="914400" lvl="1" indent="-457200" algn="just">
              <a:buFont typeface="+mj-lt"/>
              <a:buAutoNum type="arabicPeriod"/>
            </a:pPr>
            <a:r>
              <a:rPr lang="en-US" sz="2000" dirty="0" smtClean="0"/>
              <a:t>Identifiers</a:t>
            </a:r>
          </a:p>
          <a:p>
            <a:pPr marL="914400" lvl="1" indent="-457200" algn="just">
              <a:buFont typeface="+mj-lt"/>
              <a:buAutoNum type="arabicPeriod"/>
            </a:pPr>
            <a:r>
              <a:rPr lang="en-US" sz="2000" dirty="0" smtClean="0"/>
              <a:t>Variables</a:t>
            </a:r>
          </a:p>
          <a:p>
            <a:pPr marL="914400" lvl="1" indent="-457200" algn="just">
              <a:buFont typeface="+mj-lt"/>
              <a:buAutoNum type="arabicPeriod"/>
            </a:pPr>
            <a:r>
              <a:rPr lang="en-US" sz="2000" dirty="0" smtClean="0"/>
              <a:t>Keywords</a:t>
            </a:r>
          </a:p>
          <a:p>
            <a:pPr marL="914400" lvl="1" indent="-457200" algn="just">
              <a:buFont typeface="+mj-lt"/>
              <a:buAutoNum type="arabicPeriod"/>
            </a:pPr>
            <a:r>
              <a:rPr lang="en-US" sz="2000" dirty="0" smtClean="0"/>
              <a:t>Constants	</a:t>
            </a:r>
          </a:p>
          <a:p>
            <a:pPr marL="914400" lvl="1" indent="-457200" algn="just">
              <a:buFont typeface="+mj-lt"/>
              <a:buAutoNum type="arabicPeriod"/>
            </a:pPr>
            <a:r>
              <a:rPr lang="en-US" sz="2000" dirty="0" smtClean="0"/>
              <a:t>Operators</a:t>
            </a:r>
          </a:p>
          <a:p>
            <a:pPr marL="914400" lvl="1" indent="-457200" algn="just">
              <a:buFont typeface="+mj-lt"/>
              <a:buAutoNum type="arabicPeriod"/>
            </a:pPr>
            <a:r>
              <a:rPr lang="en-US" sz="2000" dirty="0" smtClean="0"/>
              <a:t>Punctuators</a:t>
            </a:r>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884B2D4D-9A24-443E-B2EC-168B0201A849}" type="slidenum">
              <a:rPr lang="en-US" smtClean="0"/>
              <a:t>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105932883"/>
              </p:ext>
            </p:extLst>
          </p:nvPr>
        </p:nvGraphicFramePr>
        <p:xfrm>
          <a:off x="1731375" y="1859534"/>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r>
                        <a:rPr lang="en-US" sz="1800" dirty="0" smtClean="0"/>
                        <a:t>Alphabets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 to z, A to Z</a:t>
                      </a:r>
                    </a:p>
                  </a:txBody>
                  <a:tcPr/>
                </a:tc>
              </a:tr>
              <a:tr h="370840">
                <a:tc>
                  <a:txBody>
                    <a:bodyPr/>
                    <a:lstStyle/>
                    <a:p>
                      <a:r>
                        <a:rPr lang="en-US" sz="1800" dirty="0" smtClean="0"/>
                        <a:t>Numeric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0,1 to 9</a:t>
                      </a:r>
                    </a:p>
                  </a:txBody>
                  <a:tcPr/>
                </a:tc>
              </a:tr>
              <a:tr h="370840">
                <a:tc>
                  <a:txBody>
                    <a:bodyPr/>
                    <a:lstStyle/>
                    <a:p>
                      <a:r>
                        <a:rPr lang="en-US" sz="1800" dirty="0" smtClean="0"/>
                        <a:t>Special Symbols</a:t>
                      </a:r>
                      <a:endParaRPr lang="en-US" dirty="0"/>
                    </a:p>
                  </a:txBody>
                  <a:tcPr/>
                </a:tc>
                <a:tc>
                  <a:txBody>
                    <a:bodyPr/>
                    <a:lstStyle/>
                    <a:p>
                      <a:r>
                        <a:rPr lang="en-US" dirty="0" smtClean="0"/>
                        <a:t>{}, [], ?, +,</a:t>
                      </a:r>
                      <a:r>
                        <a:rPr lang="en-US" baseline="0" dirty="0" smtClean="0"/>
                        <a:t> -, *, /, %, ! etc.</a:t>
                      </a:r>
                      <a:endParaRPr lang="en-US" dirty="0"/>
                    </a:p>
                  </a:txBody>
                  <a:tcPr/>
                </a:tc>
              </a:tr>
            </a:tbl>
          </a:graphicData>
        </a:graphic>
      </p:graphicFrame>
    </p:spTree>
    <p:extLst>
      <p:ext uri="{BB962C8B-B14F-4D97-AF65-F5344CB8AC3E}">
        <p14:creationId xmlns:p14="http://schemas.microsoft.com/office/powerpoint/2010/main" val="1925992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171"/>
          </a:xfrm>
        </p:spPr>
        <p:txBody>
          <a:bodyPr>
            <a:noAutofit/>
          </a:bodyPr>
          <a:lstStyle/>
          <a:p>
            <a:r>
              <a:rPr lang="en-US" sz="3600" dirty="0" smtClean="0"/>
              <a:t>Identifiers in C -</a:t>
            </a:r>
            <a:endParaRPr lang="en-US" sz="3600" dirty="0"/>
          </a:p>
        </p:txBody>
      </p:sp>
      <p:sp>
        <p:nvSpPr>
          <p:cNvPr id="3" name="Content Placeholder 2"/>
          <p:cNvSpPr>
            <a:spLocks noGrp="1"/>
          </p:cNvSpPr>
          <p:nvPr>
            <p:ph idx="1"/>
          </p:nvPr>
        </p:nvSpPr>
        <p:spPr>
          <a:xfrm>
            <a:off x="838200" y="1124166"/>
            <a:ext cx="10515600" cy="5232184"/>
          </a:xfrm>
        </p:spPr>
        <p:txBody>
          <a:bodyPr>
            <a:normAutofit/>
          </a:bodyPr>
          <a:lstStyle/>
          <a:p>
            <a:pPr algn="just">
              <a:lnSpc>
                <a:spcPct val="100000"/>
              </a:lnSpc>
            </a:pPr>
            <a:r>
              <a:rPr lang="en-IN" altLang="en-US" sz="2200" dirty="0" smtClean="0"/>
              <a:t>A 'C' program consist of two types of elements –</a:t>
            </a:r>
          </a:p>
          <a:p>
            <a:pPr marL="685800" lvl="2" algn="just">
              <a:lnSpc>
                <a:spcPct val="100000"/>
              </a:lnSpc>
              <a:spcBef>
                <a:spcPts val="0"/>
              </a:spcBef>
            </a:pPr>
            <a:r>
              <a:rPr lang="en-IN" altLang="en-US" dirty="0" smtClean="0"/>
              <a:t>User Defined</a:t>
            </a:r>
          </a:p>
          <a:p>
            <a:pPr marL="685800" lvl="2" algn="just">
              <a:lnSpc>
                <a:spcPct val="100000"/>
              </a:lnSpc>
              <a:spcBef>
                <a:spcPts val="0"/>
              </a:spcBef>
            </a:pPr>
            <a:r>
              <a:rPr lang="en-IN" altLang="en-US" dirty="0" smtClean="0"/>
              <a:t>System Defined</a:t>
            </a:r>
            <a:endParaRPr lang="en-IN" altLang="en-US" sz="1800" dirty="0" smtClean="0"/>
          </a:p>
          <a:p>
            <a:pPr marL="228600" lvl="1" algn="just">
              <a:lnSpc>
                <a:spcPct val="100000"/>
              </a:lnSpc>
              <a:spcBef>
                <a:spcPts val="1000"/>
              </a:spcBef>
            </a:pPr>
            <a:r>
              <a:rPr lang="en-IN" altLang="en-US" sz="2200" dirty="0" smtClean="0"/>
              <a:t>Identifiers is nothing but a name given to these elements. </a:t>
            </a:r>
            <a:r>
              <a:rPr lang="en-US" altLang="en-US" sz="2200" dirty="0" smtClean="0"/>
              <a:t>An identifier is a word used by a programmer to name a variable , function, or label.</a:t>
            </a:r>
          </a:p>
          <a:p>
            <a:pPr marL="228600" lvl="1" algn="just">
              <a:lnSpc>
                <a:spcPct val="100000"/>
              </a:lnSpc>
              <a:spcBef>
                <a:spcPts val="1000"/>
              </a:spcBef>
            </a:pPr>
            <a:endParaRPr lang="en-US" altLang="en-US" sz="2200" dirty="0"/>
          </a:p>
          <a:p>
            <a:pPr marL="228600" lvl="1" algn="just">
              <a:lnSpc>
                <a:spcPct val="100000"/>
              </a:lnSpc>
              <a:spcBef>
                <a:spcPts val="1000"/>
              </a:spcBef>
            </a:pPr>
            <a:r>
              <a:rPr lang="en-US" altLang="en-US" sz="2200" dirty="0" smtClean="0"/>
              <a:t> </a:t>
            </a:r>
            <a:r>
              <a:rPr lang="en-US" altLang="en-US" sz="2200" b="1" i="1" dirty="0" smtClean="0"/>
              <a:t>Naming Conventions of a Identifiers –</a:t>
            </a:r>
          </a:p>
          <a:p>
            <a:pPr marL="914400" lvl="2" indent="-457200" algn="just">
              <a:lnSpc>
                <a:spcPct val="100000"/>
              </a:lnSpc>
              <a:spcBef>
                <a:spcPts val="1000"/>
              </a:spcBef>
              <a:buFont typeface="+mj-lt"/>
              <a:buAutoNum type="arabicPeriod"/>
            </a:pPr>
            <a:r>
              <a:rPr lang="en-US" altLang="en-US" dirty="0" smtClean="0"/>
              <a:t>Identifiers consist of letters and digits, in any order, except that the first character or label.</a:t>
            </a:r>
          </a:p>
          <a:p>
            <a:pPr marL="914400" lvl="2" indent="-457200" algn="just">
              <a:lnSpc>
                <a:spcPct val="100000"/>
              </a:lnSpc>
              <a:spcBef>
                <a:spcPts val="1000"/>
              </a:spcBef>
              <a:buFont typeface="+mj-lt"/>
              <a:buAutoNum type="arabicPeriod"/>
            </a:pPr>
            <a:r>
              <a:rPr lang="en-US" altLang="en-US" dirty="0" smtClean="0"/>
              <a:t>Identifiers consist of letters and digits if any order, except that the first character must be letter.</a:t>
            </a:r>
          </a:p>
          <a:p>
            <a:pPr marL="914400" lvl="2" indent="-457200" algn="just">
              <a:lnSpc>
                <a:spcPct val="100000"/>
              </a:lnSpc>
              <a:spcBef>
                <a:spcPts val="1000"/>
              </a:spcBef>
              <a:buFont typeface="+mj-lt"/>
              <a:buAutoNum type="arabicPeriod"/>
            </a:pPr>
            <a:r>
              <a:rPr lang="en-US" altLang="en-US" dirty="0" smtClean="0"/>
              <a:t>Both Upper and lowercase letters can be used</a:t>
            </a:r>
            <a:endParaRPr lang="en-IN" altLang="en-US" sz="2200" dirty="0" smtClean="0"/>
          </a:p>
          <a:p>
            <a:pPr algn="just">
              <a:lnSpc>
                <a:spcPct val="100000"/>
              </a:lnSpc>
            </a:pPr>
            <a:endParaRPr lang="en-IN" altLang="en-US" sz="2200" dirty="0"/>
          </a:p>
          <a:p>
            <a:pPr>
              <a:lnSpc>
                <a:spcPct val="100000"/>
              </a:lnSpc>
            </a:pPr>
            <a:endParaRPr lang="en-US" sz="2200" dirty="0" smtClean="0"/>
          </a:p>
          <a:p>
            <a:pPr>
              <a:lnSpc>
                <a:spcPct val="100000"/>
              </a:lnSpc>
            </a:pPr>
            <a:endParaRPr lang="en-US" sz="2000" dirty="0" smtClean="0"/>
          </a:p>
          <a:p>
            <a:pPr>
              <a:lnSpc>
                <a:spcPct val="100000"/>
              </a:lnSpc>
            </a:pPr>
            <a:endParaRPr lang="en-US" sz="2000" dirty="0"/>
          </a:p>
        </p:txBody>
      </p:sp>
      <p:sp>
        <p:nvSpPr>
          <p:cNvPr id="4" name="Slide Number Placeholder 3"/>
          <p:cNvSpPr>
            <a:spLocks noGrp="1"/>
          </p:cNvSpPr>
          <p:nvPr>
            <p:ph type="sldNum" sz="quarter" idx="12"/>
          </p:nvPr>
        </p:nvSpPr>
        <p:spPr/>
        <p:txBody>
          <a:bodyPr/>
          <a:lstStyle/>
          <a:p>
            <a:fld id="{884B2D4D-9A24-443E-B2EC-168B0201A849}" type="slidenum">
              <a:rPr lang="en-US" smtClean="0"/>
              <a:t>8</a:t>
            </a:fld>
            <a:endParaRPr lang="en-US" dirty="0"/>
          </a:p>
        </p:txBody>
      </p:sp>
    </p:spTree>
    <p:extLst>
      <p:ext uri="{BB962C8B-B14F-4D97-AF65-F5344CB8AC3E}">
        <p14:creationId xmlns:p14="http://schemas.microsoft.com/office/powerpoint/2010/main" val="1242026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Variables in </a:t>
            </a:r>
            <a:r>
              <a:rPr lang="en-US" sz="3600" dirty="0" smtClean="0"/>
              <a:t>C -</a:t>
            </a:r>
            <a:endParaRPr lang="en-US" sz="3600" dirty="0"/>
          </a:p>
        </p:txBody>
      </p:sp>
      <p:sp>
        <p:nvSpPr>
          <p:cNvPr id="3" name="TextBox 2"/>
          <p:cNvSpPr txBox="1"/>
          <p:nvPr/>
        </p:nvSpPr>
        <p:spPr>
          <a:xfrm>
            <a:off x="838200" y="1245625"/>
            <a:ext cx="10515600" cy="5016758"/>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000" dirty="0"/>
              <a:t>A </a:t>
            </a:r>
            <a:r>
              <a:rPr lang="en-US" sz="2000" b="1" dirty="0"/>
              <a:t>variable</a:t>
            </a:r>
            <a:r>
              <a:rPr lang="en-US" sz="2000" dirty="0"/>
              <a:t> is a name of the memory location. It is used to store data. Its value can be changed, and it can be reused many </a:t>
            </a:r>
            <a:r>
              <a:rPr lang="en-US" sz="2000" dirty="0" smtClean="0"/>
              <a:t>times. It </a:t>
            </a:r>
            <a:r>
              <a:rPr lang="en-US" sz="2000" dirty="0"/>
              <a:t>is a way to represent memory location through symbol so that it can be easily identified</a:t>
            </a:r>
            <a:r>
              <a:rPr lang="en-US" sz="2000" dirty="0" smtClean="0"/>
              <a:t>.</a:t>
            </a:r>
          </a:p>
          <a:p>
            <a:pPr algn="ctr"/>
            <a:r>
              <a:rPr lang="en-US" sz="2000" b="1" dirty="0">
                <a:solidFill>
                  <a:srgbClr val="FF0000"/>
                </a:solidFill>
              </a:rPr>
              <a:t>type variable_list</a:t>
            </a:r>
            <a:r>
              <a:rPr lang="en-US" sz="2000" b="1" dirty="0" smtClean="0">
                <a:solidFill>
                  <a:srgbClr val="FF0000"/>
                </a:solidFill>
              </a:rPr>
              <a:t>;</a:t>
            </a:r>
            <a:endParaRPr lang="en-US" sz="2000" b="1" dirty="0">
              <a:solidFill>
                <a:srgbClr val="FF0000"/>
              </a:solidFill>
            </a:endParaRP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The example of declaring the variable is given below –</a:t>
            </a:r>
          </a:p>
          <a:p>
            <a:pPr lvl="1" algn="just"/>
            <a:r>
              <a:rPr lang="en-US" sz="2000" b="1" i="1" dirty="0" smtClean="0"/>
              <a:t>int a;  </a:t>
            </a:r>
          </a:p>
          <a:p>
            <a:pPr lvl="1" algn="just"/>
            <a:r>
              <a:rPr lang="en-US" sz="2000" b="1" i="1" dirty="0" smtClean="0"/>
              <a:t>float b;  </a:t>
            </a:r>
          </a:p>
          <a:p>
            <a:pPr lvl="1" algn="just"/>
            <a:r>
              <a:rPr lang="en-US" sz="2000" b="1" i="1" dirty="0" smtClean="0"/>
              <a:t>char c; </a:t>
            </a:r>
          </a:p>
          <a:p>
            <a:pPr marL="342900" indent="-342900" algn="just">
              <a:buFont typeface="Arial" panose="020B0604020202020204" pitchFamily="34" charset="0"/>
              <a:buChar char="•"/>
            </a:pPr>
            <a:r>
              <a:rPr lang="en-US" sz="2000" b="1" dirty="0" smtClean="0"/>
              <a:t>Note:</a:t>
            </a:r>
            <a:r>
              <a:rPr lang="en-US" sz="2000" b="1" i="1" dirty="0" smtClean="0"/>
              <a:t> </a:t>
            </a:r>
            <a:r>
              <a:rPr lang="en-US" sz="2000" dirty="0"/>
              <a:t>Here, a, b, c are variables. The int, float, char are the data types</a:t>
            </a:r>
            <a:r>
              <a:rPr lang="en-US" sz="2000" dirty="0" smtClean="0"/>
              <a:t>.</a:t>
            </a:r>
          </a:p>
          <a:p>
            <a:pPr marL="342900" indent="-342900" algn="just">
              <a:buFont typeface="Arial" panose="020B0604020202020204" pitchFamily="34" charset="0"/>
              <a:buChar char="•"/>
            </a:pPr>
            <a:endParaRPr lang="en-US" sz="2000" b="1" i="1" dirty="0"/>
          </a:p>
          <a:p>
            <a:pPr marL="342900" indent="-342900" algn="just">
              <a:buFont typeface="Arial" panose="020B0604020202020204" pitchFamily="34" charset="0"/>
              <a:buChar char="•"/>
            </a:pPr>
            <a:r>
              <a:rPr lang="en-US" sz="2000" dirty="0"/>
              <a:t>We can also provide values while declaring the variables as given </a:t>
            </a:r>
            <a:r>
              <a:rPr lang="en-US" sz="2000" dirty="0" smtClean="0"/>
              <a:t>below –</a:t>
            </a:r>
          </a:p>
          <a:p>
            <a:pPr lvl="1"/>
            <a:r>
              <a:rPr lang="en-US" sz="2000" b="1" i="1" dirty="0"/>
              <a:t>int</a:t>
            </a:r>
            <a:r>
              <a:rPr lang="en-US" sz="2000" i="1" dirty="0"/>
              <a:t> a=10</a:t>
            </a:r>
            <a:r>
              <a:rPr lang="en-US" sz="2000" i="1" dirty="0" smtClean="0"/>
              <a:t>, b=20;			//</a:t>
            </a:r>
            <a:r>
              <a:rPr lang="en-US" sz="2000" i="1" dirty="0"/>
              <a:t>declaring 2 variable of integer type  </a:t>
            </a:r>
          </a:p>
          <a:p>
            <a:pPr lvl="1"/>
            <a:r>
              <a:rPr lang="en-US" sz="2000" b="1" i="1" dirty="0"/>
              <a:t>float</a:t>
            </a:r>
            <a:r>
              <a:rPr lang="en-US" sz="2000" i="1" dirty="0"/>
              <a:t> f=20.8;  </a:t>
            </a:r>
          </a:p>
          <a:p>
            <a:pPr lvl="1"/>
            <a:r>
              <a:rPr lang="en-US" sz="2000" b="1" i="1" dirty="0"/>
              <a:t>char</a:t>
            </a:r>
            <a:r>
              <a:rPr lang="en-US" sz="2000" i="1" dirty="0"/>
              <a:t> c='A</a:t>
            </a:r>
            <a:r>
              <a:rPr lang="en-US" sz="2000" i="1" dirty="0" smtClean="0"/>
              <a:t>';</a:t>
            </a:r>
            <a:endParaRPr lang="en-US" sz="2000" b="1" dirty="0"/>
          </a:p>
          <a:p>
            <a:pPr algn="just"/>
            <a:endParaRPr lang="en-US" sz="2000" b="1" i="1" dirty="0"/>
          </a:p>
        </p:txBody>
      </p:sp>
      <p:sp>
        <p:nvSpPr>
          <p:cNvPr id="4" name="Slide Number Placeholder 3"/>
          <p:cNvSpPr>
            <a:spLocks noGrp="1"/>
          </p:cNvSpPr>
          <p:nvPr>
            <p:ph type="sldNum" sz="quarter" idx="12"/>
          </p:nvPr>
        </p:nvSpPr>
        <p:spPr/>
        <p:txBody>
          <a:bodyPr/>
          <a:lstStyle/>
          <a:p>
            <a:fld id="{884B2D4D-9A24-443E-B2EC-168B0201A849}" type="slidenum">
              <a:rPr lang="en-US" smtClean="0"/>
              <a:t>9</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31582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TotalTime>
  <Words>2160</Words>
  <Application>Microsoft Office PowerPoint</Application>
  <PresentationFormat>Widescreen</PresentationFormat>
  <Paragraphs>624</Paragraphs>
  <Slides>34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宋体</vt:lpstr>
      <vt:lpstr>Arial</vt:lpstr>
      <vt:lpstr>Calibri</vt:lpstr>
      <vt:lpstr>Calibri Light</vt:lpstr>
      <vt:lpstr>verdana</vt:lpstr>
      <vt:lpstr>Wingdings</vt:lpstr>
      <vt:lpstr>Office Theme</vt:lpstr>
      <vt:lpstr>C Programming Language</vt:lpstr>
      <vt:lpstr>General Aspect -</vt:lpstr>
      <vt:lpstr>Features of C Language - </vt:lpstr>
      <vt:lpstr>Basic Structure of C language -</vt:lpstr>
      <vt:lpstr>Flow of C Program -</vt:lpstr>
      <vt:lpstr>printf() and scanf() in C -</vt:lpstr>
      <vt:lpstr>The Character set of ‘C’ -</vt:lpstr>
      <vt:lpstr>Identifiers in C -</vt:lpstr>
      <vt:lpstr>Variables in C -</vt:lpstr>
      <vt:lpstr>Rules for defining variables -</vt:lpstr>
      <vt:lpstr>Types of Variables in C -</vt:lpstr>
      <vt:lpstr>Data Types in C -</vt:lpstr>
      <vt:lpstr>Data Types in C -</vt:lpstr>
      <vt:lpstr>Data Types in C -</vt:lpstr>
      <vt:lpstr>Data Types in C -</vt:lpstr>
      <vt:lpstr>Keywords in C -</vt:lpstr>
      <vt:lpstr>Comments in C -</vt:lpstr>
      <vt:lpstr>Escape Sequence in C -</vt:lpstr>
      <vt:lpstr>Constants in C -</vt:lpstr>
      <vt:lpstr>Different types of constants -</vt:lpstr>
      <vt:lpstr>2 ways to define constant in C -</vt:lpstr>
      <vt:lpstr>Format Specifier in C -</vt:lpstr>
      <vt:lpstr>Format Specifier in C -</vt:lpstr>
      <vt:lpstr>Format Specifier in C -</vt:lpstr>
      <vt:lpstr>Format Specifier in C -</vt:lpstr>
      <vt:lpstr>C Operators -</vt:lpstr>
      <vt:lpstr>Arithmetic Operators -</vt:lpstr>
      <vt:lpstr>Relational Operators -</vt:lpstr>
      <vt:lpstr>Logical Operators -</vt:lpstr>
      <vt:lpstr>Logical Operators -</vt:lpstr>
      <vt:lpstr>Assignment Operators -</vt:lpstr>
      <vt:lpstr>Increment &amp; Decrement Operators -</vt:lpstr>
      <vt:lpstr>Precedence of Operators in C -</vt:lpstr>
      <vt:lpstr>Precedence of Operators in C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dc:title>
  <dc:creator>CK</dc:creator>
  <cp:lastModifiedBy>CK</cp:lastModifiedBy>
  <cp:revision>95</cp:revision>
  <dcterms:created xsi:type="dcterms:W3CDTF">2019-07-09T07:02:35Z</dcterms:created>
  <dcterms:modified xsi:type="dcterms:W3CDTF">2019-07-10T08:55:30Z</dcterms:modified>
</cp:coreProperties>
</file>