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4" r:id="rId5"/>
    <p:sldId id="258" r:id="rId6"/>
    <p:sldId id="259" r:id="rId7"/>
    <p:sldId id="260"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79" r:id="rId28"/>
    <p:sldId id="283" r:id="rId29"/>
    <p:sldId id="286" r:id="rId30"/>
    <p:sldId id="284" r:id="rId31"/>
    <p:sldId id="285" r:id="rId32"/>
    <p:sldId id="287" r:id="rId33"/>
    <p:sldId id="288" r:id="rId34"/>
    <p:sldId id="290" r:id="rId35"/>
    <p:sldId id="291" r:id="rId36"/>
    <p:sldId id="289"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0A2D768-6516-433A-A081-84BF5B67F852}" type="datetimeFigureOut">
              <a:rPr lang="en-US" smtClean="0"/>
              <a:pPr/>
              <a:t>25-Oct-21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129DC0-1352-417A-8CD6-AA21133BAD0A}"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A2D768-6516-433A-A081-84BF5B67F852}" type="datetimeFigureOut">
              <a:rPr lang="en-US" smtClean="0"/>
              <a:pPr/>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29DC0-1352-417A-8CD6-AA21133BAD0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A129DC0-1352-417A-8CD6-AA21133BAD0A}"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A2D768-6516-433A-A081-84BF5B67F852}" type="datetimeFigureOut">
              <a:rPr lang="en-US" smtClean="0"/>
              <a:pPr/>
              <a:t>25-Oct-21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0A2D768-6516-433A-A081-84BF5B67F852}" type="datetimeFigureOut">
              <a:rPr lang="en-US" smtClean="0"/>
              <a:pPr/>
              <a:t>25-Oct-21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FA129DC0-1352-417A-8CD6-AA21133BAD0A}"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0A2D768-6516-433A-A081-84BF5B67F852}" type="datetimeFigureOut">
              <a:rPr lang="en-US" smtClean="0"/>
              <a:pPr/>
              <a:t>25-Oct-21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A129DC0-1352-417A-8CD6-AA21133BAD0A}"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0A2D768-6516-433A-A081-84BF5B67F852}" type="datetimeFigureOut">
              <a:rPr lang="en-US" smtClean="0"/>
              <a:pPr/>
              <a:t>25-Oct-21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29DC0-1352-417A-8CD6-AA21133BAD0A}"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0A2D768-6516-433A-A081-84BF5B67F852}" type="datetimeFigureOut">
              <a:rPr lang="en-US" smtClean="0"/>
              <a:pPr/>
              <a:t>25-Oct-21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A129DC0-1352-417A-8CD6-AA21133BAD0A}"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A2D768-6516-433A-A081-84BF5B67F852}" type="datetimeFigureOut">
              <a:rPr lang="en-US" smtClean="0"/>
              <a:pPr/>
              <a:t>25-Oct-21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FA129DC0-1352-417A-8CD6-AA21133BAD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0A2D768-6516-433A-A081-84BF5B67F852}" type="datetimeFigureOut">
              <a:rPr lang="en-US" smtClean="0"/>
              <a:pPr/>
              <a:t>25-Oct-21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A129DC0-1352-417A-8CD6-AA21133BAD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A129DC0-1352-417A-8CD6-AA21133BAD0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0A2D768-6516-433A-A081-84BF5B67F852}" type="datetimeFigureOut">
              <a:rPr lang="en-US" smtClean="0"/>
              <a:pPr/>
              <a:t>25-Oct-21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FA129DC0-1352-417A-8CD6-AA21133BAD0A}"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0A2D768-6516-433A-A081-84BF5B67F852}" type="datetimeFigureOut">
              <a:rPr lang="en-US" smtClean="0"/>
              <a:pPr/>
              <a:t>25-Oct-21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0A2D768-6516-433A-A081-84BF5B67F852}" type="datetimeFigureOut">
              <a:rPr lang="en-US" smtClean="0"/>
              <a:pPr/>
              <a:t>25-Oct-21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A129DC0-1352-417A-8CD6-AA21133BAD0A}"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534400" cy="1752600"/>
          </a:xfrm>
        </p:spPr>
        <p:txBody>
          <a:bodyPr anchor="ctr">
            <a:normAutofit/>
          </a:bodyPr>
          <a:lstStyle/>
          <a:p>
            <a:r>
              <a:rPr lang="en-US" sz="4000" b="1" dirty="0" smtClean="0"/>
              <a:t>Introduction to Data Structure</a:t>
            </a:r>
            <a:endParaRPr lang="en-US" sz="4000" b="1" dirty="0"/>
          </a:p>
        </p:txBody>
      </p:sp>
      <p:sp>
        <p:nvSpPr>
          <p:cNvPr id="4" name="TextBox 3"/>
          <p:cNvSpPr txBox="1"/>
          <p:nvPr/>
        </p:nvSpPr>
        <p:spPr>
          <a:xfrm>
            <a:off x="1295400" y="5943600"/>
            <a:ext cx="6324600" cy="369332"/>
          </a:xfrm>
          <a:prstGeom prst="rect">
            <a:avLst/>
          </a:prstGeom>
          <a:noFill/>
        </p:spPr>
        <p:txBody>
          <a:bodyPr wrap="square" rtlCol="0">
            <a:spAutoFit/>
          </a:bodyPr>
          <a:lstStyle/>
          <a:p>
            <a:pPr algn="ctr"/>
            <a:r>
              <a:rPr lang="en-US" i="1" dirty="0" smtClean="0"/>
              <a:t>Prepared By: Chandrakanta Sen</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1"/>
            <a:ext cx="8839200" cy="6340197"/>
          </a:xfrm>
          <a:prstGeom prst="rect">
            <a:avLst/>
          </a:prstGeom>
          <a:noFill/>
        </p:spPr>
        <p:txBody>
          <a:bodyPr wrap="square" rtlCol="0">
            <a:spAutoFit/>
          </a:bodyPr>
          <a:lstStyle/>
          <a:p>
            <a:pPr>
              <a:buFont typeface="Wingdings" pitchFamily="2" charset="2"/>
              <a:buChar char="§"/>
            </a:pPr>
            <a:r>
              <a:rPr lang="en-US" sz="2200" b="1" dirty="0" smtClean="0">
                <a:latin typeface="Calibri" pitchFamily="34" charset="0"/>
                <a:cs typeface="Calibri" pitchFamily="34" charset="0"/>
              </a:rPr>
              <a:t> Properties of ADT: </a:t>
            </a:r>
            <a:r>
              <a:rPr lang="en-US" sz="2200" dirty="0" smtClean="0">
                <a:latin typeface="Calibri" pitchFamily="34" charset="0"/>
                <a:cs typeface="Calibri" pitchFamily="34" charset="0"/>
              </a:rPr>
              <a:t>It is characterized by the following properties -</a:t>
            </a:r>
          </a:p>
          <a:p>
            <a:pPr marL="914400" lvl="1" indent="-457200" algn="just">
              <a:buFont typeface="+mj-lt"/>
              <a:buAutoNum type="arabicPeriod"/>
            </a:pPr>
            <a:r>
              <a:rPr lang="en-US" sz="2200" dirty="0" smtClean="0">
                <a:latin typeface="Calibri" pitchFamily="34" charset="0"/>
                <a:cs typeface="Calibri" pitchFamily="34" charset="0"/>
              </a:rPr>
              <a:t>It exports a type.</a:t>
            </a:r>
          </a:p>
          <a:p>
            <a:pPr marL="914400" lvl="1" indent="-457200" algn="just">
              <a:buFont typeface="+mj-lt"/>
              <a:buAutoNum type="arabicPeriod"/>
            </a:pPr>
            <a:r>
              <a:rPr lang="en-US" sz="2200" dirty="0" smtClean="0">
                <a:latin typeface="Calibri" pitchFamily="34" charset="0"/>
                <a:cs typeface="Calibri" pitchFamily="34" charset="0"/>
              </a:rPr>
              <a:t>It exports a set of operations. This set is called interface.</a:t>
            </a:r>
          </a:p>
          <a:p>
            <a:pPr marL="914400" lvl="1" indent="-457200" algn="just">
              <a:buFont typeface="+mj-lt"/>
              <a:buAutoNum type="arabicPeriod"/>
            </a:pPr>
            <a:r>
              <a:rPr lang="en-US" sz="2200" dirty="0" smtClean="0">
                <a:latin typeface="Calibri" pitchFamily="34" charset="0"/>
                <a:cs typeface="Calibri" pitchFamily="34" charset="0"/>
              </a:rPr>
              <a:t>Operations of the interface are the one and only access mechanism to the type's data structure.</a:t>
            </a:r>
          </a:p>
          <a:p>
            <a:pPr marL="914400" lvl="1" indent="-457200" algn="just">
              <a:buFont typeface="+mj-lt"/>
              <a:buAutoNum type="arabicPeriod"/>
            </a:pPr>
            <a:r>
              <a:rPr lang="en-US" sz="2200" dirty="0" smtClean="0">
                <a:latin typeface="Calibri" pitchFamily="34" charset="0"/>
                <a:cs typeface="Calibri" pitchFamily="34" charset="0"/>
              </a:rPr>
              <a:t>Axioms and pre-conditions define the application domain of the type.</a:t>
            </a:r>
          </a:p>
          <a:p>
            <a:pPr marL="914400" lvl="1" indent="-457200" algn="just"/>
            <a:endParaRPr lang="en-US" sz="1600" dirty="0" smtClean="0">
              <a:latin typeface="Calibri" pitchFamily="34" charset="0"/>
              <a:cs typeface="Calibri" pitchFamily="34" charset="0"/>
            </a:endParaRPr>
          </a:p>
          <a:p>
            <a:pPr algn="just">
              <a:buFont typeface="Wingdings" pitchFamily="2" charset="2"/>
              <a:buChar char="§"/>
            </a:pPr>
            <a:r>
              <a:rPr lang="en-US" sz="2200" b="1" dirty="0" smtClean="0">
                <a:latin typeface="Calibri" pitchFamily="34" charset="0"/>
                <a:cs typeface="Calibri" pitchFamily="34" charset="0"/>
              </a:rPr>
              <a:t>  Algorithm: </a:t>
            </a:r>
            <a:r>
              <a:rPr lang="en-US" sz="2200" dirty="0" smtClean="0">
                <a:latin typeface="Calibri" pitchFamily="34" charset="0"/>
                <a:cs typeface="Calibri" pitchFamily="34" charset="0"/>
              </a:rPr>
              <a:t>A finite sequence of instructions, each of which has a clear meaning and can be executed with a finite amount of effort in finite time. whatever the input values, an algorithm will definitely terminate after executing a finite number of instructions.</a:t>
            </a:r>
          </a:p>
          <a:p>
            <a:pPr algn="just"/>
            <a:endParaRPr lang="en-US" sz="1600" dirty="0" smtClean="0">
              <a:latin typeface="Calibri" pitchFamily="34" charset="0"/>
              <a:cs typeface="Calibri" pitchFamily="34" charset="0"/>
            </a:endParaRPr>
          </a:p>
          <a:p>
            <a:pPr algn="just"/>
            <a:r>
              <a:rPr lang="en-US" sz="2200" dirty="0" smtClean="0">
                <a:latin typeface="Calibri" pitchFamily="34" charset="0"/>
                <a:cs typeface="Calibri" pitchFamily="34" charset="0"/>
              </a:rPr>
              <a:t>A typical programming task can be divided into two phases:</a:t>
            </a:r>
          </a:p>
          <a:p>
            <a:pPr marL="914400" lvl="1" indent="-457200" algn="just">
              <a:buFont typeface="+mj-lt"/>
              <a:buAutoNum type="arabicPeriod"/>
            </a:pPr>
            <a:r>
              <a:rPr lang="en-US" sz="2200" b="1" dirty="0" smtClean="0">
                <a:latin typeface="Calibri" pitchFamily="34" charset="0"/>
                <a:cs typeface="Calibri" pitchFamily="34" charset="0"/>
              </a:rPr>
              <a:t>Problem solving phase: </a:t>
            </a:r>
            <a:r>
              <a:rPr lang="en-US" sz="2200" dirty="0" smtClean="0">
                <a:latin typeface="Calibri" pitchFamily="34" charset="0"/>
                <a:cs typeface="Calibri" pitchFamily="34" charset="0"/>
              </a:rPr>
              <a:t>Produce an ordered sequence of steps that describe solution of problem, this sequence of steps is called an algorithm.</a:t>
            </a:r>
          </a:p>
          <a:p>
            <a:pPr marL="914400" lvl="1" indent="-457200" algn="just">
              <a:buFont typeface="+mj-lt"/>
              <a:buAutoNum type="arabicPeriod"/>
            </a:pPr>
            <a:r>
              <a:rPr lang="en-US" sz="2200" b="1" dirty="0" smtClean="0">
                <a:latin typeface="Calibri" pitchFamily="34" charset="0"/>
                <a:cs typeface="Calibri" pitchFamily="34" charset="0"/>
              </a:rPr>
              <a:t>Implementation phase:</a:t>
            </a:r>
            <a:r>
              <a:rPr lang="en-US" sz="2200" dirty="0" smtClean="0">
                <a:latin typeface="Calibri" pitchFamily="34" charset="0"/>
                <a:cs typeface="Calibri" pitchFamily="34" charset="0"/>
              </a:rPr>
              <a:t> Implement the program in some programming language.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839200" cy="6340197"/>
          </a:xfrm>
          <a:prstGeom prst="rect">
            <a:avLst/>
          </a:prstGeom>
          <a:noFill/>
        </p:spPr>
        <p:txBody>
          <a:bodyPr wrap="square" rtlCol="0">
            <a:spAutoFit/>
          </a:bodyPr>
          <a:lstStyle/>
          <a:p>
            <a:pPr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Characteristics of an Algorithm: </a:t>
            </a:r>
            <a:r>
              <a:rPr lang="en-US" sz="2300" dirty="0" smtClean="0">
                <a:latin typeface="Calibri" pitchFamily="34" charset="0"/>
                <a:cs typeface="Calibri" pitchFamily="34" charset="0"/>
              </a:rPr>
              <a:t>The following are the characteristics of an algorithm</a:t>
            </a:r>
          </a:p>
          <a:p>
            <a:pPr marL="914400" lvl="1" indent="-457200" algn="just">
              <a:buFont typeface="+mj-lt"/>
              <a:buAutoNum type="arabicPeriod"/>
            </a:pPr>
            <a:r>
              <a:rPr lang="en-US" sz="2000" b="1" dirty="0" smtClean="0">
                <a:latin typeface="Calibri" pitchFamily="34" charset="0"/>
                <a:cs typeface="Calibri" pitchFamily="34" charset="0"/>
              </a:rPr>
              <a:t>Input:</a:t>
            </a:r>
            <a:r>
              <a:rPr lang="en-US" sz="2000" dirty="0" smtClean="0">
                <a:latin typeface="Calibri" pitchFamily="34" charset="0"/>
                <a:cs typeface="Calibri" pitchFamily="34" charset="0"/>
              </a:rPr>
              <a:t> An algorithm has some input values. We can pass 0 or some input value to an algorithm.</a:t>
            </a:r>
          </a:p>
          <a:p>
            <a:pPr marL="914400" lvl="1" indent="-457200" algn="just">
              <a:buFont typeface="+mj-lt"/>
              <a:buAutoNum type="arabicPeriod"/>
            </a:pPr>
            <a:endParaRPr lang="en-US" sz="20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Output:</a:t>
            </a:r>
            <a:r>
              <a:rPr lang="en-US" sz="2000" dirty="0" smtClean="0">
                <a:latin typeface="Calibri" pitchFamily="34" charset="0"/>
                <a:cs typeface="Calibri" pitchFamily="34" charset="0"/>
              </a:rPr>
              <a:t> We will get 1 or more output at the end of an algorithm.</a:t>
            </a:r>
          </a:p>
          <a:p>
            <a:pPr marL="914400" lvl="1" indent="-457200" algn="just">
              <a:buFont typeface="+mj-lt"/>
              <a:buAutoNum type="arabicPeriod"/>
            </a:pPr>
            <a:endParaRPr lang="en-US" sz="20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Unambiguity:</a:t>
            </a:r>
            <a:r>
              <a:rPr lang="en-US" sz="2000" dirty="0" smtClean="0">
                <a:latin typeface="Calibri" pitchFamily="34" charset="0"/>
                <a:cs typeface="Calibri" pitchFamily="34" charset="0"/>
              </a:rPr>
              <a:t> An algorithm should be unambiguous which means that the instructions in an algorithm should be clear and simple.</a:t>
            </a:r>
          </a:p>
          <a:p>
            <a:pPr marL="914400" lvl="1" indent="-457200" algn="just">
              <a:buFont typeface="+mj-lt"/>
              <a:buAutoNum type="arabicPeriod"/>
            </a:pPr>
            <a:endParaRPr lang="en-US" sz="20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Finiteness:</a:t>
            </a:r>
            <a:r>
              <a:rPr lang="en-US" sz="2000" dirty="0" smtClean="0">
                <a:latin typeface="Calibri" pitchFamily="34" charset="0"/>
                <a:cs typeface="Calibri" pitchFamily="34" charset="0"/>
              </a:rPr>
              <a:t> An algorithm should have finiteness. Here, finiteness means that the algorithm should contain a limited number of instructions, i.e., the instructions should be countable.</a:t>
            </a:r>
          </a:p>
          <a:p>
            <a:pPr marL="914400" lvl="1" indent="-457200" algn="just">
              <a:buFont typeface="+mj-lt"/>
              <a:buAutoNum type="arabicPeriod"/>
            </a:pPr>
            <a:endParaRPr lang="en-US" sz="20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Effectiveness:</a:t>
            </a:r>
            <a:r>
              <a:rPr lang="en-US" sz="2000" dirty="0" smtClean="0">
                <a:latin typeface="Calibri" pitchFamily="34" charset="0"/>
                <a:cs typeface="Calibri" pitchFamily="34" charset="0"/>
              </a:rPr>
              <a:t> An algorithm should be effective as each instruction in an algorithm affects the overall process.</a:t>
            </a:r>
          </a:p>
          <a:p>
            <a:pPr marL="914400" lvl="1" indent="-457200" algn="just">
              <a:buFont typeface="+mj-lt"/>
              <a:buAutoNum type="arabicPeriod"/>
            </a:pPr>
            <a:endParaRPr lang="en-US" sz="20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Language independent:</a:t>
            </a:r>
            <a:r>
              <a:rPr lang="en-US" sz="2000" dirty="0" smtClean="0">
                <a:latin typeface="Calibri" pitchFamily="34" charset="0"/>
                <a:cs typeface="Calibri" pitchFamily="34" charset="0"/>
              </a:rPr>
              <a:t> An algorithm must be language-independent so that the instructions in an algorithm can be implemented in any of the languages with the same output.</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52400"/>
            <a:ext cx="8839200" cy="6032421"/>
          </a:xfrm>
          <a:prstGeom prst="rect">
            <a:avLst/>
          </a:prstGeom>
          <a:noFill/>
        </p:spPr>
        <p:txBody>
          <a:bodyPr wrap="square" rtlCol="0">
            <a:spAutoFit/>
          </a:bodyPr>
          <a:lstStyle/>
          <a:p>
            <a:pPr algn="just">
              <a:buFont typeface="Wingdings" pitchFamily="2" charset="2"/>
              <a:buChar char="§"/>
            </a:pPr>
            <a:r>
              <a:rPr lang="en-US" sz="2300" b="1" dirty="0" smtClean="0">
                <a:latin typeface="Calibri" pitchFamily="34" charset="0"/>
                <a:cs typeface="Calibri" pitchFamily="34" charset="0"/>
              </a:rPr>
              <a:t> Dataflow of an Algorithm:</a:t>
            </a:r>
            <a:endParaRPr lang="en-US" sz="2300"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Problem:</a:t>
            </a:r>
            <a:r>
              <a:rPr lang="en-US" sz="2000" dirty="0" smtClean="0">
                <a:latin typeface="Calibri" pitchFamily="34" charset="0"/>
                <a:cs typeface="Calibri" pitchFamily="34" charset="0"/>
              </a:rPr>
              <a:t> A problem can be a real-world problem or any instance from the real-world problem for which we need to create a program or the set of instructions. The set of instructions is known as an algorithm.</a:t>
            </a:r>
          </a:p>
          <a:p>
            <a:pPr marL="914400" lvl="1" indent="-457200" algn="just">
              <a:buFont typeface="+mj-lt"/>
              <a:buAutoNum type="arabicPeriod"/>
            </a:pPr>
            <a:r>
              <a:rPr lang="en-US" sz="2000" b="1" dirty="0" smtClean="0">
                <a:latin typeface="Calibri" pitchFamily="34" charset="0"/>
                <a:cs typeface="Calibri" pitchFamily="34" charset="0"/>
              </a:rPr>
              <a:t>Algorithm:</a:t>
            </a:r>
            <a:r>
              <a:rPr lang="en-US" sz="2000" dirty="0" smtClean="0">
                <a:latin typeface="Calibri" pitchFamily="34" charset="0"/>
                <a:cs typeface="Calibri" pitchFamily="34" charset="0"/>
              </a:rPr>
              <a:t> An algorithm will be designed for a problem which is a step by step procedure.</a:t>
            </a:r>
          </a:p>
          <a:p>
            <a:pPr marL="914400" lvl="1" indent="-457200" algn="just">
              <a:buFont typeface="+mj-lt"/>
              <a:buAutoNum type="arabicPeriod"/>
            </a:pPr>
            <a:r>
              <a:rPr lang="en-US" sz="2000" b="1" dirty="0" smtClean="0">
                <a:latin typeface="Calibri" pitchFamily="34" charset="0"/>
                <a:cs typeface="Calibri" pitchFamily="34" charset="0"/>
              </a:rPr>
              <a:t>Input:</a:t>
            </a:r>
            <a:r>
              <a:rPr lang="en-US" sz="2000" dirty="0" smtClean="0">
                <a:latin typeface="Calibri" pitchFamily="34" charset="0"/>
                <a:cs typeface="Calibri" pitchFamily="34" charset="0"/>
              </a:rPr>
              <a:t> After designing an algorithm, the required and the desired inputs are provided to the algorithm.</a:t>
            </a:r>
          </a:p>
          <a:p>
            <a:pPr marL="914400" lvl="1" indent="-457200" algn="just">
              <a:buFont typeface="+mj-lt"/>
              <a:buAutoNum type="arabicPeriod"/>
            </a:pPr>
            <a:r>
              <a:rPr lang="en-US" sz="2000" b="1" dirty="0" smtClean="0">
                <a:latin typeface="Calibri" pitchFamily="34" charset="0"/>
                <a:cs typeface="Calibri" pitchFamily="34" charset="0"/>
              </a:rPr>
              <a:t>Processing Unit:</a:t>
            </a:r>
            <a:r>
              <a:rPr lang="en-US" sz="2000" dirty="0" smtClean="0">
                <a:latin typeface="Calibri" pitchFamily="34" charset="0"/>
                <a:cs typeface="Calibri" pitchFamily="34" charset="0"/>
              </a:rPr>
              <a:t> The input will be given to the processing unit, and the processing unit will produce the desired output.</a:t>
            </a:r>
          </a:p>
          <a:p>
            <a:pPr marL="914400" lvl="1" indent="-457200" algn="just">
              <a:buFont typeface="+mj-lt"/>
              <a:buAutoNum type="arabicPeriod"/>
            </a:pPr>
            <a:r>
              <a:rPr lang="en-US" sz="2000" b="1" dirty="0" smtClean="0">
                <a:latin typeface="Calibri" pitchFamily="34" charset="0"/>
                <a:cs typeface="Calibri" pitchFamily="34" charset="0"/>
              </a:rPr>
              <a:t>Output:</a:t>
            </a:r>
            <a:r>
              <a:rPr lang="en-US" sz="2000" dirty="0" smtClean="0">
                <a:latin typeface="Calibri" pitchFamily="34" charset="0"/>
                <a:cs typeface="Calibri" pitchFamily="34" charset="0"/>
              </a:rPr>
              <a:t> The output is the outcome or the result of the program.</a:t>
            </a:r>
          </a:p>
          <a:p>
            <a:pPr marL="914400" lvl="1" indent="-457200" algn="just">
              <a:buFont typeface="+mj-lt"/>
              <a:buAutoNum type="arabicPeriod"/>
            </a:pPr>
            <a:endParaRPr lang="en-US" sz="2000" dirty="0" smtClean="0">
              <a:latin typeface="Calibri" pitchFamily="34" charset="0"/>
              <a:cs typeface="Calibri" pitchFamily="34" charset="0"/>
            </a:endParaRPr>
          </a:p>
          <a:p>
            <a:pPr indent="-457200" algn="just">
              <a:buFont typeface="Wingdings" pitchFamily="2" charset="2"/>
              <a:buChar char="§"/>
            </a:pPr>
            <a:r>
              <a:rPr lang="en-US" sz="2300" b="1" dirty="0" smtClean="0">
                <a:latin typeface="Calibri" pitchFamily="34" charset="0"/>
                <a:cs typeface="Calibri" pitchFamily="34" charset="0"/>
              </a:rPr>
              <a:t>Why do we need Algorithms?</a:t>
            </a:r>
          </a:p>
          <a:p>
            <a:pPr marL="914400" lvl="1" indent="-457200" algn="just">
              <a:buFont typeface="+mj-lt"/>
              <a:buAutoNum type="arabicPeriod"/>
            </a:pPr>
            <a:r>
              <a:rPr lang="en-US" sz="2000" b="1" dirty="0" smtClean="0">
                <a:latin typeface="Calibri" pitchFamily="34" charset="0"/>
                <a:cs typeface="Calibri" pitchFamily="34" charset="0"/>
              </a:rPr>
              <a:t>Scalability: </a:t>
            </a:r>
            <a:r>
              <a:rPr lang="en-US" sz="2000" dirty="0" smtClean="0">
                <a:latin typeface="Calibri" pitchFamily="34" charset="0"/>
                <a:cs typeface="Calibri" pitchFamily="34" charset="0"/>
              </a:rPr>
              <a:t>It helps us to understand the scalability. When we have a big real-world problem, we need to scale it down into small-small steps to easily analyze the problem.</a:t>
            </a:r>
            <a:endParaRPr lang="en-US" sz="2000" b="1" dirty="0" smtClean="0">
              <a:latin typeface="Calibri" pitchFamily="34" charset="0"/>
              <a:cs typeface="Calibri" pitchFamily="34" charset="0"/>
            </a:endParaRPr>
          </a:p>
          <a:p>
            <a:pPr marL="914400" lvl="1" indent="-457200" algn="just">
              <a:buFont typeface="+mj-lt"/>
              <a:buAutoNum type="arabicPeriod"/>
            </a:pPr>
            <a:r>
              <a:rPr lang="en-US" sz="2000" b="1" dirty="0" smtClean="0">
                <a:latin typeface="Calibri" pitchFamily="34" charset="0"/>
                <a:cs typeface="Calibri" pitchFamily="34" charset="0"/>
              </a:rPr>
              <a:t>Performance: </a:t>
            </a:r>
            <a:r>
              <a:rPr lang="en-US" sz="2000" dirty="0" smtClean="0">
                <a:latin typeface="Calibri" pitchFamily="34" charset="0"/>
                <a:cs typeface="Calibri" pitchFamily="34" charset="0"/>
              </a:rPr>
              <a:t>The real-world is not easily broken down into smaller steps. If the problem can be easily broken into smaller steps means that the problem is feasible.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109365"/>
          </a:xfrm>
          <a:prstGeom prst="rect">
            <a:avLst/>
          </a:prstGeom>
          <a:noFill/>
        </p:spPr>
        <p:txBody>
          <a:bodyPr wrap="square" rtlCol="0">
            <a:spAutoFit/>
          </a:bodyPr>
          <a:lstStyle/>
          <a:p>
            <a:pPr>
              <a:buFont typeface="Wingdings" pitchFamily="2" charset="2"/>
              <a:buChar char="§"/>
            </a:pPr>
            <a:r>
              <a:rPr lang="en-US" sz="2300" b="1" dirty="0" smtClean="0">
                <a:latin typeface="Calibri" pitchFamily="34" charset="0"/>
                <a:cs typeface="Calibri" pitchFamily="34" charset="0"/>
              </a:rPr>
              <a:t> Factors of an Algorithm: </a:t>
            </a:r>
            <a:r>
              <a:rPr lang="en-US" sz="2300" dirty="0" smtClean="0">
                <a:latin typeface="Calibri" pitchFamily="34" charset="0"/>
                <a:cs typeface="Calibri" pitchFamily="34" charset="0"/>
              </a:rPr>
              <a:t>The following are the factors that we need to consider for designing an algorithm:</a:t>
            </a:r>
          </a:p>
          <a:p>
            <a:pPr marL="457200" indent="-457200" algn="just">
              <a:buFont typeface="+mj-lt"/>
              <a:buAutoNum type="arabicPeriod"/>
            </a:pPr>
            <a:endParaRPr lang="en-US" sz="2300" b="1"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Modularity:</a:t>
            </a:r>
            <a:r>
              <a:rPr lang="en-US" sz="2300" dirty="0" smtClean="0">
                <a:latin typeface="Calibri" pitchFamily="34" charset="0"/>
                <a:cs typeface="Calibri" pitchFamily="34" charset="0"/>
              </a:rPr>
              <a:t> If any problem is given and we can break that problem into small-small modules or small-small steps, which is a basic definition of an algorithm, it means that this feature has been perfectly designed for the algorithm.</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Correctness:</a:t>
            </a:r>
            <a:r>
              <a:rPr lang="en-US" sz="2300" dirty="0" smtClean="0">
                <a:latin typeface="Calibri" pitchFamily="34" charset="0"/>
                <a:cs typeface="Calibri" pitchFamily="34" charset="0"/>
              </a:rPr>
              <a:t> The correctness of an algorithm is defined as when the given inputs produce the desired output, which means that the algorithm has been designed algorithm. The analysis of an algorithm has been done correctly.</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Maintainability:</a:t>
            </a:r>
            <a:r>
              <a:rPr lang="en-US" sz="2300" dirty="0" smtClean="0">
                <a:latin typeface="Calibri" pitchFamily="34" charset="0"/>
                <a:cs typeface="Calibri" pitchFamily="34" charset="0"/>
              </a:rPr>
              <a:t> Here, maintainability means that the algorithm should be designed in a very simple structured way so that when we redefine the algorithm, no major change will be done in the algorithm.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67464"/>
            <a:ext cx="8839200" cy="5047536"/>
          </a:xfrm>
          <a:prstGeom prst="rect">
            <a:avLst/>
          </a:prstGeom>
          <a:noFill/>
        </p:spPr>
        <p:txBody>
          <a:bodyPr wrap="square" rtlCol="0">
            <a:spAutoFit/>
          </a:bodyPr>
          <a:lstStyle/>
          <a:p>
            <a:pPr marL="914400" lvl="1" indent="-457200" algn="just">
              <a:buFont typeface="Wingdings" pitchFamily="2" charset="2"/>
              <a:buChar char="ü"/>
            </a:pPr>
            <a:r>
              <a:rPr lang="en-US" sz="2300" b="1" dirty="0" smtClean="0">
                <a:latin typeface="Calibri" pitchFamily="34" charset="0"/>
                <a:cs typeface="Calibri" pitchFamily="34" charset="0"/>
              </a:rPr>
              <a:t>Functionality:</a:t>
            </a:r>
            <a:r>
              <a:rPr lang="en-US" sz="2300" dirty="0" smtClean="0">
                <a:latin typeface="Calibri" pitchFamily="34" charset="0"/>
                <a:cs typeface="Calibri" pitchFamily="34" charset="0"/>
              </a:rPr>
              <a:t> It considers various logical steps to solve the real-world problem.</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Robustness:</a:t>
            </a:r>
            <a:r>
              <a:rPr lang="en-US" sz="2300" dirty="0" smtClean="0">
                <a:latin typeface="Calibri" pitchFamily="34" charset="0"/>
                <a:cs typeface="Calibri" pitchFamily="34" charset="0"/>
              </a:rPr>
              <a:t> Robustness means that how an algorithm can clearly define our problem.</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User-friendly:</a:t>
            </a:r>
            <a:r>
              <a:rPr lang="en-US" sz="2300" dirty="0" smtClean="0">
                <a:latin typeface="Calibri" pitchFamily="34" charset="0"/>
                <a:cs typeface="Calibri" pitchFamily="34" charset="0"/>
              </a:rPr>
              <a:t> If the algorithm is not user-friendly, then the designer will not be able to explain it to the programmer.</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Simplicity: </a:t>
            </a:r>
            <a:r>
              <a:rPr lang="en-US" sz="2300" dirty="0" smtClean="0">
                <a:latin typeface="Calibri" pitchFamily="34" charset="0"/>
                <a:cs typeface="Calibri" pitchFamily="34" charset="0"/>
              </a:rPr>
              <a:t>If the algorithm is simple then it is easy to understand.</a:t>
            </a:r>
          </a:p>
          <a:p>
            <a:pPr marL="914400" lvl="1" indent="-457200" algn="just">
              <a:buFont typeface="Wingdings" pitchFamily="2" charset="2"/>
              <a:buChar char="ü"/>
            </a:pPr>
            <a:endParaRPr lang="en-US" sz="2300" dirty="0" smtClean="0">
              <a:latin typeface="Calibri" pitchFamily="34" charset="0"/>
              <a:cs typeface="Calibri" pitchFamily="34" charset="0"/>
            </a:endParaRPr>
          </a:p>
          <a:p>
            <a:pPr marL="914400" lvl="1" indent="-457200" algn="just">
              <a:buFont typeface="Wingdings" pitchFamily="2" charset="2"/>
              <a:buChar char="ü"/>
            </a:pPr>
            <a:r>
              <a:rPr lang="en-US" sz="2300" b="1" dirty="0" smtClean="0">
                <a:latin typeface="Calibri" pitchFamily="34" charset="0"/>
                <a:cs typeface="Calibri" pitchFamily="34" charset="0"/>
              </a:rPr>
              <a:t>Extensibility:</a:t>
            </a:r>
            <a:r>
              <a:rPr lang="en-US" sz="2300" dirty="0" smtClean="0">
                <a:latin typeface="Calibri" pitchFamily="34" charset="0"/>
                <a:cs typeface="Calibri" pitchFamily="34" charset="0"/>
              </a:rPr>
              <a:t> If any other algorithm designer or programmer wants to use your algorithm then it should be extensible.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109365"/>
          </a:xfrm>
          <a:prstGeom prst="rect">
            <a:avLst/>
          </a:prstGeom>
          <a:noFill/>
        </p:spPr>
        <p:txBody>
          <a:bodyPr wrap="square" rtlCol="0">
            <a:spAutoFit/>
          </a:bodyPr>
          <a:lstStyle/>
          <a:p>
            <a:pPr marL="457200" indent="-457200" algn="just">
              <a:buFont typeface="Wingdings" pitchFamily="2" charset="2"/>
              <a:buChar char="§"/>
            </a:pPr>
            <a:r>
              <a:rPr lang="en-US" sz="2300" b="1" dirty="0" smtClean="0">
                <a:latin typeface="Calibri" pitchFamily="34" charset="0"/>
                <a:cs typeface="Calibri" pitchFamily="34" charset="0"/>
              </a:rPr>
              <a:t>Importance of Algorithms:</a:t>
            </a: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Theoretical importance: </a:t>
            </a:r>
            <a:r>
              <a:rPr lang="en-US" sz="2300" dirty="0" smtClean="0">
                <a:latin typeface="Calibri" pitchFamily="34" charset="0"/>
                <a:cs typeface="Calibri" pitchFamily="34" charset="0"/>
              </a:rPr>
              <a:t>When any real-world problem is given to us and we break the problem into small-small modules. To break down the problem, we should know all the theoretical aspects.</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Practical importance:</a:t>
            </a:r>
            <a:r>
              <a:rPr lang="en-US" sz="2300" dirty="0" smtClean="0">
                <a:latin typeface="Calibri" pitchFamily="34" charset="0"/>
                <a:cs typeface="Calibri" pitchFamily="34" charset="0"/>
              </a:rPr>
              <a:t> As we know that theory cannot be completed without the practical implementation. So, the importance of algorithm can be considered as both theoretical and practical.</a:t>
            </a:r>
          </a:p>
          <a:p>
            <a:pPr marL="914400" lvl="1" indent="-457200" algn="just">
              <a:buFont typeface="+mj-lt"/>
              <a:buAutoNum type="arabicPeriod"/>
            </a:pPr>
            <a:endParaRPr lang="en-US" sz="2300" dirty="0" smtClean="0">
              <a:latin typeface="Calibri" pitchFamily="34" charset="0"/>
              <a:cs typeface="Calibri" pitchFamily="34" charset="0"/>
            </a:endParaRPr>
          </a:p>
          <a:p>
            <a:pPr marL="457200" indent="-457200" algn="just">
              <a:buFont typeface="Wingdings" pitchFamily="2" charset="2"/>
              <a:buChar char="§"/>
            </a:pPr>
            <a:r>
              <a:rPr lang="en-US" sz="2300" b="1" dirty="0" smtClean="0">
                <a:latin typeface="Calibri" pitchFamily="34" charset="0"/>
                <a:cs typeface="Calibri" pitchFamily="34" charset="0"/>
              </a:rPr>
              <a:t>Issues of Algorithms:</a:t>
            </a:r>
          </a:p>
          <a:p>
            <a:pPr marL="914400" lvl="1" indent="-457200" algn="just">
              <a:buFont typeface="+mj-lt"/>
              <a:buAutoNum type="arabicPeriod"/>
            </a:pPr>
            <a:r>
              <a:rPr lang="en-US" sz="2300" b="1" dirty="0" smtClean="0">
                <a:latin typeface="Calibri" pitchFamily="34" charset="0"/>
                <a:cs typeface="Calibri" pitchFamily="34" charset="0"/>
              </a:rPr>
              <a:t>How to design algorithms:</a:t>
            </a:r>
            <a:r>
              <a:rPr lang="en-US" sz="2300" dirty="0" smtClean="0">
                <a:latin typeface="Calibri" pitchFamily="34" charset="0"/>
                <a:cs typeface="Calibri" pitchFamily="34" charset="0"/>
              </a:rPr>
              <a:t> As we know that an algorithm is a step-by-step procedure so we must follow some steps to design an algorithm.</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How to analyze algorithm efficiency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248400"/>
          </a:xfrm>
          <a:prstGeom prst="rect">
            <a:avLst/>
          </a:prstGeom>
          <a:noFill/>
        </p:spPr>
        <p:txBody>
          <a:bodyPr wrap="square" rtlCol="0">
            <a:spAutoFit/>
          </a:bodyPr>
          <a:lstStyle/>
          <a:p>
            <a:pPr marL="457200" indent="-457200" algn="just">
              <a:buFont typeface="Wingdings" pitchFamily="2" charset="2"/>
              <a:buChar char="§"/>
            </a:pPr>
            <a:r>
              <a:rPr lang="en-US" sz="2300" b="1" dirty="0" smtClean="0">
                <a:latin typeface="Calibri" pitchFamily="34" charset="0"/>
                <a:cs typeface="Calibri" pitchFamily="34" charset="0"/>
              </a:rPr>
              <a:t>Approaches of Algorithm:</a:t>
            </a: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Brute force algorithm: </a:t>
            </a:r>
            <a:r>
              <a:rPr lang="en-US" sz="2300" dirty="0" smtClean="0">
                <a:latin typeface="Calibri" pitchFamily="34" charset="0"/>
                <a:cs typeface="Calibri" pitchFamily="34" charset="0"/>
              </a:rPr>
              <a:t>The general logic structure is applied to design an algorithm. It is also known as an exhaustive search algorithm that searches all the possibilities to provide the required solution. Such algorithms are of two types:</a:t>
            </a:r>
          </a:p>
          <a:p>
            <a:pPr marL="1371600" lvl="2" indent="-457200" algn="just">
              <a:buFont typeface="+mj-lt"/>
              <a:buAutoNum type="arabicPeriod"/>
            </a:pPr>
            <a:r>
              <a:rPr lang="en-US" sz="2300" b="1" dirty="0" smtClean="0">
                <a:latin typeface="Calibri" pitchFamily="34" charset="0"/>
                <a:cs typeface="Calibri" pitchFamily="34" charset="0"/>
              </a:rPr>
              <a:t>Optimizing: </a:t>
            </a:r>
            <a:r>
              <a:rPr lang="en-US" sz="2300" dirty="0" smtClean="0">
                <a:latin typeface="Calibri" pitchFamily="34" charset="0"/>
                <a:cs typeface="Calibri" pitchFamily="34" charset="0"/>
              </a:rPr>
              <a:t>Finding all the solutions of a problem and then take out the best solution or if the value of the best solution is known then it will terminate if the best solution is known.</a:t>
            </a:r>
          </a:p>
          <a:p>
            <a:pPr marL="1371600" lvl="2" indent="-457200" algn="just">
              <a:buFont typeface="+mj-lt"/>
              <a:buAutoNum type="arabicPeriod"/>
            </a:pPr>
            <a:r>
              <a:rPr lang="en-US" sz="2300" b="1" dirty="0" smtClean="0">
                <a:latin typeface="Calibri" pitchFamily="34" charset="0"/>
                <a:cs typeface="Calibri" pitchFamily="34" charset="0"/>
              </a:rPr>
              <a:t>Sacrificing: </a:t>
            </a:r>
            <a:r>
              <a:rPr lang="en-US" sz="2300" dirty="0" smtClean="0">
                <a:latin typeface="Calibri" pitchFamily="34" charset="0"/>
                <a:cs typeface="Calibri" pitchFamily="34" charset="0"/>
              </a:rPr>
              <a:t>As soon as the best solution is found, then it will stop.</a:t>
            </a:r>
          </a:p>
          <a:p>
            <a:pPr marL="1371600" lvl="2"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Divide and conquer:</a:t>
            </a:r>
            <a:r>
              <a:rPr lang="en-US" sz="2300" dirty="0" smtClean="0">
                <a:latin typeface="Calibri" pitchFamily="34" charset="0"/>
                <a:cs typeface="Calibri" pitchFamily="34" charset="0"/>
              </a:rPr>
              <a:t> It is a very implementation of an algorithm. It allows you to design an algorithm in a step-by-step variation. It breaks down the algorithm to solve the problem in different methods. It allows you to break down the problem into different methods, and valid output is produced for the valid input. This valid output is passed to some other function.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755422"/>
          </a:xfrm>
          <a:prstGeom prst="rect">
            <a:avLst/>
          </a:prstGeom>
          <a:noFill/>
        </p:spPr>
        <p:txBody>
          <a:bodyPr wrap="square" rtlCol="0">
            <a:spAutoFit/>
          </a:bodyPr>
          <a:lstStyle/>
          <a:p>
            <a:pPr marL="457200" indent="-457200" algn="just">
              <a:buFont typeface="Wingdings" pitchFamily="2" charset="2"/>
              <a:buChar char="§"/>
            </a:pPr>
            <a:r>
              <a:rPr lang="en-US" sz="2300" b="1" dirty="0" smtClean="0">
                <a:latin typeface="Calibri" pitchFamily="34" charset="0"/>
                <a:cs typeface="Calibri" pitchFamily="34" charset="0"/>
              </a:rPr>
              <a:t>Greedy algorithm: </a:t>
            </a:r>
            <a:r>
              <a:rPr lang="en-US" sz="2300" dirty="0" smtClean="0">
                <a:latin typeface="Calibri" pitchFamily="34" charset="0"/>
                <a:cs typeface="Calibri" pitchFamily="34" charset="0"/>
              </a:rPr>
              <a:t>It is an algorithm paradigm that makes an optimal choice on each iteration with the hope of getting the best solution. It is easy to implement and has a faster execution time. But, there are very rare cases in which it provides the optimal solution.</a:t>
            </a:r>
          </a:p>
          <a:p>
            <a:pPr marL="457200" indent="-457200" algn="just">
              <a:buFont typeface="Wingdings" pitchFamily="2" charset="2"/>
              <a:buChar char="§"/>
            </a:pPr>
            <a:endParaRPr lang="en-US" sz="2300" dirty="0" smtClean="0">
              <a:latin typeface="Calibri" pitchFamily="34" charset="0"/>
              <a:cs typeface="Calibri" pitchFamily="34" charset="0"/>
            </a:endParaRPr>
          </a:p>
          <a:p>
            <a:pPr marL="457200" indent="-457200" algn="just">
              <a:buFont typeface="Wingdings" pitchFamily="2" charset="2"/>
              <a:buChar char="§"/>
            </a:pPr>
            <a:r>
              <a:rPr lang="en-US" sz="2300" b="1" dirty="0" smtClean="0">
                <a:latin typeface="Calibri" pitchFamily="34" charset="0"/>
                <a:cs typeface="Calibri" pitchFamily="34" charset="0"/>
              </a:rPr>
              <a:t>Dynamic programming:</a:t>
            </a:r>
            <a:r>
              <a:rPr lang="en-US" sz="2300" dirty="0" smtClean="0">
                <a:latin typeface="Calibri" pitchFamily="34" charset="0"/>
                <a:cs typeface="Calibri" pitchFamily="34" charset="0"/>
              </a:rPr>
              <a:t> It makes the algorithm more efficient by storing the intermediate results. It follows five different steps to find the optimal solution for the problem:</a:t>
            </a:r>
          </a:p>
          <a:p>
            <a:pPr marL="914400" lvl="1" indent="-457200" algn="just">
              <a:buFont typeface="+mj-lt"/>
              <a:buAutoNum type="arabicPeriod"/>
            </a:pPr>
            <a:r>
              <a:rPr lang="en-US" sz="2300" dirty="0" smtClean="0">
                <a:latin typeface="Calibri" pitchFamily="34" charset="0"/>
                <a:cs typeface="Calibri" pitchFamily="34" charset="0"/>
              </a:rPr>
              <a:t>It breaks down the problem into a </a:t>
            </a:r>
            <a:r>
              <a:rPr lang="en-US" sz="2300" dirty="0" err="1" smtClean="0">
                <a:latin typeface="Calibri" pitchFamily="34" charset="0"/>
                <a:cs typeface="Calibri" pitchFamily="34" charset="0"/>
              </a:rPr>
              <a:t>subproblem</a:t>
            </a:r>
            <a:r>
              <a:rPr lang="en-US" sz="2300" dirty="0" smtClean="0">
                <a:latin typeface="Calibri" pitchFamily="34" charset="0"/>
                <a:cs typeface="Calibri" pitchFamily="34" charset="0"/>
              </a:rPr>
              <a:t> to find the optimal solution.</a:t>
            </a:r>
          </a:p>
          <a:p>
            <a:pPr marL="914400" lvl="1" indent="-457200" algn="just">
              <a:buFont typeface="+mj-lt"/>
              <a:buAutoNum type="arabicPeriod"/>
            </a:pPr>
            <a:r>
              <a:rPr lang="en-US" sz="2300" dirty="0" smtClean="0">
                <a:latin typeface="Calibri" pitchFamily="34" charset="0"/>
                <a:cs typeface="Calibri" pitchFamily="34" charset="0"/>
              </a:rPr>
              <a:t>After breaking down the problem, it finds the optimal solution out of these </a:t>
            </a:r>
            <a:r>
              <a:rPr lang="en-US" sz="2300" dirty="0" err="1" smtClean="0">
                <a:latin typeface="Calibri" pitchFamily="34" charset="0"/>
                <a:cs typeface="Calibri" pitchFamily="34" charset="0"/>
              </a:rPr>
              <a:t>subproblems</a:t>
            </a:r>
            <a:r>
              <a:rPr lang="en-US" sz="2300" dirty="0" smtClean="0">
                <a:latin typeface="Calibri" pitchFamily="34" charset="0"/>
                <a:cs typeface="Calibri" pitchFamily="34" charset="0"/>
              </a:rPr>
              <a:t>.</a:t>
            </a:r>
          </a:p>
          <a:p>
            <a:pPr marL="914400" lvl="1" indent="-457200" algn="just">
              <a:buFont typeface="+mj-lt"/>
              <a:buAutoNum type="arabicPeriod"/>
            </a:pPr>
            <a:r>
              <a:rPr lang="en-US" sz="2300" dirty="0" smtClean="0">
                <a:latin typeface="Calibri" pitchFamily="34" charset="0"/>
                <a:cs typeface="Calibri" pitchFamily="34" charset="0"/>
              </a:rPr>
              <a:t>Stores the result of the </a:t>
            </a:r>
            <a:r>
              <a:rPr lang="en-US" sz="2300" dirty="0" err="1" smtClean="0">
                <a:latin typeface="Calibri" pitchFamily="34" charset="0"/>
                <a:cs typeface="Calibri" pitchFamily="34" charset="0"/>
              </a:rPr>
              <a:t>subproblems</a:t>
            </a:r>
            <a:r>
              <a:rPr lang="en-US" sz="2300" dirty="0" smtClean="0">
                <a:latin typeface="Calibri" pitchFamily="34" charset="0"/>
                <a:cs typeface="Calibri" pitchFamily="34" charset="0"/>
              </a:rPr>
              <a:t> is known as memorization.</a:t>
            </a:r>
          </a:p>
          <a:p>
            <a:pPr marL="914400" lvl="1" indent="-457200" algn="just">
              <a:buFont typeface="+mj-lt"/>
              <a:buAutoNum type="arabicPeriod"/>
            </a:pPr>
            <a:r>
              <a:rPr lang="en-US" sz="2300" dirty="0" smtClean="0">
                <a:latin typeface="Calibri" pitchFamily="34" charset="0"/>
                <a:cs typeface="Calibri" pitchFamily="34" charset="0"/>
              </a:rPr>
              <a:t>Reuse the result so that it cannot be recomputed for the same </a:t>
            </a:r>
            <a:r>
              <a:rPr lang="en-US" sz="2300" dirty="0" err="1" smtClean="0">
                <a:latin typeface="Calibri" pitchFamily="34" charset="0"/>
                <a:cs typeface="Calibri" pitchFamily="34" charset="0"/>
              </a:rPr>
              <a:t>subproblems</a:t>
            </a:r>
            <a:r>
              <a:rPr lang="en-US" sz="2300" dirty="0" smtClean="0">
                <a:latin typeface="Calibri" pitchFamily="34" charset="0"/>
                <a:cs typeface="Calibri" pitchFamily="34" charset="0"/>
              </a:rPr>
              <a:t>.</a:t>
            </a:r>
          </a:p>
          <a:p>
            <a:pPr marL="914400" lvl="1" indent="-457200" algn="just">
              <a:buFont typeface="+mj-lt"/>
              <a:buAutoNum type="arabicPeriod"/>
            </a:pPr>
            <a:r>
              <a:rPr lang="en-US" sz="2300" dirty="0" smtClean="0">
                <a:latin typeface="Calibri" pitchFamily="34" charset="0"/>
                <a:cs typeface="Calibri" pitchFamily="34" charset="0"/>
              </a:rPr>
              <a:t>Finally, it computes the result of the complex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186309"/>
          </a:xfrm>
          <a:prstGeom prst="rect">
            <a:avLst/>
          </a:prstGeom>
          <a:noFill/>
        </p:spPr>
        <p:txBody>
          <a:bodyPr wrap="square" rtlCol="0">
            <a:spAutoFit/>
          </a:bodyPr>
          <a:lstStyle/>
          <a:p>
            <a:pPr marL="457200" indent="-457200" algn="just">
              <a:buFont typeface="Wingdings" pitchFamily="2" charset="2"/>
              <a:buChar char="§"/>
            </a:pPr>
            <a:r>
              <a:rPr lang="en-US" sz="2200" b="1" dirty="0" smtClean="0">
                <a:latin typeface="Calibri" pitchFamily="34" charset="0"/>
                <a:cs typeface="Calibri" pitchFamily="34" charset="0"/>
              </a:rPr>
              <a:t>Branch and Bound Algorithm: </a:t>
            </a:r>
            <a:r>
              <a:rPr lang="en-US" sz="2200" dirty="0" smtClean="0">
                <a:latin typeface="Calibri" pitchFamily="34" charset="0"/>
                <a:cs typeface="Calibri" pitchFamily="34" charset="0"/>
              </a:rPr>
              <a:t>The branch and bound algorithm can be applied to only integer programming problems. This approach divides all the sets of feasible solutions into smaller subsets. These subsets are further evaluated to find the best solution.</a:t>
            </a:r>
          </a:p>
          <a:p>
            <a:pPr marL="457200" indent="-457200" algn="just">
              <a:buFont typeface="Wingdings" pitchFamily="2" charset="2"/>
              <a:buChar char="§"/>
            </a:pPr>
            <a:endParaRPr lang="en-US" sz="2200" dirty="0" smtClean="0">
              <a:latin typeface="Calibri" pitchFamily="34" charset="0"/>
              <a:cs typeface="Calibri" pitchFamily="34" charset="0"/>
            </a:endParaRPr>
          </a:p>
          <a:p>
            <a:pPr marL="457200" indent="-457200" algn="just">
              <a:buFont typeface="Wingdings" pitchFamily="2" charset="2"/>
              <a:buChar char="§"/>
            </a:pPr>
            <a:r>
              <a:rPr lang="en-US" sz="2200" b="1" dirty="0" smtClean="0">
                <a:latin typeface="Calibri" pitchFamily="34" charset="0"/>
                <a:cs typeface="Calibri" pitchFamily="34" charset="0"/>
              </a:rPr>
              <a:t>Randomized Algorithm: </a:t>
            </a:r>
            <a:r>
              <a:rPr lang="en-US" sz="2200" dirty="0" smtClean="0">
                <a:latin typeface="Calibri" pitchFamily="34" charset="0"/>
                <a:cs typeface="Calibri" pitchFamily="34" charset="0"/>
              </a:rPr>
              <a:t>As we have seen in a regular algorithm, we have predefined input and required output. Those algorithms that have some defined set of inputs and required output, and follow some described steps are known as deterministic algorithms. What happens that when the random variable is introduced in the randomized algorithm?. In a randomized algorithm, some random bits are introduced by the algorithm and added in the input to produce the output, which is random in nature. Randomized algorithms are simpler and efficient than the deterministic algorithm.</a:t>
            </a:r>
          </a:p>
          <a:p>
            <a:pPr marL="457200" indent="-457200" algn="just">
              <a:buFont typeface="Wingdings" pitchFamily="2" charset="2"/>
              <a:buChar char="§"/>
            </a:pPr>
            <a:endParaRPr lang="en-US" sz="2200" dirty="0" smtClean="0">
              <a:latin typeface="Calibri" pitchFamily="34" charset="0"/>
              <a:cs typeface="Calibri" pitchFamily="34" charset="0"/>
            </a:endParaRPr>
          </a:p>
          <a:p>
            <a:pPr marL="457200" indent="-457200" algn="just">
              <a:buFont typeface="Wingdings" pitchFamily="2" charset="2"/>
              <a:buChar char="§"/>
            </a:pPr>
            <a:r>
              <a:rPr lang="en-US" sz="2200" b="1" dirty="0" smtClean="0">
                <a:latin typeface="Calibri" pitchFamily="34" charset="0"/>
                <a:cs typeface="Calibri" pitchFamily="34" charset="0"/>
              </a:rPr>
              <a:t>Backtracking:</a:t>
            </a:r>
            <a:r>
              <a:rPr lang="en-US" sz="2200" dirty="0" smtClean="0">
                <a:latin typeface="Calibri" pitchFamily="34" charset="0"/>
                <a:cs typeface="Calibri" pitchFamily="34" charset="0"/>
              </a:rPr>
              <a:t> Backtracking is an algorithmic technique that solves the problem recursively and removes the solution if it does not satisfy the constraints of a problem.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509200"/>
          </a:xfrm>
          <a:prstGeom prst="rect">
            <a:avLst/>
          </a:prstGeom>
          <a:noFill/>
        </p:spPr>
        <p:txBody>
          <a:bodyPr wrap="square" rtlCol="0">
            <a:spAutoFit/>
          </a:bodyPr>
          <a:lstStyle/>
          <a:p>
            <a:pPr marL="457200" indent="-457200" algn="just">
              <a:buFont typeface="Wingdings" pitchFamily="2" charset="2"/>
              <a:buChar char="§"/>
            </a:pPr>
            <a:r>
              <a:rPr lang="en-US" sz="2200" b="1" dirty="0" smtClean="0">
                <a:latin typeface="Calibri" pitchFamily="34" charset="0"/>
                <a:cs typeface="Calibri" pitchFamily="34" charset="0"/>
              </a:rPr>
              <a:t>Algorithm Analysis:</a:t>
            </a:r>
          </a:p>
          <a:p>
            <a:pPr marL="457200" indent="-457200" algn="just"/>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The algorithm can be analyzed in two levels, i.e., first is before creating the algorithm, and second is after creating the algorithm. The following are the two analysis of an algorithm:</a:t>
            </a:r>
          </a:p>
          <a:p>
            <a:pPr marL="457200" indent="-457200" algn="just"/>
            <a:endParaRPr lang="en-US" sz="2200" dirty="0" smtClean="0">
              <a:latin typeface="Calibri" pitchFamily="34" charset="0"/>
              <a:cs typeface="Calibri" pitchFamily="34" charset="0"/>
            </a:endParaRPr>
          </a:p>
          <a:p>
            <a:pPr marL="914400" lvl="1" indent="-457200" algn="just">
              <a:buFont typeface="Wingdings" pitchFamily="2" charset="2"/>
              <a:buChar char="§"/>
            </a:pPr>
            <a:r>
              <a:rPr lang="en-US" sz="2200" b="1" dirty="0" smtClean="0">
                <a:latin typeface="Calibri" pitchFamily="34" charset="0"/>
                <a:cs typeface="Calibri" pitchFamily="34" charset="0"/>
              </a:rPr>
              <a:t>Priori Analysis:</a:t>
            </a:r>
            <a:r>
              <a:rPr lang="en-US" sz="2200" dirty="0" smtClean="0">
                <a:latin typeface="Calibri" pitchFamily="34" charset="0"/>
                <a:cs typeface="Calibri" pitchFamily="34" charset="0"/>
              </a:rPr>
              <a:t> Here, priori analysis is the theoretical analysis of an algorithm which is done before implementing the algorithm. Various factors can be considered before implementing the algorithm like processor speed, which has no effect on the implementation part.</a:t>
            </a:r>
          </a:p>
          <a:p>
            <a:pPr marL="914400" lvl="1" indent="-457200" algn="just">
              <a:buFont typeface="Wingdings" pitchFamily="2" charset="2"/>
              <a:buChar char="§"/>
            </a:pPr>
            <a:endParaRPr lang="en-US" sz="2200" dirty="0" smtClean="0">
              <a:latin typeface="Calibri" pitchFamily="34" charset="0"/>
              <a:cs typeface="Calibri" pitchFamily="34" charset="0"/>
            </a:endParaRPr>
          </a:p>
          <a:p>
            <a:pPr marL="914400" lvl="1" indent="-457200" algn="just">
              <a:buFont typeface="Wingdings" pitchFamily="2" charset="2"/>
              <a:buChar char="§"/>
            </a:pPr>
            <a:r>
              <a:rPr lang="en-US" sz="2200" b="1" dirty="0" smtClean="0">
                <a:latin typeface="Calibri" pitchFamily="34" charset="0"/>
                <a:cs typeface="Calibri" pitchFamily="34" charset="0"/>
              </a:rPr>
              <a:t>Posterior Analysis:</a:t>
            </a:r>
            <a:r>
              <a:rPr lang="en-US" sz="2200" dirty="0" smtClean="0">
                <a:latin typeface="Calibri" pitchFamily="34" charset="0"/>
                <a:cs typeface="Calibri" pitchFamily="34" charset="0"/>
              </a:rPr>
              <a:t> Here, posterior analysis is a practical analysis of an algorithm. The practical analysis is achieved by implementing the algorithm using any programming language. This analysis basically evaluate that how much running time and space taken by the algorithm.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1"/>
            <a:ext cx="8686800" cy="6247864"/>
          </a:xfrm>
          <a:prstGeom prst="rect">
            <a:avLst/>
          </a:prstGeom>
          <a:noFill/>
        </p:spPr>
        <p:txBody>
          <a:bodyPr wrap="square" rtlCol="0">
            <a:spAutoFit/>
          </a:bodyPr>
          <a:lstStyle/>
          <a:p>
            <a:pPr algn="just">
              <a:buFont typeface="Wingdings" pitchFamily="2" charset="2"/>
              <a:buChar char="§"/>
            </a:pPr>
            <a:r>
              <a:rPr lang="en-US" sz="2400" b="1" dirty="0">
                <a:latin typeface="Calibri" pitchFamily="34" charset="0"/>
                <a:cs typeface="Calibri" pitchFamily="34" charset="0"/>
              </a:rPr>
              <a:t> </a:t>
            </a:r>
            <a:r>
              <a:rPr lang="en-US" sz="2400" b="1" dirty="0" smtClean="0">
                <a:latin typeface="Calibri" pitchFamily="34" charset="0"/>
                <a:cs typeface="Calibri" pitchFamily="34" charset="0"/>
              </a:rPr>
              <a:t>Introduction to Data Structure: </a:t>
            </a:r>
          </a:p>
          <a:p>
            <a:pPr algn="just"/>
            <a:r>
              <a:rPr lang="en-US" sz="2400" dirty="0" smtClean="0">
                <a:solidFill>
                  <a:srgbClr val="C00000"/>
                </a:solidFill>
                <a:latin typeface="Calibri" pitchFamily="34" charset="0"/>
                <a:cs typeface="Calibri" pitchFamily="34" charset="0"/>
              </a:rPr>
              <a:t>Data Structure is a representation of logical relationship existing between individual elements of data. </a:t>
            </a:r>
            <a:r>
              <a:rPr lang="en-US" sz="2400" dirty="0" smtClean="0">
                <a:latin typeface="Calibri" pitchFamily="34" charset="0"/>
                <a:cs typeface="Calibri" pitchFamily="34" charset="0"/>
              </a:rPr>
              <a:t>In other words, a data structure defines a way of organizing all data items that considers not only the elements stored but also their relationship to each other. The term data structure is used to describe the way data is stored. </a:t>
            </a:r>
          </a:p>
          <a:p>
            <a:pPr algn="just"/>
            <a:endParaRPr lang="en-US" sz="2000" dirty="0">
              <a:latin typeface="Calibri" pitchFamily="34" charset="0"/>
              <a:cs typeface="Calibri" pitchFamily="34" charset="0"/>
            </a:endParaRPr>
          </a:p>
          <a:p>
            <a:pPr algn="just">
              <a:buFont typeface="Wingdings" pitchFamily="2" charset="2"/>
              <a:buChar char="§"/>
            </a:pPr>
            <a:r>
              <a:rPr lang="en-US" sz="2400" dirty="0" smtClean="0">
                <a:latin typeface="Calibri" pitchFamily="34" charset="0"/>
                <a:cs typeface="Calibri" pitchFamily="34" charset="0"/>
              </a:rPr>
              <a:t> To develop a program of an algorithm we should select an appropriate data structure for that algorithm.</a:t>
            </a:r>
          </a:p>
          <a:p>
            <a:pPr algn="ctr"/>
            <a:r>
              <a:rPr lang="en-US" sz="2400" b="1" dirty="0" smtClean="0">
                <a:solidFill>
                  <a:srgbClr val="C00000"/>
                </a:solidFill>
                <a:latin typeface="Calibri" pitchFamily="34" charset="0"/>
                <a:cs typeface="Calibri" pitchFamily="34" charset="0"/>
              </a:rPr>
              <a:t>Algorithm + Data structure = Program</a:t>
            </a:r>
          </a:p>
          <a:p>
            <a:endParaRPr lang="en-US" sz="2000" b="1" dirty="0" smtClean="0">
              <a:latin typeface="Calibri" pitchFamily="34" charset="0"/>
              <a:cs typeface="Calibri" pitchFamily="34" charset="0"/>
            </a:endParaRPr>
          </a:p>
          <a:p>
            <a:pPr algn="just">
              <a:buFont typeface="Wingdings" pitchFamily="2" charset="2"/>
              <a:buChar char="§"/>
            </a:pPr>
            <a:r>
              <a:rPr lang="en-US" sz="2400" b="1" dirty="0" smtClean="0">
                <a:latin typeface="Calibri" pitchFamily="34" charset="0"/>
                <a:cs typeface="Calibri" pitchFamily="34" charset="0"/>
              </a:rPr>
              <a:t> What is Data Structure?</a:t>
            </a:r>
          </a:p>
          <a:p>
            <a:pPr algn="just"/>
            <a:r>
              <a:rPr lang="en-US" sz="2400" dirty="0" smtClean="0">
                <a:latin typeface="Calibri" pitchFamily="34" charset="0"/>
                <a:cs typeface="Calibri" pitchFamily="34" charset="0"/>
              </a:rPr>
              <a:t>A data structure is a way of organizing the data so that it can be used efficiently. </a:t>
            </a:r>
          </a:p>
          <a:p>
            <a:pPr algn="just"/>
            <a:r>
              <a:rPr lang="en-US" sz="2400" dirty="0" smtClean="0">
                <a:solidFill>
                  <a:srgbClr val="C00000"/>
                </a:solidFill>
                <a:latin typeface="Calibri" pitchFamily="34" charset="0"/>
                <a:cs typeface="Calibri" pitchFamily="34" charset="0"/>
              </a:rPr>
              <a:t>Here, we have used the word efficiently, which in terms of both the </a:t>
            </a:r>
            <a:r>
              <a:rPr lang="en-US" sz="2400" i="1" dirty="0" smtClean="0">
                <a:solidFill>
                  <a:srgbClr val="C00000"/>
                </a:solidFill>
                <a:latin typeface="Calibri" pitchFamily="34" charset="0"/>
                <a:cs typeface="Calibri" pitchFamily="34" charset="0"/>
              </a:rPr>
              <a:t>space</a:t>
            </a:r>
            <a:r>
              <a:rPr lang="en-US" sz="2400" dirty="0" smtClean="0">
                <a:solidFill>
                  <a:srgbClr val="C00000"/>
                </a:solidFill>
                <a:latin typeface="Calibri" pitchFamily="34" charset="0"/>
                <a:cs typeface="Calibri" pitchFamily="34" charset="0"/>
              </a:rPr>
              <a:t> and </a:t>
            </a:r>
            <a:r>
              <a:rPr lang="en-US" sz="2400" i="1" dirty="0" smtClean="0">
                <a:solidFill>
                  <a:srgbClr val="C00000"/>
                </a:solidFill>
                <a:latin typeface="Calibri" pitchFamily="34" charset="0"/>
                <a:cs typeface="Calibri" pitchFamily="34" charset="0"/>
              </a:rPr>
              <a:t>time</a:t>
            </a:r>
            <a:r>
              <a:rPr lang="en-US" sz="2400" dirty="0" smtClean="0">
                <a:solidFill>
                  <a:srgbClr val="C00000"/>
                </a:solidFill>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232475"/>
          </a:xfrm>
          <a:prstGeom prst="rect">
            <a:avLst/>
          </a:prstGeom>
          <a:noFill/>
        </p:spPr>
        <p:txBody>
          <a:bodyPr wrap="square" rtlCol="0">
            <a:spAutoFit/>
          </a:bodyPr>
          <a:lstStyle/>
          <a:p>
            <a:pPr marL="457200" indent="-457200" algn="just">
              <a:buFont typeface="Wingdings" pitchFamily="2" charset="2"/>
              <a:buChar char="§"/>
            </a:pPr>
            <a:r>
              <a:rPr lang="en-US" sz="2100" b="1" dirty="0" smtClean="0">
                <a:latin typeface="Calibri" pitchFamily="34" charset="0"/>
                <a:cs typeface="Calibri" pitchFamily="34" charset="0"/>
              </a:rPr>
              <a:t>Example of Algorithm: </a:t>
            </a:r>
            <a:r>
              <a:rPr lang="en-US" sz="2100" dirty="0" smtClean="0">
                <a:latin typeface="Calibri" pitchFamily="34" charset="0"/>
                <a:cs typeface="Calibri" pitchFamily="34" charset="0"/>
              </a:rPr>
              <a:t>The following are the steps required to add two numbers entered by the user:</a:t>
            </a:r>
          </a:p>
          <a:p>
            <a:pPr marL="914400" lvl="1" indent="-457200" algn="just"/>
            <a:r>
              <a:rPr lang="en-US" sz="2100" b="1" dirty="0" smtClean="0">
                <a:solidFill>
                  <a:srgbClr val="C00000"/>
                </a:solidFill>
                <a:latin typeface="Calibri" pitchFamily="34" charset="0"/>
                <a:cs typeface="Calibri" pitchFamily="34" charset="0"/>
              </a:rPr>
              <a:t>Step 1: Start</a:t>
            </a:r>
          </a:p>
          <a:p>
            <a:pPr marL="914400" lvl="1" indent="-457200" algn="just"/>
            <a:r>
              <a:rPr lang="en-US" sz="2100" b="1" dirty="0" smtClean="0">
                <a:solidFill>
                  <a:srgbClr val="C00000"/>
                </a:solidFill>
                <a:latin typeface="Calibri" pitchFamily="34" charset="0"/>
                <a:cs typeface="Calibri" pitchFamily="34" charset="0"/>
              </a:rPr>
              <a:t>Step 2: Declare three variables a, b, and sum.</a:t>
            </a:r>
          </a:p>
          <a:p>
            <a:pPr marL="914400" lvl="1" indent="-457200" algn="just"/>
            <a:r>
              <a:rPr lang="en-US" sz="2100" b="1" dirty="0" smtClean="0">
                <a:solidFill>
                  <a:srgbClr val="C00000"/>
                </a:solidFill>
                <a:latin typeface="Calibri" pitchFamily="34" charset="0"/>
                <a:cs typeface="Calibri" pitchFamily="34" charset="0"/>
              </a:rPr>
              <a:t>Step 3: Enter the values of a and b.</a:t>
            </a:r>
          </a:p>
          <a:p>
            <a:pPr marL="914400" lvl="1" indent="-457200" algn="just"/>
            <a:r>
              <a:rPr lang="en-US" sz="2100" b="1" smtClean="0">
                <a:solidFill>
                  <a:srgbClr val="C00000"/>
                </a:solidFill>
                <a:latin typeface="Calibri" pitchFamily="34" charset="0"/>
                <a:cs typeface="Calibri" pitchFamily="34" charset="0"/>
              </a:rPr>
              <a:t>Step 4</a:t>
            </a:r>
            <a:r>
              <a:rPr lang="en-US" sz="2100" b="1" dirty="0" smtClean="0">
                <a:solidFill>
                  <a:srgbClr val="C00000"/>
                </a:solidFill>
                <a:latin typeface="Calibri" pitchFamily="34" charset="0"/>
                <a:cs typeface="Calibri" pitchFamily="34" charset="0"/>
              </a:rPr>
              <a:t>: Add the values of a and b and store the result in the sum    variable, i.e., sum=</a:t>
            </a:r>
            <a:r>
              <a:rPr lang="en-US" sz="2100" b="1" dirty="0" err="1" smtClean="0">
                <a:solidFill>
                  <a:srgbClr val="C00000"/>
                </a:solidFill>
                <a:latin typeface="Calibri" pitchFamily="34" charset="0"/>
                <a:cs typeface="Calibri" pitchFamily="34" charset="0"/>
              </a:rPr>
              <a:t>a+b</a:t>
            </a:r>
            <a:r>
              <a:rPr lang="en-US" sz="2100" b="1" dirty="0" smtClean="0">
                <a:solidFill>
                  <a:srgbClr val="C00000"/>
                </a:solidFill>
                <a:latin typeface="Calibri" pitchFamily="34" charset="0"/>
                <a:cs typeface="Calibri" pitchFamily="34" charset="0"/>
              </a:rPr>
              <a:t>.</a:t>
            </a:r>
          </a:p>
          <a:p>
            <a:pPr marL="914400" lvl="1" indent="-457200" algn="just"/>
            <a:r>
              <a:rPr lang="en-US" sz="2100" b="1" dirty="0" smtClean="0">
                <a:solidFill>
                  <a:srgbClr val="C00000"/>
                </a:solidFill>
                <a:latin typeface="Calibri" pitchFamily="34" charset="0"/>
                <a:cs typeface="Calibri" pitchFamily="34" charset="0"/>
              </a:rPr>
              <a:t>Step 5: Print sum</a:t>
            </a:r>
          </a:p>
          <a:p>
            <a:pPr marL="914400" lvl="1" indent="-457200" algn="just"/>
            <a:r>
              <a:rPr lang="en-US" sz="2100" b="1" dirty="0" smtClean="0">
                <a:solidFill>
                  <a:srgbClr val="C00000"/>
                </a:solidFill>
                <a:latin typeface="Calibri" pitchFamily="34" charset="0"/>
                <a:cs typeface="Calibri" pitchFamily="34" charset="0"/>
              </a:rPr>
              <a:t>Step 6: Stop</a:t>
            </a:r>
          </a:p>
          <a:p>
            <a:pPr marL="914400" lvl="1" indent="-457200" algn="just"/>
            <a:endParaRPr lang="en-US" sz="2100" b="1" dirty="0" smtClean="0">
              <a:solidFill>
                <a:srgbClr val="C00000"/>
              </a:solidFill>
              <a:latin typeface="Calibri" pitchFamily="34" charset="0"/>
              <a:cs typeface="Calibri" pitchFamily="34" charset="0"/>
            </a:endParaRPr>
          </a:p>
          <a:p>
            <a:pPr marL="457200" indent="-457200" algn="just">
              <a:buFont typeface="Wingdings" pitchFamily="2" charset="2"/>
              <a:buChar char="§"/>
            </a:pPr>
            <a:r>
              <a:rPr lang="en-US" sz="2100" b="1" dirty="0" smtClean="0">
                <a:latin typeface="Calibri" pitchFamily="34" charset="0"/>
                <a:cs typeface="Calibri" pitchFamily="34" charset="0"/>
              </a:rPr>
              <a:t>Algorithm Complexity: </a:t>
            </a:r>
            <a:r>
              <a:rPr lang="en-US" sz="2100" dirty="0" smtClean="0">
                <a:latin typeface="Calibri" pitchFamily="34" charset="0"/>
                <a:cs typeface="Calibri" pitchFamily="34" charset="0"/>
              </a:rPr>
              <a:t>The performance of the algorithm can be measured in two factors:</a:t>
            </a:r>
          </a:p>
          <a:p>
            <a:pPr marL="914400" lvl="1" indent="-457200" algn="just">
              <a:buFont typeface="Wingdings" pitchFamily="2" charset="2"/>
              <a:buChar char="ü"/>
            </a:pPr>
            <a:r>
              <a:rPr lang="en-US" sz="2100" b="1" dirty="0" smtClean="0">
                <a:latin typeface="Calibri" pitchFamily="34" charset="0"/>
                <a:cs typeface="Calibri" pitchFamily="34" charset="0"/>
              </a:rPr>
              <a:t>Time Complexity: </a:t>
            </a:r>
            <a:r>
              <a:rPr lang="en-US" sz="2100" dirty="0" smtClean="0">
                <a:latin typeface="Calibri" pitchFamily="34" charset="0"/>
                <a:cs typeface="Calibri" pitchFamily="34" charset="0"/>
              </a:rPr>
              <a:t>The time complexity of an algorithm is the amount of time required to complete the execution. The time complexity of an algorithm is denoted by the </a:t>
            </a:r>
            <a:r>
              <a:rPr lang="en-US" sz="2100" b="1" dirty="0" smtClean="0">
                <a:latin typeface="Calibri" pitchFamily="34" charset="0"/>
                <a:cs typeface="Calibri" pitchFamily="34" charset="0"/>
              </a:rPr>
              <a:t>big O notation</a:t>
            </a:r>
            <a:r>
              <a:rPr lang="en-US" sz="2100" dirty="0" smtClean="0">
                <a:latin typeface="Calibri" pitchFamily="34" charset="0"/>
                <a:cs typeface="Calibri" pitchFamily="34" charset="0"/>
              </a:rPr>
              <a:t>. </a:t>
            </a:r>
          </a:p>
          <a:p>
            <a:pPr marL="914400" lvl="1" indent="-457200" algn="just">
              <a:buFont typeface="Wingdings" pitchFamily="2" charset="2"/>
              <a:buChar char="ü"/>
            </a:pPr>
            <a:endParaRPr lang="en-US" sz="2100" dirty="0" smtClean="0">
              <a:latin typeface="Calibri" pitchFamily="34" charset="0"/>
              <a:cs typeface="Calibri" pitchFamily="34" charset="0"/>
            </a:endParaRPr>
          </a:p>
          <a:p>
            <a:pPr marL="914400" lvl="1" indent="-457200" algn="just">
              <a:buFont typeface="Wingdings" pitchFamily="2" charset="2"/>
              <a:buChar char="ü"/>
            </a:pPr>
            <a:r>
              <a:rPr lang="en-US" sz="2100" dirty="0" smtClean="0">
                <a:latin typeface="Calibri" pitchFamily="34" charset="0"/>
                <a:cs typeface="Calibri" pitchFamily="34" charset="0"/>
              </a:rPr>
              <a:t>Here, big O notation is the asymptotic notation to represent the time complexity. </a:t>
            </a:r>
            <a:r>
              <a:rPr lang="en-US" sz="2100" b="1" i="1" dirty="0" smtClean="0">
                <a:solidFill>
                  <a:srgbClr val="002060"/>
                </a:solidFill>
                <a:latin typeface="Calibri" pitchFamily="34" charset="0"/>
                <a:cs typeface="Calibri" pitchFamily="34" charset="0"/>
              </a:rPr>
              <a:t>The time complexity is mainly calculated by counting the number of steps to finish the execution.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839200" cy="5262979"/>
          </a:xfrm>
          <a:prstGeom prst="rect">
            <a:avLst/>
          </a:prstGeom>
          <a:noFill/>
        </p:spPr>
        <p:txBody>
          <a:bodyPr wrap="square" rtlCol="0">
            <a:spAutoFit/>
          </a:bodyPr>
          <a:lstStyle/>
          <a:p>
            <a:pPr marL="457200" indent="-457200" algn="just">
              <a:buFont typeface="Wingdings" pitchFamily="2" charset="2"/>
              <a:buChar char="§"/>
            </a:pPr>
            <a:r>
              <a:rPr lang="en-US" sz="2400" b="1" dirty="0" smtClean="0">
                <a:latin typeface="Calibri" pitchFamily="34" charset="0"/>
                <a:cs typeface="Calibri" pitchFamily="34" charset="0"/>
              </a:rPr>
              <a:t>Example -</a:t>
            </a:r>
          </a:p>
          <a:p>
            <a:pPr marL="457200" indent="-457200" algn="just"/>
            <a:r>
              <a:rPr lang="en-US" sz="2400" b="1" i="1" dirty="0" smtClean="0">
                <a:solidFill>
                  <a:srgbClr val="C00000"/>
                </a:solidFill>
                <a:latin typeface="Calibri" pitchFamily="34" charset="0"/>
                <a:cs typeface="Calibri" pitchFamily="34" charset="0"/>
              </a:rPr>
              <a:t>	sum=0;  </a:t>
            </a:r>
          </a:p>
          <a:p>
            <a:pPr marL="457200" indent="-457200" algn="just"/>
            <a:r>
              <a:rPr lang="en-US" sz="2400" b="1" i="1" dirty="0" smtClean="0">
                <a:solidFill>
                  <a:srgbClr val="C00000"/>
                </a:solidFill>
                <a:latin typeface="Calibri" pitchFamily="34" charset="0"/>
                <a:cs typeface="Calibri" pitchFamily="34" charset="0"/>
              </a:rPr>
              <a:t>	</a:t>
            </a:r>
            <a:r>
              <a:rPr lang="en-US" sz="2400" b="1" i="1" dirty="0" smtClean="0">
                <a:solidFill>
                  <a:srgbClr val="002060"/>
                </a:solidFill>
                <a:latin typeface="Calibri" pitchFamily="34" charset="0"/>
                <a:cs typeface="Calibri" pitchFamily="34" charset="0"/>
              </a:rPr>
              <a:t>// To calculate the sum of n numbers.  </a:t>
            </a:r>
          </a:p>
          <a:p>
            <a:pPr marL="457200" indent="-457200" algn="just"/>
            <a:r>
              <a:rPr lang="en-US" sz="2400" b="1" i="1" dirty="0" smtClean="0">
                <a:solidFill>
                  <a:srgbClr val="C00000"/>
                </a:solidFill>
                <a:latin typeface="Calibri" pitchFamily="34" charset="0"/>
                <a:cs typeface="Calibri" pitchFamily="34" charset="0"/>
              </a:rPr>
              <a:t>	for </a:t>
            </a:r>
            <a:r>
              <a:rPr lang="en-US" sz="2400" b="1" i="1" dirty="0" err="1" smtClean="0">
                <a:solidFill>
                  <a:srgbClr val="C00000"/>
                </a:solidFill>
                <a:latin typeface="Calibri" pitchFamily="34" charset="0"/>
                <a:cs typeface="Calibri" pitchFamily="34" charset="0"/>
              </a:rPr>
              <a:t>i</a:t>
            </a:r>
            <a:r>
              <a:rPr lang="en-US" sz="2400" b="1" i="1" dirty="0" smtClean="0">
                <a:solidFill>
                  <a:srgbClr val="C00000"/>
                </a:solidFill>
                <a:latin typeface="Calibri" pitchFamily="34" charset="0"/>
                <a:cs typeface="Calibri" pitchFamily="34" charset="0"/>
              </a:rPr>
              <a:t>=1 to n  </a:t>
            </a:r>
          </a:p>
          <a:p>
            <a:pPr marL="457200" indent="-457200" algn="just"/>
            <a:r>
              <a:rPr lang="en-US" sz="2400" b="1" i="1" dirty="0" smtClean="0">
                <a:solidFill>
                  <a:srgbClr val="C00000"/>
                </a:solidFill>
                <a:latin typeface="Calibri" pitchFamily="34" charset="0"/>
                <a:cs typeface="Calibri" pitchFamily="34" charset="0"/>
              </a:rPr>
              <a:t>		sum=</a:t>
            </a:r>
            <a:r>
              <a:rPr lang="en-US" sz="2400" b="1" i="1" dirty="0" err="1" smtClean="0">
                <a:solidFill>
                  <a:srgbClr val="C00000"/>
                </a:solidFill>
                <a:latin typeface="Calibri" pitchFamily="34" charset="0"/>
                <a:cs typeface="Calibri" pitchFamily="34" charset="0"/>
              </a:rPr>
              <a:t>sum+i</a:t>
            </a:r>
            <a:r>
              <a:rPr lang="en-US" sz="2400" b="1" i="1" dirty="0" smtClean="0">
                <a:solidFill>
                  <a:srgbClr val="C00000"/>
                </a:solidFill>
                <a:latin typeface="Calibri" pitchFamily="34" charset="0"/>
                <a:cs typeface="Calibri" pitchFamily="34" charset="0"/>
              </a:rPr>
              <a:t>;  </a:t>
            </a:r>
          </a:p>
          <a:p>
            <a:pPr marL="457200" indent="-457200" algn="just"/>
            <a:r>
              <a:rPr lang="en-US" sz="2400" b="1" i="1" dirty="0" smtClean="0">
                <a:solidFill>
                  <a:srgbClr val="C00000"/>
                </a:solidFill>
                <a:latin typeface="Calibri" pitchFamily="34" charset="0"/>
                <a:cs typeface="Calibri" pitchFamily="34" charset="0"/>
              </a:rPr>
              <a:t>		</a:t>
            </a:r>
            <a:r>
              <a:rPr lang="en-US" sz="2400" b="1" i="1" dirty="0" smtClean="0">
                <a:solidFill>
                  <a:srgbClr val="002060"/>
                </a:solidFill>
                <a:latin typeface="Calibri" pitchFamily="34" charset="0"/>
                <a:cs typeface="Calibri" pitchFamily="34" charset="0"/>
              </a:rPr>
              <a:t>// when the loop ends </a:t>
            </a:r>
          </a:p>
          <a:p>
            <a:pPr marL="457200" indent="-457200" algn="just"/>
            <a:r>
              <a:rPr lang="en-US" sz="2400" b="1" i="1" dirty="0" smtClean="0">
                <a:solidFill>
                  <a:srgbClr val="002060"/>
                </a:solidFill>
                <a:latin typeface="Calibri" pitchFamily="34" charset="0"/>
                <a:cs typeface="Calibri" pitchFamily="34" charset="0"/>
              </a:rPr>
              <a:t>		//then sum holds the sum of the n numbers  </a:t>
            </a:r>
          </a:p>
          <a:p>
            <a:pPr marL="457200" indent="-457200" algn="just"/>
            <a:r>
              <a:rPr lang="en-US" sz="2400" b="1" i="1" dirty="0" smtClean="0">
                <a:solidFill>
                  <a:srgbClr val="C00000"/>
                </a:solidFill>
                <a:latin typeface="Calibri" pitchFamily="34" charset="0"/>
                <a:cs typeface="Calibri" pitchFamily="34" charset="0"/>
              </a:rPr>
              <a:t>	return sum; </a:t>
            </a:r>
          </a:p>
          <a:p>
            <a:pPr marL="457200" indent="-457200" algn="just"/>
            <a:endParaRPr lang="en-US" sz="2400" b="1" i="1" dirty="0" smtClean="0">
              <a:solidFill>
                <a:srgbClr val="C00000"/>
              </a:solidFill>
              <a:latin typeface="Calibri" pitchFamily="34" charset="0"/>
              <a:cs typeface="Calibri" pitchFamily="34" charset="0"/>
            </a:endParaRPr>
          </a:p>
          <a:p>
            <a:pPr marL="457200" indent="-457200" algn="just"/>
            <a:r>
              <a:rPr lang="en-US" sz="2400" b="1" dirty="0" smtClean="0">
                <a:solidFill>
                  <a:srgbClr val="C00000"/>
                </a:solidFill>
                <a:latin typeface="Calibri" pitchFamily="34" charset="0"/>
                <a:cs typeface="Calibri" pitchFamily="34" charset="0"/>
              </a:rPr>
              <a:t>i.e., </a:t>
            </a:r>
            <a:r>
              <a:rPr lang="en-US" sz="2400" dirty="0" smtClean="0">
                <a:latin typeface="Calibri" pitchFamily="34" charset="0"/>
                <a:cs typeface="Calibri" pitchFamily="34" charset="0"/>
              </a:rPr>
              <a:t>The time complexity of the loop statement will be at least n, and if the value of n increases, then the time complexity also increases. While the complexity of the code, we generally consider the </a:t>
            </a:r>
            <a:r>
              <a:rPr lang="en-US" sz="2400" i="1" dirty="0" smtClean="0">
                <a:latin typeface="Calibri" pitchFamily="34" charset="0"/>
                <a:cs typeface="Calibri" pitchFamily="34" charset="0"/>
              </a:rPr>
              <a:t>worst-time complexity as it is the maximum time taken for any given input size</a:t>
            </a:r>
            <a:r>
              <a:rPr lang="en-US" sz="2400" dirty="0" smtClean="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6047809"/>
          </a:xfrm>
          <a:prstGeom prst="rect">
            <a:avLst/>
          </a:prstGeom>
          <a:noFill/>
        </p:spPr>
        <p:txBody>
          <a:bodyPr wrap="square" rtlCol="0">
            <a:spAutoFit/>
          </a:bodyPr>
          <a:lstStyle/>
          <a:p>
            <a:pPr marL="914400" lvl="1" indent="-457200" algn="just">
              <a:buFont typeface="Wingdings" pitchFamily="2" charset="2"/>
              <a:buChar char="ü"/>
            </a:pPr>
            <a:r>
              <a:rPr lang="en-US" sz="2100" b="1" dirty="0" smtClean="0">
                <a:latin typeface="Calibri" pitchFamily="34" charset="0"/>
                <a:cs typeface="Calibri" pitchFamily="34" charset="0"/>
              </a:rPr>
              <a:t>Space Complexity: </a:t>
            </a:r>
            <a:r>
              <a:rPr lang="en-US" sz="2100" dirty="0" smtClean="0">
                <a:latin typeface="Calibri" pitchFamily="34" charset="0"/>
                <a:cs typeface="Calibri" pitchFamily="34" charset="0"/>
              </a:rPr>
              <a:t>An algorithm's space complexity is the amount of space required to solve a problem and produce an output. </a:t>
            </a:r>
            <a:r>
              <a:rPr lang="en-US" sz="2100" b="1" i="1" dirty="0" smtClean="0">
                <a:solidFill>
                  <a:srgbClr val="C00000"/>
                </a:solidFill>
                <a:latin typeface="Calibri" pitchFamily="34" charset="0"/>
                <a:cs typeface="Calibri" pitchFamily="34" charset="0"/>
              </a:rPr>
              <a:t>Space complexity is also expressed in big O notation</a:t>
            </a:r>
            <a:r>
              <a:rPr lang="en-US" sz="2100" dirty="0" smtClean="0">
                <a:latin typeface="Calibri" pitchFamily="34" charset="0"/>
                <a:cs typeface="Calibri" pitchFamily="34" charset="0"/>
              </a:rPr>
              <a:t>.</a:t>
            </a:r>
          </a:p>
          <a:p>
            <a:pPr marL="914400" lvl="1" indent="-457200" algn="just">
              <a:buFont typeface="Wingdings" pitchFamily="2" charset="2"/>
              <a:buChar char="ü"/>
            </a:pPr>
            <a:endParaRPr lang="en-US" sz="2100" dirty="0" smtClean="0">
              <a:latin typeface="Calibri" pitchFamily="34" charset="0"/>
              <a:cs typeface="Calibri" pitchFamily="34" charset="0"/>
            </a:endParaRPr>
          </a:p>
          <a:p>
            <a:pPr marL="457200" indent="-457200" algn="just">
              <a:buFont typeface="Wingdings" pitchFamily="2" charset="2"/>
              <a:buChar char="§"/>
            </a:pPr>
            <a:r>
              <a:rPr lang="en-US" sz="2100" dirty="0" smtClean="0">
                <a:latin typeface="Calibri" pitchFamily="34" charset="0"/>
                <a:cs typeface="Calibri" pitchFamily="34" charset="0"/>
              </a:rPr>
              <a:t>For an algorithm, </a:t>
            </a:r>
            <a:r>
              <a:rPr lang="en-US" sz="2100" b="1" dirty="0" smtClean="0">
                <a:solidFill>
                  <a:srgbClr val="002060"/>
                </a:solidFill>
                <a:latin typeface="Calibri" pitchFamily="34" charset="0"/>
                <a:cs typeface="Calibri" pitchFamily="34" charset="0"/>
              </a:rPr>
              <a:t>the space is required for the following purposes</a:t>
            </a:r>
            <a:r>
              <a:rPr lang="en-US" sz="2100" dirty="0" smtClean="0">
                <a:latin typeface="Calibri" pitchFamily="34" charset="0"/>
                <a:cs typeface="Calibri" pitchFamily="34" charset="0"/>
              </a:rPr>
              <a:t>:</a:t>
            </a:r>
          </a:p>
          <a:p>
            <a:pPr marL="914400" lvl="1" indent="-457200" algn="just">
              <a:buFont typeface="+mj-lt"/>
              <a:buAutoNum type="alphaLcParenR"/>
            </a:pPr>
            <a:r>
              <a:rPr lang="en-US" sz="2100" dirty="0" smtClean="0">
                <a:latin typeface="Calibri" pitchFamily="34" charset="0"/>
                <a:cs typeface="Calibri" pitchFamily="34" charset="0"/>
              </a:rPr>
              <a:t>To store program instructions</a:t>
            </a:r>
          </a:p>
          <a:p>
            <a:pPr marL="914400" lvl="1" indent="-457200" algn="just">
              <a:buFont typeface="+mj-lt"/>
              <a:buAutoNum type="alphaLcParenR"/>
            </a:pPr>
            <a:r>
              <a:rPr lang="en-US" sz="2100" dirty="0" smtClean="0">
                <a:latin typeface="Calibri" pitchFamily="34" charset="0"/>
                <a:cs typeface="Calibri" pitchFamily="34" charset="0"/>
              </a:rPr>
              <a:t>To store constant values</a:t>
            </a:r>
          </a:p>
          <a:p>
            <a:pPr marL="914400" lvl="1" indent="-457200" algn="just">
              <a:buFont typeface="+mj-lt"/>
              <a:buAutoNum type="alphaLcParenR"/>
            </a:pPr>
            <a:r>
              <a:rPr lang="en-US" sz="2100" dirty="0" smtClean="0">
                <a:latin typeface="Calibri" pitchFamily="34" charset="0"/>
                <a:cs typeface="Calibri" pitchFamily="34" charset="0"/>
              </a:rPr>
              <a:t>To store variable values</a:t>
            </a:r>
          </a:p>
          <a:p>
            <a:pPr marL="914400" lvl="1" indent="-457200" algn="just">
              <a:buFont typeface="+mj-lt"/>
              <a:buAutoNum type="alphaLcParenR"/>
            </a:pPr>
            <a:r>
              <a:rPr lang="en-US" sz="2100" dirty="0" smtClean="0">
                <a:latin typeface="Calibri" pitchFamily="34" charset="0"/>
                <a:cs typeface="Calibri" pitchFamily="34" charset="0"/>
              </a:rPr>
              <a:t>To track the function calls, jumping statements, etc.</a:t>
            </a:r>
          </a:p>
          <a:p>
            <a:pPr marL="914400" lvl="1" indent="-457200" algn="just">
              <a:buFont typeface="+mj-lt"/>
              <a:buAutoNum type="alphaLcParenR"/>
            </a:pPr>
            <a:endParaRPr lang="en-US" sz="2100" dirty="0" smtClean="0">
              <a:latin typeface="Calibri" pitchFamily="34" charset="0"/>
              <a:cs typeface="Calibri" pitchFamily="34" charset="0"/>
            </a:endParaRPr>
          </a:p>
          <a:p>
            <a:pPr marL="457200" indent="-457200" algn="just">
              <a:buFont typeface="Wingdings" pitchFamily="2" charset="2"/>
              <a:buChar char="§"/>
            </a:pPr>
            <a:r>
              <a:rPr lang="en-US" sz="2100" b="1" dirty="0" smtClean="0">
                <a:latin typeface="Calibri" pitchFamily="34" charset="0"/>
                <a:cs typeface="Calibri" pitchFamily="34" charset="0"/>
              </a:rPr>
              <a:t>Auxiliary Space:</a:t>
            </a:r>
            <a:r>
              <a:rPr lang="en-US" sz="2100" dirty="0" smtClean="0">
                <a:latin typeface="Calibri" pitchFamily="34" charset="0"/>
                <a:cs typeface="Calibri" pitchFamily="34" charset="0"/>
              </a:rPr>
              <a:t> The extra space required by the algorithm, excluding the input size, is known as an auxiliary space. The space complexity considers both the spaces, i.e., auxiliary space, and space used by the input.</a:t>
            </a:r>
          </a:p>
          <a:p>
            <a:pPr marL="457200" indent="-457200" algn="ctr"/>
            <a:r>
              <a:rPr lang="en-US" sz="2400" b="1" dirty="0" smtClean="0">
                <a:solidFill>
                  <a:srgbClr val="C00000"/>
                </a:solidFill>
                <a:latin typeface="Calibri" pitchFamily="34" charset="0"/>
                <a:cs typeface="Calibri" pitchFamily="34" charset="0"/>
              </a:rPr>
              <a:t>Space complexity = Auxiliary space + Input size</a:t>
            </a:r>
          </a:p>
          <a:p>
            <a:pPr marL="457200" indent="-457200">
              <a:buFont typeface="Wingdings" pitchFamily="2" charset="2"/>
              <a:buChar char="§"/>
            </a:pPr>
            <a:endParaRPr lang="en-US" sz="2400" b="1" dirty="0" smtClean="0">
              <a:latin typeface="Calibri" pitchFamily="34" charset="0"/>
              <a:cs typeface="Calibri" pitchFamily="34" charset="0"/>
            </a:endParaRPr>
          </a:p>
          <a:p>
            <a:pPr marL="457200" indent="-457200">
              <a:buFont typeface="Wingdings" pitchFamily="2" charset="2"/>
              <a:buChar char="§"/>
            </a:pPr>
            <a:r>
              <a:rPr lang="en-US" sz="2200" b="1" dirty="0" smtClean="0">
                <a:latin typeface="Calibri" pitchFamily="34" charset="0"/>
                <a:cs typeface="Calibri" pitchFamily="34" charset="0"/>
              </a:rPr>
              <a:t>Types of Algorithms: </a:t>
            </a:r>
            <a:r>
              <a:rPr lang="en-US" sz="2200" dirty="0" smtClean="0">
                <a:latin typeface="Calibri" pitchFamily="34" charset="0"/>
                <a:cs typeface="Calibri" pitchFamily="34" charset="0"/>
              </a:rPr>
              <a:t>The following are the types of algorithm -</a:t>
            </a:r>
          </a:p>
          <a:p>
            <a:pPr marL="914400" lvl="1" indent="-457200">
              <a:buFont typeface="+mj-lt"/>
              <a:buAutoNum type="arabicPeriod"/>
            </a:pPr>
            <a:r>
              <a:rPr lang="en-US" sz="2200" dirty="0" smtClean="0">
                <a:latin typeface="Calibri" pitchFamily="34" charset="0"/>
                <a:cs typeface="Calibri" pitchFamily="34" charset="0"/>
              </a:rPr>
              <a:t>Search Algorithm</a:t>
            </a:r>
          </a:p>
          <a:p>
            <a:pPr marL="914400" lvl="1" indent="-457200">
              <a:buFont typeface="+mj-lt"/>
              <a:buAutoNum type="arabicPeriod"/>
            </a:pPr>
            <a:r>
              <a:rPr lang="en-US" sz="2200" dirty="0" smtClean="0">
                <a:latin typeface="Calibri" pitchFamily="34" charset="0"/>
                <a:cs typeface="Calibri" pitchFamily="34" charset="0"/>
              </a:rPr>
              <a:t>Sort Algorithm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smtClean="0">
                <a:solidFill>
                  <a:srgbClr val="C00000"/>
                </a:solidFill>
                <a:latin typeface="Calibri" pitchFamily="34" charset="0"/>
                <a:cs typeface="Calibri" pitchFamily="34" charset="0"/>
              </a:rPr>
              <a:t>Asymptotic Analysis of Algorithms</a:t>
            </a:r>
            <a:endParaRPr lang="en-US" b="1" dirty="0">
              <a:solidFill>
                <a:srgbClr val="C00000"/>
              </a:solidFill>
              <a:latin typeface="Calibri" pitchFamily="34" charset="0"/>
              <a:cs typeface="Calibri" pitchFamily="34" charset="0"/>
            </a:endParaRPr>
          </a:p>
        </p:txBody>
      </p:sp>
      <p:sp>
        <p:nvSpPr>
          <p:cNvPr id="3" name="TextBox 2"/>
          <p:cNvSpPr txBox="1"/>
          <p:nvPr/>
        </p:nvSpPr>
        <p:spPr>
          <a:xfrm>
            <a:off x="533400" y="1600200"/>
            <a:ext cx="8077200" cy="3785652"/>
          </a:xfrm>
          <a:prstGeom prst="rect">
            <a:avLst/>
          </a:prstGeom>
          <a:noFill/>
        </p:spPr>
        <p:txBody>
          <a:bodyPr wrap="square" rtlCol="0">
            <a:spAutoFit/>
          </a:bodyPr>
          <a:lstStyle/>
          <a:p>
            <a:pPr algn="just"/>
            <a:r>
              <a:rPr lang="en-US" sz="2400" dirty="0" smtClean="0">
                <a:latin typeface="Calibri" pitchFamily="34" charset="0"/>
                <a:cs typeface="Calibri" pitchFamily="34" charset="0"/>
              </a:rPr>
              <a:t>The asymptotic analysis defines the mathematical foundation of an algorithm’s run time performance. If there is no input to an algorithm then the algorithm will always work in a constant time.</a:t>
            </a:r>
          </a:p>
          <a:p>
            <a:pPr algn="just"/>
            <a:endParaRPr lang="en-US" sz="2400" dirty="0" smtClean="0">
              <a:latin typeface="Calibri" pitchFamily="34" charset="0"/>
              <a:cs typeface="Calibri" pitchFamily="34" charset="0"/>
            </a:endParaRPr>
          </a:p>
          <a:p>
            <a:pPr marL="457200" indent="-457200" algn="just">
              <a:buFont typeface="+mj-lt"/>
              <a:buAutoNum type="alphaLcParenR"/>
            </a:pPr>
            <a:r>
              <a:rPr lang="en-US" sz="2400" dirty="0" smtClean="0">
                <a:latin typeface="Calibri" pitchFamily="34" charset="0"/>
                <a:cs typeface="Calibri" pitchFamily="34" charset="0"/>
              </a:rPr>
              <a:t>Asymptotic analysis is the running time of any process or algorithm in mathematical terms.</a:t>
            </a:r>
          </a:p>
          <a:p>
            <a:pPr marL="457200" indent="-457200" algn="just">
              <a:buFont typeface="+mj-lt"/>
              <a:buAutoNum type="alphaLcParenR"/>
            </a:pPr>
            <a:endParaRPr lang="en-US" sz="2400" dirty="0" smtClean="0">
              <a:latin typeface="Calibri" pitchFamily="34" charset="0"/>
              <a:cs typeface="Calibri" pitchFamily="34" charset="0"/>
            </a:endParaRPr>
          </a:p>
          <a:p>
            <a:pPr marL="457200" indent="-457200" algn="just">
              <a:buFont typeface="+mj-lt"/>
              <a:buAutoNum type="alphaLcParenR"/>
            </a:pPr>
            <a:r>
              <a:rPr lang="en-US" sz="2400" dirty="0" smtClean="0">
                <a:latin typeface="Calibri" pitchFamily="34" charset="0"/>
                <a:cs typeface="Calibri" pitchFamily="34" charset="0"/>
              </a:rPr>
              <a:t>We can calculate the best, average, and worst-case scenarios for an algorithm by using asymptotic analysis.</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001643"/>
          </a:xfrm>
          <a:prstGeom prst="rect">
            <a:avLst/>
          </a:prstGeom>
          <a:noFill/>
        </p:spPr>
        <p:txBody>
          <a:bodyPr wrap="square" rtlCol="0">
            <a:spAutoFit/>
          </a:bodyPr>
          <a:lstStyle/>
          <a:p>
            <a:pPr algn="just">
              <a:buFont typeface="Wingdings" pitchFamily="2" charset="2"/>
              <a:buChar char="§"/>
            </a:pPr>
            <a:r>
              <a:rPr lang="en-US" sz="2400" b="1" dirty="0" smtClean="0">
                <a:latin typeface="Calibri" pitchFamily="34" charset="0"/>
                <a:cs typeface="Calibri" pitchFamily="34" charset="0"/>
              </a:rPr>
              <a:t> </a:t>
            </a:r>
            <a:r>
              <a:rPr lang="en-US" sz="2400" b="1" dirty="0" smtClean="0">
                <a:solidFill>
                  <a:srgbClr val="C00000"/>
                </a:solidFill>
                <a:latin typeface="Calibri" pitchFamily="34" charset="0"/>
                <a:cs typeface="Calibri" pitchFamily="34" charset="0"/>
              </a:rPr>
              <a:t>Assumptions for Asymptotic Analysis: </a:t>
            </a:r>
            <a:r>
              <a:rPr lang="en-US" sz="2400" dirty="0" smtClean="0">
                <a:latin typeface="Calibri" pitchFamily="34" charset="0"/>
                <a:cs typeface="Calibri" pitchFamily="34" charset="0"/>
              </a:rPr>
              <a:t>Asymptotic analysis is based upon certain assumptions such as:</a:t>
            </a:r>
          </a:p>
          <a:p>
            <a:pPr algn="just"/>
            <a:endParaRPr lang="en-US" sz="2400" dirty="0" smtClean="0">
              <a:latin typeface="Calibri" pitchFamily="34" charset="0"/>
              <a:cs typeface="Calibri" pitchFamily="34" charset="0"/>
            </a:endParaRPr>
          </a:p>
          <a:p>
            <a:pPr algn="just"/>
            <a:r>
              <a:rPr lang="en-US" sz="2400" dirty="0" smtClean="0">
                <a:latin typeface="Calibri" pitchFamily="34" charset="0"/>
                <a:cs typeface="Calibri" pitchFamily="34" charset="0"/>
              </a:rPr>
              <a:t>Let </a:t>
            </a:r>
            <a:r>
              <a:rPr lang="en-US" sz="2400" dirty="0" err="1" smtClean="0">
                <a:latin typeface="Calibri" pitchFamily="34" charset="0"/>
                <a:cs typeface="Calibri" pitchFamily="34" charset="0"/>
              </a:rPr>
              <a:t>R</a:t>
            </a:r>
            <a:r>
              <a:rPr lang="en-US" sz="2400" baseline="-25000" dirty="0" err="1" smtClean="0">
                <a:latin typeface="Calibri" pitchFamily="34" charset="0"/>
                <a:cs typeface="Calibri" pitchFamily="34" charset="0"/>
              </a:rPr>
              <a:t>t</a:t>
            </a:r>
            <a:r>
              <a:rPr lang="en-US" sz="2400" dirty="0" smtClean="0">
                <a:latin typeface="Calibri" pitchFamily="34" charset="0"/>
                <a:cs typeface="Calibri" pitchFamily="34" charset="0"/>
              </a:rPr>
              <a:t> be the running time of an algorithm, N be the input size. Then -</a:t>
            </a:r>
          </a:p>
          <a:p>
            <a:pPr algn="just"/>
            <a:endParaRPr lang="en-US" sz="2400" dirty="0" smtClean="0">
              <a:latin typeface="Calibri" pitchFamily="34" charset="0"/>
              <a:cs typeface="Calibri" pitchFamily="34" charset="0"/>
            </a:endParaRPr>
          </a:p>
          <a:p>
            <a:pPr marL="457200" indent="-457200" algn="just">
              <a:buFont typeface="+mj-lt"/>
              <a:buAutoNum type="alphaLcParenR"/>
            </a:pPr>
            <a:r>
              <a:rPr lang="en-US" sz="2400" dirty="0" err="1" smtClean="0">
                <a:latin typeface="Calibri" pitchFamily="34" charset="0"/>
                <a:cs typeface="Calibri" pitchFamily="34" charset="0"/>
              </a:rPr>
              <a:t>R</a:t>
            </a:r>
            <a:r>
              <a:rPr lang="en-US" sz="2400" baseline="-25000" dirty="0" err="1" smtClean="0">
                <a:latin typeface="Calibri" pitchFamily="34" charset="0"/>
                <a:cs typeface="Calibri" pitchFamily="34" charset="0"/>
              </a:rPr>
              <a:t>t</a:t>
            </a:r>
            <a:r>
              <a:rPr lang="en-US" sz="2400" dirty="0" smtClean="0">
                <a:latin typeface="Calibri" pitchFamily="34" charset="0"/>
                <a:cs typeface="Calibri" pitchFamily="34" charset="0"/>
              </a:rPr>
              <a:t> ≥ 0 and N ≥ 0 i.e. both running time and input size should be positive numbers.</a:t>
            </a:r>
          </a:p>
          <a:p>
            <a:pPr marL="457200" indent="-457200" algn="just">
              <a:buFont typeface="+mj-lt"/>
              <a:buAutoNum type="alphaLcParenR"/>
            </a:pPr>
            <a:r>
              <a:rPr lang="en-US" sz="2400" dirty="0" smtClean="0">
                <a:latin typeface="Calibri" pitchFamily="34" charset="0"/>
                <a:cs typeface="Calibri" pitchFamily="34" charset="0"/>
              </a:rPr>
              <a:t>The input size is very large while analyzing any algorithm through asymptotic analysis i.e. N→∞</a:t>
            </a:r>
          </a:p>
          <a:p>
            <a:pPr marL="457200" indent="-457200" algn="just">
              <a:buFont typeface="+mj-lt"/>
              <a:buAutoNum type="alphaLcParenR"/>
            </a:pPr>
            <a:r>
              <a:rPr lang="en-US" sz="2400" dirty="0" smtClean="0">
                <a:latin typeface="Calibri" pitchFamily="34" charset="0"/>
                <a:cs typeface="Calibri" pitchFamily="34" charset="0"/>
              </a:rPr>
              <a:t>The analysis is both hardware independent and software     independent.</a:t>
            </a:r>
          </a:p>
          <a:p>
            <a:pPr marL="457200" indent="-457200" algn="just">
              <a:buFont typeface="+mj-lt"/>
              <a:buAutoNum type="alphaLcParenR"/>
            </a:pPr>
            <a:r>
              <a:rPr lang="en-US" sz="2400" dirty="0" smtClean="0">
                <a:latin typeface="Calibri" pitchFamily="34" charset="0"/>
                <a:cs typeface="Calibri" pitchFamily="34" charset="0"/>
              </a:rPr>
              <a:t>For better understanding, we do a high-level representation of the algorithm i.e. pseudo-code or English like instructions.</a:t>
            </a:r>
          </a:p>
          <a:p>
            <a:pPr marL="457200" indent="-457200" algn="just">
              <a:buFont typeface="+mj-lt"/>
              <a:buAutoNum type="alphaLcParenR"/>
            </a:pPr>
            <a:r>
              <a:rPr lang="en-US" sz="2400" dirty="0" smtClean="0">
                <a:latin typeface="Calibri" pitchFamily="34" charset="0"/>
                <a:cs typeface="Calibri" pitchFamily="34" charset="0"/>
              </a:rPr>
              <a:t>We focus on primitive operations i.e. those operations which are independent of software such as assignment, comparison, arithmetic operations, etc in terms of input size.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6370975"/>
          </a:xfrm>
          <a:prstGeom prst="rect">
            <a:avLst/>
          </a:prstGeom>
          <a:noFill/>
        </p:spPr>
        <p:txBody>
          <a:bodyPr wrap="square" rtlCol="0">
            <a:spAutoFit/>
          </a:bodyPr>
          <a:lstStyle/>
          <a:p>
            <a:pPr algn="just">
              <a:buFont typeface="Wingdings" pitchFamily="2" charset="2"/>
              <a:buChar char="§"/>
            </a:pPr>
            <a:r>
              <a:rPr lang="en-US" sz="2400" b="1" dirty="0" smtClean="0">
                <a:latin typeface="Calibri" pitchFamily="34" charset="0"/>
                <a:cs typeface="Calibri" pitchFamily="34" charset="0"/>
              </a:rPr>
              <a:t> Example: </a:t>
            </a:r>
            <a:r>
              <a:rPr lang="en-US" sz="2400" dirty="0" smtClean="0">
                <a:latin typeface="Calibri" pitchFamily="34" charset="0"/>
                <a:cs typeface="Calibri" pitchFamily="34" charset="0"/>
              </a:rPr>
              <a:t>Let us try to get a brief idea behind the concept of asymptotic analysis with the help of an example.</a:t>
            </a:r>
          </a:p>
          <a:p>
            <a:pPr algn="just">
              <a:buFont typeface="Wingdings" pitchFamily="2" charset="2"/>
              <a:buChar char="§"/>
            </a:pPr>
            <a:endParaRPr lang="en-US" sz="2000" dirty="0" smtClean="0">
              <a:latin typeface="Calibri" pitchFamily="34" charset="0"/>
              <a:cs typeface="Calibri" pitchFamily="34" charset="0"/>
            </a:endParaRPr>
          </a:p>
          <a:p>
            <a:pPr marL="914400" lvl="1" indent="-457200" algn="just">
              <a:buFont typeface="Arial" pitchFamily="34" charset="0"/>
              <a:buChar char="•"/>
            </a:pPr>
            <a:r>
              <a:rPr lang="en-US" sz="2400" dirty="0" smtClean="0">
                <a:latin typeface="Calibri" pitchFamily="34" charset="0"/>
                <a:cs typeface="Calibri" pitchFamily="34" charset="0"/>
              </a:rPr>
              <a:t>Suppose we wish to calculate the value of </a:t>
            </a:r>
            <a:r>
              <a:rPr lang="en-US" sz="2400" dirty="0" smtClean="0">
                <a:solidFill>
                  <a:srgbClr val="C00000"/>
                </a:solidFill>
                <a:latin typeface="Calibri" pitchFamily="34" charset="0"/>
                <a:cs typeface="Calibri" pitchFamily="34" charset="0"/>
              </a:rPr>
              <a:t>1 + 2 + 3 + 4 + — + n</a:t>
            </a:r>
          </a:p>
          <a:p>
            <a:pPr marL="914400" lvl="1" indent="-457200" algn="just">
              <a:buFont typeface="Arial" pitchFamily="34" charset="0"/>
              <a:buChar char="•"/>
            </a:pPr>
            <a:r>
              <a:rPr lang="en-US" sz="2400" dirty="0" smtClean="0">
                <a:latin typeface="Calibri" pitchFamily="34" charset="0"/>
                <a:cs typeface="Calibri" pitchFamily="34" charset="0"/>
              </a:rPr>
              <a:t>There could be two possible ways to do that.</a:t>
            </a:r>
          </a:p>
          <a:p>
            <a:pPr marL="914400" lvl="1" indent="-457200" algn="just">
              <a:buFont typeface="Arial" pitchFamily="34" charset="0"/>
              <a:buChar char="•"/>
            </a:pPr>
            <a:r>
              <a:rPr lang="en-US" sz="2400" dirty="0" smtClean="0">
                <a:latin typeface="Calibri" pitchFamily="34" charset="0"/>
                <a:cs typeface="Calibri" pitchFamily="34" charset="0"/>
              </a:rPr>
              <a:t>One of the ways is to write the formula directly as shown -</a:t>
            </a:r>
          </a:p>
          <a:p>
            <a:pPr marL="2743200" lvl="5" indent="-457200" algn="just"/>
            <a:r>
              <a:rPr lang="pt-BR" sz="2400" dirty="0" smtClean="0">
                <a:solidFill>
                  <a:srgbClr val="C00000"/>
                </a:solidFill>
                <a:latin typeface="Calibri" pitchFamily="34" charset="0"/>
                <a:cs typeface="Calibri" pitchFamily="34" charset="0"/>
              </a:rPr>
              <a:t>int n, sum=0; </a:t>
            </a:r>
          </a:p>
          <a:p>
            <a:pPr marL="2743200" lvl="5" indent="-457200" algn="just"/>
            <a:r>
              <a:rPr lang="pt-BR" sz="2400" dirty="0" smtClean="0">
                <a:solidFill>
                  <a:srgbClr val="C00000"/>
                </a:solidFill>
                <a:latin typeface="Calibri" pitchFamily="34" charset="0"/>
                <a:cs typeface="Calibri" pitchFamily="34" charset="0"/>
              </a:rPr>
              <a:t>sum = (n * (n+1))/2;</a:t>
            </a:r>
            <a:endParaRPr lang="en-US" sz="2400" dirty="0" smtClean="0">
              <a:latin typeface="Calibri" pitchFamily="34" charset="0"/>
              <a:cs typeface="Calibri" pitchFamily="34" charset="0"/>
            </a:endParaRPr>
          </a:p>
          <a:p>
            <a:pPr marL="914400" lvl="1" indent="-457200" algn="just">
              <a:buFont typeface="Arial" pitchFamily="34" charset="0"/>
              <a:buChar char="•"/>
            </a:pPr>
            <a:r>
              <a:rPr lang="en-US" sz="2400" dirty="0" smtClean="0">
                <a:latin typeface="Calibri" pitchFamily="34" charset="0"/>
                <a:cs typeface="Calibri" pitchFamily="34" charset="0"/>
              </a:rPr>
              <a:t>Another way is iteratively finding the sum as shown -</a:t>
            </a:r>
          </a:p>
          <a:p>
            <a:pPr marL="2743200" lvl="5" indent="-457200" algn="just"/>
            <a:r>
              <a:rPr lang="nn-NO" sz="2400" dirty="0" smtClean="0">
                <a:solidFill>
                  <a:srgbClr val="C00000"/>
                </a:solidFill>
                <a:latin typeface="Calibri" pitchFamily="34" charset="0"/>
                <a:cs typeface="Calibri" pitchFamily="34" charset="0"/>
              </a:rPr>
              <a:t>int n, sum=0;</a:t>
            </a:r>
          </a:p>
          <a:p>
            <a:pPr marL="2743200" lvl="5" indent="-457200" algn="just"/>
            <a:r>
              <a:rPr lang="nn-NO" sz="2400" dirty="0" smtClean="0">
                <a:solidFill>
                  <a:srgbClr val="C00000"/>
                </a:solidFill>
                <a:latin typeface="Calibri" pitchFamily="34" charset="0"/>
                <a:cs typeface="Calibri" pitchFamily="34" charset="0"/>
              </a:rPr>
              <a:t> for(i=1; i&lt;=n; i++)</a:t>
            </a:r>
          </a:p>
          <a:p>
            <a:pPr marL="2743200" lvl="5" indent="-457200" algn="just"/>
            <a:r>
              <a:rPr lang="nn-NO" sz="2400" dirty="0" smtClean="0">
                <a:solidFill>
                  <a:srgbClr val="C00000"/>
                </a:solidFill>
                <a:latin typeface="Calibri" pitchFamily="34" charset="0"/>
                <a:cs typeface="Calibri" pitchFamily="34" charset="0"/>
              </a:rPr>
              <a:t>{</a:t>
            </a:r>
          </a:p>
          <a:p>
            <a:pPr marL="2743200" lvl="5" indent="-457200" algn="just"/>
            <a:r>
              <a:rPr lang="nn-NO" sz="2400" dirty="0" smtClean="0">
                <a:solidFill>
                  <a:srgbClr val="C00000"/>
                </a:solidFill>
                <a:latin typeface="Calibri" pitchFamily="34" charset="0"/>
                <a:cs typeface="Calibri" pitchFamily="34" charset="0"/>
              </a:rPr>
              <a:t>     sum = sum + i;</a:t>
            </a:r>
          </a:p>
          <a:p>
            <a:pPr marL="2743200" lvl="5" indent="-457200" algn="just"/>
            <a:r>
              <a:rPr lang="nn-NO" sz="2400" dirty="0" smtClean="0">
                <a:solidFill>
                  <a:srgbClr val="C00000"/>
                </a:solidFill>
                <a:latin typeface="Calibri" pitchFamily="34" charset="0"/>
                <a:cs typeface="Calibri" pitchFamily="34" charset="0"/>
              </a:rPr>
              <a:t> }</a:t>
            </a:r>
          </a:p>
          <a:p>
            <a:pPr marL="914400" lvl="1" indent="-457200" algn="just">
              <a:buFont typeface="Arial" pitchFamily="34" charset="0"/>
              <a:buChar char="•"/>
            </a:pPr>
            <a:r>
              <a:rPr lang="en-US" sz="2400" i="1" dirty="0" smtClean="0">
                <a:solidFill>
                  <a:srgbClr val="002060"/>
                </a:solidFill>
                <a:latin typeface="Calibri" pitchFamily="34" charset="0"/>
                <a:cs typeface="Calibri" pitchFamily="34" charset="0"/>
              </a:rPr>
              <a:t>In the first method, where we are using the direct formula, every time the number of steps is the same because, for whatever value of n, the formula will run in a single step.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63689"/>
            <a:ext cx="8839200" cy="5632311"/>
          </a:xfrm>
          <a:prstGeom prst="rect">
            <a:avLst/>
          </a:prstGeom>
          <a:noFill/>
        </p:spPr>
        <p:txBody>
          <a:bodyPr wrap="square" rtlCol="0">
            <a:spAutoFit/>
          </a:bodyPr>
          <a:lstStyle/>
          <a:p>
            <a:pPr lvl="1" algn="just">
              <a:buFont typeface="Arial" pitchFamily="34" charset="0"/>
              <a:buChar char="•"/>
            </a:pPr>
            <a:r>
              <a:rPr lang="en-US" sz="2400" dirty="0" smtClean="0">
                <a:latin typeface="Calibri" pitchFamily="34" charset="0"/>
                <a:cs typeface="Calibri" pitchFamily="34" charset="0"/>
              </a:rPr>
              <a:t> Thus, we can say that method 1, where we are using the formula to find the sum, is taking constant time because it is completed in a constant number of steps.</a:t>
            </a:r>
          </a:p>
          <a:p>
            <a:pPr lvl="1" algn="just">
              <a:buFont typeface="Arial" pitchFamily="34" charset="0"/>
              <a:buChar char="•"/>
            </a:pPr>
            <a:endParaRPr lang="en-US" sz="2400" dirty="0" smtClean="0">
              <a:latin typeface="Calibri" pitchFamily="34" charset="0"/>
              <a:cs typeface="Calibri" pitchFamily="34" charset="0"/>
            </a:endParaRPr>
          </a:p>
          <a:p>
            <a:pPr lvl="1" algn="just">
              <a:buFont typeface="Arial" pitchFamily="34" charset="0"/>
              <a:buChar char="•"/>
            </a:pPr>
            <a:r>
              <a:rPr lang="en-US" sz="2400" dirty="0" smtClean="0">
                <a:latin typeface="Calibri" pitchFamily="34" charset="0"/>
                <a:cs typeface="Calibri" pitchFamily="34" charset="0"/>
              </a:rPr>
              <a:t> </a:t>
            </a:r>
            <a:r>
              <a:rPr lang="en-US" sz="2400" i="1" dirty="0" smtClean="0">
                <a:solidFill>
                  <a:srgbClr val="002060"/>
                </a:solidFill>
                <a:latin typeface="Calibri" pitchFamily="34" charset="0"/>
                <a:cs typeface="Calibri" pitchFamily="34" charset="0"/>
              </a:rPr>
              <a:t>However, in the 2nd method, the number of steps executed by the program will depend on the value of n because for loop is running n times.</a:t>
            </a:r>
          </a:p>
          <a:p>
            <a:pPr lvl="1" algn="just">
              <a:buFont typeface="Arial" pitchFamily="34" charset="0"/>
              <a:buChar char="•"/>
            </a:pPr>
            <a:endParaRPr lang="en-US" sz="2400" dirty="0" smtClean="0">
              <a:latin typeface="Calibri" pitchFamily="34" charset="0"/>
              <a:cs typeface="Calibri" pitchFamily="34" charset="0"/>
            </a:endParaRPr>
          </a:p>
          <a:p>
            <a:pPr lvl="1" algn="just">
              <a:buFont typeface="Arial" pitchFamily="34" charset="0"/>
              <a:buChar char="•"/>
            </a:pPr>
            <a:r>
              <a:rPr lang="en-US" sz="2400" dirty="0" smtClean="0">
                <a:latin typeface="Calibri" pitchFamily="34" charset="0"/>
                <a:cs typeface="Calibri" pitchFamily="34" charset="0"/>
              </a:rPr>
              <a:t> This is why the number of steps in the 2nd method is not constant but linearly dependent on n.</a:t>
            </a:r>
          </a:p>
          <a:p>
            <a:pPr lvl="1" algn="just">
              <a:buFont typeface="Arial" pitchFamily="34" charset="0"/>
              <a:buChar char="•"/>
            </a:pPr>
            <a:endParaRPr lang="en-US" sz="2400" dirty="0" smtClean="0">
              <a:latin typeface="Calibri" pitchFamily="34" charset="0"/>
              <a:cs typeface="Calibri" pitchFamily="34" charset="0"/>
            </a:endParaRPr>
          </a:p>
          <a:p>
            <a:pPr lvl="1" algn="just">
              <a:buFont typeface="Arial" pitchFamily="34" charset="0"/>
              <a:buChar char="•"/>
            </a:pPr>
            <a:r>
              <a:rPr lang="en-US" sz="2400" dirty="0" smtClean="0">
                <a:latin typeface="Calibri" pitchFamily="34" charset="0"/>
                <a:cs typeface="Calibri" pitchFamily="34" charset="0"/>
              </a:rPr>
              <a:t> From here, we can conclude that the computation time taken by the second method is more than the first method.</a:t>
            </a:r>
          </a:p>
          <a:p>
            <a:pPr lvl="1" algn="just">
              <a:buFont typeface="Arial" pitchFamily="34" charset="0"/>
              <a:buChar char="•"/>
            </a:pPr>
            <a:endParaRPr lang="en-US" sz="2400" dirty="0" smtClean="0">
              <a:latin typeface="Calibri" pitchFamily="34" charset="0"/>
              <a:cs typeface="Calibri" pitchFamily="34" charset="0"/>
            </a:endParaRPr>
          </a:p>
          <a:p>
            <a:pPr algn="just"/>
            <a:r>
              <a:rPr lang="en-US" sz="2400" b="1" dirty="0" smtClean="0">
                <a:solidFill>
                  <a:srgbClr val="C00000"/>
                </a:solidFill>
                <a:latin typeface="Calibri" pitchFamily="34" charset="0"/>
                <a:cs typeface="Calibri" pitchFamily="34" charset="0"/>
              </a:rPr>
              <a:t>This is the basis of our analysis…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69868"/>
            <a:ext cx="8839200" cy="5878532"/>
          </a:xfrm>
          <a:prstGeom prst="rect">
            <a:avLst/>
          </a:prstGeom>
          <a:noFill/>
        </p:spPr>
        <p:txBody>
          <a:bodyPr wrap="square" rtlCol="0">
            <a:spAutoFit/>
          </a:bodyPr>
          <a:lstStyle/>
          <a:p>
            <a:pPr algn="just">
              <a:buFont typeface="Wingdings" pitchFamily="2" charset="2"/>
              <a:buChar char="§"/>
            </a:pPr>
            <a:r>
              <a:rPr lang="en-US" sz="2400" b="1" dirty="0" smtClean="0">
                <a:latin typeface="Calibri" pitchFamily="34" charset="0"/>
                <a:cs typeface="Calibri" pitchFamily="34" charset="0"/>
              </a:rPr>
              <a:t> Basics of Asymptotic Analysis: </a:t>
            </a:r>
            <a:r>
              <a:rPr lang="en-US" sz="2400" dirty="0" smtClean="0">
                <a:latin typeface="Calibri" pitchFamily="34" charset="0"/>
                <a:cs typeface="Calibri" pitchFamily="34" charset="0"/>
              </a:rPr>
              <a:t>In computer programming, the asymptotic analysis tells us the execution time of an algorithm. The lesser the execution time, the better the performance of an algorithm is.</a:t>
            </a:r>
          </a:p>
          <a:p>
            <a:pPr algn="just">
              <a:buFont typeface="Wingdings" pitchFamily="2" charset="2"/>
              <a:buChar char="§"/>
            </a:pPr>
            <a:endParaRPr lang="en-US" sz="2400" dirty="0" smtClean="0">
              <a:latin typeface="Calibri" pitchFamily="34" charset="0"/>
              <a:cs typeface="Calibri" pitchFamily="34" charset="0"/>
            </a:endParaRPr>
          </a:p>
          <a:p>
            <a:pPr algn="just">
              <a:buFont typeface="Wingdings" pitchFamily="2" charset="2"/>
              <a:buChar char="§"/>
            </a:pPr>
            <a:r>
              <a:rPr lang="en-US" sz="2400" dirty="0" smtClean="0">
                <a:latin typeface="Calibri" pitchFamily="34" charset="0"/>
                <a:cs typeface="Calibri" pitchFamily="34" charset="0"/>
              </a:rPr>
              <a:t> </a:t>
            </a:r>
            <a:r>
              <a:rPr lang="en-US" sz="2400" b="1" dirty="0" smtClean="0">
                <a:latin typeface="Calibri" pitchFamily="34" charset="0"/>
                <a:cs typeface="Calibri" pitchFamily="34" charset="0"/>
              </a:rPr>
              <a:t>How to find time complexity?</a:t>
            </a:r>
          </a:p>
          <a:p>
            <a:pPr algn="just"/>
            <a:r>
              <a:rPr lang="en-US" sz="2400" dirty="0" smtClean="0">
                <a:latin typeface="Calibri" pitchFamily="34" charset="0"/>
                <a:cs typeface="Calibri" pitchFamily="34" charset="0"/>
              </a:rPr>
              <a:t>Computing the real running time of a process is not feasible. The time taken for the execution of any process is dependent on the size of the input.</a:t>
            </a:r>
          </a:p>
          <a:p>
            <a:pPr algn="just"/>
            <a:r>
              <a:rPr lang="en-US" sz="2400" dirty="0" smtClean="0">
                <a:latin typeface="Calibri" pitchFamily="34" charset="0"/>
                <a:cs typeface="Calibri" pitchFamily="34" charset="0"/>
              </a:rPr>
              <a:t>For example, traversing through an array of 5 elements will take less time as compared to traversing through an array of 500 elements. We can observe that time complexity depends on the input size.</a:t>
            </a:r>
          </a:p>
          <a:p>
            <a:pPr algn="just"/>
            <a:endParaRPr lang="en-US" sz="2400" dirty="0" smtClean="0">
              <a:latin typeface="Calibri" pitchFamily="34" charset="0"/>
              <a:cs typeface="Calibri" pitchFamily="34" charset="0"/>
            </a:endParaRPr>
          </a:p>
          <a:p>
            <a:pPr algn="ctr"/>
            <a:r>
              <a:rPr lang="en-US" sz="3200" b="1" dirty="0" smtClean="0">
                <a:solidFill>
                  <a:srgbClr val="C00000"/>
                </a:solidFill>
                <a:latin typeface="Calibri" pitchFamily="34" charset="0"/>
                <a:cs typeface="Calibri" pitchFamily="34" charset="0"/>
              </a:rPr>
              <a:t>Hence, if the input size is ‘n’, then f(n) or T(n) is a function of ‘n’ denoting the time complexity.</a:t>
            </a:r>
            <a:endParaRPr lang="en-US" sz="3200" b="1" dirty="0">
              <a:solidFill>
                <a:srgbClr val="C00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smtClean="0">
                <a:solidFill>
                  <a:srgbClr val="C00000"/>
                </a:solidFill>
                <a:latin typeface="Calibri" pitchFamily="34" charset="0"/>
                <a:cs typeface="Calibri" pitchFamily="34" charset="0"/>
              </a:rPr>
              <a:t>How to calculate f(n) or T(n)?</a:t>
            </a:r>
            <a:endParaRPr lang="en-US" b="1" dirty="0">
              <a:solidFill>
                <a:srgbClr val="C00000"/>
              </a:solidFill>
              <a:latin typeface="Calibri" pitchFamily="34" charset="0"/>
              <a:cs typeface="Calibri" pitchFamily="34" charset="0"/>
            </a:endParaRPr>
          </a:p>
        </p:txBody>
      </p:sp>
      <p:sp>
        <p:nvSpPr>
          <p:cNvPr id="3" name="Content Placeholder 2"/>
          <p:cNvSpPr>
            <a:spLocks noGrp="1"/>
          </p:cNvSpPr>
          <p:nvPr>
            <p:ph sz="quarter" idx="1"/>
          </p:nvPr>
        </p:nvSpPr>
        <p:spPr>
          <a:xfrm>
            <a:off x="301752" y="1527048"/>
            <a:ext cx="8503920" cy="4797552"/>
          </a:xfrm>
        </p:spPr>
        <p:txBody>
          <a:bodyPr>
            <a:normAutofit/>
          </a:bodyPr>
          <a:lstStyle/>
          <a:p>
            <a:pPr algn="just"/>
            <a:r>
              <a:rPr lang="en-US" sz="2200" dirty="0" smtClean="0">
                <a:latin typeface="Calibri" pitchFamily="34" charset="0"/>
                <a:cs typeface="Calibri" pitchFamily="34" charset="0"/>
              </a:rPr>
              <a:t>Let T(n) be a function that denotes the time complexity for an algorithm. Then, to find the value of T(n), we need to check for various values of n. Usually, finding the value of T(n) for smaller problems is easy as compared to the larger ones.</a:t>
            </a:r>
          </a:p>
          <a:p>
            <a:pPr algn="just"/>
            <a:endParaRPr lang="en-US" sz="2200" dirty="0" smtClean="0">
              <a:latin typeface="Calibri" pitchFamily="34" charset="0"/>
              <a:cs typeface="Calibri" pitchFamily="34" charset="0"/>
            </a:endParaRPr>
          </a:p>
        </p:txBody>
      </p:sp>
      <p:pic>
        <p:nvPicPr>
          <p:cNvPr id="5" name="Picture 4" descr="astmptotic-notation-StudyMite.png"/>
          <p:cNvPicPr>
            <a:picLocks noChangeAspect="1"/>
          </p:cNvPicPr>
          <p:nvPr/>
        </p:nvPicPr>
        <p:blipFill>
          <a:blip r:embed="rId2"/>
          <a:srcRect r="7647"/>
          <a:stretch>
            <a:fillRect/>
          </a:stretch>
        </p:blipFill>
        <p:spPr>
          <a:xfrm>
            <a:off x="1371600" y="3125536"/>
            <a:ext cx="6553200" cy="304666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an Aug 05, 2021_1.jpg"/>
          <p:cNvPicPr>
            <a:picLocks noChangeAspect="1"/>
          </p:cNvPicPr>
          <p:nvPr/>
        </p:nvPicPr>
        <p:blipFill>
          <a:blip r:embed="rId2"/>
          <a:srcRect t="8889" b="3333"/>
          <a:stretch>
            <a:fillRect/>
          </a:stretch>
        </p:blipFill>
        <p:spPr>
          <a:xfrm>
            <a:off x="152400" y="152400"/>
            <a:ext cx="4191000" cy="65532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Scan Aug 05, 2021_2.jpg"/>
          <p:cNvPicPr>
            <a:picLocks noChangeAspect="1"/>
          </p:cNvPicPr>
          <p:nvPr/>
        </p:nvPicPr>
        <p:blipFill>
          <a:blip r:embed="rId3"/>
          <a:srcRect t="7778"/>
          <a:stretch>
            <a:fillRect/>
          </a:stretch>
        </p:blipFill>
        <p:spPr>
          <a:xfrm>
            <a:off x="4343400" y="152400"/>
            <a:ext cx="4648200" cy="65532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5755422"/>
          </a:xfrm>
          <a:prstGeom prst="rect">
            <a:avLst/>
          </a:prstGeom>
          <a:noFill/>
        </p:spPr>
        <p:txBody>
          <a:bodyPr wrap="square" rtlCol="0">
            <a:spAutoFit/>
          </a:bodyPr>
          <a:lstStyle/>
          <a:p>
            <a:pPr algn="just">
              <a:buFont typeface="Wingdings" pitchFamily="2" charset="2"/>
              <a:buChar char="§"/>
            </a:pPr>
            <a:r>
              <a:rPr lang="en-US" sz="2300" b="1" dirty="0" smtClean="0">
                <a:latin typeface="Calibri" pitchFamily="34" charset="0"/>
                <a:cs typeface="Calibri" pitchFamily="34" charset="0"/>
              </a:rPr>
              <a:t> Advantages of Data structures:  </a:t>
            </a:r>
            <a:r>
              <a:rPr lang="en-US" sz="2300" dirty="0" smtClean="0">
                <a:latin typeface="Calibri" pitchFamily="34" charset="0"/>
                <a:cs typeface="Calibri" pitchFamily="34" charset="0"/>
              </a:rPr>
              <a:t>The following are the advantages of a data structure:</a:t>
            </a:r>
          </a:p>
          <a:p>
            <a:pPr marL="914400" lvl="1" indent="-457200" algn="just">
              <a:buFont typeface="+mj-lt"/>
              <a:buAutoNum type="arabicPeriod"/>
            </a:pPr>
            <a:r>
              <a:rPr lang="en-US" sz="2300" b="1" dirty="0" smtClean="0">
                <a:latin typeface="Calibri" pitchFamily="34" charset="0"/>
                <a:cs typeface="Calibri" pitchFamily="34" charset="0"/>
              </a:rPr>
              <a:t>Efficiency:</a:t>
            </a:r>
            <a:r>
              <a:rPr lang="en-US" sz="2300" dirty="0" smtClean="0">
                <a:latin typeface="Calibri" pitchFamily="34" charset="0"/>
                <a:cs typeface="Calibri" pitchFamily="34" charset="0"/>
              </a:rPr>
              <a:t> If the choice of a data structure for implementing a particular ADT is proper, it makes the program very efficient in terms of time and space.</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Reusability:</a:t>
            </a:r>
            <a:r>
              <a:rPr lang="en-US" sz="2300" dirty="0" smtClean="0">
                <a:latin typeface="Calibri" pitchFamily="34" charset="0"/>
                <a:cs typeface="Calibri" pitchFamily="34" charset="0"/>
              </a:rPr>
              <a:t> The data structure provides reusability means that multiple client programs can use the data structure.</a:t>
            </a:r>
            <a:endParaRPr lang="en-US" sz="2300" b="1" dirty="0" smtClean="0">
              <a:latin typeface="Calibri" pitchFamily="34" charset="0"/>
              <a:cs typeface="Calibri" pitchFamily="34" charset="0"/>
            </a:endParaRPr>
          </a:p>
          <a:p>
            <a:pPr marL="914400" lvl="1" indent="-457200" algn="just">
              <a:buFont typeface="+mj-lt"/>
              <a:buAutoNum type="arabicPeriod"/>
            </a:pPr>
            <a:endParaRPr lang="en-US" sz="2300" b="1"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Abstraction:</a:t>
            </a:r>
            <a:r>
              <a:rPr lang="en-US" sz="2300" dirty="0" smtClean="0">
                <a:latin typeface="Calibri" pitchFamily="34" charset="0"/>
                <a:cs typeface="Calibri" pitchFamily="34" charset="0"/>
              </a:rPr>
              <a:t> The data structure specified by an ADT also provides the level of abstraction. </a:t>
            </a:r>
          </a:p>
          <a:p>
            <a:pPr marL="914400" lvl="1" indent="-457200" algn="just">
              <a:buFont typeface="+mj-lt"/>
              <a:buAutoNum type="arabicPeriod"/>
            </a:pPr>
            <a:endParaRPr lang="en-US" sz="2300" dirty="0" smtClean="0">
              <a:latin typeface="Calibri" pitchFamily="34" charset="0"/>
              <a:cs typeface="Calibri" pitchFamily="34" charset="0"/>
            </a:endParaRPr>
          </a:p>
          <a:p>
            <a:pPr marL="457200" indent="-457200" algn="just">
              <a:buFont typeface="Wingdings" pitchFamily="2" charset="2"/>
              <a:buChar char="§"/>
            </a:pPr>
            <a:r>
              <a:rPr lang="en-US" sz="2300" b="1" dirty="0" smtClean="0">
                <a:latin typeface="Calibri" pitchFamily="34" charset="0"/>
                <a:cs typeface="Calibri" pitchFamily="34" charset="0"/>
              </a:rPr>
              <a:t>Need of Data structures: </a:t>
            </a:r>
          </a:p>
          <a:p>
            <a:pPr marL="914400" lvl="1" indent="-457200" algn="just">
              <a:buFont typeface="+mj-lt"/>
              <a:buAutoNum type="arabicPeriod"/>
            </a:pPr>
            <a:r>
              <a:rPr lang="en-US" sz="2300" dirty="0" smtClean="0">
                <a:latin typeface="Calibri" pitchFamily="34" charset="0"/>
                <a:cs typeface="Calibri" pitchFamily="34" charset="0"/>
              </a:rPr>
              <a:t>Processor speed</a:t>
            </a:r>
          </a:p>
          <a:p>
            <a:pPr marL="914400" lvl="1" indent="-457200" algn="just">
              <a:buFont typeface="+mj-lt"/>
              <a:buAutoNum type="arabicPeriod"/>
            </a:pPr>
            <a:r>
              <a:rPr lang="en-US" sz="2300" dirty="0" smtClean="0">
                <a:latin typeface="Calibri" pitchFamily="34" charset="0"/>
                <a:cs typeface="Calibri" pitchFamily="34" charset="0"/>
              </a:rPr>
              <a:t>Data Search</a:t>
            </a:r>
          </a:p>
          <a:p>
            <a:pPr marL="914400" lvl="1" indent="-457200" algn="just">
              <a:buFont typeface="+mj-lt"/>
              <a:buAutoNum type="arabicPeriod"/>
            </a:pPr>
            <a:r>
              <a:rPr lang="en-US" sz="2300" dirty="0" smtClean="0">
                <a:latin typeface="Calibri" pitchFamily="34" charset="0"/>
                <a:cs typeface="Calibri" pitchFamily="34" charset="0"/>
              </a:rPr>
              <a:t>Multiple requests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152401"/>
            <a:ext cx="8839200" cy="4154984"/>
          </a:xfrm>
          <a:prstGeom prst="rect">
            <a:avLst/>
          </a:prstGeom>
          <a:noFill/>
        </p:spPr>
        <p:txBody>
          <a:bodyPr wrap="square" rtlCol="0">
            <a:spAutoFit/>
          </a:bodyPr>
          <a:lstStyle/>
          <a:p>
            <a:pPr>
              <a:buFont typeface="Wingdings" pitchFamily="2" charset="2"/>
              <a:buChar char="§"/>
            </a:pPr>
            <a:r>
              <a:rPr lang="en-US" sz="2200" b="1" dirty="0" smtClean="0">
                <a:latin typeface="Calibri" pitchFamily="34" charset="0"/>
                <a:cs typeface="Calibri" pitchFamily="34" charset="0"/>
              </a:rPr>
              <a:t> Asymptotic Notations: </a:t>
            </a:r>
          </a:p>
          <a:p>
            <a:pPr algn="just"/>
            <a:r>
              <a:rPr lang="en-US" sz="2200" dirty="0" smtClean="0">
                <a:latin typeface="Calibri" pitchFamily="34" charset="0"/>
                <a:cs typeface="Calibri" pitchFamily="34" charset="0"/>
              </a:rPr>
              <a:t>The commonly used asymptotic notations used for calculating the running time complexity of an algorithm is given below -</a:t>
            </a:r>
          </a:p>
          <a:p>
            <a:pPr lvl="1">
              <a:buFont typeface="Wingdings" pitchFamily="2" charset="2"/>
              <a:buChar char="ü"/>
            </a:pPr>
            <a:r>
              <a:rPr lang="en-US" sz="2200" b="1" dirty="0" smtClean="0">
                <a:solidFill>
                  <a:srgbClr val="C00000"/>
                </a:solidFill>
                <a:latin typeface="Calibri" pitchFamily="34" charset="0"/>
                <a:cs typeface="Calibri" pitchFamily="34" charset="0"/>
              </a:rPr>
              <a:t> </a:t>
            </a:r>
            <a:r>
              <a:rPr lang="en-US" sz="2200" b="1" dirty="0" smtClean="0">
                <a:solidFill>
                  <a:srgbClr val="002060"/>
                </a:solidFill>
                <a:latin typeface="Calibri" pitchFamily="34" charset="0"/>
                <a:cs typeface="Calibri" pitchFamily="34" charset="0"/>
              </a:rPr>
              <a:t>Big oh Notation (O)</a:t>
            </a:r>
          </a:p>
          <a:p>
            <a:pPr lvl="1">
              <a:buFont typeface="Wingdings" pitchFamily="2" charset="2"/>
              <a:buChar char="ü"/>
            </a:pPr>
            <a:r>
              <a:rPr lang="en-US" sz="2200" b="1" dirty="0" smtClean="0">
                <a:solidFill>
                  <a:srgbClr val="C00000"/>
                </a:solidFill>
                <a:latin typeface="Calibri" pitchFamily="34" charset="0"/>
                <a:cs typeface="Calibri" pitchFamily="34" charset="0"/>
              </a:rPr>
              <a:t> </a:t>
            </a:r>
            <a:r>
              <a:rPr lang="en-US" sz="2200" b="1" dirty="0" smtClean="0">
                <a:solidFill>
                  <a:srgbClr val="002060"/>
                </a:solidFill>
                <a:latin typeface="Calibri" pitchFamily="34" charset="0"/>
                <a:cs typeface="Calibri" pitchFamily="34" charset="0"/>
              </a:rPr>
              <a:t>Omega Notation (Ω)</a:t>
            </a:r>
          </a:p>
          <a:p>
            <a:pPr lvl="1">
              <a:buFont typeface="Wingdings" pitchFamily="2" charset="2"/>
              <a:buChar char="ü"/>
            </a:pPr>
            <a:r>
              <a:rPr lang="en-US" sz="2200" b="1" dirty="0" smtClean="0">
                <a:solidFill>
                  <a:srgbClr val="C00000"/>
                </a:solidFill>
                <a:latin typeface="Calibri" pitchFamily="34" charset="0"/>
                <a:cs typeface="Calibri" pitchFamily="34" charset="0"/>
              </a:rPr>
              <a:t> </a:t>
            </a:r>
            <a:r>
              <a:rPr lang="en-US" sz="2200" b="1" dirty="0" smtClean="0">
                <a:solidFill>
                  <a:srgbClr val="002060"/>
                </a:solidFill>
                <a:latin typeface="Calibri" pitchFamily="34" charset="0"/>
                <a:cs typeface="Calibri" pitchFamily="34" charset="0"/>
              </a:rPr>
              <a:t>Theta Notation (θ)</a:t>
            </a:r>
          </a:p>
          <a:p>
            <a:pPr lvl="1">
              <a:buFont typeface="Wingdings" pitchFamily="2" charset="2"/>
              <a:buChar char="ü"/>
            </a:pPr>
            <a:endParaRPr lang="en-US" sz="2200" b="1" dirty="0" smtClean="0">
              <a:solidFill>
                <a:srgbClr val="002060"/>
              </a:solidFill>
              <a:latin typeface="Calibri" pitchFamily="34" charset="0"/>
              <a:cs typeface="Calibri" pitchFamily="34" charset="0"/>
            </a:endParaRPr>
          </a:p>
          <a:p>
            <a:pPr algn="just">
              <a:buFont typeface="Wingdings" pitchFamily="2" charset="2"/>
              <a:buChar char="§"/>
            </a:pPr>
            <a:r>
              <a:rPr lang="en-US" sz="2200" dirty="0" smtClean="0">
                <a:latin typeface="Calibri" pitchFamily="34" charset="0"/>
                <a:cs typeface="Calibri" pitchFamily="34" charset="0"/>
              </a:rPr>
              <a:t> The time required for the execution of an algorithm is categorized into three types:</a:t>
            </a:r>
          </a:p>
          <a:p>
            <a:pPr marL="914400" lvl="1" indent="-457200" algn="just">
              <a:buFont typeface="+mj-lt"/>
              <a:buAutoNum type="arabicPeriod"/>
            </a:pPr>
            <a:r>
              <a:rPr lang="en-US" sz="2200" b="1" dirty="0" smtClean="0">
                <a:solidFill>
                  <a:srgbClr val="C00000"/>
                </a:solidFill>
                <a:latin typeface="Calibri" pitchFamily="34" charset="0"/>
                <a:cs typeface="Calibri" pitchFamily="34" charset="0"/>
              </a:rPr>
              <a:t>Worst case:</a:t>
            </a:r>
            <a:r>
              <a:rPr lang="en-US" sz="2200" dirty="0" smtClean="0">
                <a:solidFill>
                  <a:srgbClr val="C00000"/>
                </a:solidFill>
                <a:latin typeface="Calibri" pitchFamily="34" charset="0"/>
                <a:cs typeface="Calibri" pitchFamily="34" charset="0"/>
              </a:rPr>
              <a:t> </a:t>
            </a:r>
            <a:r>
              <a:rPr lang="en-US" sz="2200" i="1" dirty="0" smtClean="0">
                <a:latin typeface="Calibri" pitchFamily="34" charset="0"/>
                <a:cs typeface="Calibri" pitchFamily="34" charset="0"/>
              </a:rPr>
              <a:t>the maximum time required for the execution</a:t>
            </a:r>
          </a:p>
          <a:p>
            <a:pPr marL="914400" lvl="1" indent="-457200" algn="just">
              <a:buFont typeface="+mj-lt"/>
              <a:buAutoNum type="arabicPeriod"/>
            </a:pPr>
            <a:r>
              <a:rPr lang="en-US" sz="2200" b="1" dirty="0" smtClean="0">
                <a:solidFill>
                  <a:srgbClr val="C00000"/>
                </a:solidFill>
                <a:latin typeface="Calibri" pitchFamily="34" charset="0"/>
                <a:cs typeface="Calibri" pitchFamily="34" charset="0"/>
              </a:rPr>
              <a:t>Average case: </a:t>
            </a:r>
            <a:r>
              <a:rPr lang="en-US" sz="2200" i="1" dirty="0" smtClean="0">
                <a:latin typeface="Calibri" pitchFamily="34" charset="0"/>
                <a:cs typeface="Calibri" pitchFamily="34" charset="0"/>
              </a:rPr>
              <a:t>average time taken for the execution.</a:t>
            </a:r>
          </a:p>
          <a:p>
            <a:pPr marL="914400" lvl="1" indent="-457200" algn="just">
              <a:buFont typeface="+mj-lt"/>
              <a:buAutoNum type="arabicPeriod"/>
            </a:pPr>
            <a:r>
              <a:rPr lang="en-US" sz="2200" b="1" dirty="0" smtClean="0">
                <a:solidFill>
                  <a:srgbClr val="C00000"/>
                </a:solidFill>
                <a:latin typeface="Calibri" pitchFamily="34" charset="0"/>
                <a:cs typeface="Calibri" pitchFamily="34" charset="0"/>
              </a:rPr>
              <a:t>Best case: </a:t>
            </a:r>
            <a:r>
              <a:rPr lang="en-US" sz="2200" i="1" dirty="0" smtClean="0">
                <a:latin typeface="Calibri" pitchFamily="34" charset="0"/>
                <a:cs typeface="Calibri" pitchFamily="34" charset="0"/>
              </a:rPr>
              <a:t>minimum time taken for the execution.</a:t>
            </a:r>
            <a:endParaRPr lang="en-US" sz="2200" b="1" i="1" dirty="0">
              <a:solidFill>
                <a:srgbClr val="00206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30508"/>
            <a:ext cx="8839200" cy="4832092"/>
          </a:xfrm>
          <a:prstGeom prst="rect">
            <a:avLst/>
          </a:prstGeom>
        </p:spPr>
        <p:txBody>
          <a:bodyPr wrap="square">
            <a:spAutoFit/>
          </a:bodyPr>
          <a:lstStyle/>
          <a:p>
            <a:pPr algn="just">
              <a:buFont typeface="Wingdings" pitchFamily="2" charset="2"/>
              <a:buChar char="§"/>
            </a:pPr>
            <a:r>
              <a:rPr lang="en-US" sz="2200" b="1" dirty="0" smtClean="0">
                <a:latin typeface="Calibri" pitchFamily="34" charset="0"/>
                <a:cs typeface="Calibri" pitchFamily="34" charset="0"/>
              </a:rPr>
              <a:t> Big oh Notation (O)</a:t>
            </a:r>
            <a:r>
              <a:rPr lang="en-US" sz="2200" dirty="0" smtClean="0">
                <a:latin typeface="Calibri" pitchFamily="34" charset="0"/>
                <a:cs typeface="Calibri" pitchFamily="34" charset="0"/>
              </a:rPr>
              <a:t> </a:t>
            </a:r>
            <a:r>
              <a:rPr lang="en-US" sz="2200" b="1" dirty="0" smtClean="0">
                <a:latin typeface="Calibri" pitchFamily="34" charset="0"/>
                <a:cs typeface="Calibri" pitchFamily="34" charset="0"/>
              </a:rPr>
              <a:t>-</a:t>
            </a:r>
          </a:p>
          <a:p>
            <a:pPr lvl="1" algn="just">
              <a:buFont typeface="Wingdings" pitchFamily="2" charset="2"/>
              <a:buChar char="q"/>
            </a:pPr>
            <a:r>
              <a:rPr lang="en-US" sz="2200" dirty="0" smtClean="0">
                <a:latin typeface="Calibri" pitchFamily="34" charset="0"/>
                <a:cs typeface="Calibri" pitchFamily="34" charset="0"/>
              </a:rPr>
              <a:t> Big O notation is an asymptotic notation that measures the performance of an algorithm by simply providing the order of growth of the function.</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This notation provides an upper bound on a function which ensures that the function never grows faster than the upper bound. </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So, it gives the least upper bound on a function so that the function never grows faster than this upper bound.</a:t>
            </a:r>
          </a:p>
          <a:p>
            <a:pPr lvl="1" algn="just">
              <a:buFont typeface="Wingdings" pitchFamily="2" charset="2"/>
              <a:buChar char="q"/>
            </a:pPr>
            <a:endParaRPr lang="en-US" sz="2200" dirty="0">
              <a:latin typeface="Calibri" pitchFamily="34" charset="0"/>
              <a:cs typeface="Calibri" pitchFamily="34" charset="0"/>
            </a:endParaRPr>
          </a:p>
          <a:p>
            <a:pPr algn="just"/>
            <a:r>
              <a:rPr lang="en-US" sz="2200" b="1" i="1" dirty="0" smtClean="0">
                <a:solidFill>
                  <a:srgbClr val="C00000"/>
                </a:solidFill>
                <a:latin typeface="Calibri" pitchFamily="34" charset="0"/>
                <a:cs typeface="Calibri" pitchFamily="34" charset="0"/>
              </a:rPr>
              <a:t>It is the formal way to express the upper boundary of an algorithm running time. It measures the worst case of time complexity or the algorithm's longest amount of time to complete its operation.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3.png"/>
          <p:cNvPicPr>
            <a:picLocks noChangeAspect="1"/>
          </p:cNvPicPr>
          <p:nvPr/>
        </p:nvPicPr>
        <p:blipFill>
          <a:blip r:embed="rId2"/>
          <a:stretch>
            <a:fillRect/>
          </a:stretch>
        </p:blipFill>
        <p:spPr>
          <a:xfrm>
            <a:off x="228600" y="1981200"/>
            <a:ext cx="3581400" cy="2614422"/>
          </a:xfrm>
          <a:prstGeom prst="rect">
            <a:avLst/>
          </a:prstGeom>
        </p:spPr>
      </p:pic>
      <p:sp>
        <p:nvSpPr>
          <p:cNvPr id="3" name="TextBox 2"/>
          <p:cNvSpPr txBox="1"/>
          <p:nvPr/>
        </p:nvSpPr>
        <p:spPr>
          <a:xfrm>
            <a:off x="3810000" y="533400"/>
            <a:ext cx="5181600" cy="5601533"/>
          </a:xfrm>
          <a:prstGeom prst="rect">
            <a:avLst/>
          </a:prstGeom>
          <a:noFill/>
        </p:spPr>
        <p:txBody>
          <a:bodyPr wrap="square" rtlCol="0">
            <a:spAutoFit/>
          </a:bodyPr>
          <a:lstStyle/>
          <a:p>
            <a:pPr algn="just"/>
            <a:r>
              <a:rPr lang="en-US" sz="2200" dirty="0" smtClean="0">
                <a:latin typeface="Calibri" pitchFamily="34" charset="0"/>
                <a:cs typeface="Calibri" pitchFamily="34" charset="0"/>
              </a:rPr>
              <a:t>If </a:t>
            </a:r>
            <a:r>
              <a:rPr lang="en-US" sz="2200" b="1" dirty="0" smtClean="0">
                <a:latin typeface="Calibri" pitchFamily="34" charset="0"/>
                <a:cs typeface="Calibri" pitchFamily="34" charset="0"/>
              </a:rPr>
              <a:t>f(n)</a:t>
            </a:r>
            <a:r>
              <a:rPr lang="en-US" sz="2200" dirty="0" smtClean="0">
                <a:latin typeface="Calibri" pitchFamily="34" charset="0"/>
                <a:cs typeface="Calibri" pitchFamily="34" charset="0"/>
              </a:rPr>
              <a:t> and </a:t>
            </a:r>
            <a:r>
              <a:rPr lang="en-US" sz="2200" b="1" dirty="0" smtClean="0">
                <a:latin typeface="Calibri" pitchFamily="34" charset="0"/>
                <a:cs typeface="Calibri" pitchFamily="34" charset="0"/>
              </a:rPr>
              <a:t>g(n)</a:t>
            </a:r>
            <a:r>
              <a:rPr lang="en-US" sz="2200" dirty="0" smtClean="0">
                <a:latin typeface="Calibri" pitchFamily="34" charset="0"/>
                <a:cs typeface="Calibri" pitchFamily="34" charset="0"/>
              </a:rPr>
              <a:t> are the two functions defined for positive integers,</a:t>
            </a:r>
          </a:p>
          <a:p>
            <a:pPr algn="just"/>
            <a:endParaRPr lang="en-US" sz="2200" dirty="0" smtClean="0">
              <a:latin typeface="Calibri" pitchFamily="34" charset="0"/>
              <a:cs typeface="Calibri" pitchFamily="34" charset="0"/>
            </a:endParaRPr>
          </a:p>
          <a:p>
            <a:pPr algn="just"/>
            <a:r>
              <a:rPr lang="en-US" sz="2200" dirty="0" smtClean="0">
                <a:latin typeface="Calibri" pitchFamily="34" charset="0"/>
                <a:cs typeface="Calibri" pitchFamily="34" charset="0"/>
              </a:rPr>
              <a:t>then </a:t>
            </a:r>
            <a:r>
              <a:rPr lang="en-US" sz="2200" b="1" dirty="0" smtClean="0">
                <a:solidFill>
                  <a:srgbClr val="C00000"/>
                </a:solidFill>
                <a:latin typeface="Calibri" pitchFamily="34" charset="0"/>
                <a:cs typeface="Calibri" pitchFamily="34" charset="0"/>
              </a:rPr>
              <a:t>f(n) = O(g(n))</a:t>
            </a:r>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as f(n) is big oh of g(n) or f(n) is on the order of g(n)) if there exists constants c and n</a:t>
            </a:r>
            <a:r>
              <a:rPr lang="en-US" sz="2200" baseline="-25000" dirty="0" smtClean="0">
                <a:latin typeface="Calibri" pitchFamily="34" charset="0"/>
                <a:cs typeface="Calibri" pitchFamily="34" charset="0"/>
              </a:rPr>
              <a:t>o</a:t>
            </a:r>
            <a:r>
              <a:rPr lang="en-US" sz="2200" dirty="0" smtClean="0">
                <a:latin typeface="Calibri" pitchFamily="34" charset="0"/>
                <a:cs typeface="Calibri" pitchFamily="34" charset="0"/>
              </a:rPr>
              <a:t> such that:</a:t>
            </a:r>
          </a:p>
          <a:p>
            <a:pPr algn="just"/>
            <a:endParaRPr lang="en-US" sz="2200" dirty="0" smtClean="0">
              <a:latin typeface="Calibri" pitchFamily="34" charset="0"/>
              <a:cs typeface="Calibri" pitchFamily="34" charset="0"/>
            </a:endParaRPr>
          </a:p>
          <a:p>
            <a:pPr algn="ctr"/>
            <a:r>
              <a:rPr lang="en-US" sz="2800" b="1" dirty="0" smtClean="0">
                <a:solidFill>
                  <a:srgbClr val="C00000"/>
                </a:solidFill>
                <a:latin typeface="Calibri" pitchFamily="34" charset="0"/>
                <a:cs typeface="Calibri" pitchFamily="34" charset="0"/>
              </a:rPr>
              <a:t>f(n) ≤ </a:t>
            </a:r>
            <a:r>
              <a:rPr lang="en-US" sz="2800" b="1" dirty="0" err="1" smtClean="0">
                <a:solidFill>
                  <a:srgbClr val="C00000"/>
                </a:solidFill>
                <a:latin typeface="Calibri" pitchFamily="34" charset="0"/>
                <a:cs typeface="Calibri" pitchFamily="34" charset="0"/>
              </a:rPr>
              <a:t>c.g</a:t>
            </a:r>
            <a:r>
              <a:rPr lang="en-US" sz="2800" b="1" dirty="0" smtClean="0">
                <a:solidFill>
                  <a:srgbClr val="C00000"/>
                </a:solidFill>
                <a:latin typeface="Calibri" pitchFamily="34" charset="0"/>
                <a:cs typeface="Calibri" pitchFamily="34" charset="0"/>
              </a:rPr>
              <a:t>(n) for all n ≥ n</a:t>
            </a:r>
            <a:r>
              <a:rPr lang="en-US" sz="2800" b="1" baseline="-25000" dirty="0" smtClean="0">
                <a:solidFill>
                  <a:srgbClr val="C00000"/>
                </a:solidFill>
                <a:latin typeface="Calibri" pitchFamily="34" charset="0"/>
                <a:cs typeface="Calibri" pitchFamily="34" charset="0"/>
              </a:rPr>
              <a:t>o</a:t>
            </a:r>
          </a:p>
          <a:p>
            <a:pPr algn="just"/>
            <a:endParaRPr lang="en-US" sz="2200" dirty="0" smtClean="0">
              <a:latin typeface="Calibri" pitchFamily="34" charset="0"/>
              <a:cs typeface="Calibri" pitchFamily="34" charset="0"/>
            </a:endParaRPr>
          </a:p>
          <a:p>
            <a:pPr algn="just"/>
            <a:r>
              <a:rPr lang="en-US" sz="2200" dirty="0" smtClean="0">
                <a:latin typeface="Calibri" pitchFamily="34" charset="0"/>
                <a:cs typeface="Calibri" pitchFamily="34" charset="0"/>
              </a:rPr>
              <a:t>This implies that f(n) does not grow faster than g(n), or g(n) is an upper bound on the function f(n). In this case, we are calculating the growth rate of the function which eventually calculates the worst time complexity of a function, i.e., how worst an algorithm can perform.</a:t>
            </a:r>
            <a:endParaRPr lang="en-US"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1"/>
            <a:ext cx="8839200" cy="6248400"/>
          </a:xfrm>
          <a:prstGeom prst="rect">
            <a:avLst/>
          </a:prstGeom>
          <a:noFill/>
        </p:spPr>
        <p:txBody>
          <a:bodyPr wrap="square" rtlCol="0">
            <a:spAutoFit/>
          </a:bodyPr>
          <a:lstStyle/>
          <a:p>
            <a:pPr>
              <a:buFont typeface="Wingdings" pitchFamily="2" charset="2"/>
              <a:buChar char="§"/>
            </a:pPr>
            <a:r>
              <a:rPr lang="en-US" sz="2200" b="1" dirty="0" smtClean="0">
                <a:latin typeface="Calibri" pitchFamily="34" charset="0"/>
                <a:cs typeface="Calibri" pitchFamily="34" charset="0"/>
              </a:rPr>
              <a:t> Big Omega Notation (</a:t>
            </a:r>
            <a:r>
              <a:rPr lang="el-GR" sz="2200" b="1" dirty="0" smtClean="0">
                <a:latin typeface="Calibri" pitchFamily="34" charset="0"/>
                <a:cs typeface="Calibri" pitchFamily="34" charset="0"/>
              </a:rPr>
              <a:t>Ω)</a:t>
            </a:r>
            <a:r>
              <a:rPr lang="en-US" sz="2200" b="1" dirty="0" smtClean="0">
                <a:latin typeface="Calibri" pitchFamily="34" charset="0"/>
                <a:cs typeface="Calibri" pitchFamily="34" charset="0"/>
              </a:rPr>
              <a:t> -</a:t>
            </a:r>
          </a:p>
          <a:p>
            <a:pPr lvl="1" algn="just">
              <a:buFont typeface="Wingdings" pitchFamily="2" charset="2"/>
              <a:buChar char="q"/>
            </a:pPr>
            <a:r>
              <a:rPr lang="en-US" sz="2200" dirty="0" smtClean="0">
                <a:latin typeface="Calibri" pitchFamily="34" charset="0"/>
                <a:cs typeface="Calibri" pitchFamily="34" charset="0"/>
              </a:rPr>
              <a:t> It basically describes the best-case scenario which is opposite to the big o notation.</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It is the formal way to represent the lower bound of an algorithm's running time. It measures the best amount of time an algorithm can possibly take to complete or the best-case time complexity.</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It determines what is the fastest time that an algorithm can run.</a:t>
            </a:r>
          </a:p>
          <a:p>
            <a:pPr lvl="1" algn="just">
              <a:buFont typeface="Wingdings" pitchFamily="2" charset="2"/>
              <a:buChar char="q"/>
            </a:pPr>
            <a:endParaRPr lang="en-US" sz="2200" dirty="0" smtClean="0">
              <a:latin typeface="Calibri" pitchFamily="34" charset="0"/>
              <a:cs typeface="Calibri" pitchFamily="34" charset="0"/>
            </a:endParaRPr>
          </a:p>
          <a:p>
            <a:pPr algn="just"/>
            <a:r>
              <a:rPr lang="en-US" sz="2200" b="1" i="1" dirty="0" smtClean="0">
                <a:solidFill>
                  <a:srgbClr val="C00000"/>
                </a:solidFill>
                <a:latin typeface="Calibri" pitchFamily="34" charset="0"/>
                <a:cs typeface="Calibri" pitchFamily="34" charset="0"/>
              </a:rPr>
              <a:t>If we required that an algorithm takes at least certain amount of time without using an upper bound, we use big- Ω notation i.e. the Greek letter "omega". It is used to bound the growth of running time for large input size.</a:t>
            </a:r>
          </a:p>
          <a:p>
            <a:pPr algn="just"/>
            <a:r>
              <a:rPr lang="en-US" sz="2200" dirty="0" smtClean="0">
                <a:latin typeface="Calibri" pitchFamily="34" charset="0"/>
                <a:cs typeface="Calibri" pitchFamily="34" charset="0"/>
              </a:rPr>
              <a:t>	If f(n) and g(n) are the two functions defined for positive integers, then </a:t>
            </a:r>
            <a:r>
              <a:rPr lang="en-US" sz="2200" b="1" dirty="0" smtClean="0">
                <a:solidFill>
                  <a:srgbClr val="C00000"/>
                </a:solidFill>
                <a:latin typeface="Calibri" pitchFamily="34" charset="0"/>
                <a:cs typeface="Calibri" pitchFamily="34" charset="0"/>
              </a:rPr>
              <a:t>f(n) = Ω(g(n))</a:t>
            </a:r>
            <a:r>
              <a:rPr lang="en-US" sz="2200" dirty="0" smtClean="0">
                <a:latin typeface="Calibri" pitchFamily="34" charset="0"/>
                <a:cs typeface="Calibri" pitchFamily="34" charset="0"/>
              </a:rPr>
              <a:t> as f(n) is Omega of g(n) or f(n) is on the order of g(n)) if there exists constants c and no such that:  </a:t>
            </a:r>
          </a:p>
          <a:p>
            <a:pPr algn="ctr"/>
            <a:r>
              <a:rPr lang="en-US" sz="2800" b="1" dirty="0" smtClean="0">
                <a:solidFill>
                  <a:srgbClr val="C00000"/>
                </a:solidFill>
                <a:latin typeface="Calibri" pitchFamily="34" charset="0"/>
                <a:cs typeface="Calibri" pitchFamily="34" charset="0"/>
              </a:rPr>
              <a:t>f(n) &gt;= c.g(n) for all n ≥ n</a:t>
            </a:r>
            <a:r>
              <a:rPr lang="en-US" sz="2800" b="1" baseline="-25000" dirty="0" smtClean="0">
                <a:solidFill>
                  <a:srgbClr val="C00000"/>
                </a:solidFill>
                <a:latin typeface="Calibri" pitchFamily="34" charset="0"/>
                <a:cs typeface="Calibri" pitchFamily="34" charset="0"/>
              </a:rPr>
              <a:t>o</a:t>
            </a:r>
            <a:r>
              <a:rPr lang="en-US" sz="2800" b="1" dirty="0" smtClean="0">
                <a:solidFill>
                  <a:srgbClr val="C00000"/>
                </a:solidFill>
                <a:latin typeface="Calibri" pitchFamily="34" charset="0"/>
                <a:cs typeface="Calibri" pitchFamily="34" charset="0"/>
              </a:rPr>
              <a:t> and c &gt; 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1"/>
            <a:ext cx="8839200" cy="6278642"/>
          </a:xfrm>
          <a:prstGeom prst="rect">
            <a:avLst/>
          </a:prstGeom>
          <a:noFill/>
        </p:spPr>
        <p:txBody>
          <a:bodyPr wrap="square" rtlCol="0">
            <a:spAutoFit/>
          </a:bodyPr>
          <a:lstStyle/>
          <a:p>
            <a:pPr>
              <a:buFont typeface="Wingdings" pitchFamily="2" charset="2"/>
              <a:buChar char="§"/>
            </a:pPr>
            <a:r>
              <a:rPr lang="en-US" sz="2200" b="1" dirty="0" smtClean="0">
                <a:latin typeface="Calibri" pitchFamily="34" charset="0"/>
                <a:cs typeface="Calibri" pitchFamily="34" charset="0"/>
              </a:rPr>
              <a:t> Big Theta Notation (</a:t>
            </a:r>
            <a:r>
              <a:rPr lang="el-GR" sz="2200" b="1" dirty="0" smtClean="0">
                <a:latin typeface="Calibri" pitchFamily="34" charset="0"/>
                <a:cs typeface="Calibri" pitchFamily="34" charset="0"/>
              </a:rPr>
              <a:t>θ)</a:t>
            </a:r>
            <a:r>
              <a:rPr lang="en-US" sz="2200" b="1" dirty="0" smtClean="0">
                <a:latin typeface="Calibri" pitchFamily="34" charset="0"/>
                <a:cs typeface="Calibri" pitchFamily="34" charset="0"/>
              </a:rPr>
              <a:t> -</a:t>
            </a:r>
          </a:p>
          <a:p>
            <a:pPr lvl="1" algn="just">
              <a:buFont typeface="Wingdings" pitchFamily="2" charset="2"/>
              <a:buChar char="q"/>
            </a:pPr>
            <a:r>
              <a:rPr lang="en-US" sz="2200" dirty="0" smtClean="0">
                <a:latin typeface="Calibri" pitchFamily="34" charset="0"/>
                <a:cs typeface="Calibri" pitchFamily="34" charset="0"/>
              </a:rPr>
              <a:t> The theta notation mainly describes the average case scenarios.</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It represents the realistic time complexity of an algorithm. Every time, an algorithm does not perform worst or best, in real-world problems, algorithms mainly fluctuate between the worst-case and best-case, and this gives us the average case of the algorithm.</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Big theta is mainly used when the value of worst-case and the best-case is same.</a:t>
            </a:r>
          </a:p>
          <a:p>
            <a:pPr lvl="1" algn="just">
              <a:buFont typeface="Wingdings" pitchFamily="2" charset="2"/>
              <a:buChar char="q"/>
            </a:pPr>
            <a:endParaRPr lang="en-US" sz="2200" dirty="0" smtClean="0">
              <a:latin typeface="Calibri" pitchFamily="34" charset="0"/>
              <a:cs typeface="Calibri" pitchFamily="34" charset="0"/>
            </a:endParaRPr>
          </a:p>
          <a:p>
            <a:pPr lvl="1" algn="just">
              <a:buFont typeface="Wingdings" pitchFamily="2" charset="2"/>
              <a:buChar char="q"/>
            </a:pPr>
            <a:r>
              <a:rPr lang="en-US" sz="2200" dirty="0" smtClean="0">
                <a:latin typeface="Calibri" pitchFamily="34" charset="0"/>
                <a:cs typeface="Calibri" pitchFamily="34" charset="0"/>
              </a:rPr>
              <a:t> It is the formal way to express both the upper bound and lower bound of an algorithm running time.</a:t>
            </a:r>
          </a:p>
          <a:p>
            <a:pPr lvl="1" algn="just">
              <a:buFont typeface="Wingdings" pitchFamily="2" charset="2"/>
              <a:buChar char="q"/>
            </a:pPr>
            <a:endParaRPr lang="en-US" sz="2200" dirty="0" smtClean="0">
              <a:latin typeface="Calibri" pitchFamily="34" charset="0"/>
              <a:cs typeface="Calibri" pitchFamily="34" charset="0"/>
            </a:endParaRPr>
          </a:p>
          <a:p>
            <a:pPr algn="just"/>
            <a:r>
              <a:rPr lang="en-US" sz="2200" dirty="0" smtClean="0">
                <a:latin typeface="Calibri" pitchFamily="34" charset="0"/>
                <a:cs typeface="Calibri" pitchFamily="34" charset="0"/>
              </a:rPr>
              <a:t>Let f(n) and g(n) be the functions of n where n is the steps required to execute the program then: </a:t>
            </a:r>
            <a:r>
              <a:rPr lang="en-US" sz="2200" b="1" dirty="0" smtClean="0">
                <a:solidFill>
                  <a:srgbClr val="C00000"/>
                </a:solidFill>
                <a:latin typeface="Calibri" pitchFamily="34" charset="0"/>
                <a:cs typeface="Calibri" pitchFamily="34" charset="0"/>
              </a:rPr>
              <a:t>f(n)= </a:t>
            </a:r>
            <a:r>
              <a:rPr lang="en-US" sz="2200" b="1" dirty="0" err="1" smtClean="0">
                <a:solidFill>
                  <a:srgbClr val="C00000"/>
                </a:solidFill>
                <a:latin typeface="Calibri" pitchFamily="34" charset="0"/>
                <a:cs typeface="Calibri" pitchFamily="34" charset="0"/>
              </a:rPr>
              <a:t>θg</a:t>
            </a:r>
            <a:r>
              <a:rPr lang="en-US" sz="2200" b="1" dirty="0" smtClean="0">
                <a:solidFill>
                  <a:srgbClr val="C00000"/>
                </a:solidFill>
                <a:latin typeface="Calibri" pitchFamily="34" charset="0"/>
                <a:cs typeface="Calibri" pitchFamily="34" charset="0"/>
              </a:rPr>
              <a:t>(n)</a:t>
            </a:r>
            <a:r>
              <a:rPr lang="en-US" sz="2200" dirty="0" smtClean="0">
                <a:latin typeface="Calibri" pitchFamily="34" charset="0"/>
                <a:cs typeface="Calibri" pitchFamily="34" charset="0"/>
              </a:rPr>
              <a:t>,</a:t>
            </a:r>
            <a:r>
              <a:rPr lang="en-US" sz="2200" b="1" dirty="0" smtClean="0">
                <a:solidFill>
                  <a:srgbClr val="C00000"/>
                </a:solidFill>
                <a:latin typeface="Calibri" pitchFamily="34" charset="0"/>
                <a:cs typeface="Calibri" pitchFamily="34" charset="0"/>
              </a:rPr>
              <a:t> </a:t>
            </a:r>
            <a:r>
              <a:rPr lang="en-US" sz="2200" dirty="0" smtClean="0">
                <a:latin typeface="Calibri" pitchFamily="34" charset="0"/>
                <a:cs typeface="Calibri" pitchFamily="34" charset="0"/>
              </a:rPr>
              <a:t>The above condition is satisfied only if when - </a:t>
            </a:r>
          </a:p>
          <a:p>
            <a:pPr algn="ctr"/>
            <a:r>
              <a:rPr lang="en-US" sz="2800" b="1" dirty="0" smtClean="0">
                <a:solidFill>
                  <a:srgbClr val="C00000"/>
                </a:solidFill>
                <a:latin typeface="Calibri" pitchFamily="34" charset="0"/>
                <a:cs typeface="Calibri" pitchFamily="34" charset="0"/>
              </a:rPr>
              <a:t>c1.g(n) &lt;= f(n) &lt;= c2.g(n)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1446550"/>
          </a:xfrm>
          <a:prstGeom prst="rect">
            <a:avLst/>
          </a:prstGeom>
        </p:spPr>
        <p:txBody>
          <a:bodyPr wrap="square">
            <a:spAutoFit/>
          </a:bodyPr>
          <a:lstStyle/>
          <a:p>
            <a:pPr algn="just">
              <a:buFont typeface="Wingdings" pitchFamily="2" charset="2"/>
              <a:buChar char="q"/>
            </a:pPr>
            <a:r>
              <a:rPr lang="en-US" sz="2200" dirty="0" smtClean="0">
                <a:latin typeface="Calibri" pitchFamily="34" charset="0"/>
                <a:cs typeface="Calibri" pitchFamily="34" charset="0"/>
              </a:rPr>
              <a:t> </a:t>
            </a:r>
            <a:r>
              <a:rPr lang="en-US" sz="2200" b="1" dirty="0" smtClean="0">
                <a:solidFill>
                  <a:srgbClr val="C00000"/>
                </a:solidFill>
                <a:latin typeface="Calibri" pitchFamily="34" charset="0"/>
                <a:cs typeface="Calibri" pitchFamily="34" charset="0"/>
              </a:rPr>
              <a:t>Where the function is bounded by two limits</a:t>
            </a:r>
            <a:r>
              <a:rPr lang="en-US" sz="2200" dirty="0" smtClean="0">
                <a:latin typeface="Calibri" pitchFamily="34" charset="0"/>
                <a:cs typeface="Calibri" pitchFamily="34" charset="0"/>
              </a:rPr>
              <a:t>, i.e., upper and lower limit, and f(n) comes in between. The condition </a:t>
            </a:r>
            <a:r>
              <a:rPr lang="en-US" sz="2200" b="1" dirty="0" smtClean="0">
                <a:solidFill>
                  <a:srgbClr val="C00000"/>
                </a:solidFill>
                <a:latin typeface="Calibri" pitchFamily="34" charset="0"/>
                <a:cs typeface="Calibri" pitchFamily="34" charset="0"/>
              </a:rPr>
              <a:t>f(n)= θg(n)</a:t>
            </a:r>
            <a:r>
              <a:rPr lang="en-US" sz="2200" dirty="0" smtClean="0">
                <a:latin typeface="Calibri" pitchFamily="34" charset="0"/>
                <a:cs typeface="Calibri" pitchFamily="34" charset="0"/>
              </a:rPr>
              <a:t> will be true if and only if c1.g(n) is less than or equal to f(n) and c2.g(n) is greater than or equal to f(n).</a:t>
            </a:r>
            <a:endParaRPr lang="en-US" sz="2200" dirty="0">
              <a:latin typeface="Calibri" pitchFamily="34" charset="0"/>
              <a:cs typeface="Calibri" pitchFamily="34" charset="0"/>
            </a:endParaRPr>
          </a:p>
        </p:txBody>
      </p:sp>
      <p:pic>
        <p:nvPicPr>
          <p:cNvPr id="3" name="Picture 2" descr="111.png"/>
          <p:cNvPicPr>
            <a:picLocks noChangeAspect="1"/>
          </p:cNvPicPr>
          <p:nvPr/>
        </p:nvPicPr>
        <p:blipFill>
          <a:blip r:embed="rId2"/>
          <a:stretch>
            <a:fillRect/>
          </a:stretch>
        </p:blipFill>
        <p:spPr>
          <a:xfrm>
            <a:off x="1409700" y="1487732"/>
            <a:ext cx="6210300" cy="483686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23.png"/>
          <p:cNvPicPr>
            <a:picLocks noChangeAspect="1"/>
          </p:cNvPicPr>
          <p:nvPr/>
        </p:nvPicPr>
        <p:blipFill>
          <a:blip r:embed="rId2" cstate="print"/>
          <a:stretch>
            <a:fillRect/>
          </a:stretch>
        </p:blipFill>
        <p:spPr>
          <a:xfrm>
            <a:off x="202891" y="1752600"/>
            <a:ext cx="8788709" cy="3039110"/>
          </a:xfrm>
          <a:prstGeom prst="rect">
            <a:avLst/>
          </a:prstGeom>
        </p:spPr>
      </p:pic>
      <p:sp>
        <p:nvSpPr>
          <p:cNvPr id="3" name="TextBox 2"/>
          <p:cNvSpPr txBox="1"/>
          <p:nvPr/>
        </p:nvSpPr>
        <p:spPr>
          <a:xfrm>
            <a:off x="152400" y="533400"/>
            <a:ext cx="8839200" cy="584775"/>
          </a:xfrm>
          <a:prstGeom prst="rect">
            <a:avLst/>
          </a:prstGeom>
          <a:noFill/>
        </p:spPr>
        <p:txBody>
          <a:bodyPr wrap="square" rtlCol="0">
            <a:spAutoFit/>
          </a:bodyPr>
          <a:lstStyle/>
          <a:p>
            <a:pPr algn="ctr"/>
            <a:r>
              <a:rPr lang="en-US" sz="3200" b="1" dirty="0" smtClean="0">
                <a:solidFill>
                  <a:srgbClr val="C00000"/>
                </a:solidFill>
                <a:latin typeface="Calibri" pitchFamily="34" charset="0"/>
                <a:cs typeface="Calibri" pitchFamily="34" charset="0"/>
              </a:rPr>
              <a:t>Comparative Graph Study of Algorithms</a:t>
            </a:r>
            <a:endParaRPr lang="en-US" sz="3200" b="1" dirty="0">
              <a:solidFill>
                <a:srgbClr val="C00000"/>
              </a:solidFill>
              <a:latin typeface="Calibri" pitchFamily="34" charset="0"/>
              <a:cs typeface="Calibri" pitchFamily="34" charset="0"/>
            </a:endParaRPr>
          </a:p>
        </p:txBody>
      </p:sp>
      <p:sp>
        <p:nvSpPr>
          <p:cNvPr id="4" name="Rectangle 3"/>
          <p:cNvSpPr/>
          <p:nvPr/>
        </p:nvSpPr>
        <p:spPr>
          <a:xfrm>
            <a:off x="609600" y="5402759"/>
            <a:ext cx="7924800" cy="830997"/>
          </a:xfrm>
          <a:prstGeom prst="rect">
            <a:avLst/>
          </a:prstGeom>
        </p:spPr>
        <p:txBody>
          <a:bodyPr wrap="square">
            <a:spAutoFit/>
          </a:bodyPr>
          <a:lstStyle/>
          <a:p>
            <a:pPr algn="ctr"/>
            <a:r>
              <a:rPr lang="en-US" sz="2400" b="1" dirty="0" smtClean="0">
                <a:solidFill>
                  <a:srgbClr val="7030A0"/>
                </a:solidFill>
                <a:latin typeface="Calibri" pitchFamily="34" charset="0"/>
                <a:cs typeface="Calibri" pitchFamily="34" charset="0"/>
              </a:rPr>
              <a:t>The constant terms can be ignored in the time complexity so average case would be θ(n).</a:t>
            </a:r>
            <a:endParaRPr lang="en-US" sz="2400" b="1" dirty="0">
              <a:solidFill>
                <a:srgbClr val="7030A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_16.jpg"/>
          <p:cNvPicPr>
            <a:picLocks noChangeAspect="1"/>
          </p:cNvPicPr>
          <p:nvPr/>
        </p:nvPicPr>
        <p:blipFill>
          <a:blip r:embed="rId2"/>
          <a:stretch>
            <a:fillRect/>
          </a:stretch>
        </p:blipFill>
        <p:spPr>
          <a:xfrm>
            <a:off x="321013" y="841442"/>
            <a:ext cx="8501974" cy="517511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_161.jpg"/>
          <p:cNvPicPr>
            <a:picLocks noChangeAspect="1"/>
          </p:cNvPicPr>
          <p:nvPr/>
        </p:nvPicPr>
        <p:blipFill>
          <a:blip r:embed="rId2"/>
          <a:stretch>
            <a:fillRect/>
          </a:stretch>
        </p:blipFill>
        <p:spPr>
          <a:xfrm>
            <a:off x="303241" y="1143000"/>
            <a:ext cx="8612159" cy="4495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1"/>
            <a:ext cx="8839200" cy="6232475"/>
          </a:xfrm>
          <a:prstGeom prst="rect">
            <a:avLst/>
          </a:prstGeom>
          <a:noFill/>
        </p:spPr>
        <p:txBody>
          <a:bodyPr wrap="square" rtlCol="0">
            <a:spAutoFit/>
          </a:bodyPr>
          <a:lstStyle/>
          <a:p>
            <a:pPr algn="just">
              <a:buFont typeface="Wingdings" pitchFamily="2" charset="2"/>
              <a:buChar char="§"/>
            </a:pPr>
            <a:r>
              <a:rPr lang="en-US" sz="2100" b="1" dirty="0" smtClean="0">
                <a:latin typeface="Calibri" pitchFamily="34" charset="0"/>
                <a:cs typeface="Calibri" pitchFamily="34" charset="0"/>
              </a:rPr>
              <a:t> </a:t>
            </a:r>
            <a:r>
              <a:rPr lang="en-US" sz="2100" b="1" dirty="0" err="1" smtClean="0">
                <a:latin typeface="Calibri" pitchFamily="34" charset="0"/>
                <a:cs typeface="Calibri" pitchFamily="34" charset="0"/>
              </a:rPr>
              <a:t>PseudoCode</a:t>
            </a:r>
            <a:r>
              <a:rPr lang="en-US" sz="2100" b="1" dirty="0" smtClean="0">
                <a:latin typeface="Calibri" pitchFamily="34" charset="0"/>
                <a:cs typeface="Calibri" pitchFamily="34" charset="0"/>
              </a:rPr>
              <a:t>: </a:t>
            </a:r>
            <a:r>
              <a:rPr lang="en-US" sz="2100" dirty="0" smtClean="0">
                <a:latin typeface="Calibri" pitchFamily="34" charset="0"/>
                <a:cs typeface="Calibri" pitchFamily="34" charset="0"/>
              </a:rPr>
              <a:t>Pseudo code refers to an informal high-level description of the operating principle of a computer program or other algorithm. It uses structural conventions of a standard programming language intended for human reading rather than the machine reading.</a:t>
            </a:r>
          </a:p>
          <a:p>
            <a:pPr algn="just"/>
            <a:endParaRPr lang="en-US" sz="2100" dirty="0" smtClean="0">
              <a:latin typeface="Calibri" pitchFamily="34" charset="0"/>
              <a:cs typeface="Calibri" pitchFamily="34" charset="0"/>
            </a:endParaRPr>
          </a:p>
          <a:p>
            <a:pPr algn="just">
              <a:buFont typeface="Wingdings" pitchFamily="2" charset="2"/>
              <a:buChar char="§"/>
            </a:pPr>
            <a:r>
              <a:rPr lang="en-US" sz="2100" b="1" dirty="0" smtClean="0">
                <a:latin typeface="Calibri" pitchFamily="34" charset="0"/>
                <a:cs typeface="Calibri" pitchFamily="34" charset="0"/>
              </a:rPr>
              <a:t> Advantages of pseudo code –</a:t>
            </a:r>
          </a:p>
          <a:p>
            <a:pPr marL="914400" lvl="1" indent="-457200" algn="just">
              <a:buFont typeface="+mj-lt"/>
              <a:buAutoNum type="arabicPeriod"/>
            </a:pPr>
            <a:r>
              <a:rPr lang="en-US" sz="2100" dirty="0" smtClean="0">
                <a:latin typeface="Calibri" pitchFamily="34" charset="0"/>
                <a:cs typeface="Calibri" pitchFamily="34" charset="0"/>
              </a:rPr>
              <a:t>Pseudo code is understood by the programmers of all types.</a:t>
            </a:r>
          </a:p>
          <a:p>
            <a:pPr marL="914400" lvl="1" indent="-457200" algn="just">
              <a:buFont typeface="+mj-lt"/>
              <a:buAutoNum type="arabicPeriod"/>
            </a:pPr>
            <a:r>
              <a:rPr lang="en-US" sz="2100" dirty="0" smtClean="0">
                <a:latin typeface="Calibri" pitchFamily="34" charset="0"/>
                <a:cs typeface="Calibri" pitchFamily="34" charset="0"/>
              </a:rPr>
              <a:t>It enables the programmer to concentrate only on the algorithm part of the code development.</a:t>
            </a:r>
          </a:p>
          <a:p>
            <a:pPr marL="914400" lvl="1" indent="-457200" algn="just">
              <a:buFont typeface="+mj-lt"/>
              <a:buAutoNum type="arabicPeriod"/>
            </a:pPr>
            <a:r>
              <a:rPr lang="en-US" sz="2100" dirty="0" smtClean="0">
                <a:latin typeface="Calibri" pitchFamily="34" charset="0"/>
                <a:cs typeface="Calibri" pitchFamily="34" charset="0"/>
              </a:rPr>
              <a:t>It cannot be compiled into an executable program.</a:t>
            </a:r>
          </a:p>
          <a:p>
            <a:pPr marL="914400" lvl="1" indent="-457200" algn="just"/>
            <a:endParaRPr lang="en-US" sz="2100" dirty="0" smtClean="0">
              <a:latin typeface="Calibri" pitchFamily="34" charset="0"/>
              <a:cs typeface="Calibri" pitchFamily="34" charset="0"/>
            </a:endParaRPr>
          </a:p>
          <a:p>
            <a:pPr indent="-457200" algn="just">
              <a:buFont typeface="Wingdings" pitchFamily="2" charset="2"/>
              <a:buChar char="§"/>
            </a:pPr>
            <a:r>
              <a:rPr lang="en-US" sz="2100" b="1" dirty="0" smtClean="0">
                <a:latin typeface="Calibri" pitchFamily="34" charset="0"/>
                <a:cs typeface="Calibri" pitchFamily="34" charset="0"/>
              </a:rPr>
              <a:t>Disadvantages of pseudo code -</a:t>
            </a:r>
          </a:p>
          <a:p>
            <a:pPr lvl="2" indent="-457200" algn="just">
              <a:buFont typeface="+mj-lt"/>
              <a:buAutoNum type="arabicPeriod"/>
            </a:pPr>
            <a:r>
              <a:rPr lang="en-US" sz="2100" dirty="0" smtClean="0">
                <a:latin typeface="Calibri" pitchFamily="34" charset="0"/>
                <a:cs typeface="Calibri" pitchFamily="34" charset="0"/>
              </a:rPr>
              <a:t>The visual representation of the programming code can be easily understood, and the pseudo code doesn't provide it.</a:t>
            </a:r>
          </a:p>
          <a:p>
            <a:pPr lvl="2" indent="-457200" algn="just">
              <a:buFont typeface="+mj-lt"/>
              <a:buAutoNum type="arabicPeriod"/>
            </a:pPr>
            <a:r>
              <a:rPr lang="en-US" sz="2100" dirty="0" smtClean="0">
                <a:latin typeface="Calibri" pitchFamily="34" charset="0"/>
                <a:cs typeface="Calibri" pitchFamily="34" charset="0"/>
              </a:rPr>
              <a:t>There is no well-defined format to write the pseudo code.</a:t>
            </a:r>
          </a:p>
          <a:p>
            <a:pPr lvl="2" indent="-457200" algn="just">
              <a:buFont typeface="+mj-lt"/>
              <a:buAutoNum type="arabicPeriod"/>
            </a:pPr>
            <a:r>
              <a:rPr lang="en-US" sz="2100" dirty="0" smtClean="0">
                <a:latin typeface="Calibri" pitchFamily="34" charset="0"/>
                <a:cs typeface="Calibri" pitchFamily="34" charset="0"/>
              </a:rPr>
              <a:t>There are no standards available for pseudo code. Companies use their own standards to write it.</a:t>
            </a:r>
          </a:p>
          <a:p>
            <a:pPr lvl="2" indent="-457200" algn="just">
              <a:buFont typeface="+mj-lt"/>
              <a:buAutoNum type="arabicPeriod"/>
            </a:pPr>
            <a:r>
              <a:rPr lang="en-US" sz="2100" dirty="0" smtClean="0">
                <a:latin typeface="Calibri" pitchFamily="34" charset="0"/>
                <a:cs typeface="Calibri" pitchFamily="34" charset="0"/>
              </a:rPr>
              <a:t>If we use pseudo code, we need to maintain one more document for our code.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152400"/>
            <a:ext cx="8839200" cy="758825"/>
          </a:xfrm>
        </p:spPr>
        <p:txBody>
          <a:bodyPr anchor="ctr"/>
          <a:lstStyle/>
          <a:p>
            <a:r>
              <a:rPr lang="en-US" b="1" dirty="0" smtClean="0">
                <a:solidFill>
                  <a:srgbClr val="C00000"/>
                </a:solidFill>
                <a:latin typeface="Calibri" pitchFamily="34" charset="0"/>
                <a:cs typeface="Calibri" pitchFamily="34" charset="0"/>
              </a:rPr>
              <a:t>Types of Data Structure</a:t>
            </a:r>
            <a:endParaRPr lang="en-US" b="1" dirty="0">
              <a:solidFill>
                <a:srgbClr val="C00000"/>
              </a:solidFill>
              <a:latin typeface="Calibri" pitchFamily="34" charset="0"/>
              <a:cs typeface="Calibri" pitchFamily="34" charset="0"/>
            </a:endParaRPr>
          </a:p>
        </p:txBody>
      </p:sp>
      <p:pic>
        <p:nvPicPr>
          <p:cNvPr id="4" name="Content Placeholder 3" descr="111.png"/>
          <p:cNvPicPr>
            <a:picLocks noGrp="1" noChangeAspect="1"/>
          </p:cNvPicPr>
          <p:nvPr>
            <p:ph sz="quarter" idx="4294967295"/>
          </p:nvPr>
        </p:nvPicPr>
        <p:blipFill>
          <a:blip r:embed="rId2"/>
          <a:stretch>
            <a:fillRect/>
          </a:stretch>
        </p:blipFill>
        <p:spPr>
          <a:xfrm>
            <a:off x="457200" y="990600"/>
            <a:ext cx="8153400" cy="5409922"/>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24445"/>
            <a:ext cx="8839200" cy="5847755"/>
          </a:xfrm>
          <a:prstGeom prst="rect">
            <a:avLst/>
          </a:prstGeom>
        </p:spPr>
        <p:txBody>
          <a:bodyPr wrap="square">
            <a:spAutoFit/>
          </a:bodyPr>
          <a:lstStyle/>
          <a:p>
            <a:pPr algn="just">
              <a:buFont typeface="Wingdings" pitchFamily="2" charset="2"/>
              <a:buChar char="§"/>
            </a:pPr>
            <a:r>
              <a:rPr lang="en-US" sz="2200" b="1" dirty="0" smtClean="0">
                <a:latin typeface="Calibri" pitchFamily="34" charset="0"/>
                <a:cs typeface="Calibri" pitchFamily="34" charset="0"/>
              </a:rPr>
              <a:t> Difference between Algorithm and the Pseudo code -</a:t>
            </a:r>
          </a:p>
          <a:p>
            <a:pPr marL="914400" lvl="1" indent="-457200" algn="just">
              <a:buFont typeface="+mj-lt"/>
              <a:buAutoNum type="arabicPeriod"/>
            </a:pPr>
            <a:r>
              <a:rPr lang="en-US" sz="2200" dirty="0" smtClean="0">
                <a:latin typeface="Calibri" pitchFamily="34" charset="0"/>
                <a:cs typeface="Calibri" pitchFamily="34" charset="0"/>
              </a:rPr>
              <a:t>An algorithm is simply a problem-solving process, which is used not only in computer science to write a program but also in our day to day life. </a:t>
            </a:r>
          </a:p>
          <a:p>
            <a:pPr marL="914400" lvl="1" indent="-457200" algn="just">
              <a:buFont typeface="+mj-lt"/>
              <a:buAutoNum type="arabicPeriod"/>
            </a:pPr>
            <a:endParaRPr lang="en-US" sz="2200" dirty="0" smtClean="0">
              <a:latin typeface="Calibri" pitchFamily="34" charset="0"/>
              <a:cs typeface="Calibri" pitchFamily="34" charset="0"/>
            </a:endParaRPr>
          </a:p>
          <a:p>
            <a:pPr marL="914400" lvl="1" indent="-457200" algn="just">
              <a:buFont typeface="+mj-lt"/>
              <a:buAutoNum type="arabicPeriod"/>
            </a:pPr>
            <a:r>
              <a:rPr lang="en-US" sz="2200" dirty="0" smtClean="0">
                <a:latin typeface="Calibri" pitchFamily="34" charset="0"/>
                <a:cs typeface="Calibri" pitchFamily="34" charset="0"/>
              </a:rPr>
              <a:t>It is nothing but a series of instructions to solve a problem or get to the problem's solution. </a:t>
            </a:r>
          </a:p>
          <a:p>
            <a:pPr marL="914400" lvl="1" indent="-457200" algn="just">
              <a:buFont typeface="+mj-lt"/>
              <a:buAutoNum type="arabicPeriod"/>
            </a:pPr>
            <a:endParaRPr lang="en-US" sz="2200" dirty="0" smtClean="0">
              <a:latin typeface="Calibri" pitchFamily="34" charset="0"/>
              <a:cs typeface="Calibri" pitchFamily="34" charset="0"/>
            </a:endParaRPr>
          </a:p>
          <a:p>
            <a:pPr marL="914400" lvl="1" indent="-457200" algn="just">
              <a:buFont typeface="+mj-lt"/>
              <a:buAutoNum type="arabicPeriod"/>
            </a:pPr>
            <a:r>
              <a:rPr lang="en-US" sz="2200" dirty="0" smtClean="0">
                <a:latin typeface="Calibri" pitchFamily="34" charset="0"/>
                <a:cs typeface="Calibri" pitchFamily="34" charset="0"/>
              </a:rPr>
              <a:t>It not only helps in simplifying the problem but also to have a better understanding of it.</a:t>
            </a:r>
          </a:p>
          <a:p>
            <a:pPr marL="914400" lvl="1" indent="-457200" algn="just">
              <a:buFont typeface="+mj-lt"/>
              <a:buAutoNum type="arabicPeriod"/>
            </a:pPr>
            <a:endParaRPr lang="en-US" sz="2200" dirty="0" smtClean="0">
              <a:latin typeface="Calibri" pitchFamily="34" charset="0"/>
              <a:cs typeface="Calibri" pitchFamily="34" charset="0"/>
            </a:endParaRPr>
          </a:p>
          <a:p>
            <a:pPr marL="914400" lvl="1" indent="-457200" algn="just">
              <a:buFont typeface="+mj-lt"/>
              <a:buAutoNum type="arabicPeriod"/>
            </a:pPr>
            <a:r>
              <a:rPr lang="en-US" sz="2200" dirty="0" smtClean="0">
                <a:latin typeface="Calibri" pitchFamily="34" charset="0"/>
                <a:cs typeface="Calibri" pitchFamily="34" charset="0"/>
              </a:rPr>
              <a:t>Pseudo code is a way of writing an algorithm. </a:t>
            </a:r>
          </a:p>
          <a:p>
            <a:pPr marL="914400" lvl="1" indent="-457200" algn="just">
              <a:buFont typeface="+mj-lt"/>
              <a:buAutoNum type="arabicPeriod"/>
            </a:pPr>
            <a:endParaRPr lang="en-US" sz="2200" dirty="0" smtClean="0">
              <a:latin typeface="Calibri" pitchFamily="34" charset="0"/>
              <a:cs typeface="Calibri" pitchFamily="34" charset="0"/>
            </a:endParaRPr>
          </a:p>
          <a:p>
            <a:pPr marL="914400" lvl="1" indent="-457200" algn="just">
              <a:buFont typeface="+mj-lt"/>
              <a:buAutoNum type="arabicPeriod"/>
            </a:pPr>
            <a:r>
              <a:rPr lang="en-US" sz="2200" dirty="0" smtClean="0">
                <a:latin typeface="Calibri" pitchFamily="34" charset="0"/>
                <a:cs typeface="Calibri" pitchFamily="34" charset="0"/>
              </a:rPr>
              <a:t>Programmers can use informal, simple language to write pseudo code without following any strict syntax. </a:t>
            </a:r>
          </a:p>
          <a:p>
            <a:pPr marL="914400" lvl="1" indent="-457200" algn="just">
              <a:buFont typeface="+mj-lt"/>
              <a:buAutoNum type="arabicPeriod"/>
            </a:pPr>
            <a:endParaRPr lang="en-US" sz="2200" dirty="0" smtClean="0">
              <a:latin typeface="Calibri" pitchFamily="34" charset="0"/>
              <a:cs typeface="Calibri" pitchFamily="34" charset="0"/>
            </a:endParaRPr>
          </a:p>
          <a:p>
            <a:pPr marL="914400" lvl="1" indent="-457200" algn="just">
              <a:buFont typeface="+mj-lt"/>
              <a:buAutoNum type="arabicPeriod"/>
            </a:pPr>
            <a:r>
              <a:rPr lang="en-US" sz="2200" dirty="0" smtClean="0">
                <a:latin typeface="Calibri" pitchFamily="34" charset="0"/>
                <a:cs typeface="Calibri" pitchFamily="34" charset="0"/>
              </a:rPr>
              <a:t>It encompasses semi-mathematical statements.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5970865"/>
          </a:xfrm>
          <a:prstGeom prst="rect">
            <a:avLst/>
          </a:prstGeom>
        </p:spPr>
        <p:txBody>
          <a:bodyPr wrap="square">
            <a:spAutoFit/>
          </a:bodyPr>
          <a:lstStyle/>
          <a:p>
            <a:pPr algn="just"/>
            <a:r>
              <a:rPr lang="en-US" sz="2400" b="1" dirty="0" smtClean="0">
                <a:solidFill>
                  <a:srgbClr val="C00000"/>
                </a:solidFill>
                <a:latin typeface="Calibri" pitchFamily="34" charset="0"/>
                <a:cs typeface="Calibri" pitchFamily="34" charset="0"/>
              </a:rPr>
              <a:t>Problem: </a:t>
            </a:r>
            <a:r>
              <a:rPr lang="en-US" sz="2400" b="1" i="1" dirty="0" smtClean="0">
                <a:solidFill>
                  <a:srgbClr val="002060"/>
                </a:solidFill>
                <a:latin typeface="Calibri" pitchFamily="34" charset="0"/>
                <a:cs typeface="Calibri" pitchFamily="34" charset="0"/>
              </a:rPr>
              <a:t>Suppose there are 60 students in the class. How will you calculate the number of absentees in the class?</a:t>
            </a:r>
          </a:p>
          <a:p>
            <a:pPr algn="just"/>
            <a:endParaRPr lang="en-US" sz="2400" b="1" i="1" dirty="0" smtClean="0">
              <a:solidFill>
                <a:srgbClr val="002060"/>
              </a:solidFill>
              <a:latin typeface="Calibri" pitchFamily="34" charset="0"/>
              <a:cs typeface="Calibri" pitchFamily="34" charset="0"/>
            </a:endParaRPr>
          </a:p>
          <a:p>
            <a:pPr algn="just"/>
            <a:r>
              <a:rPr lang="en-US" sz="2400" b="1" dirty="0" smtClean="0">
                <a:latin typeface="Calibri" pitchFamily="34" charset="0"/>
                <a:cs typeface="Calibri" pitchFamily="34" charset="0"/>
              </a:rPr>
              <a:t>Algorithm Approach:</a:t>
            </a:r>
          </a:p>
          <a:p>
            <a:pPr marL="914400" lvl="1" indent="-457200" algn="just">
              <a:buFont typeface="+mj-lt"/>
              <a:buAutoNum type="arabicPeriod"/>
            </a:pPr>
            <a:r>
              <a:rPr lang="en-US" sz="2200" dirty="0" smtClean="0">
                <a:latin typeface="Calibri" pitchFamily="34" charset="0"/>
                <a:cs typeface="Calibri" pitchFamily="34" charset="0"/>
              </a:rPr>
              <a:t>Initialize a variable called as Count to zero, absent to zero, total to 60</a:t>
            </a:r>
          </a:p>
          <a:p>
            <a:pPr marL="914400" lvl="1" indent="-457200" algn="just">
              <a:buFont typeface="+mj-lt"/>
              <a:buAutoNum type="arabicPeriod"/>
            </a:pPr>
            <a:r>
              <a:rPr lang="en-US" sz="2200" dirty="0" smtClean="0">
                <a:latin typeface="Calibri" pitchFamily="34" charset="0"/>
                <a:cs typeface="Calibri" pitchFamily="34" charset="0"/>
              </a:rPr>
              <a:t>FOR EACH Student PRESENT DO the following:</a:t>
            </a:r>
          </a:p>
          <a:p>
            <a:pPr marL="914400" lvl="1" indent="-457200" algn="just">
              <a:buFont typeface="+mj-lt"/>
              <a:buAutoNum type="arabicPeriod"/>
            </a:pPr>
            <a:r>
              <a:rPr lang="en-US" sz="2200" dirty="0" smtClean="0">
                <a:latin typeface="Calibri" pitchFamily="34" charset="0"/>
                <a:cs typeface="Calibri" pitchFamily="34" charset="0"/>
              </a:rPr>
              <a:t>Increase the Count by One</a:t>
            </a:r>
          </a:p>
          <a:p>
            <a:pPr marL="914400" lvl="1" indent="-457200" algn="just">
              <a:buFont typeface="+mj-lt"/>
              <a:buAutoNum type="arabicPeriod"/>
            </a:pPr>
            <a:r>
              <a:rPr lang="en-US" sz="2200" dirty="0" smtClean="0">
                <a:latin typeface="Calibri" pitchFamily="34" charset="0"/>
                <a:cs typeface="Calibri" pitchFamily="34" charset="0"/>
              </a:rPr>
              <a:t>Then Subtract Count from total and store the result in absent</a:t>
            </a:r>
          </a:p>
          <a:p>
            <a:pPr marL="914400" lvl="1" indent="-457200" algn="just">
              <a:buFont typeface="+mj-lt"/>
              <a:buAutoNum type="arabicPeriod"/>
            </a:pPr>
            <a:r>
              <a:rPr lang="en-US" sz="2200" dirty="0" smtClean="0">
                <a:latin typeface="Calibri" pitchFamily="34" charset="0"/>
                <a:cs typeface="Calibri" pitchFamily="34" charset="0"/>
              </a:rPr>
              <a:t>Display the number of absent students</a:t>
            </a:r>
          </a:p>
          <a:p>
            <a:pPr marL="914400" lvl="1" indent="-457200" algn="just">
              <a:buFont typeface="+mj-lt"/>
              <a:buAutoNum type="arabicPeriod"/>
            </a:pPr>
            <a:endParaRPr lang="en-US" sz="2200" dirty="0" smtClean="0">
              <a:latin typeface="Calibri" pitchFamily="34" charset="0"/>
              <a:cs typeface="Calibri" pitchFamily="34" charset="0"/>
            </a:endParaRPr>
          </a:p>
          <a:p>
            <a:pPr indent="-457200" algn="just"/>
            <a:r>
              <a:rPr lang="en-US" sz="2400" b="1" dirty="0" smtClean="0">
                <a:latin typeface="Calibri" pitchFamily="34" charset="0"/>
                <a:cs typeface="Calibri" pitchFamily="34" charset="0"/>
              </a:rPr>
              <a:t>Pseudo Code Approach:</a:t>
            </a:r>
          </a:p>
          <a:p>
            <a:pPr marL="914400" lvl="1" indent="-457200" algn="just">
              <a:buFont typeface="+mj-lt"/>
              <a:buAutoNum type="arabicPeriod"/>
            </a:pPr>
            <a:r>
              <a:rPr lang="en-US" sz="2200" dirty="0" smtClean="0">
                <a:latin typeface="Calibri" pitchFamily="34" charset="0"/>
                <a:cs typeface="Calibri" pitchFamily="34" charset="0"/>
              </a:rPr>
              <a:t>Count &lt;- 0, absent &lt;- 0, total &lt;- 60</a:t>
            </a:r>
          </a:p>
          <a:p>
            <a:pPr marL="914400" lvl="1" indent="-457200" algn="just">
              <a:buFont typeface="+mj-lt"/>
              <a:buAutoNum type="arabicPeriod"/>
            </a:pPr>
            <a:r>
              <a:rPr lang="en-US" sz="2200" dirty="0" smtClean="0">
                <a:latin typeface="Calibri" pitchFamily="34" charset="0"/>
                <a:cs typeface="Calibri" pitchFamily="34" charset="0"/>
              </a:rPr>
              <a:t>REPEAT till all students counted</a:t>
            </a:r>
          </a:p>
          <a:p>
            <a:pPr marL="914400" lvl="1" indent="-457200" algn="just">
              <a:buFont typeface="+mj-lt"/>
              <a:buAutoNum type="arabicPeriod"/>
            </a:pPr>
            <a:r>
              <a:rPr lang="en-US" sz="2200" dirty="0" smtClean="0">
                <a:latin typeface="Calibri" pitchFamily="34" charset="0"/>
                <a:cs typeface="Calibri" pitchFamily="34" charset="0"/>
              </a:rPr>
              <a:t>Count &lt;- Count + 1</a:t>
            </a:r>
          </a:p>
          <a:p>
            <a:pPr marL="914400" lvl="1" indent="-457200" algn="just">
              <a:buFont typeface="+mj-lt"/>
              <a:buAutoNum type="arabicPeriod"/>
            </a:pPr>
            <a:r>
              <a:rPr lang="en-US" sz="2200" dirty="0" smtClean="0">
                <a:latin typeface="Calibri" pitchFamily="34" charset="0"/>
                <a:cs typeface="Calibri" pitchFamily="34" charset="0"/>
              </a:rPr>
              <a:t>absent &lt;- total - Count</a:t>
            </a:r>
          </a:p>
          <a:p>
            <a:pPr marL="914400" lvl="1" indent="-457200" algn="just">
              <a:buFont typeface="+mj-lt"/>
              <a:buAutoNum type="arabicPeriod"/>
            </a:pPr>
            <a:r>
              <a:rPr lang="en-US" sz="2200" dirty="0" smtClean="0">
                <a:latin typeface="Calibri" pitchFamily="34" charset="0"/>
                <a:cs typeface="Calibri" pitchFamily="34" charset="0"/>
              </a:rPr>
              <a:t>Print "Number absent is:" , absent</a:t>
            </a:r>
            <a:endParaRPr lang="en-US" sz="22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1"/>
            <a:ext cx="8686800" cy="6247864"/>
          </a:xfrm>
          <a:prstGeom prst="rect">
            <a:avLst/>
          </a:prstGeom>
          <a:noFill/>
        </p:spPr>
        <p:txBody>
          <a:bodyPr wrap="square" rtlCol="0">
            <a:spAutoFit/>
          </a:bodyPr>
          <a:lstStyle/>
          <a:p>
            <a:pPr algn="just">
              <a:buFont typeface="Wingdings" pitchFamily="2" charset="2"/>
              <a:buChar char="§"/>
            </a:pPr>
            <a:r>
              <a:rPr lang="en-US" sz="2400" b="1" dirty="0" smtClean="0">
                <a:latin typeface="Calibri" pitchFamily="34" charset="0"/>
                <a:cs typeface="Calibri" pitchFamily="34" charset="0"/>
              </a:rPr>
              <a:t> Types of Data Structures:</a:t>
            </a:r>
          </a:p>
          <a:p>
            <a:pPr algn="just"/>
            <a:r>
              <a:rPr lang="en-US" sz="2400" dirty="0">
                <a:latin typeface="Calibri" pitchFamily="34" charset="0"/>
                <a:cs typeface="Calibri" pitchFamily="34" charset="0"/>
              </a:rPr>
              <a:t>There are two types of data </a:t>
            </a:r>
            <a:r>
              <a:rPr lang="en-US" sz="2400" dirty="0" smtClean="0">
                <a:latin typeface="Calibri" pitchFamily="34" charset="0"/>
                <a:cs typeface="Calibri" pitchFamily="34" charset="0"/>
              </a:rPr>
              <a:t>structures –</a:t>
            </a:r>
            <a:endParaRPr lang="en-US" sz="2400" dirty="0">
              <a:latin typeface="Calibri" pitchFamily="34" charset="0"/>
              <a:cs typeface="Calibri" pitchFamily="34" charset="0"/>
            </a:endParaRPr>
          </a:p>
          <a:p>
            <a:pPr marL="914400" lvl="1" indent="-457200" algn="just">
              <a:buFont typeface="+mj-lt"/>
              <a:buAutoNum type="alphaLcParenR"/>
            </a:pPr>
            <a:r>
              <a:rPr lang="en-US" sz="2400" dirty="0" smtClean="0">
                <a:solidFill>
                  <a:srgbClr val="C00000"/>
                </a:solidFill>
                <a:latin typeface="Calibri" pitchFamily="34" charset="0"/>
                <a:cs typeface="Calibri" pitchFamily="34" charset="0"/>
              </a:rPr>
              <a:t>Primitive </a:t>
            </a:r>
            <a:r>
              <a:rPr lang="en-US" sz="2400" dirty="0">
                <a:solidFill>
                  <a:srgbClr val="C00000"/>
                </a:solidFill>
                <a:latin typeface="Calibri" pitchFamily="34" charset="0"/>
                <a:cs typeface="Calibri" pitchFamily="34" charset="0"/>
              </a:rPr>
              <a:t>data structure</a:t>
            </a:r>
          </a:p>
          <a:p>
            <a:pPr marL="914400" lvl="1" indent="-457200" algn="just">
              <a:buFont typeface="+mj-lt"/>
              <a:buAutoNum type="alphaLcParenR"/>
            </a:pPr>
            <a:r>
              <a:rPr lang="en-US" sz="2400" dirty="0" smtClean="0">
                <a:solidFill>
                  <a:srgbClr val="C00000"/>
                </a:solidFill>
                <a:latin typeface="Calibri" pitchFamily="34" charset="0"/>
                <a:cs typeface="Calibri" pitchFamily="34" charset="0"/>
              </a:rPr>
              <a:t>Non-primitive </a:t>
            </a:r>
            <a:r>
              <a:rPr lang="en-US" sz="2400" dirty="0">
                <a:solidFill>
                  <a:srgbClr val="C00000"/>
                </a:solidFill>
                <a:latin typeface="Calibri" pitchFamily="34" charset="0"/>
                <a:cs typeface="Calibri" pitchFamily="34" charset="0"/>
              </a:rPr>
              <a:t>data </a:t>
            </a:r>
            <a:r>
              <a:rPr lang="en-US" sz="2400" dirty="0" smtClean="0">
                <a:solidFill>
                  <a:srgbClr val="C00000"/>
                </a:solidFill>
                <a:latin typeface="Calibri" pitchFamily="34" charset="0"/>
                <a:cs typeface="Calibri" pitchFamily="34" charset="0"/>
              </a:rPr>
              <a:t>structure</a:t>
            </a:r>
          </a:p>
          <a:p>
            <a:pPr marL="457200" indent="-457200" algn="just"/>
            <a:endParaRPr lang="en-US" sz="2000" dirty="0" smtClean="0">
              <a:solidFill>
                <a:srgbClr val="C00000"/>
              </a:solidFill>
              <a:latin typeface="Calibri" pitchFamily="34" charset="0"/>
              <a:cs typeface="Calibri" pitchFamily="34" charset="0"/>
            </a:endParaRPr>
          </a:p>
          <a:p>
            <a:pPr indent="-457200" algn="just">
              <a:buFont typeface="Wingdings" pitchFamily="2" charset="2"/>
              <a:buChar char="§"/>
            </a:pPr>
            <a:r>
              <a:rPr lang="en-US" sz="2400" b="1" dirty="0">
                <a:latin typeface="Calibri" pitchFamily="34" charset="0"/>
                <a:cs typeface="Calibri" pitchFamily="34" charset="0"/>
              </a:rPr>
              <a:t>Primitive Data Structure</a:t>
            </a:r>
            <a:r>
              <a:rPr lang="en-US" sz="2400" b="1" dirty="0" smtClean="0">
                <a:latin typeface="Calibri" pitchFamily="34" charset="0"/>
                <a:cs typeface="Calibri" pitchFamily="34" charset="0"/>
              </a:rPr>
              <a:t>: </a:t>
            </a:r>
            <a:r>
              <a:rPr lang="en-US" sz="2400" dirty="0" smtClean="0">
                <a:latin typeface="Calibri" pitchFamily="34" charset="0"/>
                <a:cs typeface="Calibri" pitchFamily="34" charset="0"/>
              </a:rPr>
              <a:t>The primitive data structures are primitive data types. The int, char, float, double, and pointer are the primitive data structures that can hold a single value.</a:t>
            </a:r>
          </a:p>
          <a:p>
            <a:pPr indent="-457200" algn="just"/>
            <a:endParaRPr lang="en-US" sz="2000" dirty="0">
              <a:latin typeface="Calibri" pitchFamily="34" charset="0"/>
              <a:cs typeface="Calibri" pitchFamily="34" charset="0"/>
            </a:endParaRPr>
          </a:p>
          <a:p>
            <a:pPr indent="-457200" algn="just">
              <a:buFont typeface="Wingdings" pitchFamily="2" charset="2"/>
              <a:buChar char="§"/>
            </a:pPr>
            <a:r>
              <a:rPr lang="en-US" sz="2400" b="1" dirty="0" smtClean="0">
                <a:latin typeface="Calibri" pitchFamily="34" charset="0"/>
                <a:cs typeface="Calibri" pitchFamily="34" charset="0"/>
              </a:rPr>
              <a:t>Non-Primitive Data Structure:</a:t>
            </a:r>
            <a:r>
              <a:rPr lang="en-US" sz="2400" dirty="0" smtClean="0">
                <a:latin typeface="Calibri" pitchFamily="34" charset="0"/>
                <a:cs typeface="Calibri" pitchFamily="34" charset="0"/>
              </a:rPr>
              <a:t> Non-primitive data structures are more complicated data structures and are derived from primitive data structures. They emphasize on grouping same or different data items with relationship between each data item.</a:t>
            </a:r>
          </a:p>
          <a:p>
            <a:pPr indent="-457200" algn="just"/>
            <a:endParaRPr lang="en-US" sz="2000" dirty="0" smtClean="0">
              <a:latin typeface="Calibri" pitchFamily="34" charset="0"/>
              <a:cs typeface="Calibri" pitchFamily="34" charset="0"/>
            </a:endParaRPr>
          </a:p>
          <a:p>
            <a:pPr indent="-457200" algn="just">
              <a:buFont typeface="Wingdings" pitchFamily="2" charset="2"/>
              <a:buChar char="§"/>
            </a:pPr>
            <a:r>
              <a:rPr lang="en-US" sz="2400" dirty="0" smtClean="0">
                <a:latin typeface="Calibri" pitchFamily="34" charset="0"/>
                <a:cs typeface="Calibri" pitchFamily="34" charset="0"/>
              </a:rPr>
              <a:t>The non-primitive data structure is divided into two types -</a:t>
            </a:r>
          </a:p>
          <a:p>
            <a:pPr lvl="2" indent="-457200" algn="just">
              <a:buFont typeface="+mj-lt"/>
              <a:buAutoNum type="alphaLcParenR"/>
            </a:pPr>
            <a:r>
              <a:rPr lang="en-US" sz="2400" dirty="0" smtClean="0">
                <a:solidFill>
                  <a:srgbClr val="C00000"/>
                </a:solidFill>
                <a:latin typeface="Calibri" pitchFamily="34" charset="0"/>
                <a:cs typeface="Calibri" pitchFamily="34" charset="0"/>
              </a:rPr>
              <a:t>Linear data structure</a:t>
            </a:r>
          </a:p>
          <a:p>
            <a:pPr lvl="2" indent="-457200" algn="just">
              <a:buFont typeface="+mj-lt"/>
              <a:buAutoNum type="alphaLcParenR"/>
            </a:pPr>
            <a:r>
              <a:rPr lang="en-US" sz="2400" dirty="0" smtClean="0">
                <a:solidFill>
                  <a:srgbClr val="C00000"/>
                </a:solidFill>
                <a:latin typeface="Calibri" pitchFamily="34" charset="0"/>
                <a:cs typeface="Calibri" pitchFamily="34" charset="0"/>
              </a:rPr>
              <a:t>Non-linear data structure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1"/>
            <a:ext cx="8686800" cy="6309420"/>
          </a:xfrm>
          <a:prstGeom prst="rect">
            <a:avLst/>
          </a:prstGeom>
          <a:noFill/>
        </p:spPr>
        <p:txBody>
          <a:bodyPr wrap="square" rtlCol="0">
            <a:spAutoFit/>
          </a:bodyPr>
          <a:lstStyle/>
          <a:p>
            <a:pPr algn="just">
              <a:buFont typeface="Wingdings" pitchFamily="2" charset="2"/>
              <a:buChar char="§"/>
            </a:pPr>
            <a:r>
              <a:rPr lang="en-US" sz="2300" b="1" dirty="0" smtClean="0">
                <a:latin typeface="Calibri" pitchFamily="34" charset="0"/>
                <a:cs typeface="Calibri" pitchFamily="34" charset="0"/>
              </a:rPr>
              <a:t> Linear Data Structure: </a:t>
            </a:r>
            <a:r>
              <a:rPr lang="en-US" sz="2300" dirty="0" smtClean="0">
                <a:latin typeface="Calibri" pitchFamily="34" charset="0"/>
                <a:cs typeface="Calibri" pitchFamily="34" charset="0"/>
              </a:rPr>
              <a:t>The arrangement of data in a sequential manner is known as a linear data structure. The data structures used for this purpose are Arrays, Linked list, Stacks, and Queues. </a:t>
            </a:r>
          </a:p>
          <a:p>
            <a:pPr lvl="1" algn="just"/>
            <a:r>
              <a:rPr lang="en-US" sz="2300" i="1" dirty="0" smtClean="0">
                <a:solidFill>
                  <a:srgbClr val="C00000"/>
                </a:solidFill>
                <a:latin typeface="Calibri" pitchFamily="34" charset="0"/>
                <a:cs typeface="Calibri" pitchFamily="34" charset="0"/>
              </a:rPr>
              <a:t>In these data structures, one element is connected to only one another element in a linear form.</a:t>
            </a:r>
          </a:p>
          <a:p>
            <a:pPr algn="just"/>
            <a:endParaRPr lang="en-US" sz="1600" dirty="0" smtClean="0">
              <a:latin typeface="Calibri" pitchFamily="34" charset="0"/>
              <a:cs typeface="Calibri" pitchFamily="34" charset="0"/>
            </a:endParaRPr>
          </a:p>
          <a:p>
            <a:pPr algn="just">
              <a:buFont typeface="Wingdings" pitchFamily="2" charset="2"/>
              <a:buChar char="§"/>
            </a:pPr>
            <a:r>
              <a:rPr lang="en-US" sz="2300" b="1" dirty="0">
                <a:latin typeface="Calibri" pitchFamily="34" charset="0"/>
                <a:cs typeface="Calibri" pitchFamily="34" charset="0"/>
              </a:rPr>
              <a:t> </a:t>
            </a:r>
            <a:r>
              <a:rPr lang="en-US" sz="2300" b="1" dirty="0" smtClean="0">
                <a:latin typeface="Calibri" pitchFamily="34" charset="0"/>
                <a:cs typeface="Calibri" pitchFamily="34" charset="0"/>
              </a:rPr>
              <a:t>Non – Linear Data Structure: </a:t>
            </a:r>
            <a:r>
              <a:rPr lang="en-US" sz="2300" dirty="0" smtClean="0">
                <a:latin typeface="Calibri" pitchFamily="34" charset="0"/>
                <a:cs typeface="Calibri" pitchFamily="34" charset="0"/>
              </a:rPr>
              <a:t>When one element is connected to the 'n' number of elements known as a non-linear data structure. The best example is trees and graphs. </a:t>
            </a:r>
          </a:p>
          <a:p>
            <a:pPr lvl="1" algn="just"/>
            <a:r>
              <a:rPr lang="en-US" sz="2300" i="1" dirty="0">
                <a:solidFill>
                  <a:srgbClr val="C00000"/>
                </a:solidFill>
                <a:latin typeface="Calibri" pitchFamily="34" charset="0"/>
                <a:cs typeface="Calibri" pitchFamily="34" charset="0"/>
              </a:rPr>
              <a:t>In this case, the elements are arranged in a random manner</a:t>
            </a:r>
            <a:r>
              <a:rPr lang="en-US" sz="2300" i="1" dirty="0" smtClean="0">
                <a:solidFill>
                  <a:srgbClr val="C00000"/>
                </a:solidFill>
                <a:latin typeface="Calibri" pitchFamily="34" charset="0"/>
                <a:cs typeface="Calibri" pitchFamily="34" charset="0"/>
              </a:rPr>
              <a:t>.</a:t>
            </a:r>
          </a:p>
          <a:p>
            <a:pPr lvl="1" algn="just"/>
            <a:endParaRPr lang="en-US" sz="1600" i="1" dirty="0" smtClean="0">
              <a:solidFill>
                <a:srgbClr val="C00000"/>
              </a:solidFill>
              <a:latin typeface="Calibri" pitchFamily="34" charset="0"/>
              <a:cs typeface="Calibri" pitchFamily="34" charset="0"/>
            </a:endParaRPr>
          </a:p>
          <a:p>
            <a:pPr algn="just">
              <a:buFont typeface="Wingdings" pitchFamily="2" charset="2"/>
              <a:buChar char="§"/>
            </a:pPr>
            <a:r>
              <a:rPr lang="en-US" sz="2300" dirty="0">
                <a:latin typeface="Calibri" pitchFamily="34" charset="0"/>
                <a:cs typeface="Calibri" pitchFamily="34" charset="0"/>
              </a:rPr>
              <a:t> </a:t>
            </a:r>
            <a:r>
              <a:rPr lang="en-US" sz="2300" b="1" dirty="0" smtClean="0">
                <a:latin typeface="Calibri" pitchFamily="34" charset="0"/>
                <a:cs typeface="Calibri" pitchFamily="34" charset="0"/>
              </a:rPr>
              <a:t>Data Structures can also be classified as:</a:t>
            </a:r>
          </a:p>
          <a:p>
            <a:pPr lvl="1"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Static data structure:</a:t>
            </a:r>
            <a:r>
              <a:rPr lang="en-US" sz="2300" dirty="0" smtClean="0">
                <a:latin typeface="Calibri" pitchFamily="34" charset="0"/>
                <a:cs typeface="Calibri" pitchFamily="34" charset="0"/>
              </a:rPr>
              <a:t> It is a type of data structure where the size is allocated at the compile time. Therefore, the maximum size is fixed.</a:t>
            </a:r>
          </a:p>
          <a:p>
            <a:pPr lvl="1"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Dynamic data structure:</a:t>
            </a:r>
            <a:r>
              <a:rPr lang="en-US" sz="2300" dirty="0" smtClean="0">
                <a:latin typeface="Calibri" pitchFamily="34" charset="0"/>
                <a:cs typeface="Calibri" pitchFamily="34" charset="0"/>
              </a:rPr>
              <a:t> It is a type of data structure where the size is allocated at the run time. Therefore, the maximum size is flexible.</a:t>
            </a:r>
            <a:endParaRPr lang="en-US" sz="23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401479"/>
          </a:xfrm>
          <a:prstGeom prst="rect">
            <a:avLst/>
          </a:prstGeom>
          <a:noFill/>
        </p:spPr>
        <p:txBody>
          <a:bodyPr wrap="square" rtlCol="0">
            <a:spAutoFit/>
          </a:bodyPr>
          <a:lstStyle/>
          <a:p>
            <a:pPr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The major or the common operations that can be performed on the data structures are:</a:t>
            </a:r>
          </a:p>
          <a:p>
            <a:pPr marL="914400" lvl="1" indent="-457200" algn="just">
              <a:buFont typeface="+mj-lt"/>
              <a:buAutoNum type="arabicPeriod"/>
            </a:pPr>
            <a:r>
              <a:rPr lang="en-US" sz="2300" b="1" dirty="0" smtClean="0">
                <a:latin typeface="Calibri" pitchFamily="34" charset="0"/>
                <a:cs typeface="Calibri" pitchFamily="34" charset="0"/>
              </a:rPr>
              <a:t>Searching:</a:t>
            </a:r>
            <a:r>
              <a:rPr lang="en-US" sz="2300" dirty="0" smtClean="0">
                <a:latin typeface="Calibri" pitchFamily="34" charset="0"/>
                <a:cs typeface="Calibri" pitchFamily="34" charset="0"/>
              </a:rPr>
              <a:t> We can search for any element in a data structure.</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Sorting:</a:t>
            </a:r>
            <a:r>
              <a:rPr lang="en-US" sz="2300" dirty="0" smtClean="0">
                <a:latin typeface="Calibri" pitchFamily="34" charset="0"/>
                <a:cs typeface="Calibri" pitchFamily="34" charset="0"/>
              </a:rPr>
              <a:t> We can sort the elements of a data structure either in an ascending or descending order.</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Insertion:</a:t>
            </a:r>
            <a:r>
              <a:rPr lang="en-US" sz="2300" dirty="0" smtClean="0">
                <a:latin typeface="Calibri" pitchFamily="34" charset="0"/>
                <a:cs typeface="Calibri" pitchFamily="34" charset="0"/>
              </a:rPr>
              <a:t> We can also insert the new element in a data structure.</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Updation:</a:t>
            </a:r>
            <a:r>
              <a:rPr lang="en-US" sz="2300" dirty="0" smtClean="0">
                <a:latin typeface="Calibri" pitchFamily="34" charset="0"/>
                <a:cs typeface="Calibri" pitchFamily="34" charset="0"/>
              </a:rPr>
              <a:t> We can also update the element, i.e., we can replace the element with another element.</a:t>
            </a:r>
          </a:p>
          <a:p>
            <a:pPr marL="914400" lvl="1" indent="-457200" algn="just">
              <a:buFont typeface="+mj-lt"/>
              <a:buAutoNum type="arabicPeriod"/>
            </a:pPr>
            <a:endParaRPr lang="en-US" sz="2300" dirty="0" smtClean="0">
              <a:latin typeface="Calibri" pitchFamily="34" charset="0"/>
              <a:cs typeface="Calibri" pitchFamily="34" charset="0"/>
            </a:endParaRPr>
          </a:p>
          <a:p>
            <a:pPr marL="914400" lvl="1" indent="-457200" algn="just">
              <a:buFont typeface="+mj-lt"/>
              <a:buAutoNum type="arabicPeriod"/>
            </a:pPr>
            <a:r>
              <a:rPr lang="en-US" sz="2300" b="1" dirty="0" smtClean="0">
                <a:latin typeface="Calibri" pitchFamily="34" charset="0"/>
                <a:cs typeface="Calibri" pitchFamily="34" charset="0"/>
              </a:rPr>
              <a:t>Deletion:</a:t>
            </a:r>
            <a:r>
              <a:rPr lang="en-US" sz="2300" dirty="0" smtClean="0">
                <a:latin typeface="Calibri" pitchFamily="34" charset="0"/>
                <a:cs typeface="Calibri" pitchFamily="34" charset="0"/>
              </a:rPr>
              <a:t> We can also perform the delete operation to remove the element from the data structure.</a:t>
            </a:r>
            <a:endParaRPr lang="en-US" sz="23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839200" cy="6324808"/>
          </a:xfrm>
          <a:prstGeom prst="rect">
            <a:avLst/>
          </a:prstGeom>
          <a:noFill/>
        </p:spPr>
        <p:txBody>
          <a:bodyPr wrap="square" rtlCol="0">
            <a:spAutoFit/>
          </a:bodyPr>
          <a:lstStyle/>
          <a:p>
            <a:pPr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Basic Terminology:</a:t>
            </a:r>
          </a:p>
          <a:p>
            <a:pPr lvl="1" algn="just"/>
            <a:r>
              <a:rPr lang="en-US" sz="2300" b="1" dirty="0" smtClean="0">
                <a:latin typeface="Calibri" pitchFamily="34" charset="0"/>
                <a:cs typeface="Calibri" pitchFamily="34" charset="0"/>
              </a:rPr>
              <a:t>Data:</a:t>
            </a:r>
            <a:r>
              <a:rPr lang="en-US" sz="2300" dirty="0" smtClean="0">
                <a:latin typeface="Calibri" pitchFamily="34" charset="0"/>
                <a:cs typeface="Calibri" pitchFamily="34" charset="0"/>
              </a:rPr>
              <a:t> Data can be defined as an elementary value or the collection of values, for example, student's name and its id are the data about the student.</a:t>
            </a:r>
          </a:p>
          <a:p>
            <a:pPr lvl="1" algn="just"/>
            <a:endParaRPr lang="en-US" sz="2000" dirty="0" smtClean="0">
              <a:latin typeface="Calibri" pitchFamily="34" charset="0"/>
              <a:cs typeface="Calibri" pitchFamily="34" charset="0"/>
            </a:endParaRPr>
          </a:p>
          <a:p>
            <a:pPr lvl="1" algn="just"/>
            <a:r>
              <a:rPr lang="en-US" sz="2300" b="1" dirty="0" smtClean="0">
                <a:latin typeface="Calibri" pitchFamily="34" charset="0"/>
                <a:cs typeface="Calibri" pitchFamily="34" charset="0"/>
              </a:rPr>
              <a:t>Group Items:</a:t>
            </a:r>
            <a:r>
              <a:rPr lang="en-US" sz="2300" dirty="0" smtClean="0">
                <a:latin typeface="Calibri" pitchFamily="34" charset="0"/>
                <a:cs typeface="Calibri" pitchFamily="34" charset="0"/>
              </a:rPr>
              <a:t> Data items which have subordinate data items are called Group item, for example, name of a student can have first name and the last name.</a:t>
            </a:r>
          </a:p>
          <a:p>
            <a:pPr lvl="1" algn="just"/>
            <a:endParaRPr lang="en-US" sz="2000" dirty="0">
              <a:latin typeface="Calibri" pitchFamily="34" charset="0"/>
              <a:cs typeface="Calibri" pitchFamily="34" charset="0"/>
            </a:endParaRPr>
          </a:p>
          <a:p>
            <a:pPr lvl="1" algn="just"/>
            <a:r>
              <a:rPr lang="en-US" sz="2300" b="1" dirty="0" smtClean="0">
                <a:latin typeface="Calibri" pitchFamily="34" charset="0"/>
                <a:cs typeface="Calibri" pitchFamily="34" charset="0"/>
              </a:rPr>
              <a:t>Record:</a:t>
            </a:r>
            <a:r>
              <a:rPr lang="en-US" sz="2300" dirty="0" smtClean="0">
                <a:latin typeface="Calibri" pitchFamily="34" charset="0"/>
                <a:cs typeface="Calibri" pitchFamily="34" charset="0"/>
              </a:rPr>
              <a:t> Record can be defined as the collection of various data items, for example, if we talk about the student entity, then its name, address, course and marks can be grouped together to form the record for the student.</a:t>
            </a:r>
          </a:p>
          <a:p>
            <a:pPr lvl="1" algn="just"/>
            <a:endParaRPr lang="en-US" sz="2000" dirty="0" smtClean="0">
              <a:latin typeface="Calibri" pitchFamily="34" charset="0"/>
              <a:cs typeface="Calibri" pitchFamily="34" charset="0"/>
            </a:endParaRPr>
          </a:p>
          <a:p>
            <a:pPr lvl="1" algn="just"/>
            <a:r>
              <a:rPr lang="en-US" sz="2300" b="1" dirty="0" smtClean="0">
                <a:latin typeface="Calibri" pitchFamily="34" charset="0"/>
                <a:cs typeface="Calibri" pitchFamily="34" charset="0"/>
              </a:rPr>
              <a:t>File:</a:t>
            </a:r>
            <a:r>
              <a:rPr lang="en-US" sz="2300" dirty="0" smtClean="0">
                <a:latin typeface="Calibri" pitchFamily="34" charset="0"/>
                <a:cs typeface="Calibri" pitchFamily="34" charset="0"/>
              </a:rPr>
              <a:t> A File is a collection of various records of one type of entity, for example, if there are 60 employees in the class, then there will be 20 records in the related file where each record contains the data about each employee.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839200" cy="6248400"/>
          </a:xfrm>
          <a:prstGeom prst="rect">
            <a:avLst/>
          </a:prstGeom>
          <a:noFill/>
        </p:spPr>
        <p:txBody>
          <a:bodyPr wrap="square" rtlCol="0">
            <a:spAutoFit/>
          </a:bodyPr>
          <a:lstStyle/>
          <a:p>
            <a:pPr lvl="1" algn="just"/>
            <a:r>
              <a:rPr lang="en-US" sz="2300" b="1" dirty="0" smtClean="0">
                <a:latin typeface="Calibri" pitchFamily="34" charset="0"/>
                <a:cs typeface="Calibri" pitchFamily="34" charset="0"/>
              </a:rPr>
              <a:t>Attribute and Entity:</a:t>
            </a:r>
            <a:r>
              <a:rPr lang="en-US" sz="2300" dirty="0" smtClean="0">
                <a:latin typeface="Calibri" pitchFamily="34" charset="0"/>
                <a:cs typeface="Calibri" pitchFamily="34" charset="0"/>
              </a:rPr>
              <a:t> An entity represents the class of certain objects. it contains various attributes. Each attribute represents the particular property of that entity.</a:t>
            </a:r>
          </a:p>
          <a:p>
            <a:pPr lvl="1" algn="just"/>
            <a:endParaRPr lang="en-US" sz="2300" dirty="0" smtClean="0">
              <a:latin typeface="Calibri" pitchFamily="34" charset="0"/>
              <a:cs typeface="Calibri" pitchFamily="34" charset="0"/>
            </a:endParaRPr>
          </a:p>
          <a:p>
            <a:pPr lvl="1" algn="just"/>
            <a:r>
              <a:rPr lang="en-US" sz="2300" b="1" dirty="0" smtClean="0">
                <a:latin typeface="Calibri" pitchFamily="34" charset="0"/>
                <a:cs typeface="Calibri" pitchFamily="34" charset="0"/>
              </a:rPr>
              <a:t>Field:</a:t>
            </a:r>
            <a:r>
              <a:rPr lang="en-US" sz="2300" dirty="0" smtClean="0">
                <a:latin typeface="Calibri" pitchFamily="34" charset="0"/>
                <a:cs typeface="Calibri" pitchFamily="34" charset="0"/>
              </a:rPr>
              <a:t> Field is a single elementary unit of information representing the attribute of an entity.</a:t>
            </a:r>
          </a:p>
          <a:p>
            <a:pPr lvl="1" algn="just"/>
            <a:endParaRPr lang="en-US" sz="2300" dirty="0">
              <a:latin typeface="Calibri" pitchFamily="34" charset="0"/>
              <a:cs typeface="Calibri" pitchFamily="34" charset="0"/>
            </a:endParaRPr>
          </a:p>
          <a:p>
            <a:pPr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What is Data Type?</a:t>
            </a:r>
            <a:r>
              <a:rPr lang="en-US" sz="2300" dirty="0" smtClean="0">
                <a:latin typeface="Calibri" pitchFamily="34" charset="0"/>
                <a:cs typeface="Calibri" pitchFamily="34" charset="0"/>
              </a:rPr>
              <a:t> The data type of a value (or variable in some contexts) is an attribute that tells what kind of data that value can have. </a:t>
            </a:r>
            <a:r>
              <a:rPr lang="en-US" sz="2300" dirty="0" smtClean="0">
                <a:solidFill>
                  <a:srgbClr val="C00000"/>
                </a:solidFill>
                <a:latin typeface="Calibri" pitchFamily="34" charset="0"/>
                <a:cs typeface="Calibri" pitchFamily="34" charset="0"/>
              </a:rPr>
              <a:t>Data types define particular characteristics of data used in software programs and inform the compilers about predefined attributes required by specific variables or associated data objects.</a:t>
            </a:r>
          </a:p>
          <a:p>
            <a:pPr algn="just"/>
            <a:endParaRPr lang="en-US" sz="2300" dirty="0" smtClean="0">
              <a:latin typeface="Calibri" pitchFamily="34" charset="0"/>
              <a:cs typeface="Calibri" pitchFamily="34" charset="0"/>
            </a:endParaRPr>
          </a:p>
          <a:p>
            <a:pPr algn="just">
              <a:buFont typeface="Wingdings" pitchFamily="2" charset="2"/>
              <a:buChar char="§"/>
            </a:pPr>
            <a:r>
              <a:rPr lang="en-US" sz="2300" dirty="0" smtClean="0">
                <a:latin typeface="Calibri" pitchFamily="34" charset="0"/>
                <a:cs typeface="Calibri" pitchFamily="34" charset="0"/>
              </a:rPr>
              <a:t> </a:t>
            </a:r>
            <a:r>
              <a:rPr lang="en-US" sz="2300" b="1" dirty="0" smtClean="0">
                <a:latin typeface="Calibri" pitchFamily="34" charset="0"/>
                <a:cs typeface="Calibri" pitchFamily="34" charset="0"/>
              </a:rPr>
              <a:t>ADT: </a:t>
            </a:r>
            <a:r>
              <a:rPr lang="en-US" sz="2300" dirty="0" smtClean="0">
                <a:latin typeface="Calibri" pitchFamily="34" charset="0"/>
                <a:cs typeface="Calibri" pitchFamily="34" charset="0"/>
              </a:rPr>
              <a:t>An ADT is a set of elements with a collection of well defined operations. The operations can take as operands not only instances of the ADT but other types of operands or instances of other ADTs. </a:t>
            </a:r>
          </a:p>
          <a:p>
            <a:pPr algn="ctr"/>
            <a:r>
              <a:rPr lang="en-US" sz="2300" dirty="0" smtClean="0">
                <a:solidFill>
                  <a:srgbClr val="C00000"/>
                </a:solidFill>
                <a:latin typeface="Calibri" pitchFamily="34" charset="0"/>
                <a:cs typeface="Calibri" pitchFamily="34" charset="0"/>
              </a:rPr>
              <a:t>Examples of ADTs include list, stack, queue, set, tree, graph, etc.</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1014</TotalTime>
  <Words>3546</Words>
  <Application>Microsoft Office PowerPoint</Application>
  <PresentationFormat>On-screen Show (4:3)</PresentationFormat>
  <Paragraphs>324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Civic</vt:lpstr>
      <vt:lpstr>Introduction to Data Structure</vt:lpstr>
      <vt:lpstr>Slide 2</vt:lpstr>
      <vt:lpstr>Slide 3</vt:lpstr>
      <vt:lpstr>Types of Data Structure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Asymptotic Analysis of Algorithms</vt:lpstr>
      <vt:lpstr>Slide 24</vt:lpstr>
      <vt:lpstr>Slide 25</vt:lpstr>
      <vt:lpstr>Slide 26</vt:lpstr>
      <vt:lpstr>Slide 27</vt:lpstr>
      <vt:lpstr>How to calculate f(n) or T(n)?</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CK</dc:creator>
  <cp:lastModifiedBy>CK</cp:lastModifiedBy>
  <cp:revision>128</cp:revision>
  <dcterms:created xsi:type="dcterms:W3CDTF">2021-07-29T07:52:40Z</dcterms:created>
  <dcterms:modified xsi:type="dcterms:W3CDTF">2021-10-25T06:38:49Z</dcterms:modified>
</cp:coreProperties>
</file>