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9056A2-0BF0-467D-A740-B1E6FB831026}" type="datetimeFigureOut">
              <a:rPr lang="en-US" smtClean="0"/>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B26D-BAA7-47EC-9BB1-EAD147CC4F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52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9056A2-0BF0-467D-A740-B1E6FB831026}" type="datetimeFigureOut">
              <a:rPr lang="en-US" smtClean="0"/>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158849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9056A2-0BF0-467D-A740-B1E6FB831026}" type="datetimeFigureOut">
              <a:rPr lang="en-US" smtClean="0"/>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33179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9056A2-0BF0-467D-A740-B1E6FB831026}" type="datetimeFigureOut">
              <a:rPr lang="en-US" smtClean="0"/>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182406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9056A2-0BF0-467D-A740-B1E6FB831026}" type="datetimeFigureOut">
              <a:rPr lang="en-US" smtClean="0"/>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DB26D-BAA7-47EC-9BB1-EAD147CC4F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79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9056A2-0BF0-467D-A740-B1E6FB831026}" type="datetimeFigureOut">
              <a:rPr lang="en-US" smtClean="0"/>
              <a:t>18-May-21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235520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9056A2-0BF0-467D-A740-B1E6FB831026}" type="datetimeFigureOut">
              <a:rPr lang="en-US" smtClean="0"/>
              <a:t>18-May-21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398741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9056A2-0BF0-467D-A740-B1E6FB831026}" type="datetimeFigureOut">
              <a:rPr lang="en-US" smtClean="0"/>
              <a:t>18-May-21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312901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9056A2-0BF0-467D-A740-B1E6FB831026}" type="datetimeFigureOut">
              <a:rPr lang="en-US" smtClean="0"/>
              <a:t>18-May-21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81294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9056A2-0BF0-467D-A740-B1E6FB831026}" type="datetimeFigureOut">
              <a:rPr lang="en-US" smtClean="0"/>
              <a:t>18-May-21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5DB26D-BAA7-47EC-9BB1-EAD147CC4FF6}" type="slidenum">
              <a:rPr lang="en-US" smtClean="0"/>
              <a:t>‹#›</a:t>
            </a:fld>
            <a:endParaRPr lang="en-US"/>
          </a:p>
        </p:txBody>
      </p:sp>
    </p:spTree>
    <p:extLst>
      <p:ext uri="{BB962C8B-B14F-4D97-AF65-F5344CB8AC3E}">
        <p14:creationId xmlns:p14="http://schemas.microsoft.com/office/powerpoint/2010/main" val="73216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9056A2-0BF0-467D-A740-B1E6FB831026}" type="datetimeFigureOut">
              <a:rPr lang="en-US" smtClean="0"/>
              <a:t>18-May-21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DB26D-BAA7-47EC-9BB1-EAD147CC4FF6}" type="slidenum">
              <a:rPr lang="en-US" smtClean="0"/>
              <a:t>‹#›</a:t>
            </a:fld>
            <a:endParaRPr lang="en-US"/>
          </a:p>
        </p:txBody>
      </p:sp>
    </p:spTree>
    <p:extLst>
      <p:ext uri="{BB962C8B-B14F-4D97-AF65-F5344CB8AC3E}">
        <p14:creationId xmlns:p14="http://schemas.microsoft.com/office/powerpoint/2010/main" val="76266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9056A2-0BF0-467D-A740-B1E6FB831026}" type="datetimeFigureOut">
              <a:rPr lang="en-US" smtClean="0"/>
              <a:t>18-May-21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5DB26D-BAA7-47EC-9BB1-EAD147CC4F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379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b"/>
          <a:lstStyle/>
          <a:p>
            <a:r>
              <a:rPr lang="en-US" dirty="0" smtClean="0"/>
              <a:t>Overview of DBMS</a:t>
            </a:r>
            <a:endParaRPr lang="en-US" dirty="0"/>
          </a:p>
        </p:txBody>
      </p:sp>
      <p:sp>
        <p:nvSpPr>
          <p:cNvPr id="3" name="Subtitle 2"/>
          <p:cNvSpPr>
            <a:spLocks noGrp="1"/>
          </p:cNvSpPr>
          <p:nvPr>
            <p:ph type="subTitle" idx="1"/>
          </p:nvPr>
        </p:nvSpPr>
        <p:spPr/>
        <p:txBody>
          <a:bodyPr anchor="t"/>
          <a:lstStyle/>
          <a:p>
            <a:r>
              <a:rPr lang="en-US" dirty="0" smtClean="0"/>
              <a:t>BCAN - 401</a:t>
            </a:r>
            <a:endParaRPr lang="en-US" dirty="0"/>
          </a:p>
        </p:txBody>
      </p:sp>
    </p:spTree>
    <p:extLst>
      <p:ext uri="{BB962C8B-B14F-4D97-AF65-F5344CB8AC3E}">
        <p14:creationId xmlns:p14="http://schemas.microsoft.com/office/powerpoint/2010/main" val="2446926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92100"/>
            <a:ext cx="11518900" cy="6001643"/>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What do you mean by </a:t>
            </a:r>
            <a:r>
              <a:rPr lang="en-US" sz="2300" b="1" i="1" dirty="0" smtClean="0"/>
              <a:t>NoSQL Database</a:t>
            </a:r>
            <a:r>
              <a:rPr lang="en-US" sz="2300" b="1" dirty="0" smtClean="0"/>
              <a:t>?</a:t>
            </a:r>
          </a:p>
          <a:p>
            <a:pPr algn="just"/>
            <a:r>
              <a:rPr lang="en-US" sz="2000" dirty="0"/>
              <a:t>Non-SQL/Not Only SQL is a type of database that is used for storing a wide range of data sets. It is not a relational database as it stores data not only in tabular form but in several different ways. It came into existence when the demand for building modern applications increased. Thus, NoSQL presented a wide variety of database technologies in response to the demands. </a:t>
            </a:r>
            <a:endParaRPr lang="en-US" sz="2000" dirty="0" smtClean="0"/>
          </a:p>
          <a:p>
            <a:pPr algn="just"/>
            <a:endParaRPr lang="en-US" sz="2000" dirty="0" smtClean="0"/>
          </a:p>
          <a:p>
            <a:pPr algn="just"/>
            <a:r>
              <a:rPr lang="en-US" sz="2000" b="1" dirty="0" smtClean="0"/>
              <a:t>For example – </a:t>
            </a:r>
            <a:r>
              <a:rPr lang="en-US" sz="2000" dirty="0" smtClean="0"/>
              <a:t>SQLite</a:t>
            </a:r>
          </a:p>
          <a:p>
            <a:pPr algn="just"/>
            <a:endParaRPr lang="en-US" sz="2300" b="1" dirty="0"/>
          </a:p>
          <a:p>
            <a:pPr marL="342900" indent="-342900" algn="just">
              <a:buFont typeface="Arial" panose="020B0604020202020204" pitchFamily="34" charset="0"/>
              <a:buChar char="•"/>
            </a:pPr>
            <a:r>
              <a:rPr lang="en-US" sz="2000" dirty="0" smtClean="0"/>
              <a:t>There </a:t>
            </a:r>
            <a:r>
              <a:rPr lang="en-US" sz="2000" dirty="0"/>
              <a:t>are </a:t>
            </a:r>
            <a:r>
              <a:rPr lang="en-US" sz="2000" dirty="0" smtClean="0"/>
              <a:t>four types of NoSQL –</a:t>
            </a:r>
          </a:p>
          <a:p>
            <a:pPr marL="800100" lvl="1" indent="-342900" algn="just">
              <a:buFont typeface="Arial" panose="020B0604020202020204" pitchFamily="34" charset="0"/>
              <a:buChar char="•"/>
            </a:pPr>
            <a:r>
              <a:rPr lang="en-US" b="1" dirty="0" smtClean="0"/>
              <a:t>Key-value </a:t>
            </a:r>
            <a:r>
              <a:rPr lang="en-US" b="1" dirty="0"/>
              <a:t>storage:</a:t>
            </a:r>
            <a:r>
              <a:rPr lang="en-US" dirty="0"/>
              <a:t> It is the simplest type of database storage where it stores every single item as a key (or attribute name) holding its value, together.</a:t>
            </a:r>
          </a:p>
          <a:p>
            <a:pPr marL="800100" lvl="1" indent="-342900" algn="just">
              <a:buFont typeface="Arial" panose="020B0604020202020204" pitchFamily="34" charset="0"/>
              <a:buChar char="•"/>
            </a:pPr>
            <a:endParaRPr lang="en-US" dirty="0" smtClean="0"/>
          </a:p>
          <a:p>
            <a:pPr marL="800100" lvl="1" indent="-342900" algn="just">
              <a:buFont typeface="Arial" panose="020B0604020202020204" pitchFamily="34" charset="0"/>
              <a:buChar char="•"/>
            </a:pPr>
            <a:r>
              <a:rPr lang="en-US" b="1" dirty="0" smtClean="0"/>
              <a:t>Document-oriented </a:t>
            </a:r>
            <a:r>
              <a:rPr lang="en-US" b="1" dirty="0"/>
              <a:t>Database:</a:t>
            </a:r>
            <a:r>
              <a:rPr lang="en-US" dirty="0"/>
              <a:t> A type of database used to store data as JSON-like document. It helps developers in storing data by using the same document-model format as used in the application code.</a:t>
            </a:r>
          </a:p>
          <a:p>
            <a:pPr marL="800100" lvl="1" indent="-342900" algn="just">
              <a:buFont typeface="Arial" panose="020B0604020202020204" pitchFamily="34" charset="0"/>
              <a:buChar char="•"/>
            </a:pPr>
            <a:endParaRPr lang="en-US" dirty="0" smtClean="0"/>
          </a:p>
          <a:p>
            <a:pPr marL="800100" lvl="1" indent="-342900" algn="just">
              <a:buFont typeface="Arial" panose="020B0604020202020204" pitchFamily="34" charset="0"/>
              <a:buChar char="•"/>
            </a:pPr>
            <a:r>
              <a:rPr lang="en-US" b="1" dirty="0" smtClean="0"/>
              <a:t>Graph </a:t>
            </a:r>
            <a:r>
              <a:rPr lang="en-US" b="1" dirty="0"/>
              <a:t>Databases:</a:t>
            </a:r>
            <a:r>
              <a:rPr lang="en-US" dirty="0"/>
              <a:t> It is used for storing vast amounts of data in a graph-like structure. Most commonly, social networking websites use the graph database.</a:t>
            </a:r>
          </a:p>
          <a:p>
            <a:pPr marL="800100" lvl="1" indent="-342900" algn="just">
              <a:buFont typeface="Arial" panose="020B0604020202020204" pitchFamily="34" charset="0"/>
              <a:buChar char="•"/>
            </a:pPr>
            <a:endParaRPr lang="en-US" dirty="0" smtClean="0"/>
          </a:p>
          <a:p>
            <a:pPr marL="800100" lvl="1" indent="-342900" algn="just">
              <a:buFont typeface="Arial" panose="020B0604020202020204" pitchFamily="34" charset="0"/>
              <a:buChar char="•"/>
            </a:pPr>
            <a:r>
              <a:rPr lang="en-US" b="1" dirty="0" smtClean="0"/>
              <a:t>Wide-column </a:t>
            </a:r>
            <a:r>
              <a:rPr lang="en-US" b="1" dirty="0"/>
              <a:t>stores:</a:t>
            </a:r>
            <a:r>
              <a:rPr lang="en-US" dirty="0"/>
              <a:t> It is similar to the data represented in relational databases. Here, data is stored in large columns together, instead of storing in rows.</a:t>
            </a:r>
          </a:p>
        </p:txBody>
      </p:sp>
    </p:spTree>
    <p:extLst>
      <p:ext uri="{BB962C8B-B14F-4D97-AF65-F5344CB8AC3E}">
        <p14:creationId xmlns:p14="http://schemas.microsoft.com/office/powerpoint/2010/main" val="426026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92100"/>
            <a:ext cx="11518900" cy="6155531"/>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Advantages –</a:t>
            </a:r>
          </a:p>
          <a:p>
            <a:pPr marL="800100" lvl="1" indent="-342900" algn="just">
              <a:buFont typeface="+mj-lt"/>
              <a:buAutoNum type="arabicPeriod"/>
            </a:pPr>
            <a:r>
              <a:rPr lang="en-US" dirty="0" smtClean="0"/>
              <a:t>It </a:t>
            </a:r>
            <a:r>
              <a:rPr lang="en-US" dirty="0"/>
              <a:t>enables good productivity in the application development as it is not required to store data in a structured format.</a:t>
            </a:r>
          </a:p>
          <a:p>
            <a:pPr marL="800100" lvl="1" indent="-342900" algn="just">
              <a:buFont typeface="+mj-lt"/>
              <a:buAutoNum type="arabicPeriod"/>
            </a:pPr>
            <a:r>
              <a:rPr lang="en-US" dirty="0" smtClean="0"/>
              <a:t>It </a:t>
            </a:r>
            <a:r>
              <a:rPr lang="en-US" dirty="0"/>
              <a:t>is a better option for managing and handling large data sets.</a:t>
            </a:r>
          </a:p>
          <a:p>
            <a:pPr marL="800100" lvl="1" indent="-342900" algn="just">
              <a:buFont typeface="+mj-lt"/>
              <a:buAutoNum type="arabicPeriod"/>
            </a:pPr>
            <a:r>
              <a:rPr lang="en-US" dirty="0" smtClean="0"/>
              <a:t>It </a:t>
            </a:r>
            <a:r>
              <a:rPr lang="en-US" dirty="0"/>
              <a:t>provides high </a:t>
            </a:r>
            <a:r>
              <a:rPr lang="en-US" dirty="0" smtClean="0"/>
              <a:t>scalability.</a:t>
            </a:r>
          </a:p>
          <a:p>
            <a:pPr marL="800100" lvl="1" indent="-342900" algn="just">
              <a:buFont typeface="+mj-lt"/>
              <a:buAutoNum type="arabicPeriod"/>
            </a:pPr>
            <a:r>
              <a:rPr lang="en-US" dirty="0" smtClean="0"/>
              <a:t>Users </a:t>
            </a:r>
            <a:r>
              <a:rPr lang="en-US" dirty="0"/>
              <a:t>can quickly access data from the database through key-value.</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sz="2300" b="1" dirty="0"/>
              <a:t>Cloud Database </a:t>
            </a:r>
            <a:r>
              <a:rPr lang="en-US" sz="2300" b="1" dirty="0" smtClean="0"/>
              <a:t>–</a:t>
            </a:r>
          </a:p>
          <a:p>
            <a:pPr algn="just"/>
            <a:r>
              <a:rPr lang="en-US" sz="2000" dirty="0"/>
              <a:t>A type of database where data is stored in a virtual environment and executes over the cloud computing platform. It provides users with various cloud computing services (SaaS, PaaS, IaaS, etc.) for accessing the database. </a:t>
            </a:r>
            <a:endParaRPr lang="en-US" sz="2000" dirty="0" smtClean="0"/>
          </a:p>
          <a:p>
            <a:pPr algn="just"/>
            <a:endParaRPr lang="en-US" sz="2000" dirty="0"/>
          </a:p>
          <a:p>
            <a:pPr algn="just"/>
            <a:r>
              <a:rPr lang="en-US" sz="2000" dirty="0" smtClean="0"/>
              <a:t>There </a:t>
            </a:r>
            <a:r>
              <a:rPr lang="en-US" sz="2000" dirty="0"/>
              <a:t>are numerous cloud platforms, but the best options </a:t>
            </a:r>
            <a:r>
              <a:rPr lang="en-US" sz="2000" dirty="0" smtClean="0"/>
              <a:t>are</a:t>
            </a:r>
            <a:r>
              <a:rPr lang="en-US" sz="2000" dirty="0"/>
              <a:t> </a:t>
            </a:r>
            <a:r>
              <a:rPr lang="en-US" sz="2000" dirty="0" smtClean="0"/>
              <a:t>-</a:t>
            </a:r>
            <a:endParaRPr lang="en-US" sz="2000" dirty="0"/>
          </a:p>
          <a:p>
            <a:pPr marL="914400" lvl="1" indent="-457200" algn="just">
              <a:buFont typeface="+mj-lt"/>
              <a:buAutoNum type="arabicPeriod"/>
            </a:pPr>
            <a:r>
              <a:rPr lang="en-US" sz="2000" dirty="0" smtClean="0"/>
              <a:t>Amazon </a:t>
            </a:r>
            <a:r>
              <a:rPr lang="en-US" sz="2000" dirty="0"/>
              <a:t>Web </a:t>
            </a:r>
            <a:r>
              <a:rPr lang="en-US" sz="2000" dirty="0" smtClean="0"/>
              <a:t>Services (</a:t>
            </a:r>
            <a:r>
              <a:rPr lang="en-US" sz="2000" dirty="0"/>
              <a:t>AWS)</a:t>
            </a:r>
          </a:p>
          <a:p>
            <a:pPr marL="914400" lvl="1" indent="-457200" algn="just">
              <a:buFont typeface="+mj-lt"/>
              <a:buAutoNum type="arabicPeriod"/>
            </a:pPr>
            <a:r>
              <a:rPr lang="en-US" sz="2000" dirty="0" smtClean="0"/>
              <a:t>Microsoft </a:t>
            </a:r>
            <a:r>
              <a:rPr lang="en-US" sz="2000" dirty="0"/>
              <a:t>Azure</a:t>
            </a:r>
          </a:p>
          <a:p>
            <a:pPr marL="914400" lvl="1" indent="-457200" algn="just">
              <a:buFont typeface="+mj-lt"/>
              <a:buAutoNum type="arabicPeriod"/>
            </a:pPr>
            <a:r>
              <a:rPr lang="en-US" sz="2000" dirty="0" err="1" smtClean="0"/>
              <a:t>Kamatera</a:t>
            </a:r>
            <a:endParaRPr lang="en-US" sz="2000" dirty="0"/>
          </a:p>
          <a:p>
            <a:pPr marL="914400" lvl="1" indent="-457200" algn="just">
              <a:buFont typeface="+mj-lt"/>
              <a:buAutoNum type="arabicPeriod"/>
            </a:pPr>
            <a:r>
              <a:rPr lang="en-US" sz="2000" dirty="0" err="1" smtClean="0"/>
              <a:t>PhonixNAP</a:t>
            </a:r>
            <a:endParaRPr lang="en-US" sz="2000" dirty="0"/>
          </a:p>
          <a:p>
            <a:pPr marL="914400" lvl="1" indent="-457200" algn="just">
              <a:buFont typeface="+mj-lt"/>
              <a:buAutoNum type="arabicPeriod"/>
            </a:pPr>
            <a:r>
              <a:rPr lang="en-US" sz="2000" dirty="0" err="1" smtClean="0"/>
              <a:t>ScienceSoft</a:t>
            </a:r>
            <a:endParaRPr lang="en-US" sz="2000" dirty="0"/>
          </a:p>
          <a:p>
            <a:pPr marL="914400" lvl="1" indent="-457200" algn="just">
              <a:buFont typeface="+mj-lt"/>
              <a:buAutoNum type="arabicPeriod"/>
            </a:pPr>
            <a:r>
              <a:rPr lang="en-US" sz="2000" dirty="0" smtClean="0"/>
              <a:t>Google </a:t>
            </a:r>
            <a:r>
              <a:rPr lang="en-US" sz="2000" dirty="0"/>
              <a:t>Cloud </a:t>
            </a:r>
            <a:r>
              <a:rPr lang="en-US" sz="2000" dirty="0" smtClean="0"/>
              <a:t>SQL</a:t>
            </a:r>
          </a:p>
          <a:p>
            <a:pPr marL="914400" lvl="1" indent="-457200" algn="just">
              <a:buFont typeface="+mj-lt"/>
              <a:buAutoNum type="arabicPeriod"/>
            </a:pPr>
            <a:r>
              <a:rPr lang="en-US" sz="2000" dirty="0" smtClean="0"/>
              <a:t>etc.</a:t>
            </a:r>
            <a:endParaRPr lang="en-US" sz="2000" dirty="0"/>
          </a:p>
        </p:txBody>
      </p:sp>
    </p:spTree>
    <p:extLst>
      <p:ext uri="{BB962C8B-B14F-4D97-AF65-F5344CB8AC3E}">
        <p14:creationId xmlns:p14="http://schemas.microsoft.com/office/powerpoint/2010/main" val="4293497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92100"/>
            <a:ext cx="11518900" cy="2646878"/>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Object Oriented Database –</a:t>
            </a:r>
          </a:p>
          <a:p>
            <a:pPr algn="just"/>
            <a:r>
              <a:rPr lang="en-US" sz="2000" dirty="0"/>
              <a:t>The type of database that uses the object-based data model approach for storing data in the database system. The data is represented and stored as objects which are similar to the objects used in the object-oriented programming language</a:t>
            </a:r>
            <a:r>
              <a:rPr lang="en-US" sz="2000" dirty="0" smtClean="0"/>
              <a:t>.</a:t>
            </a:r>
          </a:p>
          <a:p>
            <a:pPr algn="just"/>
            <a:endParaRPr lang="en-US" sz="2000" dirty="0"/>
          </a:p>
          <a:p>
            <a:pPr marL="342900" indent="-342900" algn="just">
              <a:buFont typeface="Arial" panose="020B0604020202020204" pitchFamily="34" charset="0"/>
              <a:buChar char="•"/>
            </a:pPr>
            <a:r>
              <a:rPr lang="en-US" sz="2300" b="1" dirty="0"/>
              <a:t>Hierarchical Database </a:t>
            </a:r>
            <a:r>
              <a:rPr lang="en-US" sz="2300" b="1" dirty="0" smtClean="0"/>
              <a:t>–</a:t>
            </a:r>
          </a:p>
          <a:p>
            <a:pPr algn="just"/>
            <a:r>
              <a:rPr lang="en-US" sz="2000" dirty="0"/>
              <a:t>It is the type of database that stores data in the form of parent-children relationship nodes. Here, it organizes data in a tree-like structure</a:t>
            </a:r>
            <a:r>
              <a:rPr lang="en-US" sz="2000" dirty="0" smtClean="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809875"/>
            <a:ext cx="4762500" cy="3448050"/>
          </a:xfrm>
          <a:prstGeom prst="rect">
            <a:avLst/>
          </a:prstGeom>
        </p:spPr>
      </p:pic>
    </p:spTree>
    <p:extLst>
      <p:ext uri="{BB962C8B-B14F-4D97-AF65-F5344CB8AC3E}">
        <p14:creationId xmlns:p14="http://schemas.microsoft.com/office/powerpoint/2010/main" val="3101482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92100"/>
            <a:ext cx="11518900" cy="5693866"/>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Network Database –</a:t>
            </a:r>
          </a:p>
          <a:p>
            <a:pPr algn="just"/>
            <a:r>
              <a:rPr lang="en-US" sz="2000" dirty="0"/>
              <a:t>It is the database that typically follows the network data model. Here, the representation of data is in the form of nodes connected via links between them. Unlike the hierarchical database, it allows each record to have multiple children and parent nodes to form a generalized graph structure</a:t>
            </a:r>
            <a:r>
              <a:rPr lang="en-US" sz="2000" dirty="0" smtClean="0"/>
              <a:t>.</a:t>
            </a:r>
          </a:p>
          <a:p>
            <a:pPr algn="just"/>
            <a:endParaRPr lang="en-US" sz="2000" dirty="0"/>
          </a:p>
          <a:p>
            <a:pPr marL="342900" indent="-342900" algn="just">
              <a:buFont typeface="Arial" panose="020B0604020202020204" pitchFamily="34" charset="0"/>
              <a:buChar char="•"/>
            </a:pPr>
            <a:r>
              <a:rPr lang="en-US" sz="2300" b="1" dirty="0" smtClean="0"/>
              <a:t>Personal </a:t>
            </a:r>
            <a:r>
              <a:rPr lang="en-US" sz="2300" b="1" dirty="0"/>
              <a:t>Database </a:t>
            </a:r>
            <a:r>
              <a:rPr lang="en-US" sz="2300" b="1" dirty="0" smtClean="0"/>
              <a:t>–</a:t>
            </a:r>
          </a:p>
          <a:p>
            <a:pPr algn="just"/>
            <a:r>
              <a:rPr lang="en-US" sz="2000" dirty="0"/>
              <a:t>Collecting and storing data on the user's system defines a Personal Database. This database is basically designed for a single user</a:t>
            </a:r>
            <a:r>
              <a:rPr lang="en-US" sz="2000" dirty="0" smtClean="0"/>
              <a:t>.</a:t>
            </a:r>
          </a:p>
          <a:p>
            <a:pPr algn="just"/>
            <a:endParaRPr lang="en-US" sz="2000" dirty="0"/>
          </a:p>
          <a:p>
            <a:pPr marL="342900" indent="-342900" algn="just">
              <a:buFont typeface="Arial" panose="020B0604020202020204" pitchFamily="34" charset="0"/>
              <a:buChar char="•"/>
            </a:pPr>
            <a:r>
              <a:rPr lang="en-US" sz="2300" b="1" dirty="0"/>
              <a:t>Advantages </a:t>
            </a:r>
            <a:r>
              <a:rPr lang="en-US" sz="2300" b="1" dirty="0" smtClean="0"/>
              <a:t>–</a:t>
            </a:r>
            <a:endParaRPr lang="en-US" sz="2300" b="1" dirty="0"/>
          </a:p>
          <a:p>
            <a:pPr marL="1028700" lvl="2" indent="-457200" algn="just">
              <a:buFont typeface="+mj-lt"/>
              <a:buAutoNum type="arabicPeriod"/>
            </a:pPr>
            <a:r>
              <a:rPr lang="en-US" sz="2000" dirty="0" smtClean="0"/>
              <a:t>It </a:t>
            </a:r>
            <a:r>
              <a:rPr lang="en-US" sz="2000" dirty="0"/>
              <a:t>is simple and easy to handle.</a:t>
            </a:r>
          </a:p>
          <a:p>
            <a:pPr marL="1028700" lvl="2" indent="-457200" algn="just">
              <a:buFont typeface="+mj-lt"/>
              <a:buAutoNum type="arabicPeriod"/>
            </a:pPr>
            <a:r>
              <a:rPr lang="en-US" sz="2000" dirty="0" smtClean="0"/>
              <a:t>It </a:t>
            </a:r>
            <a:r>
              <a:rPr lang="en-US" sz="2000" dirty="0"/>
              <a:t>occupies less storage space as it is small in size.</a:t>
            </a:r>
          </a:p>
          <a:p>
            <a:pPr marL="342900" indent="-342900" algn="just">
              <a:buFont typeface="Arial" panose="020B0604020202020204" pitchFamily="34" charset="0"/>
              <a:buChar char="•"/>
            </a:pPr>
            <a:endParaRPr lang="en-US" sz="2300" b="1" dirty="0" smtClean="0"/>
          </a:p>
          <a:p>
            <a:pPr marL="342900" indent="-342900" algn="just">
              <a:buFont typeface="Arial" panose="020B0604020202020204" pitchFamily="34" charset="0"/>
              <a:buChar char="•"/>
            </a:pPr>
            <a:r>
              <a:rPr lang="en-US" sz="2300" b="1" dirty="0" smtClean="0"/>
              <a:t>Operational Database –</a:t>
            </a:r>
          </a:p>
          <a:p>
            <a:pPr algn="just"/>
            <a:r>
              <a:rPr lang="en-US" sz="2000" dirty="0"/>
              <a:t>The type of database which creates and updates the database in real-time. It is basically designed for executing and handling the daily data operations in several businesses. For example, An organization uses operational databases for managing per day transactions.</a:t>
            </a:r>
          </a:p>
        </p:txBody>
      </p:sp>
    </p:spTree>
    <p:extLst>
      <p:ext uri="{BB962C8B-B14F-4D97-AF65-F5344CB8AC3E}">
        <p14:creationId xmlns:p14="http://schemas.microsoft.com/office/powerpoint/2010/main" val="3706263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54000"/>
            <a:ext cx="11633200" cy="5247590"/>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Enterprise Database –</a:t>
            </a:r>
          </a:p>
          <a:p>
            <a:pPr algn="just"/>
            <a:r>
              <a:rPr lang="en-US" sz="2000" dirty="0"/>
              <a:t>Large organizations or enterprises use this database for managing a massive amount of data. It helps organizations to increase and improve their efficiency. Such a database allows simultaneous access to users</a:t>
            </a:r>
            <a:r>
              <a:rPr lang="en-US" sz="2000" dirty="0" smtClean="0"/>
              <a:t>.</a:t>
            </a:r>
          </a:p>
          <a:p>
            <a:pPr algn="just"/>
            <a:endParaRPr lang="en-US" sz="2000" dirty="0"/>
          </a:p>
          <a:p>
            <a:pPr marL="342900" indent="-342900" algn="just">
              <a:buFont typeface="Arial" panose="020B0604020202020204" pitchFamily="34" charset="0"/>
              <a:buChar char="•"/>
            </a:pPr>
            <a:r>
              <a:rPr lang="en-US" sz="2300" b="1" dirty="0"/>
              <a:t>Advantages </a:t>
            </a:r>
            <a:r>
              <a:rPr lang="en-US" sz="2300" b="1" dirty="0" smtClean="0"/>
              <a:t>–</a:t>
            </a:r>
            <a:endParaRPr lang="en-US" sz="2000" dirty="0"/>
          </a:p>
          <a:p>
            <a:pPr marL="1028700" lvl="2" indent="-457200" algn="just">
              <a:buFont typeface="+mj-lt"/>
              <a:buAutoNum type="arabicPeriod"/>
            </a:pPr>
            <a:r>
              <a:rPr lang="en-US" sz="2000" dirty="0"/>
              <a:t>    Multi processes are supportable over the Enterprise database.</a:t>
            </a:r>
          </a:p>
          <a:p>
            <a:pPr marL="1028700" lvl="2" indent="-457200" algn="just">
              <a:buFont typeface="+mj-lt"/>
              <a:buAutoNum type="arabicPeriod"/>
            </a:pPr>
            <a:r>
              <a:rPr lang="en-US" sz="2000" dirty="0"/>
              <a:t>    It allows executing parallel queries on the system.</a:t>
            </a:r>
          </a:p>
          <a:p>
            <a:pPr marL="342900" indent="-342900" algn="just">
              <a:buFont typeface="Arial" panose="020B0604020202020204" pitchFamily="34" charset="0"/>
              <a:buChar char="•"/>
            </a:pPr>
            <a:endParaRPr lang="en-US" sz="2300" b="1" dirty="0" smtClean="0"/>
          </a:p>
          <a:p>
            <a:pPr marL="342900" indent="-342900" algn="just">
              <a:buFont typeface="Arial" panose="020B0604020202020204" pitchFamily="34" charset="0"/>
              <a:buChar char="•"/>
            </a:pPr>
            <a:r>
              <a:rPr lang="en-US" sz="2300" b="1" dirty="0" smtClean="0"/>
              <a:t>Components of DBMS –</a:t>
            </a:r>
          </a:p>
          <a:p>
            <a:pPr algn="just"/>
            <a:r>
              <a:rPr lang="en-US" sz="2000" dirty="0" smtClean="0"/>
              <a:t>The DBMS can be divided into five major components, they are –</a:t>
            </a:r>
          </a:p>
          <a:p>
            <a:pPr marL="914400" lvl="1" indent="-457200" algn="just">
              <a:buFont typeface="+mj-lt"/>
              <a:buAutoNum type="arabicPeriod"/>
            </a:pPr>
            <a:r>
              <a:rPr lang="en-US" sz="2000" dirty="0" smtClean="0"/>
              <a:t>Hardware</a:t>
            </a:r>
          </a:p>
          <a:p>
            <a:pPr marL="914400" lvl="1" indent="-457200" algn="just">
              <a:buFont typeface="+mj-lt"/>
              <a:buAutoNum type="arabicPeriod"/>
            </a:pPr>
            <a:r>
              <a:rPr lang="en-US" sz="2000" dirty="0" smtClean="0"/>
              <a:t>Software</a:t>
            </a:r>
          </a:p>
          <a:p>
            <a:pPr marL="914400" lvl="1" indent="-457200" algn="just">
              <a:buFont typeface="+mj-lt"/>
              <a:buAutoNum type="arabicPeriod"/>
            </a:pPr>
            <a:r>
              <a:rPr lang="en-US" sz="2000" dirty="0" smtClean="0"/>
              <a:t>Data</a:t>
            </a:r>
          </a:p>
          <a:p>
            <a:pPr marL="914400" lvl="1" indent="-457200" algn="just">
              <a:buFont typeface="+mj-lt"/>
              <a:buAutoNum type="arabicPeriod"/>
            </a:pPr>
            <a:r>
              <a:rPr lang="en-US" sz="2000" dirty="0" smtClean="0"/>
              <a:t>Procedures</a:t>
            </a:r>
          </a:p>
          <a:p>
            <a:pPr marL="914400" lvl="1" indent="-457200" algn="just">
              <a:buFont typeface="+mj-lt"/>
              <a:buAutoNum type="arabicPeriod"/>
            </a:pPr>
            <a:r>
              <a:rPr lang="en-US" sz="2000" dirty="0" smtClean="0"/>
              <a:t>Data Access Language (SQL)</a:t>
            </a:r>
            <a:endParaRPr lang="en-US" sz="2000" dirty="0"/>
          </a:p>
          <a:p>
            <a:pPr marL="342900" indent="-342900" algn="just">
              <a:buFont typeface="Arial" panose="020B0604020202020204" pitchFamily="34" charset="0"/>
              <a:buChar char="•"/>
            </a:pPr>
            <a:endParaRPr lang="en-US" sz="2300" b="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775" y="2422524"/>
            <a:ext cx="3933825" cy="3787775"/>
          </a:xfrm>
          <a:prstGeom prst="rect">
            <a:avLst/>
          </a:prstGeom>
        </p:spPr>
      </p:pic>
    </p:spTree>
    <p:extLst>
      <p:ext uri="{BB962C8B-B14F-4D97-AF65-F5344CB8AC3E}">
        <p14:creationId xmlns:p14="http://schemas.microsoft.com/office/powerpoint/2010/main" val="3507982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79400" y="212725"/>
            <a:ext cx="11734800" cy="638175"/>
          </a:xfrm>
        </p:spPr>
        <p:txBody>
          <a:bodyPr anchor="t">
            <a:normAutofit fontScale="90000"/>
          </a:bodyPr>
          <a:lstStyle/>
          <a:p>
            <a:pPr algn="ctr"/>
            <a:r>
              <a:rPr lang="en-US" dirty="0"/>
              <a:t>DBMS Components: </a:t>
            </a:r>
            <a:r>
              <a:rPr lang="en-US" dirty="0" smtClean="0"/>
              <a:t>Data</a:t>
            </a:r>
            <a:endParaRPr lang="en-US" dirty="0"/>
          </a:p>
        </p:txBody>
      </p:sp>
      <p:sp>
        <p:nvSpPr>
          <p:cNvPr id="3" name="Content Placeholder 2"/>
          <p:cNvSpPr>
            <a:spLocks noGrp="1"/>
          </p:cNvSpPr>
          <p:nvPr>
            <p:ph type="subTitle" idx="4294967295"/>
          </p:nvPr>
        </p:nvSpPr>
        <p:spPr>
          <a:xfrm>
            <a:off x="279400" y="1117600"/>
            <a:ext cx="11734800" cy="4826000"/>
          </a:xfrm>
        </p:spPr>
        <p:txBody>
          <a:bodyPr anchor="ctr">
            <a:noAutofit/>
          </a:bodyPr>
          <a:lstStyle/>
          <a:p>
            <a:pPr algn="just"/>
            <a:r>
              <a:rPr lang="en-US" sz="2200" dirty="0">
                <a:solidFill>
                  <a:schemeClr val="tx1"/>
                </a:solidFill>
                <a:latin typeface="Arial Unicode MS" pitchFamily="34" charset="-128"/>
                <a:ea typeface="Arial Unicode MS" pitchFamily="34" charset="-128"/>
                <a:cs typeface="Arial Unicode MS" pitchFamily="34" charset="-128"/>
              </a:rPr>
              <a:t>Data is that resource, for which DBMS was designed. The motive behind the creation of DBMS was to store and utilize data.</a:t>
            </a:r>
          </a:p>
          <a:p>
            <a:pPr algn="just"/>
            <a:r>
              <a:rPr lang="en-US" sz="2200" dirty="0">
                <a:solidFill>
                  <a:schemeClr val="tx1"/>
                </a:solidFill>
                <a:latin typeface="Arial Unicode MS" pitchFamily="34" charset="-128"/>
                <a:ea typeface="Arial Unicode MS" pitchFamily="34" charset="-128"/>
                <a:cs typeface="Arial Unicode MS" pitchFamily="34" charset="-128"/>
              </a:rPr>
              <a:t>In a typical Database, the user saved Data is present and </a:t>
            </a:r>
            <a:r>
              <a:rPr lang="en-US" sz="2200" b="1" dirty="0">
                <a:solidFill>
                  <a:schemeClr val="tx1"/>
                </a:solidFill>
                <a:latin typeface="Arial Unicode MS" pitchFamily="34" charset="-128"/>
                <a:ea typeface="Arial Unicode MS" pitchFamily="34" charset="-128"/>
                <a:cs typeface="Arial Unicode MS" pitchFamily="34" charset="-128"/>
              </a:rPr>
              <a:t>meta data</a:t>
            </a:r>
            <a:r>
              <a:rPr lang="en-US" sz="2200" dirty="0">
                <a:solidFill>
                  <a:schemeClr val="tx1"/>
                </a:solidFill>
                <a:latin typeface="Arial Unicode MS" pitchFamily="34" charset="-128"/>
                <a:ea typeface="Arial Unicode MS" pitchFamily="34" charset="-128"/>
                <a:cs typeface="Arial Unicode MS" pitchFamily="34" charset="-128"/>
              </a:rPr>
              <a:t> is stored.</a:t>
            </a:r>
          </a:p>
          <a:p>
            <a:pPr algn="just"/>
            <a:r>
              <a:rPr lang="en-US" sz="2200" b="1" dirty="0">
                <a:solidFill>
                  <a:srgbClr val="C00000"/>
                </a:solidFill>
                <a:latin typeface="Arial Unicode MS" pitchFamily="34" charset="-128"/>
                <a:ea typeface="Arial Unicode MS" pitchFamily="34" charset="-128"/>
                <a:cs typeface="Arial Unicode MS" pitchFamily="34" charset="-128"/>
              </a:rPr>
              <a:t>Metadata</a:t>
            </a:r>
            <a:r>
              <a:rPr lang="en-US" sz="2200" dirty="0">
                <a:solidFill>
                  <a:srgbClr val="C00000"/>
                </a:solidFill>
                <a:latin typeface="Arial Unicode MS" pitchFamily="34" charset="-128"/>
                <a:ea typeface="Arial Unicode MS" pitchFamily="34" charset="-128"/>
                <a:cs typeface="Arial Unicode MS" pitchFamily="34" charset="-128"/>
              </a:rPr>
              <a:t> is data about the data. </a:t>
            </a:r>
            <a:r>
              <a:rPr lang="en-US" sz="2200" dirty="0">
                <a:solidFill>
                  <a:schemeClr val="tx1"/>
                </a:solidFill>
                <a:latin typeface="Arial Unicode MS" pitchFamily="34" charset="-128"/>
                <a:ea typeface="Arial Unicode MS" pitchFamily="34" charset="-128"/>
                <a:cs typeface="Arial Unicode MS" pitchFamily="34" charset="-128"/>
              </a:rPr>
              <a:t>This is information stored by the DBMS to better understand the data stored in it.</a:t>
            </a:r>
          </a:p>
          <a:p>
            <a:pPr algn="just"/>
            <a:r>
              <a:rPr lang="en-US" sz="2200" b="1" dirty="0">
                <a:solidFill>
                  <a:schemeClr val="tx1"/>
                </a:solidFill>
                <a:latin typeface="Arial Unicode MS" pitchFamily="34" charset="-128"/>
                <a:ea typeface="Arial Unicode MS" pitchFamily="34" charset="-128"/>
                <a:cs typeface="Arial Unicode MS" pitchFamily="34" charset="-128"/>
              </a:rPr>
              <a:t>For example:</a:t>
            </a:r>
            <a:r>
              <a:rPr lang="en-US" sz="2200" dirty="0">
                <a:solidFill>
                  <a:schemeClr val="tx1"/>
                </a:solidFill>
                <a:latin typeface="Arial Unicode MS" pitchFamily="34" charset="-128"/>
                <a:ea typeface="Arial Unicode MS" pitchFamily="34" charset="-128"/>
                <a:cs typeface="Arial Unicode MS" pitchFamily="34" charset="-128"/>
              </a:rPr>
              <a:t> When I store my </a:t>
            </a:r>
            <a:r>
              <a:rPr lang="en-US" sz="2200" b="1" dirty="0">
                <a:solidFill>
                  <a:schemeClr val="tx1"/>
                </a:solidFill>
                <a:latin typeface="Arial Unicode MS" pitchFamily="34" charset="-128"/>
                <a:ea typeface="Arial Unicode MS" pitchFamily="34" charset="-128"/>
                <a:cs typeface="Arial Unicode MS" pitchFamily="34" charset="-128"/>
              </a:rPr>
              <a:t>Name</a:t>
            </a:r>
            <a:r>
              <a:rPr lang="en-US" sz="2200" dirty="0">
                <a:solidFill>
                  <a:schemeClr val="tx1"/>
                </a:solidFill>
                <a:latin typeface="Arial Unicode MS" pitchFamily="34" charset="-128"/>
                <a:ea typeface="Arial Unicode MS" pitchFamily="34" charset="-128"/>
                <a:cs typeface="Arial Unicode MS" pitchFamily="34" charset="-128"/>
              </a:rPr>
              <a:t> in a database, the DBMS will store when the name was stored in the database, what is the size of the name, is it stored as related data to some other data, or is it independent, all this information is metadata.</a:t>
            </a:r>
          </a:p>
        </p:txBody>
      </p:sp>
    </p:spTree>
    <p:extLst>
      <p:ext uri="{BB962C8B-B14F-4D97-AF65-F5344CB8AC3E}">
        <p14:creationId xmlns:p14="http://schemas.microsoft.com/office/powerpoint/2010/main" val="3359483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66700" y="276225"/>
            <a:ext cx="11696700" cy="612775"/>
          </a:xfrm>
        </p:spPr>
        <p:txBody>
          <a:bodyPr anchor="t">
            <a:normAutofit fontScale="90000"/>
          </a:bodyPr>
          <a:lstStyle/>
          <a:p>
            <a:r>
              <a:rPr lang="en-US" dirty="0" smtClean="0"/>
              <a:t>Database Users</a:t>
            </a:r>
            <a:endParaRPr lang="en-US" dirty="0"/>
          </a:p>
        </p:txBody>
      </p:sp>
      <p:sp>
        <p:nvSpPr>
          <p:cNvPr id="3" name="Content Placeholder 2"/>
          <p:cNvSpPr>
            <a:spLocks noGrp="1"/>
          </p:cNvSpPr>
          <p:nvPr>
            <p:ph type="subTitle" idx="4294967295"/>
          </p:nvPr>
        </p:nvSpPr>
        <p:spPr>
          <a:xfrm>
            <a:off x="266700" y="1460500"/>
            <a:ext cx="11696700" cy="4138613"/>
          </a:xfrm>
        </p:spPr>
        <p:txBody>
          <a:bodyPr>
            <a:normAutofit/>
          </a:bodyPr>
          <a:lstStyle/>
          <a:p>
            <a:pPr marL="0" indent="0" algn="just">
              <a:buNone/>
            </a:pPr>
            <a:r>
              <a:rPr lang="en-US" sz="2200" b="1" dirty="0">
                <a:solidFill>
                  <a:schemeClr val="tx1"/>
                </a:solidFill>
                <a:latin typeface="Arial Unicode MS" pitchFamily="34" charset="-128"/>
                <a:ea typeface="Arial Unicode MS" pitchFamily="34" charset="-128"/>
                <a:cs typeface="Arial Unicode MS" pitchFamily="34" charset="-128"/>
              </a:rPr>
              <a:t>Database Administrators:</a:t>
            </a:r>
            <a:r>
              <a:rPr lang="en-US" sz="2200" dirty="0">
                <a:solidFill>
                  <a:schemeClr val="tx1"/>
                </a:solidFill>
                <a:latin typeface="Arial Unicode MS" pitchFamily="34" charset="-128"/>
                <a:ea typeface="Arial Unicode MS" pitchFamily="34" charset="-128"/>
                <a:cs typeface="Arial Unicode MS" pitchFamily="34" charset="-128"/>
              </a:rPr>
              <a:t> Database Administrator or DBA is the one who manages the complete database management system. DBA takes care of the security of the DBMS, it's availability, managing the license keys, managing user accounts and access etc.</a:t>
            </a:r>
          </a:p>
          <a:p>
            <a:pPr algn="just"/>
            <a:r>
              <a:rPr lang="en-US" sz="2200" b="1" dirty="0">
                <a:solidFill>
                  <a:schemeClr val="tx1"/>
                </a:solidFill>
                <a:latin typeface="Arial Unicode MS" pitchFamily="34" charset="-128"/>
                <a:ea typeface="Arial Unicode MS" pitchFamily="34" charset="-128"/>
                <a:cs typeface="Arial Unicode MS" pitchFamily="34" charset="-128"/>
              </a:rPr>
              <a:t>Application Programmer or Software Developer:</a:t>
            </a:r>
            <a:r>
              <a:rPr lang="en-US" sz="2200" dirty="0">
                <a:solidFill>
                  <a:schemeClr val="tx1"/>
                </a:solidFill>
                <a:latin typeface="Arial Unicode MS" pitchFamily="34" charset="-128"/>
                <a:ea typeface="Arial Unicode MS" pitchFamily="34" charset="-128"/>
                <a:cs typeface="Arial Unicode MS" pitchFamily="34" charset="-128"/>
              </a:rPr>
              <a:t> This user group is involved in developing and </a:t>
            </a:r>
            <a:r>
              <a:rPr lang="en-US" sz="2200" dirty="0" smtClean="0">
                <a:solidFill>
                  <a:schemeClr val="tx1"/>
                </a:solidFill>
                <a:latin typeface="Arial Unicode MS" pitchFamily="34" charset="-128"/>
                <a:ea typeface="Arial Unicode MS" pitchFamily="34" charset="-128"/>
                <a:cs typeface="Arial Unicode MS" pitchFamily="34" charset="-128"/>
              </a:rPr>
              <a:t>designing </a:t>
            </a:r>
            <a:r>
              <a:rPr lang="en-US" sz="2200" dirty="0">
                <a:solidFill>
                  <a:schemeClr val="tx1"/>
                </a:solidFill>
                <a:latin typeface="Arial Unicode MS" pitchFamily="34" charset="-128"/>
                <a:ea typeface="Arial Unicode MS" pitchFamily="34" charset="-128"/>
                <a:cs typeface="Arial Unicode MS" pitchFamily="34" charset="-128"/>
              </a:rPr>
              <a:t>the parts of DBMS.</a:t>
            </a:r>
          </a:p>
          <a:p>
            <a:pPr algn="just"/>
            <a:r>
              <a:rPr lang="en-US" sz="2200" b="1" dirty="0">
                <a:solidFill>
                  <a:schemeClr val="tx1"/>
                </a:solidFill>
                <a:latin typeface="Arial Unicode MS" pitchFamily="34" charset="-128"/>
                <a:ea typeface="Arial Unicode MS" pitchFamily="34" charset="-128"/>
                <a:cs typeface="Arial Unicode MS" pitchFamily="34" charset="-128"/>
              </a:rPr>
              <a:t>End User:</a:t>
            </a:r>
            <a:r>
              <a:rPr lang="en-US" sz="2200" dirty="0">
                <a:solidFill>
                  <a:schemeClr val="tx1"/>
                </a:solidFill>
                <a:latin typeface="Arial Unicode MS" pitchFamily="34" charset="-128"/>
                <a:ea typeface="Arial Unicode MS" pitchFamily="34" charset="-128"/>
                <a:cs typeface="Arial Unicode MS" pitchFamily="34" charset="-128"/>
              </a:rPr>
              <a:t> These days all the modern applications, web or mobile, store user data. How do you think they do it? Yes, applications are programmed in such a way that they collect user data and store the data on DBMS systems running on their server. End users are the one who store, retrieve, update and delete data.</a:t>
            </a:r>
          </a:p>
          <a:p>
            <a:pPr algn="just"/>
            <a:endParaRPr lang="en-US" sz="2200" dirty="0">
              <a:solidFill>
                <a:schemeClr val="tx1"/>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936311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MS - Three Level Architecture"/>
          <p:cNvPicPr>
            <a:picLocks noGrp="1" noChangeAspect="1" noChangeArrowheads="1"/>
          </p:cNvPicPr>
          <p:nvPr>
            <p:ph idx="4294967295"/>
          </p:nvPr>
        </p:nvPicPr>
        <p:blipFill>
          <a:blip r:embed="rId2"/>
          <a:srcRect/>
          <a:stretch>
            <a:fillRect/>
          </a:stretch>
        </p:blipFill>
        <p:spPr bwMode="auto">
          <a:xfrm>
            <a:off x="2895600" y="914400"/>
            <a:ext cx="5715000" cy="5422900"/>
          </a:xfrm>
          <a:prstGeom prst="rect">
            <a:avLst/>
          </a:prstGeom>
          <a:noFill/>
        </p:spPr>
      </p:pic>
      <p:sp>
        <p:nvSpPr>
          <p:cNvPr id="2" name="Title 1"/>
          <p:cNvSpPr>
            <a:spLocks noGrp="1"/>
          </p:cNvSpPr>
          <p:nvPr>
            <p:ph type="ctrTitle" idx="4294967295"/>
          </p:nvPr>
        </p:nvSpPr>
        <p:spPr>
          <a:xfrm>
            <a:off x="260350" y="301625"/>
            <a:ext cx="11671300" cy="612775"/>
          </a:xfrm>
        </p:spPr>
        <p:txBody>
          <a:bodyPr anchor="t">
            <a:normAutofit fontScale="90000"/>
          </a:bodyPr>
          <a:lstStyle/>
          <a:p>
            <a:r>
              <a:rPr lang="en-US" b="1" dirty="0"/>
              <a:t>DBMS – Three Level </a:t>
            </a:r>
            <a:r>
              <a:rPr lang="en-US" b="1" dirty="0" smtClean="0"/>
              <a:t>Architecture</a:t>
            </a:r>
            <a:endParaRPr lang="en-US" dirty="0"/>
          </a:p>
        </p:txBody>
      </p:sp>
      <p:sp>
        <p:nvSpPr>
          <p:cNvPr id="5" name="Rectangle 4"/>
          <p:cNvSpPr/>
          <p:nvPr/>
        </p:nvSpPr>
        <p:spPr>
          <a:xfrm>
            <a:off x="6477000" y="4419600"/>
            <a:ext cx="1676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825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304800" y="381000"/>
            <a:ext cx="11506200" cy="5218113"/>
          </a:xfrm>
        </p:spPr>
        <p:txBody>
          <a:bodyPr>
            <a:normAutofit/>
          </a:bodyPr>
          <a:lstStyle/>
          <a:p>
            <a:r>
              <a:rPr lang="en-US" sz="2400" dirty="0">
                <a:solidFill>
                  <a:schemeClr val="tx1"/>
                </a:solidFill>
                <a:latin typeface="Arial Unicode MS" pitchFamily="34" charset="-128"/>
                <a:ea typeface="Arial Unicode MS" pitchFamily="34" charset="-128"/>
                <a:cs typeface="Arial Unicode MS" pitchFamily="34" charset="-128"/>
              </a:rPr>
              <a:t>This architecture has three levels:</a:t>
            </a:r>
            <a:br>
              <a:rPr lang="en-US" sz="2400" dirty="0">
                <a:solidFill>
                  <a:schemeClr val="tx1"/>
                </a:solidFill>
                <a:latin typeface="Arial Unicode MS" pitchFamily="34" charset="-128"/>
                <a:ea typeface="Arial Unicode MS" pitchFamily="34" charset="-128"/>
                <a:cs typeface="Arial Unicode MS" pitchFamily="34" charset="-128"/>
              </a:rPr>
            </a:br>
            <a:r>
              <a:rPr lang="en-US" sz="2400" dirty="0">
                <a:solidFill>
                  <a:schemeClr val="tx1"/>
                </a:solidFill>
                <a:latin typeface="Arial Unicode MS" pitchFamily="34" charset="-128"/>
                <a:ea typeface="Arial Unicode MS" pitchFamily="34" charset="-128"/>
                <a:cs typeface="Arial Unicode MS" pitchFamily="34" charset="-128"/>
              </a:rPr>
              <a:t>1. External level</a:t>
            </a:r>
            <a:br>
              <a:rPr lang="en-US" sz="2400" dirty="0">
                <a:solidFill>
                  <a:schemeClr val="tx1"/>
                </a:solidFill>
                <a:latin typeface="Arial Unicode MS" pitchFamily="34" charset="-128"/>
                <a:ea typeface="Arial Unicode MS" pitchFamily="34" charset="-128"/>
                <a:cs typeface="Arial Unicode MS" pitchFamily="34" charset="-128"/>
              </a:rPr>
            </a:br>
            <a:r>
              <a:rPr lang="en-US" sz="2400" dirty="0">
                <a:solidFill>
                  <a:schemeClr val="tx1"/>
                </a:solidFill>
                <a:latin typeface="Arial Unicode MS" pitchFamily="34" charset="-128"/>
                <a:ea typeface="Arial Unicode MS" pitchFamily="34" charset="-128"/>
                <a:cs typeface="Arial Unicode MS" pitchFamily="34" charset="-128"/>
              </a:rPr>
              <a:t>2. Conceptual level</a:t>
            </a:r>
            <a:br>
              <a:rPr lang="en-US" sz="2400" dirty="0">
                <a:solidFill>
                  <a:schemeClr val="tx1"/>
                </a:solidFill>
                <a:latin typeface="Arial Unicode MS" pitchFamily="34" charset="-128"/>
                <a:ea typeface="Arial Unicode MS" pitchFamily="34" charset="-128"/>
                <a:cs typeface="Arial Unicode MS" pitchFamily="34" charset="-128"/>
              </a:rPr>
            </a:br>
            <a:r>
              <a:rPr lang="en-US" sz="2400" dirty="0">
                <a:solidFill>
                  <a:schemeClr val="tx1"/>
                </a:solidFill>
                <a:latin typeface="Arial Unicode MS" pitchFamily="34" charset="-128"/>
                <a:ea typeface="Arial Unicode MS" pitchFamily="34" charset="-128"/>
                <a:cs typeface="Arial Unicode MS" pitchFamily="34" charset="-128"/>
              </a:rPr>
              <a:t>3. Internal level</a:t>
            </a:r>
          </a:p>
          <a:p>
            <a:endParaRPr lang="en-US" sz="2400" dirty="0">
              <a:solidFill>
                <a:schemeClr val="tx1"/>
              </a:solidFill>
              <a:latin typeface="Arial Unicode MS" pitchFamily="34" charset="-128"/>
              <a:ea typeface="Arial Unicode MS" pitchFamily="34" charset="-128"/>
              <a:cs typeface="Arial Unicode MS" pitchFamily="34" charset="-128"/>
            </a:endParaRPr>
          </a:p>
          <a:p>
            <a:endParaRPr lang="en-US" sz="2400" dirty="0">
              <a:solidFill>
                <a:schemeClr val="tx1"/>
              </a:solidFill>
              <a:latin typeface="Arial Unicode MS" pitchFamily="34" charset="-128"/>
              <a:ea typeface="Arial Unicode MS" pitchFamily="34" charset="-128"/>
              <a:cs typeface="Arial Unicode MS" pitchFamily="34" charset="-128"/>
            </a:endParaRPr>
          </a:p>
          <a:p>
            <a:r>
              <a:rPr lang="en-US" sz="2400" b="1" dirty="0">
                <a:solidFill>
                  <a:schemeClr val="tx1"/>
                </a:solidFill>
                <a:latin typeface="Arial Unicode MS" pitchFamily="34" charset="-128"/>
                <a:ea typeface="Arial Unicode MS" pitchFamily="34" charset="-128"/>
                <a:cs typeface="Arial Unicode MS" pitchFamily="34" charset="-128"/>
              </a:rPr>
              <a:t>External level – </a:t>
            </a:r>
          </a:p>
          <a:p>
            <a:pPr algn="just"/>
            <a:r>
              <a:rPr lang="en-US" sz="2400" dirty="0">
                <a:solidFill>
                  <a:schemeClr val="tx1"/>
                </a:solidFill>
                <a:latin typeface="Arial Unicode MS" pitchFamily="34" charset="-128"/>
                <a:ea typeface="Arial Unicode MS" pitchFamily="34" charset="-128"/>
                <a:cs typeface="Arial Unicode MS" pitchFamily="34" charset="-128"/>
              </a:rPr>
              <a:t>It is also called </a:t>
            </a:r>
            <a:r>
              <a:rPr lang="en-US" sz="2400" b="1" dirty="0">
                <a:solidFill>
                  <a:schemeClr val="tx1"/>
                </a:solidFill>
                <a:latin typeface="Arial Unicode MS" pitchFamily="34" charset="-128"/>
                <a:ea typeface="Arial Unicode MS" pitchFamily="34" charset="-128"/>
                <a:cs typeface="Arial Unicode MS" pitchFamily="34" charset="-128"/>
              </a:rPr>
              <a:t>view level</a:t>
            </a:r>
            <a:r>
              <a:rPr lang="en-US" sz="2400" dirty="0">
                <a:solidFill>
                  <a:schemeClr val="tx1"/>
                </a:solidFill>
                <a:latin typeface="Arial Unicode MS" pitchFamily="34" charset="-128"/>
                <a:ea typeface="Arial Unicode MS" pitchFamily="34" charset="-128"/>
                <a:cs typeface="Arial Unicode MS" pitchFamily="34" charset="-128"/>
              </a:rPr>
              <a:t>. The reason this level is called “view” is because several users can view their desired data from this level which is internally fetched from database with the help of conceptual and internal level mapping.</a:t>
            </a:r>
          </a:p>
          <a:p>
            <a:pPr algn="just"/>
            <a:r>
              <a:rPr lang="en-US" sz="2400" dirty="0">
                <a:solidFill>
                  <a:schemeClr val="tx1"/>
                </a:solidFill>
                <a:latin typeface="Arial Unicode MS" pitchFamily="34" charset="-128"/>
                <a:ea typeface="Arial Unicode MS" pitchFamily="34" charset="-128"/>
                <a:cs typeface="Arial Unicode MS" pitchFamily="34" charset="-128"/>
              </a:rPr>
              <a:t>External level is the “</a:t>
            </a:r>
            <a:r>
              <a:rPr lang="en-US" sz="2400" b="1" dirty="0">
                <a:solidFill>
                  <a:schemeClr val="tx1"/>
                </a:solidFill>
                <a:latin typeface="Arial Unicode MS" pitchFamily="34" charset="-128"/>
                <a:ea typeface="Arial Unicode MS" pitchFamily="34" charset="-128"/>
                <a:cs typeface="Arial Unicode MS" pitchFamily="34" charset="-128"/>
              </a:rPr>
              <a:t>top level</a:t>
            </a:r>
            <a:r>
              <a:rPr lang="en-US" sz="2400" dirty="0">
                <a:solidFill>
                  <a:schemeClr val="tx1"/>
                </a:solidFill>
                <a:latin typeface="Arial Unicode MS" pitchFamily="34" charset="-128"/>
                <a:ea typeface="Arial Unicode MS" pitchFamily="34" charset="-128"/>
                <a:cs typeface="Arial Unicode MS" pitchFamily="34" charset="-128"/>
              </a:rPr>
              <a:t>” of the Three Level DBMS Architecture.</a:t>
            </a:r>
          </a:p>
          <a:p>
            <a:endParaRPr lang="en-US" sz="2400" dirty="0">
              <a:solidFill>
                <a:schemeClr val="tx1"/>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403229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215900" y="279400"/>
            <a:ext cx="11709400" cy="5307013"/>
          </a:xfrm>
        </p:spPr>
        <p:txBody>
          <a:bodyPr>
            <a:normAutofit/>
          </a:bodyPr>
          <a:lstStyle/>
          <a:p>
            <a:pPr algn="just"/>
            <a:r>
              <a:rPr lang="en-US" sz="2400" b="1" dirty="0">
                <a:solidFill>
                  <a:schemeClr val="tx1"/>
                </a:solidFill>
              </a:rPr>
              <a:t>Conceptual level</a:t>
            </a:r>
          </a:p>
          <a:p>
            <a:pPr algn="just"/>
            <a:r>
              <a:rPr lang="en-US" sz="2400" dirty="0">
                <a:solidFill>
                  <a:schemeClr val="tx1"/>
                </a:solidFill>
              </a:rPr>
              <a:t>It is also called </a:t>
            </a:r>
            <a:r>
              <a:rPr lang="en-US" sz="2400" b="1" dirty="0">
                <a:solidFill>
                  <a:schemeClr val="tx1"/>
                </a:solidFill>
              </a:rPr>
              <a:t>logical level</a:t>
            </a:r>
            <a:r>
              <a:rPr lang="en-US" sz="2400" dirty="0">
                <a:solidFill>
                  <a:schemeClr val="tx1"/>
                </a:solidFill>
              </a:rPr>
              <a:t>. The whole design of the database such as relationship among data, schema of data etc. are described in this level.</a:t>
            </a:r>
          </a:p>
          <a:p>
            <a:pPr algn="just"/>
            <a:r>
              <a:rPr lang="en-US" sz="2400" dirty="0">
                <a:solidFill>
                  <a:schemeClr val="tx1"/>
                </a:solidFill>
              </a:rPr>
              <a:t>Database constraints and security are also implemented in this level of architecture. This level is maintained by DBA (database administrator).</a:t>
            </a:r>
          </a:p>
          <a:p>
            <a:pPr algn="just"/>
            <a:endParaRPr lang="en-US" sz="2400" dirty="0">
              <a:solidFill>
                <a:schemeClr val="tx1"/>
              </a:solidFill>
            </a:endParaRPr>
          </a:p>
          <a:p>
            <a:pPr algn="just"/>
            <a:r>
              <a:rPr lang="en-US" sz="2400" b="1" dirty="0">
                <a:solidFill>
                  <a:schemeClr val="tx1"/>
                </a:solidFill>
              </a:rPr>
              <a:t>Internal level</a:t>
            </a:r>
          </a:p>
          <a:p>
            <a:pPr algn="just"/>
            <a:r>
              <a:rPr lang="en-US" sz="2400" dirty="0">
                <a:solidFill>
                  <a:schemeClr val="tx1"/>
                </a:solidFill>
              </a:rPr>
              <a:t>This level is also known as physical level. This level describes how the data is actually stored in the storage devices. This level is also responsible for allocating space to the data. This is the lowest level of the architecture.</a:t>
            </a:r>
          </a:p>
          <a:p>
            <a:pPr algn="just"/>
            <a:endParaRPr lang="en-US" sz="2400" dirty="0">
              <a:solidFill>
                <a:schemeClr val="tx1"/>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632263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292100"/>
            <a:ext cx="11645900" cy="6109365"/>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What do you mean by Data?</a:t>
            </a:r>
          </a:p>
          <a:p>
            <a:pPr algn="just"/>
            <a:r>
              <a:rPr lang="en-US" sz="2300" dirty="0" smtClean="0"/>
              <a:t>Data is a collection of facts and figures that can be processed to produce information.</a:t>
            </a:r>
          </a:p>
          <a:p>
            <a:pPr algn="just"/>
            <a:endParaRPr lang="en-US" sz="2300" b="1" dirty="0" smtClean="0"/>
          </a:p>
          <a:p>
            <a:pPr marL="342900" indent="-342900" algn="just">
              <a:buFont typeface="Arial" panose="020B0604020202020204" pitchFamily="34" charset="0"/>
              <a:buChar char="•"/>
            </a:pPr>
            <a:r>
              <a:rPr lang="en-US" sz="2300" b="1" dirty="0" smtClean="0"/>
              <a:t>What do you mean by Database?</a:t>
            </a:r>
          </a:p>
          <a:p>
            <a:pPr algn="just"/>
            <a:r>
              <a:rPr lang="en-US" sz="2300" dirty="0" smtClean="0"/>
              <a:t>Database is a collection of co-related data which is used to retrieve, insert and delete the data efficiently. It is also used to organize the data in the form of a table, schema, views and reports etc.</a:t>
            </a:r>
          </a:p>
          <a:p>
            <a:pPr algn="just"/>
            <a:endParaRPr lang="en-US" sz="2300" dirty="0"/>
          </a:p>
          <a:p>
            <a:pPr marL="342900" indent="-342900" algn="just">
              <a:buFont typeface="Arial" panose="020B0604020202020204" pitchFamily="34" charset="0"/>
              <a:buChar char="•"/>
            </a:pPr>
            <a:r>
              <a:rPr lang="en-US" sz="2300" b="1" dirty="0" smtClean="0"/>
              <a:t>What do you mean by DBMS?</a:t>
            </a:r>
            <a:endParaRPr lang="en-US" sz="2300" dirty="0"/>
          </a:p>
          <a:p>
            <a:pPr algn="just"/>
            <a:r>
              <a:rPr lang="en-US" sz="2300" dirty="0" smtClean="0"/>
              <a:t>A database management system stores data in such a way that it becomes easier to retrieve, manipulate and produce information.</a:t>
            </a:r>
          </a:p>
          <a:p>
            <a:pPr algn="just"/>
            <a:endParaRPr lang="en-US" sz="2300" dirty="0"/>
          </a:p>
          <a:p>
            <a:pPr marL="342900" indent="-342900" algn="just">
              <a:buFont typeface="Arial" panose="020B0604020202020204" pitchFamily="34" charset="0"/>
              <a:buChar char="•"/>
            </a:pPr>
            <a:r>
              <a:rPr lang="en-US" sz="2300" b="1" dirty="0" smtClean="0"/>
              <a:t>State the goals of DBMS?</a:t>
            </a:r>
          </a:p>
          <a:p>
            <a:pPr algn="just"/>
            <a:r>
              <a:rPr lang="en-US" sz="2300" dirty="0" smtClean="0"/>
              <a:t>The goal of a DBMS is to provide an environment, that is both convenient and efficient to use in –</a:t>
            </a:r>
          </a:p>
          <a:p>
            <a:pPr marL="914400" lvl="1" indent="-457200" algn="just">
              <a:buFont typeface="+mj-lt"/>
              <a:buAutoNum type="arabicPeriod"/>
            </a:pPr>
            <a:r>
              <a:rPr lang="en-US" sz="2300" dirty="0" smtClean="0"/>
              <a:t>Retrieving information from the database</a:t>
            </a:r>
          </a:p>
          <a:p>
            <a:pPr marL="914400" lvl="1" indent="-457200" algn="just">
              <a:buFont typeface="+mj-lt"/>
              <a:buAutoNum type="arabicPeriod"/>
            </a:pPr>
            <a:r>
              <a:rPr lang="en-US" sz="2300" dirty="0" smtClean="0"/>
              <a:t>Storing information into the database</a:t>
            </a:r>
            <a:endParaRPr lang="en-US" sz="2300" dirty="0"/>
          </a:p>
        </p:txBody>
      </p:sp>
    </p:spTree>
    <p:extLst>
      <p:ext uri="{BB962C8B-B14F-4D97-AF65-F5344CB8AC3E}">
        <p14:creationId xmlns:p14="http://schemas.microsoft.com/office/powerpoint/2010/main" val="3280604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54000"/>
            <a:ext cx="11633200" cy="4201150"/>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Data Dictionary –</a:t>
            </a:r>
          </a:p>
          <a:p>
            <a:pPr lvl="1" algn="just"/>
            <a:r>
              <a:rPr lang="en-US" sz="2000" dirty="0"/>
              <a:t>Data Dictionary can be defined as collection of information of all data elements or contents of databases such as data types, text descriptions of system. It makes it easier for user and analyst to use data as well as understand and have common knowledge about inputs, outputs, components of a database, and intermediate calculations</a:t>
            </a:r>
            <a:r>
              <a:rPr lang="en-US" sz="2000" dirty="0" smtClean="0"/>
              <a:t>.</a:t>
            </a:r>
          </a:p>
          <a:p>
            <a:pPr algn="just"/>
            <a:endParaRPr lang="en-US" sz="2000" dirty="0"/>
          </a:p>
          <a:p>
            <a:pPr marL="342900" indent="-342900" algn="just">
              <a:buFont typeface="Arial" panose="020B0604020202020204" pitchFamily="34" charset="0"/>
              <a:buChar char="•"/>
            </a:pPr>
            <a:r>
              <a:rPr lang="en-US" sz="2400" b="1" dirty="0"/>
              <a:t>Why Data dictionary is essential </a:t>
            </a:r>
            <a:r>
              <a:rPr lang="en-US" sz="2400" b="1" dirty="0" smtClean="0"/>
              <a:t>?</a:t>
            </a:r>
          </a:p>
          <a:p>
            <a:pPr marL="800100" lvl="1" indent="-342900" algn="just">
              <a:buFont typeface="Arial" panose="020B0604020202020204" pitchFamily="34" charset="0"/>
              <a:buChar char="•"/>
            </a:pPr>
            <a:r>
              <a:rPr lang="en-US" sz="2000" dirty="0" smtClean="0"/>
              <a:t>There </a:t>
            </a:r>
            <a:r>
              <a:rPr lang="en-US" sz="2000" dirty="0"/>
              <a:t>are less information and details provided by data models. So, a data dictionary is very essential and needed to have proper knowledge and usage of contents.</a:t>
            </a:r>
          </a:p>
          <a:p>
            <a:pPr marL="800100" lvl="1" indent="-342900" algn="just">
              <a:buFont typeface="Arial" panose="020B0604020202020204" pitchFamily="34" charset="0"/>
              <a:buChar char="•"/>
            </a:pPr>
            <a:r>
              <a:rPr lang="en-US" sz="2000" dirty="0" smtClean="0"/>
              <a:t>Data </a:t>
            </a:r>
            <a:r>
              <a:rPr lang="en-US" sz="2000" dirty="0"/>
              <a:t>Dictionary provides all information about names that are used in system models.</a:t>
            </a:r>
          </a:p>
          <a:p>
            <a:pPr marL="800100" lvl="1" indent="-342900" algn="just">
              <a:buFont typeface="Arial" panose="020B0604020202020204" pitchFamily="34" charset="0"/>
              <a:buChar char="•"/>
            </a:pPr>
            <a:r>
              <a:rPr lang="en-US" sz="2000" dirty="0" smtClean="0"/>
              <a:t>Data </a:t>
            </a:r>
            <a:r>
              <a:rPr lang="en-US" sz="2000" dirty="0"/>
              <a:t>Dictionary also provides information about entities, relationships, and attributes that are present in system model.</a:t>
            </a:r>
          </a:p>
          <a:p>
            <a:pPr marL="800100" lvl="1" indent="-342900" algn="just">
              <a:buFont typeface="Arial" panose="020B0604020202020204" pitchFamily="34" charset="0"/>
              <a:buChar char="•"/>
            </a:pPr>
            <a:r>
              <a:rPr lang="en-US" sz="2000" dirty="0" smtClean="0"/>
              <a:t>As </a:t>
            </a:r>
            <a:r>
              <a:rPr lang="en-US" sz="2000" dirty="0"/>
              <a:t>a part of structured analysis and design tool, implementation of a data dictionary is done.</a:t>
            </a:r>
          </a:p>
        </p:txBody>
      </p:sp>
    </p:spTree>
    <p:extLst>
      <p:ext uri="{BB962C8B-B14F-4D97-AF65-F5344CB8AC3E}">
        <p14:creationId xmlns:p14="http://schemas.microsoft.com/office/powerpoint/2010/main" val="1193393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292100"/>
            <a:ext cx="11645900" cy="6109365"/>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Some Specific Definitions –</a:t>
            </a:r>
          </a:p>
          <a:p>
            <a:pPr marL="914400" lvl="1" indent="-457200" algn="just">
              <a:buFont typeface="+mj-lt"/>
              <a:buAutoNum type="alphaLcParenR"/>
            </a:pPr>
            <a:r>
              <a:rPr lang="en-US" sz="2300" b="1" dirty="0" smtClean="0"/>
              <a:t>Data Definition – </a:t>
            </a:r>
            <a:r>
              <a:rPr lang="en-US" sz="2300" dirty="0" smtClean="0"/>
              <a:t>It is used for creation, modification and removal of definitions that defines the organization of data in the database.</a:t>
            </a:r>
          </a:p>
          <a:p>
            <a:pPr marL="914400" lvl="1" indent="-457200" algn="just">
              <a:buFont typeface="+mj-lt"/>
              <a:buAutoNum type="alphaLcParenR"/>
            </a:pPr>
            <a:endParaRPr lang="en-US" sz="2300" dirty="0"/>
          </a:p>
          <a:p>
            <a:pPr marL="914400" lvl="1" indent="-457200" algn="just">
              <a:buFont typeface="+mj-lt"/>
              <a:buAutoNum type="alphaLcParenR"/>
            </a:pPr>
            <a:r>
              <a:rPr lang="en-US" sz="2300" b="1" dirty="0" smtClean="0"/>
              <a:t>Data Updation – </a:t>
            </a:r>
            <a:r>
              <a:rPr lang="en-US" sz="2300" dirty="0" smtClean="0"/>
              <a:t>It is used for insertion, modification and deletion of the actual data in the database.</a:t>
            </a:r>
          </a:p>
          <a:p>
            <a:pPr marL="914400" lvl="1" indent="-457200" algn="just">
              <a:buFont typeface="+mj-lt"/>
              <a:buAutoNum type="alphaLcParenR"/>
            </a:pPr>
            <a:endParaRPr lang="en-US" sz="2300" b="1" dirty="0"/>
          </a:p>
          <a:p>
            <a:pPr marL="914400" lvl="1" indent="-457200" algn="just">
              <a:buFont typeface="+mj-lt"/>
              <a:buAutoNum type="alphaLcParenR"/>
            </a:pPr>
            <a:r>
              <a:rPr lang="en-US" sz="2300" b="1" dirty="0" smtClean="0"/>
              <a:t>Data Retrieval – </a:t>
            </a:r>
            <a:r>
              <a:rPr lang="en-US" sz="2300" dirty="0" smtClean="0"/>
              <a:t>It is used to retrieve the data from the database which can be used by applications for various purpose.</a:t>
            </a:r>
            <a:endParaRPr lang="en-US" sz="2300" b="1" dirty="0" smtClean="0"/>
          </a:p>
          <a:p>
            <a:pPr marL="457200" indent="-457200" algn="just">
              <a:buFont typeface="Arial" panose="020B0604020202020204" pitchFamily="34" charset="0"/>
              <a:buChar char="•"/>
            </a:pPr>
            <a:endParaRPr lang="en-US" sz="2300" b="1" dirty="0" smtClean="0"/>
          </a:p>
          <a:p>
            <a:pPr marL="457200" indent="-457200" algn="just">
              <a:buFont typeface="Arial" panose="020B0604020202020204" pitchFamily="34" charset="0"/>
              <a:buChar char="•"/>
            </a:pPr>
            <a:r>
              <a:rPr lang="en-US" sz="2300" b="1" dirty="0" smtClean="0"/>
              <a:t>Advantages –</a:t>
            </a:r>
          </a:p>
          <a:p>
            <a:pPr marL="914400" lvl="1" indent="-457200" algn="just">
              <a:buFont typeface="+mj-lt"/>
              <a:buAutoNum type="arabicPeriod"/>
            </a:pPr>
            <a:r>
              <a:rPr lang="en-US" sz="2300" dirty="0" smtClean="0"/>
              <a:t>Controls database redundancy</a:t>
            </a:r>
          </a:p>
          <a:p>
            <a:pPr marL="914400" lvl="1" indent="-457200" algn="just">
              <a:buFont typeface="+mj-lt"/>
              <a:buAutoNum type="arabicPeriod"/>
            </a:pPr>
            <a:r>
              <a:rPr lang="en-US" sz="2300" dirty="0" smtClean="0"/>
              <a:t>Data Sharing</a:t>
            </a:r>
          </a:p>
          <a:p>
            <a:pPr marL="914400" lvl="1" indent="-457200" algn="just">
              <a:buFont typeface="+mj-lt"/>
              <a:buAutoNum type="arabicPeriod"/>
            </a:pPr>
            <a:r>
              <a:rPr lang="en-US" sz="2300" dirty="0" smtClean="0"/>
              <a:t>Easily Maintenance</a:t>
            </a:r>
          </a:p>
          <a:p>
            <a:pPr marL="914400" lvl="1" indent="-457200" algn="just">
              <a:buFont typeface="+mj-lt"/>
              <a:buAutoNum type="arabicPeriod"/>
            </a:pPr>
            <a:r>
              <a:rPr lang="en-US" sz="2300" dirty="0" smtClean="0"/>
              <a:t>Reduce Time</a:t>
            </a:r>
          </a:p>
          <a:p>
            <a:pPr marL="914400" lvl="1" indent="-457200" algn="just">
              <a:buFont typeface="+mj-lt"/>
              <a:buAutoNum type="arabicPeriod"/>
            </a:pPr>
            <a:r>
              <a:rPr lang="en-US" sz="2300" dirty="0" smtClean="0"/>
              <a:t>Back up and Recovery</a:t>
            </a:r>
          </a:p>
          <a:p>
            <a:pPr marL="914400" lvl="1" indent="-457200" algn="just">
              <a:buFont typeface="+mj-lt"/>
              <a:buAutoNum type="arabicPeriod"/>
            </a:pPr>
            <a:r>
              <a:rPr lang="en-US" sz="2300" dirty="0" smtClean="0"/>
              <a:t>Multiple User Interface</a:t>
            </a:r>
          </a:p>
        </p:txBody>
      </p:sp>
    </p:spTree>
    <p:extLst>
      <p:ext uri="{BB962C8B-B14F-4D97-AF65-F5344CB8AC3E}">
        <p14:creationId xmlns:p14="http://schemas.microsoft.com/office/powerpoint/2010/main" val="1730933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355600"/>
            <a:ext cx="11645900" cy="5755422"/>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Dis – advantages –</a:t>
            </a:r>
          </a:p>
          <a:p>
            <a:pPr marL="914400" lvl="1" indent="-457200" algn="just">
              <a:buFont typeface="+mj-lt"/>
              <a:buAutoNum type="arabicPeriod"/>
            </a:pPr>
            <a:r>
              <a:rPr lang="en-US" sz="2300" dirty="0" smtClean="0"/>
              <a:t>Cost of hardware &amp; software</a:t>
            </a:r>
          </a:p>
          <a:p>
            <a:pPr marL="914400" lvl="1" indent="-457200" algn="just">
              <a:buFont typeface="+mj-lt"/>
              <a:buAutoNum type="arabicPeriod"/>
            </a:pPr>
            <a:r>
              <a:rPr lang="en-US" sz="2300" dirty="0" smtClean="0"/>
              <a:t>Size</a:t>
            </a:r>
          </a:p>
          <a:p>
            <a:pPr marL="914400" lvl="1" indent="-457200" algn="just">
              <a:buFont typeface="+mj-lt"/>
              <a:buAutoNum type="arabicPeriod"/>
            </a:pPr>
            <a:r>
              <a:rPr lang="en-US" sz="2300" dirty="0" smtClean="0"/>
              <a:t>Complexity</a:t>
            </a:r>
          </a:p>
          <a:p>
            <a:pPr marL="914400" lvl="1" indent="-457200" algn="just">
              <a:buFont typeface="+mj-lt"/>
              <a:buAutoNum type="arabicPeriod"/>
            </a:pPr>
            <a:r>
              <a:rPr lang="en-US" sz="2300" dirty="0" smtClean="0"/>
              <a:t>Higher impact of failure</a:t>
            </a:r>
          </a:p>
          <a:p>
            <a:pPr marL="914400" lvl="1" indent="-457200" algn="just">
              <a:buFont typeface="+mj-lt"/>
              <a:buAutoNum type="arabicPeriod"/>
            </a:pPr>
            <a:endParaRPr lang="en-US" sz="2300" dirty="0"/>
          </a:p>
          <a:p>
            <a:pPr marL="342900" indent="-342900" algn="just">
              <a:buFont typeface="Arial" panose="020B0604020202020204" pitchFamily="34" charset="0"/>
              <a:buChar char="•"/>
            </a:pPr>
            <a:r>
              <a:rPr lang="en-US" sz="2300" b="1" dirty="0" smtClean="0"/>
              <a:t>Characteristics of DBMS -</a:t>
            </a:r>
          </a:p>
          <a:p>
            <a:pPr marL="914400" lvl="1" indent="-457200" algn="just">
              <a:buFont typeface="+mj-lt"/>
              <a:buAutoNum type="arabicPeriod"/>
            </a:pPr>
            <a:r>
              <a:rPr lang="en-US" sz="2300" dirty="0" smtClean="0"/>
              <a:t>It uses a digital repository established on a server to store and manage the information.</a:t>
            </a:r>
          </a:p>
          <a:p>
            <a:pPr marL="914400" lvl="1" indent="-457200" algn="just">
              <a:buFont typeface="+mj-lt"/>
              <a:buAutoNum type="arabicPeriod"/>
            </a:pPr>
            <a:r>
              <a:rPr lang="en-US" sz="2300" dirty="0" smtClean="0"/>
              <a:t>It can provide a clear and logical view of the process that manipulates data.</a:t>
            </a:r>
          </a:p>
          <a:p>
            <a:pPr marL="914400" lvl="1" indent="-457200" algn="just">
              <a:buFont typeface="+mj-lt"/>
              <a:buAutoNum type="arabicPeriod"/>
            </a:pPr>
            <a:r>
              <a:rPr lang="en-US" sz="2300" dirty="0" smtClean="0"/>
              <a:t>DBMS contains automatic backup and recovery procedures.</a:t>
            </a:r>
          </a:p>
          <a:p>
            <a:pPr marL="914400" lvl="1" indent="-457200" algn="just">
              <a:buFont typeface="+mj-lt"/>
              <a:buAutoNum type="arabicPeriod"/>
            </a:pPr>
            <a:r>
              <a:rPr lang="en-US" sz="2300" dirty="0" smtClean="0"/>
              <a:t>It contains ACID properties which maintain data in a healthy state in case of failure.</a:t>
            </a:r>
          </a:p>
          <a:p>
            <a:pPr marL="914400" lvl="1" indent="-457200" algn="just">
              <a:buFont typeface="+mj-lt"/>
              <a:buAutoNum type="arabicPeriod"/>
            </a:pPr>
            <a:r>
              <a:rPr lang="en-US" sz="2300" dirty="0" smtClean="0"/>
              <a:t>It can reduce the complex relationship between data.</a:t>
            </a:r>
          </a:p>
          <a:p>
            <a:pPr marL="914400" lvl="1" indent="-457200" algn="just">
              <a:buFont typeface="+mj-lt"/>
              <a:buAutoNum type="arabicPeriod"/>
            </a:pPr>
            <a:r>
              <a:rPr lang="en-US" sz="2300" dirty="0" smtClean="0"/>
              <a:t>It is used to support manipulation and processing of data.</a:t>
            </a:r>
          </a:p>
          <a:p>
            <a:pPr marL="914400" lvl="1" indent="-457200" algn="just">
              <a:buFont typeface="+mj-lt"/>
              <a:buAutoNum type="arabicPeriod"/>
            </a:pPr>
            <a:r>
              <a:rPr lang="en-US" sz="2300" dirty="0" smtClean="0"/>
              <a:t>It is used to provide security of data.</a:t>
            </a:r>
          </a:p>
          <a:p>
            <a:pPr marL="914400" lvl="1" indent="-457200" algn="just">
              <a:buFont typeface="+mj-lt"/>
              <a:buAutoNum type="arabicPeriod"/>
            </a:pPr>
            <a:r>
              <a:rPr lang="en-US" sz="2300" dirty="0" smtClean="0"/>
              <a:t>It can view the database from different viewpoints according to the requirements of the user.</a:t>
            </a:r>
          </a:p>
        </p:txBody>
      </p:sp>
    </p:spTree>
    <p:extLst>
      <p:ext uri="{BB962C8B-B14F-4D97-AF65-F5344CB8AC3E}">
        <p14:creationId xmlns:p14="http://schemas.microsoft.com/office/powerpoint/2010/main" val="1612316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355600"/>
            <a:ext cx="11645900" cy="446276"/>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What are the differences between File System and DBMS?</a:t>
            </a:r>
          </a:p>
        </p:txBody>
      </p:sp>
      <p:graphicFrame>
        <p:nvGraphicFramePr>
          <p:cNvPr id="2" name="Table 1"/>
          <p:cNvGraphicFramePr>
            <a:graphicFrameLocks noGrp="1"/>
          </p:cNvGraphicFramePr>
          <p:nvPr>
            <p:extLst>
              <p:ext uri="{D42A27DB-BD31-4B8C-83A1-F6EECF244321}">
                <p14:modId xmlns:p14="http://schemas.microsoft.com/office/powerpoint/2010/main" val="345443589"/>
              </p:ext>
            </p:extLst>
          </p:nvPr>
        </p:nvGraphicFramePr>
        <p:xfrm>
          <a:off x="266700" y="912313"/>
          <a:ext cx="11645900" cy="5168849"/>
        </p:xfrm>
        <a:graphic>
          <a:graphicData uri="http://schemas.openxmlformats.org/drawingml/2006/table">
            <a:tbl>
              <a:tblPr>
                <a:tableStyleId>{69C7853C-536D-4A76-A0AE-DD22124D55A5}</a:tableStyleId>
              </a:tblPr>
              <a:tblGrid>
                <a:gridCol w="5822950">
                  <a:extLst>
                    <a:ext uri="{9D8B030D-6E8A-4147-A177-3AD203B41FA5}">
                      <a16:colId xmlns:a16="http://schemas.microsoft.com/office/drawing/2014/main" val="2244753586"/>
                    </a:ext>
                  </a:extLst>
                </a:gridCol>
                <a:gridCol w="5822950">
                  <a:extLst>
                    <a:ext uri="{9D8B030D-6E8A-4147-A177-3AD203B41FA5}">
                      <a16:colId xmlns:a16="http://schemas.microsoft.com/office/drawing/2014/main" val="2329384863"/>
                    </a:ext>
                  </a:extLst>
                </a:gridCol>
              </a:tblGrid>
              <a:tr h="277429">
                <a:tc>
                  <a:txBody>
                    <a:bodyPr/>
                    <a:lstStyle/>
                    <a:p>
                      <a:pPr algn="ctr"/>
                      <a:r>
                        <a:rPr lang="en-US" sz="2000" b="1" dirty="0"/>
                        <a:t>DBMS</a:t>
                      </a:r>
                    </a:p>
                  </a:txBody>
                  <a:tcPr marL="69357" marR="69357" marT="34679" marB="34679" anchor="ctr"/>
                </a:tc>
                <a:tc>
                  <a:txBody>
                    <a:bodyPr/>
                    <a:lstStyle/>
                    <a:p>
                      <a:pPr algn="ctr"/>
                      <a:r>
                        <a:rPr lang="en-US" sz="2000" b="1" dirty="0"/>
                        <a:t>File System</a:t>
                      </a:r>
                    </a:p>
                  </a:txBody>
                  <a:tcPr marL="69357" marR="69357" marT="34679" marB="34679" anchor="ctr"/>
                </a:tc>
                <a:extLst>
                  <a:ext uri="{0D108BD9-81ED-4DB2-BD59-A6C34878D82A}">
                    <a16:rowId xmlns:a16="http://schemas.microsoft.com/office/drawing/2014/main" val="2403334241"/>
                  </a:ext>
                </a:extLst>
              </a:tr>
              <a:tr h="693573">
                <a:tc>
                  <a:txBody>
                    <a:bodyPr/>
                    <a:lstStyle/>
                    <a:p>
                      <a:pPr algn="just"/>
                      <a:r>
                        <a:rPr lang="en-US" sz="2000" dirty="0"/>
                        <a:t>DBMS is a collection of data. In DBMS, the user is not required to write the procedures. </a:t>
                      </a:r>
                    </a:p>
                  </a:txBody>
                  <a:tcPr marL="69357" marR="69357" marT="34679" marB="34679" anchor="ctr"/>
                </a:tc>
                <a:tc>
                  <a:txBody>
                    <a:bodyPr/>
                    <a:lstStyle/>
                    <a:p>
                      <a:pPr algn="just"/>
                      <a:r>
                        <a:rPr lang="en-US" sz="2000" dirty="0"/>
                        <a:t>File system is a collection of data. In this system, the user has to write the procedures for managing the database.</a:t>
                      </a:r>
                    </a:p>
                  </a:txBody>
                  <a:tcPr marL="69357" marR="69357" marT="34679" marB="34679" anchor="ctr"/>
                </a:tc>
                <a:extLst>
                  <a:ext uri="{0D108BD9-81ED-4DB2-BD59-A6C34878D82A}">
                    <a16:rowId xmlns:a16="http://schemas.microsoft.com/office/drawing/2014/main" val="2566547466"/>
                  </a:ext>
                </a:extLst>
              </a:tr>
              <a:tr h="485501">
                <a:tc>
                  <a:txBody>
                    <a:bodyPr/>
                    <a:lstStyle/>
                    <a:p>
                      <a:pPr algn="just"/>
                      <a:r>
                        <a:rPr lang="en-US" sz="2000" dirty="0"/>
                        <a:t>DBMS gives an abstract view of data that hides the details.</a:t>
                      </a:r>
                    </a:p>
                  </a:txBody>
                  <a:tcPr marL="69357" marR="69357" marT="34679" marB="34679" anchor="ctr"/>
                </a:tc>
                <a:tc>
                  <a:txBody>
                    <a:bodyPr/>
                    <a:lstStyle/>
                    <a:p>
                      <a:pPr algn="just"/>
                      <a:r>
                        <a:rPr lang="en-US" sz="2000" dirty="0"/>
                        <a:t>File system provides the detail of the data representation and storage of data.</a:t>
                      </a:r>
                    </a:p>
                  </a:txBody>
                  <a:tcPr marL="69357" marR="69357" marT="34679" marB="34679" anchor="ctr"/>
                </a:tc>
                <a:extLst>
                  <a:ext uri="{0D108BD9-81ED-4DB2-BD59-A6C34878D82A}">
                    <a16:rowId xmlns:a16="http://schemas.microsoft.com/office/drawing/2014/main" val="263098688"/>
                  </a:ext>
                </a:extLst>
              </a:tr>
              <a:tr h="693573">
                <a:tc>
                  <a:txBody>
                    <a:bodyPr/>
                    <a:lstStyle/>
                    <a:p>
                      <a:pPr algn="just"/>
                      <a:r>
                        <a:rPr lang="en-US" sz="2000" dirty="0"/>
                        <a:t>DBMS provides a crash recovery mechanism, i.e., DBMS protects the user from the system failure.</a:t>
                      </a:r>
                    </a:p>
                  </a:txBody>
                  <a:tcPr marL="69357" marR="69357" marT="34679" marB="34679" anchor="ctr"/>
                </a:tc>
                <a:tc>
                  <a:txBody>
                    <a:bodyPr/>
                    <a:lstStyle/>
                    <a:p>
                      <a:pPr algn="just"/>
                      <a:r>
                        <a:rPr lang="en-US" sz="2000" dirty="0"/>
                        <a:t>File system doesn't have a crash mechanism, i.e., if the system crashes while entering some data, then the content of the file will lost.</a:t>
                      </a:r>
                    </a:p>
                  </a:txBody>
                  <a:tcPr marL="69357" marR="69357" marT="34679" marB="34679" anchor="ctr"/>
                </a:tc>
                <a:extLst>
                  <a:ext uri="{0D108BD9-81ED-4DB2-BD59-A6C34878D82A}">
                    <a16:rowId xmlns:a16="http://schemas.microsoft.com/office/drawing/2014/main" val="2990222321"/>
                  </a:ext>
                </a:extLst>
              </a:tr>
              <a:tr h="485501">
                <a:tc>
                  <a:txBody>
                    <a:bodyPr/>
                    <a:lstStyle/>
                    <a:p>
                      <a:pPr algn="just"/>
                      <a:r>
                        <a:rPr lang="en-US" sz="2000"/>
                        <a:t>DBMS provides a good protection mechanism.</a:t>
                      </a:r>
                    </a:p>
                  </a:txBody>
                  <a:tcPr marL="69357" marR="69357" marT="34679" marB="34679" anchor="ctr"/>
                </a:tc>
                <a:tc>
                  <a:txBody>
                    <a:bodyPr/>
                    <a:lstStyle/>
                    <a:p>
                      <a:pPr algn="just"/>
                      <a:r>
                        <a:rPr lang="en-US" sz="2000" dirty="0"/>
                        <a:t>It is very difficult to protect a file under the file system.</a:t>
                      </a:r>
                    </a:p>
                  </a:txBody>
                  <a:tcPr marL="69357" marR="69357" marT="34679" marB="34679" anchor="ctr"/>
                </a:tc>
                <a:extLst>
                  <a:ext uri="{0D108BD9-81ED-4DB2-BD59-A6C34878D82A}">
                    <a16:rowId xmlns:a16="http://schemas.microsoft.com/office/drawing/2014/main" val="544770615"/>
                  </a:ext>
                </a:extLst>
              </a:tr>
              <a:tr h="485501">
                <a:tc>
                  <a:txBody>
                    <a:bodyPr/>
                    <a:lstStyle/>
                    <a:p>
                      <a:pPr algn="just"/>
                      <a:r>
                        <a:rPr lang="en-US" sz="2000"/>
                        <a:t>DBMS contains a wide variety of sophisticated techniques to store and retrieve the data. </a:t>
                      </a:r>
                    </a:p>
                  </a:txBody>
                  <a:tcPr marL="69357" marR="69357" marT="34679" marB="34679" anchor="ctr"/>
                </a:tc>
                <a:tc>
                  <a:txBody>
                    <a:bodyPr/>
                    <a:lstStyle/>
                    <a:p>
                      <a:pPr algn="just"/>
                      <a:r>
                        <a:rPr lang="en-US" sz="2000" dirty="0"/>
                        <a:t>File system can't efficiently store and retrieve the data.</a:t>
                      </a:r>
                    </a:p>
                  </a:txBody>
                  <a:tcPr marL="69357" marR="69357" marT="34679" marB="34679" anchor="ctr"/>
                </a:tc>
                <a:extLst>
                  <a:ext uri="{0D108BD9-81ED-4DB2-BD59-A6C34878D82A}">
                    <a16:rowId xmlns:a16="http://schemas.microsoft.com/office/drawing/2014/main" val="723930972"/>
                  </a:ext>
                </a:extLst>
              </a:tr>
              <a:tr h="901645">
                <a:tc>
                  <a:txBody>
                    <a:bodyPr/>
                    <a:lstStyle/>
                    <a:p>
                      <a:pPr algn="just"/>
                      <a:r>
                        <a:rPr lang="en-US" sz="2000"/>
                        <a:t>DBMS takes care of Concurrent access of data using some form of locking. </a:t>
                      </a:r>
                    </a:p>
                  </a:txBody>
                  <a:tcPr marL="69357" marR="69357" marT="34679" marB="34679" anchor="ctr"/>
                </a:tc>
                <a:tc>
                  <a:txBody>
                    <a:bodyPr/>
                    <a:lstStyle/>
                    <a:p>
                      <a:pPr algn="just"/>
                      <a:r>
                        <a:rPr lang="en-US" sz="2000" dirty="0"/>
                        <a:t>In the File system, concurrent access has many problems like redirecting the file while other deleting some information or updating some information.</a:t>
                      </a:r>
                    </a:p>
                  </a:txBody>
                  <a:tcPr marL="69357" marR="69357" marT="34679" marB="34679" anchor="ctr"/>
                </a:tc>
                <a:extLst>
                  <a:ext uri="{0D108BD9-81ED-4DB2-BD59-A6C34878D82A}">
                    <a16:rowId xmlns:a16="http://schemas.microsoft.com/office/drawing/2014/main" val="2909351342"/>
                  </a:ext>
                </a:extLst>
              </a:tr>
            </a:tbl>
          </a:graphicData>
        </a:graphic>
      </p:graphicFrame>
    </p:spTree>
    <p:extLst>
      <p:ext uri="{BB962C8B-B14F-4D97-AF65-F5344CB8AC3E}">
        <p14:creationId xmlns:p14="http://schemas.microsoft.com/office/powerpoint/2010/main" val="3257937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355600"/>
            <a:ext cx="11645900" cy="446276"/>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What are the different types of database?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01876"/>
            <a:ext cx="11645900" cy="5395724"/>
          </a:xfrm>
          <a:prstGeom prst="rect">
            <a:avLst/>
          </a:prstGeom>
        </p:spPr>
      </p:pic>
    </p:spTree>
    <p:extLst>
      <p:ext uri="{BB962C8B-B14F-4D97-AF65-F5344CB8AC3E}">
        <p14:creationId xmlns:p14="http://schemas.microsoft.com/office/powerpoint/2010/main" val="424163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92100"/>
            <a:ext cx="11518900" cy="5740033"/>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What do you mean by </a:t>
            </a:r>
            <a:r>
              <a:rPr lang="en-US" sz="2300" b="1" i="1" dirty="0" smtClean="0"/>
              <a:t>Centralized Database</a:t>
            </a:r>
            <a:r>
              <a:rPr lang="en-US" sz="2300" b="1" dirty="0" smtClean="0"/>
              <a:t>?</a:t>
            </a:r>
          </a:p>
          <a:p>
            <a:pPr algn="just"/>
            <a:r>
              <a:rPr lang="en-US" sz="2300" dirty="0"/>
              <a:t>It is the type of database that stores data at a centralized database system. It comforts the users to access the stored data from different locations through several applications. </a:t>
            </a:r>
            <a:r>
              <a:rPr lang="en-US" sz="2300" dirty="0" smtClean="0"/>
              <a:t>These </a:t>
            </a:r>
            <a:r>
              <a:rPr lang="en-US" sz="2300" dirty="0"/>
              <a:t>applications contain the authentication process to let users access data securely</a:t>
            </a:r>
            <a:r>
              <a:rPr lang="en-US" sz="2300" dirty="0" smtClean="0"/>
              <a:t>.</a:t>
            </a:r>
          </a:p>
          <a:p>
            <a:pPr algn="just"/>
            <a:endParaRPr lang="en-US" sz="2300" dirty="0" smtClean="0"/>
          </a:p>
          <a:p>
            <a:pPr algn="just"/>
            <a:r>
              <a:rPr lang="en-US" sz="2300" b="1" dirty="0" smtClean="0"/>
              <a:t>For example – </a:t>
            </a:r>
            <a:r>
              <a:rPr lang="en-US" sz="2300" dirty="0" smtClean="0"/>
              <a:t>Centralized Library of a College/University</a:t>
            </a:r>
          </a:p>
          <a:p>
            <a:pPr algn="just"/>
            <a:endParaRPr lang="en-US" sz="2300" dirty="0"/>
          </a:p>
          <a:p>
            <a:pPr marL="342900" indent="-342900" algn="just">
              <a:buFont typeface="Arial" panose="020B0604020202020204" pitchFamily="34" charset="0"/>
              <a:buChar char="•"/>
            </a:pPr>
            <a:r>
              <a:rPr lang="en-US" sz="2300" b="1" dirty="0" smtClean="0"/>
              <a:t>Advantages –</a:t>
            </a:r>
          </a:p>
          <a:p>
            <a:pPr marL="914400" lvl="1" indent="-457200" algn="just">
              <a:buFont typeface="+mj-lt"/>
              <a:buAutoNum type="arabicPeriod"/>
            </a:pPr>
            <a:r>
              <a:rPr lang="en-US" sz="2000" dirty="0" smtClean="0"/>
              <a:t>It </a:t>
            </a:r>
            <a:r>
              <a:rPr lang="en-US" sz="2000" dirty="0"/>
              <a:t>has decreased the risk of data management, i.e., manipulation of data will not affect the core </a:t>
            </a:r>
            <a:r>
              <a:rPr lang="en-US" sz="2000" dirty="0" smtClean="0"/>
              <a:t>data.</a:t>
            </a:r>
          </a:p>
          <a:p>
            <a:pPr marL="914400" lvl="1" indent="-457200" algn="just">
              <a:buFont typeface="+mj-lt"/>
              <a:buAutoNum type="arabicPeriod"/>
            </a:pPr>
            <a:r>
              <a:rPr lang="en-US" sz="2000" dirty="0" smtClean="0"/>
              <a:t>Data </a:t>
            </a:r>
            <a:r>
              <a:rPr lang="en-US" sz="2000" dirty="0"/>
              <a:t>consistency is maintained as it manages data in a central </a:t>
            </a:r>
            <a:r>
              <a:rPr lang="en-US" sz="2000" dirty="0" smtClean="0"/>
              <a:t>repository.</a:t>
            </a:r>
          </a:p>
          <a:p>
            <a:pPr marL="914400" lvl="1" indent="-457200" algn="just">
              <a:buFont typeface="+mj-lt"/>
              <a:buAutoNum type="arabicPeriod"/>
            </a:pPr>
            <a:r>
              <a:rPr lang="en-US" sz="2000" dirty="0" smtClean="0"/>
              <a:t>It </a:t>
            </a:r>
            <a:r>
              <a:rPr lang="en-US" sz="2000" dirty="0"/>
              <a:t>provides better data quality, which enables organizations to establish data </a:t>
            </a:r>
            <a:r>
              <a:rPr lang="en-US" sz="2000" dirty="0" smtClean="0"/>
              <a:t>standards.</a:t>
            </a:r>
          </a:p>
          <a:p>
            <a:pPr marL="914400" lvl="1" indent="-457200" algn="just">
              <a:buFont typeface="+mj-lt"/>
              <a:buAutoNum type="arabicPeriod"/>
            </a:pPr>
            <a:r>
              <a:rPr lang="en-US" sz="2000" dirty="0" smtClean="0"/>
              <a:t>It </a:t>
            </a:r>
            <a:r>
              <a:rPr lang="en-US" sz="2000" dirty="0"/>
              <a:t>is less costly because fewer vendors are required to handle the data sets</a:t>
            </a:r>
            <a:r>
              <a:rPr lang="en-US" sz="2000" dirty="0" smtClean="0"/>
              <a:t>.</a:t>
            </a:r>
            <a:endParaRPr lang="en-US" sz="2300" dirty="0" smtClean="0"/>
          </a:p>
          <a:p>
            <a:pPr marL="914400" lvl="1" indent="-457200" algn="just">
              <a:buFont typeface="+mj-lt"/>
              <a:buAutoNum type="arabicPeriod"/>
            </a:pPr>
            <a:endParaRPr lang="en-US" sz="2000" dirty="0" smtClean="0"/>
          </a:p>
          <a:p>
            <a:pPr marL="342900" indent="-342900" algn="just">
              <a:buFont typeface="Arial" panose="020B0604020202020204" pitchFamily="34" charset="0"/>
              <a:buChar char="•"/>
            </a:pPr>
            <a:r>
              <a:rPr lang="en-US" sz="2300" b="1" dirty="0" smtClean="0"/>
              <a:t>Dis-advantages -</a:t>
            </a:r>
            <a:endParaRPr lang="en-US" sz="2300" b="1" dirty="0"/>
          </a:p>
          <a:p>
            <a:pPr marL="914400" lvl="1" indent="-457200" algn="just">
              <a:buFont typeface="+mj-lt"/>
              <a:buAutoNum type="arabicPeriod"/>
            </a:pPr>
            <a:r>
              <a:rPr lang="en-US" sz="2000" dirty="0" smtClean="0"/>
              <a:t>The </a:t>
            </a:r>
            <a:r>
              <a:rPr lang="en-US" sz="2000" dirty="0"/>
              <a:t>size of the centralized database is large, which increases the response time for fetching the data.</a:t>
            </a:r>
          </a:p>
          <a:p>
            <a:pPr marL="914400" lvl="1" indent="-457200" algn="just">
              <a:buFont typeface="+mj-lt"/>
              <a:buAutoNum type="arabicPeriod"/>
            </a:pPr>
            <a:r>
              <a:rPr lang="en-US" sz="2000" dirty="0" smtClean="0"/>
              <a:t>It </a:t>
            </a:r>
            <a:r>
              <a:rPr lang="en-US" sz="2000" dirty="0"/>
              <a:t>is not easy to update such an extensive database system.</a:t>
            </a:r>
          </a:p>
          <a:p>
            <a:pPr marL="914400" lvl="1" indent="-457200" algn="just">
              <a:buFont typeface="+mj-lt"/>
              <a:buAutoNum type="arabicPeriod"/>
            </a:pPr>
            <a:r>
              <a:rPr lang="en-US" sz="2000" dirty="0" smtClean="0"/>
              <a:t>If </a:t>
            </a:r>
            <a:r>
              <a:rPr lang="en-US" sz="2000" dirty="0"/>
              <a:t>any server failure occurs, entire data will be lost, which could be a huge </a:t>
            </a:r>
            <a:r>
              <a:rPr lang="en-US" sz="2000" dirty="0" smtClean="0"/>
              <a:t>loss</a:t>
            </a:r>
            <a:endParaRPr lang="en-US" sz="2000" dirty="0"/>
          </a:p>
        </p:txBody>
      </p:sp>
    </p:spTree>
    <p:extLst>
      <p:ext uri="{BB962C8B-B14F-4D97-AF65-F5344CB8AC3E}">
        <p14:creationId xmlns:p14="http://schemas.microsoft.com/office/powerpoint/2010/main" val="301468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92100"/>
            <a:ext cx="115189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What do you mean by </a:t>
            </a:r>
            <a:r>
              <a:rPr lang="en-US" sz="2300" b="1" i="1" dirty="0" smtClean="0"/>
              <a:t>Distributed Database</a:t>
            </a:r>
            <a:r>
              <a:rPr lang="en-US" sz="2300" b="1" dirty="0" smtClean="0"/>
              <a:t>?</a:t>
            </a:r>
          </a:p>
          <a:p>
            <a:pPr algn="just"/>
            <a:r>
              <a:rPr lang="en-US" sz="2300" dirty="0"/>
              <a:t>Unlike a centralized database system, in distributed systems, data is distributed among different database systems of an organization. These database systems are connected via communication links. Such links help the end-users to access the data easily</a:t>
            </a:r>
            <a:r>
              <a:rPr lang="en-US" sz="2300" dirty="0" smtClean="0"/>
              <a:t>.</a:t>
            </a:r>
          </a:p>
          <a:p>
            <a:pPr algn="just"/>
            <a:endParaRPr lang="en-US" sz="2300" dirty="0" smtClean="0"/>
          </a:p>
          <a:p>
            <a:pPr algn="just"/>
            <a:r>
              <a:rPr lang="en-US" sz="2300" b="1" dirty="0" smtClean="0"/>
              <a:t>For example – </a:t>
            </a:r>
            <a:r>
              <a:rPr lang="en-US" sz="2400" dirty="0"/>
              <a:t>Apache Cassandra, </a:t>
            </a:r>
            <a:r>
              <a:rPr lang="en-US" sz="2400" dirty="0" err="1" smtClean="0"/>
              <a:t>Hbase</a:t>
            </a:r>
            <a:r>
              <a:rPr lang="en-US" sz="2400" dirty="0"/>
              <a:t>, </a:t>
            </a:r>
            <a:r>
              <a:rPr lang="en-US" sz="2400" dirty="0" smtClean="0"/>
              <a:t>Ignite etc.</a:t>
            </a:r>
          </a:p>
          <a:p>
            <a:pPr algn="just"/>
            <a:endParaRPr lang="en-US" sz="2300" dirty="0"/>
          </a:p>
          <a:p>
            <a:pPr marL="342900" indent="-342900" algn="just">
              <a:buFont typeface="Arial" panose="020B0604020202020204" pitchFamily="34" charset="0"/>
              <a:buChar char="•"/>
            </a:pPr>
            <a:r>
              <a:rPr lang="en-US" sz="2300" b="1" dirty="0" smtClean="0">
                <a:solidFill>
                  <a:srgbClr val="C00000"/>
                </a:solidFill>
              </a:rPr>
              <a:t>Homogeneous </a:t>
            </a:r>
            <a:r>
              <a:rPr lang="en-US" sz="2300" b="1" dirty="0">
                <a:solidFill>
                  <a:srgbClr val="C00000"/>
                </a:solidFill>
              </a:rPr>
              <a:t>DDB:</a:t>
            </a:r>
            <a:r>
              <a:rPr lang="en-US" sz="2300" dirty="0"/>
              <a:t> </a:t>
            </a:r>
            <a:r>
              <a:rPr lang="en-US" sz="2000" dirty="0"/>
              <a:t>Those database systems which execute on the same operating system and use the same application process and carry the same hardware devices.</a:t>
            </a:r>
          </a:p>
          <a:p>
            <a:pPr marL="342900" indent="-342900" algn="just">
              <a:buFont typeface="Arial" panose="020B0604020202020204" pitchFamily="34" charset="0"/>
              <a:buChar char="•"/>
            </a:pPr>
            <a:r>
              <a:rPr lang="en-US" sz="2300" b="1" dirty="0" smtClean="0">
                <a:solidFill>
                  <a:srgbClr val="C00000"/>
                </a:solidFill>
              </a:rPr>
              <a:t>Heterogeneous </a:t>
            </a:r>
            <a:r>
              <a:rPr lang="en-US" sz="2300" b="1" dirty="0">
                <a:solidFill>
                  <a:srgbClr val="C00000"/>
                </a:solidFill>
              </a:rPr>
              <a:t>DDB:</a:t>
            </a:r>
            <a:r>
              <a:rPr lang="en-US" sz="2300" dirty="0">
                <a:solidFill>
                  <a:srgbClr val="C00000"/>
                </a:solidFill>
              </a:rPr>
              <a:t> </a:t>
            </a:r>
            <a:r>
              <a:rPr lang="en-US" sz="2000" dirty="0"/>
              <a:t>Those database systems which execute on different operating systems under different application procedures, and carries different hardware devices.</a:t>
            </a:r>
          </a:p>
          <a:p>
            <a:pPr algn="just"/>
            <a:endParaRPr lang="en-US" sz="2300" b="1" dirty="0"/>
          </a:p>
          <a:p>
            <a:pPr marL="342900" indent="-342900" algn="just">
              <a:buFont typeface="Arial" panose="020B0604020202020204" pitchFamily="34" charset="0"/>
              <a:buChar char="•"/>
            </a:pPr>
            <a:r>
              <a:rPr lang="en-US" sz="2300" b="1" dirty="0" smtClean="0"/>
              <a:t>Advantages –</a:t>
            </a:r>
          </a:p>
          <a:p>
            <a:pPr marL="914400" lvl="1" indent="-457200" algn="just">
              <a:buFont typeface="+mj-lt"/>
              <a:buAutoNum type="arabicPeriod"/>
            </a:pPr>
            <a:r>
              <a:rPr lang="en-US" sz="2000" dirty="0" smtClean="0"/>
              <a:t>Modular </a:t>
            </a:r>
            <a:r>
              <a:rPr lang="en-US" sz="2000" dirty="0"/>
              <a:t>development is possible in a distributed database, i.e., the system can be expanded by including new computers and connecting them to the distributed system.</a:t>
            </a:r>
          </a:p>
          <a:p>
            <a:pPr marL="914400" lvl="1" indent="-457200" algn="just">
              <a:buFont typeface="+mj-lt"/>
              <a:buAutoNum type="arabicPeriod"/>
            </a:pPr>
            <a:r>
              <a:rPr lang="en-US" sz="2000" dirty="0" smtClean="0"/>
              <a:t>One </a:t>
            </a:r>
            <a:r>
              <a:rPr lang="en-US" sz="2000" dirty="0"/>
              <a:t>server failure will not affect the entire data set</a:t>
            </a:r>
            <a:r>
              <a:rPr lang="en-US" sz="2000" dirty="0" smtClean="0"/>
              <a:t>.</a:t>
            </a:r>
            <a:endParaRPr lang="en-US" sz="2000" dirty="0"/>
          </a:p>
        </p:txBody>
      </p:sp>
    </p:spTree>
    <p:extLst>
      <p:ext uri="{BB962C8B-B14F-4D97-AF65-F5344CB8AC3E}">
        <p14:creationId xmlns:p14="http://schemas.microsoft.com/office/powerpoint/2010/main" val="3131127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92100"/>
            <a:ext cx="11518900" cy="6047809"/>
          </a:xfrm>
          <a:prstGeom prst="rect">
            <a:avLst/>
          </a:prstGeom>
          <a:noFill/>
        </p:spPr>
        <p:txBody>
          <a:bodyPr wrap="square" rtlCol="0">
            <a:spAutoFit/>
          </a:bodyPr>
          <a:lstStyle/>
          <a:p>
            <a:pPr marL="342900" indent="-342900" algn="just">
              <a:buFont typeface="Arial" panose="020B0604020202020204" pitchFamily="34" charset="0"/>
              <a:buChar char="•"/>
            </a:pPr>
            <a:r>
              <a:rPr lang="en-US" sz="2300" b="1" dirty="0" smtClean="0"/>
              <a:t>What do you mean by </a:t>
            </a:r>
            <a:r>
              <a:rPr lang="en-US" sz="2300" b="1" i="1" dirty="0" smtClean="0"/>
              <a:t>Relational Database</a:t>
            </a:r>
            <a:r>
              <a:rPr lang="en-US" sz="2300" b="1" dirty="0" smtClean="0"/>
              <a:t>?</a:t>
            </a:r>
          </a:p>
          <a:p>
            <a:pPr algn="just"/>
            <a:r>
              <a:rPr lang="en-US" sz="2000" dirty="0"/>
              <a:t>This database is based on the relational data model, which stores data in the form of </a:t>
            </a:r>
            <a:r>
              <a:rPr lang="en-US" sz="2000" dirty="0" smtClean="0"/>
              <a:t>rows (</a:t>
            </a:r>
            <a:r>
              <a:rPr lang="en-US" sz="2000" dirty="0"/>
              <a:t>tuple) and </a:t>
            </a:r>
            <a:r>
              <a:rPr lang="en-US" sz="2000" dirty="0" smtClean="0"/>
              <a:t>columns (</a:t>
            </a:r>
            <a:r>
              <a:rPr lang="en-US" sz="2000" dirty="0"/>
              <a:t>attributes), and together forms a table(relation). A relational database uses SQL for storing, manipulating, as well as maintaining the data. E.F. </a:t>
            </a:r>
            <a:r>
              <a:rPr lang="en-US" sz="2000" dirty="0" err="1"/>
              <a:t>Codd</a:t>
            </a:r>
            <a:r>
              <a:rPr lang="en-US" sz="2000" dirty="0"/>
              <a:t> invented the database in 1970. Each table in the database carries a key that makes the data unique from others</a:t>
            </a:r>
            <a:r>
              <a:rPr lang="en-US" sz="2000" dirty="0" smtClean="0"/>
              <a:t>.</a:t>
            </a:r>
          </a:p>
          <a:p>
            <a:pPr algn="just"/>
            <a:r>
              <a:rPr lang="en-US" sz="2000" b="1" dirty="0" smtClean="0"/>
              <a:t>For example – </a:t>
            </a:r>
            <a:r>
              <a:rPr lang="en-US" sz="2000" dirty="0" smtClean="0"/>
              <a:t>Oracle, </a:t>
            </a:r>
            <a:r>
              <a:rPr lang="en-US" sz="2000" dirty="0" err="1" smtClean="0"/>
              <a:t>MySql</a:t>
            </a:r>
            <a:r>
              <a:rPr lang="en-US" sz="2000" dirty="0" smtClean="0"/>
              <a:t>, Microsoft SQL Server etc.</a:t>
            </a:r>
          </a:p>
          <a:p>
            <a:pPr algn="just"/>
            <a:endParaRPr lang="en-US" sz="2300" b="1" dirty="0"/>
          </a:p>
          <a:p>
            <a:pPr marL="342900" indent="-342900" algn="just">
              <a:buFont typeface="Arial" panose="020B0604020202020204" pitchFamily="34" charset="0"/>
              <a:buChar char="•"/>
            </a:pPr>
            <a:r>
              <a:rPr lang="en-US" sz="2300" b="1" dirty="0" smtClean="0"/>
              <a:t>Properties – </a:t>
            </a:r>
            <a:r>
              <a:rPr lang="en-US" sz="2000" dirty="0" smtClean="0"/>
              <a:t>There </a:t>
            </a:r>
            <a:r>
              <a:rPr lang="en-US" sz="2000" dirty="0"/>
              <a:t>are following four commonly known properties of a relational model known as ACID properties, </a:t>
            </a:r>
            <a:r>
              <a:rPr lang="en-US" sz="2000" dirty="0" smtClean="0"/>
              <a:t>where -</a:t>
            </a:r>
            <a:endParaRPr lang="en-US" sz="2000" dirty="0"/>
          </a:p>
          <a:p>
            <a:pPr marL="800100" lvl="1" indent="-342900" algn="just">
              <a:buFont typeface="Arial" panose="020B0604020202020204" pitchFamily="34" charset="0"/>
              <a:buChar char="•"/>
            </a:pPr>
            <a:r>
              <a:rPr lang="en-US" b="1" dirty="0"/>
              <a:t>A means Atomicity:</a:t>
            </a:r>
            <a:r>
              <a:rPr lang="en-US" dirty="0"/>
              <a:t> This ensures the data operation will complete either with success or with failure. It follows the 'all or nothing' strategy. </a:t>
            </a:r>
            <a:endParaRPr lang="en-US" dirty="0" smtClean="0"/>
          </a:p>
          <a:p>
            <a:pPr marL="800100" lvl="1" indent="-342900" algn="just">
              <a:buFont typeface="Arial" panose="020B0604020202020204" pitchFamily="34" charset="0"/>
              <a:buChar char="•"/>
            </a:pPr>
            <a:endParaRPr lang="en-US" b="1" dirty="0"/>
          </a:p>
          <a:p>
            <a:pPr marL="800100" lvl="1" indent="-342900" algn="just">
              <a:buFont typeface="Arial" panose="020B0604020202020204" pitchFamily="34" charset="0"/>
              <a:buChar char="•"/>
            </a:pPr>
            <a:r>
              <a:rPr lang="en-US" b="1" dirty="0" smtClean="0"/>
              <a:t>C </a:t>
            </a:r>
            <a:r>
              <a:rPr lang="en-US" b="1" dirty="0"/>
              <a:t>means Consistency:</a:t>
            </a:r>
            <a:r>
              <a:rPr lang="en-US" dirty="0"/>
              <a:t> If we perform any operation over the data, its value before and after the operation should be </a:t>
            </a:r>
            <a:r>
              <a:rPr lang="en-US" dirty="0" smtClean="0"/>
              <a:t>preserved.</a:t>
            </a:r>
          </a:p>
          <a:p>
            <a:pPr marL="800100" lvl="1" indent="-342900" algn="just">
              <a:buFont typeface="Arial" panose="020B0604020202020204" pitchFamily="34" charset="0"/>
              <a:buChar char="•"/>
            </a:pPr>
            <a:endParaRPr lang="en-US" b="1" dirty="0"/>
          </a:p>
          <a:p>
            <a:pPr marL="800100" lvl="1" indent="-342900" algn="just">
              <a:buFont typeface="Arial" panose="020B0604020202020204" pitchFamily="34" charset="0"/>
              <a:buChar char="•"/>
            </a:pPr>
            <a:r>
              <a:rPr lang="en-US" b="1" dirty="0" smtClean="0"/>
              <a:t>I </a:t>
            </a:r>
            <a:r>
              <a:rPr lang="en-US" b="1" dirty="0"/>
              <a:t>means Isolation:</a:t>
            </a:r>
            <a:r>
              <a:rPr lang="en-US" dirty="0"/>
              <a:t> There can be concurrent users for accessing data at the same time from the database. Thus, isolation between the data should remain isolated. </a:t>
            </a:r>
            <a:endParaRPr lang="en-US" dirty="0" smtClean="0"/>
          </a:p>
          <a:p>
            <a:pPr marL="800100" lvl="1" indent="-342900" algn="just">
              <a:buFont typeface="Arial" panose="020B0604020202020204" pitchFamily="34" charset="0"/>
              <a:buChar char="•"/>
            </a:pPr>
            <a:endParaRPr lang="en-US" b="1" dirty="0"/>
          </a:p>
          <a:p>
            <a:pPr marL="800100" lvl="1" indent="-342900" algn="just">
              <a:buFont typeface="Arial" panose="020B0604020202020204" pitchFamily="34" charset="0"/>
              <a:buChar char="•"/>
            </a:pPr>
            <a:r>
              <a:rPr lang="en-US" b="1" dirty="0" smtClean="0"/>
              <a:t>D </a:t>
            </a:r>
            <a:r>
              <a:rPr lang="en-US" b="1" dirty="0"/>
              <a:t>means Durability:</a:t>
            </a:r>
            <a:r>
              <a:rPr lang="en-US" dirty="0"/>
              <a:t> It ensures that once it completes the operation and commits the data, data changes should remain permanent.</a:t>
            </a:r>
          </a:p>
        </p:txBody>
      </p:sp>
    </p:spTree>
    <p:extLst>
      <p:ext uri="{BB962C8B-B14F-4D97-AF65-F5344CB8AC3E}">
        <p14:creationId xmlns:p14="http://schemas.microsoft.com/office/powerpoint/2010/main" val="3242416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377</TotalTime>
  <Words>1976</Words>
  <Application>Microsoft Office PowerPoint</Application>
  <PresentationFormat>Widescreen</PresentationFormat>
  <Paragraphs>189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Retrospect</vt:lpstr>
      <vt:lpstr>Overview of 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DBMS Components: Data</vt:lpstr>
      <vt:lpstr>Database Users</vt:lpstr>
      <vt:lpstr>DBMS – Three Level Architecture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DBMS</dc:title>
  <dc:creator>CK</dc:creator>
  <cp:lastModifiedBy>CK</cp:lastModifiedBy>
  <cp:revision>38</cp:revision>
  <dcterms:created xsi:type="dcterms:W3CDTF">2021-04-12T03:25:12Z</dcterms:created>
  <dcterms:modified xsi:type="dcterms:W3CDTF">2021-05-18T05:20:29Z</dcterms:modified>
</cp:coreProperties>
</file>