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1" r:id="rId4"/>
    <p:sldId id="257" r:id="rId5"/>
    <p:sldId id="258" r:id="rId6"/>
    <p:sldId id="259" r:id="rId7"/>
    <p:sldId id="260"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E59F230-BBF7-48EB-AB55-CF56A581BF0F}" type="datetimeFigureOut">
              <a:rPr lang="en-US" smtClean="0"/>
              <a:t>12-May-21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88F3C-ABCB-4D2C-B57C-B171F84F4A1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693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59F230-BBF7-48EB-AB55-CF56A581BF0F}" type="datetimeFigureOut">
              <a:rPr lang="en-US" smtClean="0"/>
              <a:t>12-May-21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88F3C-ABCB-4D2C-B57C-B171F84F4A1F}" type="slidenum">
              <a:rPr lang="en-US" smtClean="0"/>
              <a:t>‹#›</a:t>
            </a:fld>
            <a:endParaRPr lang="en-US"/>
          </a:p>
        </p:txBody>
      </p:sp>
    </p:spTree>
    <p:extLst>
      <p:ext uri="{BB962C8B-B14F-4D97-AF65-F5344CB8AC3E}">
        <p14:creationId xmlns:p14="http://schemas.microsoft.com/office/powerpoint/2010/main" val="3778066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59F230-BBF7-48EB-AB55-CF56A581BF0F}" type="datetimeFigureOut">
              <a:rPr lang="en-US" smtClean="0"/>
              <a:t>12-May-21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88F3C-ABCB-4D2C-B57C-B171F84F4A1F}" type="slidenum">
              <a:rPr lang="en-US" smtClean="0"/>
              <a:t>‹#›</a:t>
            </a:fld>
            <a:endParaRPr lang="en-US"/>
          </a:p>
        </p:txBody>
      </p:sp>
    </p:spTree>
    <p:extLst>
      <p:ext uri="{BB962C8B-B14F-4D97-AF65-F5344CB8AC3E}">
        <p14:creationId xmlns:p14="http://schemas.microsoft.com/office/powerpoint/2010/main" val="918430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59F230-BBF7-48EB-AB55-CF56A581BF0F}" type="datetimeFigureOut">
              <a:rPr lang="en-US" smtClean="0"/>
              <a:t>12-May-21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88F3C-ABCB-4D2C-B57C-B171F84F4A1F}" type="slidenum">
              <a:rPr lang="en-US" smtClean="0"/>
              <a:t>‹#›</a:t>
            </a:fld>
            <a:endParaRPr lang="en-US"/>
          </a:p>
        </p:txBody>
      </p:sp>
    </p:spTree>
    <p:extLst>
      <p:ext uri="{BB962C8B-B14F-4D97-AF65-F5344CB8AC3E}">
        <p14:creationId xmlns:p14="http://schemas.microsoft.com/office/powerpoint/2010/main" val="1510426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E59F230-BBF7-48EB-AB55-CF56A581BF0F}" type="datetimeFigureOut">
              <a:rPr lang="en-US" smtClean="0"/>
              <a:t>12-May-21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88F3C-ABCB-4D2C-B57C-B171F84F4A1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763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59F230-BBF7-48EB-AB55-CF56A581BF0F}" type="datetimeFigureOut">
              <a:rPr lang="en-US" smtClean="0"/>
              <a:t>12-May-21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A88F3C-ABCB-4D2C-B57C-B171F84F4A1F}" type="slidenum">
              <a:rPr lang="en-US" smtClean="0"/>
              <a:t>‹#›</a:t>
            </a:fld>
            <a:endParaRPr lang="en-US"/>
          </a:p>
        </p:txBody>
      </p:sp>
    </p:spTree>
    <p:extLst>
      <p:ext uri="{BB962C8B-B14F-4D97-AF65-F5344CB8AC3E}">
        <p14:creationId xmlns:p14="http://schemas.microsoft.com/office/powerpoint/2010/main" val="181645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E59F230-BBF7-48EB-AB55-CF56A581BF0F}" type="datetimeFigureOut">
              <a:rPr lang="en-US" smtClean="0"/>
              <a:t>12-May-21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A88F3C-ABCB-4D2C-B57C-B171F84F4A1F}" type="slidenum">
              <a:rPr lang="en-US" smtClean="0"/>
              <a:t>‹#›</a:t>
            </a:fld>
            <a:endParaRPr lang="en-US"/>
          </a:p>
        </p:txBody>
      </p:sp>
    </p:spTree>
    <p:extLst>
      <p:ext uri="{BB962C8B-B14F-4D97-AF65-F5344CB8AC3E}">
        <p14:creationId xmlns:p14="http://schemas.microsoft.com/office/powerpoint/2010/main" val="875351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E59F230-BBF7-48EB-AB55-CF56A581BF0F}" type="datetimeFigureOut">
              <a:rPr lang="en-US" smtClean="0"/>
              <a:t>12-May-21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A88F3C-ABCB-4D2C-B57C-B171F84F4A1F}" type="slidenum">
              <a:rPr lang="en-US" smtClean="0"/>
              <a:t>‹#›</a:t>
            </a:fld>
            <a:endParaRPr lang="en-US"/>
          </a:p>
        </p:txBody>
      </p:sp>
    </p:spTree>
    <p:extLst>
      <p:ext uri="{BB962C8B-B14F-4D97-AF65-F5344CB8AC3E}">
        <p14:creationId xmlns:p14="http://schemas.microsoft.com/office/powerpoint/2010/main" val="1911418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E59F230-BBF7-48EB-AB55-CF56A581BF0F}" type="datetimeFigureOut">
              <a:rPr lang="en-US" smtClean="0"/>
              <a:t>12-May-21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9A88F3C-ABCB-4D2C-B57C-B171F84F4A1F}" type="slidenum">
              <a:rPr lang="en-US" smtClean="0"/>
              <a:t>‹#›</a:t>
            </a:fld>
            <a:endParaRPr lang="en-US"/>
          </a:p>
        </p:txBody>
      </p:sp>
    </p:spTree>
    <p:extLst>
      <p:ext uri="{BB962C8B-B14F-4D97-AF65-F5344CB8AC3E}">
        <p14:creationId xmlns:p14="http://schemas.microsoft.com/office/powerpoint/2010/main" val="267677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E59F230-BBF7-48EB-AB55-CF56A581BF0F}" type="datetimeFigureOut">
              <a:rPr lang="en-US" smtClean="0"/>
              <a:t>12-May-21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9A88F3C-ABCB-4D2C-B57C-B171F84F4A1F}" type="slidenum">
              <a:rPr lang="en-US" smtClean="0"/>
              <a:t>‹#›</a:t>
            </a:fld>
            <a:endParaRPr lang="en-US"/>
          </a:p>
        </p:txBody>
      </p:sp>
    </p:spTree>
    <p:extLst>
      <p:ext uri="{BB962C8B-B14F-4D97-AF65-F5344CB8AC3E}">
        <p14:creationId xmlns:p14="http://schemas.microsoft.com/office/powerpoint/2010/main" val="3935567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E59F230-BBF7-48EB-AB55-CF56A581BF0F}" type="datetimeFigureOut">
              <a:rPr lang="en-US" smtClean="0"/>
              <a:t>12-May-21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A88F3C-ABCB-4D2C-B57C-B171F84F4A1F}" type="slidenum">
              <a:rPr lang="en-US" smtClean="0"/>
              <a:t>‹#›</a:t>
            </a:fld>
            <a:endParaRPr lang="en-US"/>
          </a:p>
        </p:txBody>
      </p:sp>
    </p:spTree>
    <p:extLst>
      <p:ext uri="{BB962C8B-B14F-4D97-AF65-F5344CB8AC3E}">
        <p14:creationId xmlns:p14="http://schemas.microsoft.com/office/powerpoint/2010/main" val="4183839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E59F230-BBF7-48EB-AB55-CF56A581BF0F}" type="datetimeFigureOut">
              <a:rPr lang="en-US" smtClean="0"/>
              <a:t>12-May-21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9A88F3C-ABCB-4D2C-B57C-B171F84F4A1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79595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 - II</a:t>
            </a:r>
            <a:endParaRPr lang="en-US" dirty="0"/>
          </a:p>
        </p:txBody>
      </p:sp>
      <p:sp>
        <p:nvSpPr>
          <p:cNvPr id="3" name="Subtitle 2"/>
          <p:cNvSpPr>
            <a:spLocks noGrp="1"/>
          </p:cNvSpPr>
          <p:nvPr>
            <p:ph type="subTitle" idx="1"/>
          </p:nvPr>
        </p:nvSpPr>
        <p:spPr/>
        <p:txBody>
          <a:bodyPr/>
          <a:lstStyle/>
          <a:p>
            <a:r>
              <a:rPr lang="en-US" dirty="0"/>
              <a:t>BCAN - </a:t>
            </a:r>
            <a:r>
              <a:rPr lang="en-US" dirty="0" smtClean="0"/>
              <a:t>401</a:t>
            </a:r>
            <a:endParaRPr lang="en-US" dirty="0"/>
          </a:p>
        </p:txBody>
      </p:sp>
    </p:spTree>
    <p:extLst>
      <p:ext uri="{BB962C8B-B14F-4D97-AF65-F5344CB8AC3E}">
        <p14:creationId xmlns:p14="http://schemas.microsoft.com/office/powerpoint/2010/main" val="383201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300" y="254000"/>
            <a:ext cx="11760200" cy="1384995"/>
          </a:xfrm>
          <a:prstGeom prst="rect">
            <a:avLst/>
          </a:prstGeom>
          <a:noFill/>
        </p:spPr>
        <p:txBody>
          <a:bodyPr wrap="square" rtlCol="0">
            <a:spAutoFit/>
          </a:bodyPr>
          <a:lstStyle/>
          <a:p>
            <a:pPr algn="just"/>
            <a:r>
              <a:rPr lang="en-US" sz="2400" b="1" dirty="0"/>
              <a:t>Data Models - </a:t>
            </a:r>
            <a:r>
              <a:rPr lang="en-US" sz="2000" dirty="0"/>
              <a:t>Data Model is the modeling of the data description, data semantics, and consistency constraints of the data. It provides the conceptual tools for describing the design of a database at each level of data abstraction. Therefore, there are following four data models used for understanding the structure of the database: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761" y="1638995"/>
            <a:ext cx="8399278" cy="4211638"/>
          </a:xfrm>
          <a:prstGeom prst="rect">
            <a:avLst/>
          </a:prstGeom>
        </p:spPr>
      </p:pic>
    </p:spTree>
    <p:extLst>
      <p:ext uri="{BB962C8B-B14F-4D97-AF65-F5344CB8AC3E}">
        <p14:creationId xmlns:p14="http://schemas.microsoft.com/office/powerpoint/2010/main" val="3869981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300" y="711200"/>
            <a:ext cx="11582400" cy="5262979"/>
          </a:xfrm>
          <a:prstGeom prst="rect">
            <a:avLst/>
          </a:prstGeom>
          <a:noFill/>
        </p:spPr>
        <p:txBody>
          <a:bodyPr wrap="square" rtlCol="0">
            <a:spAutoFit/>
          </a:bodyPr>
          <a:lstStyle/>
          <a:p>
            <a:pPr marL="342900" indent="-342900" algn="just">
              <a:buFont typeface="Wingdings" panose="05000000000000000000" pitchFamily="2" charset="2"/>
              <a:buChar char="§"/>
            </a:pPr>
            <a:r>
              <a:rPr lang="en-US" sz="2400" b="1" dirty="0" smtClean="0"/>
              <a:t>Relational </a:t>
            </a:r>
            <a:r>
              <a:rPr lang="en-US" sz="2400" b="1" dirty="0"/>
              <a:t>Data </a:t>
            </a:r>
            <a:r>
              <a:rPr lang="en-US" sz="2400" b="1" dirty="0" smtClean="0"/>
              <a:t>Model </a:t>
            </a:r>
            <a:r>
              <a:rPr lang="en-US" sz="2400" b="1" dirty="0"/>
              <a:t>- </a:t>
            </a:r>
            <a:r>
              <a:rPr lang="en-US" sz="2000" dirty="0"/>
              <a:t>This type of model designs the data in the form of rows and columns within a table. Thus, a relational model uses tables for representing data and in-between relationships. Tables are also called relations. This model was initially described by Edgar F. </a:t>
            </a:r>
            <a:r>
              <a:rPr lang="en-US" sz="2000" dirty="0" err="1"/>
              <a:t>Codd</a:t>
            </a:r>
            <a:r>
              <a:rPr lang="en-US" sz="2000" dirty="0"/>
              <a:t>, in 1969. The relational data model is the widely used model which is primarily used by commercial data processing applications</a:t>
            </a:r>
            <a:r>
              <a:rPr lang="en-US" sz="2000" dirty="0" smtClean="0"/>
              <a:t>.</a:t>
            </a:r>
          </a:p>
          <a:p>
            <a:pPr marL="342900" indent="-342900" algn="just">
              <a:buFont typeface="Wingdings" panose="05000000000000000000" pitchFamily="2" charset="2"/>
              <a:buChar char="§"/>
            </a:pPr>
            <a:endParaRPr lang="en-US" sz="2400" b="1" dirty="0" smtClean="0"/>
          </a:p>
          <a:p>
            <a:pPr marL="342900" indent="-342900" algn="just">
              <a:buFont typeface="Wingdings" panose="05000000000000000000" pitchFamily="2" charset="2"/>
              <a:buChar char="§"/>
            </a:pPr>
            <a:r>
              <a:rPr lang="en-US" sz="2400" b="1" dirty="0" smtClean="0"/>
              <a:t>Entity-Relationship </a:t>
            </a:r>
            <a:r>
              <a:rPr lang="en-US" sz="2400" b="1" dirty="0"/>
              <a:t>Data </a:t>
            </a:r>
            <a:r>
              <a:rPr lang="en-US" sz="2400" b="1" dirty="0" smtClean="0"/>
              <a:t>Model </a:t>
            </a:r>
            <a:r>
              <a:rPr lang="en-US" sz="2400" b="1" dirty="0"/>
              <a:t>- </a:t>
            </a:r>
            <a:r>
              <a:rPr lang="en-US" sz="2000" dirty="0"/>
              <a:t>An ER model is the logical representation of data as objects and relationships among them. These objects are known as entities, and relationship is an association among these entities. This model was designed by Peter Chen and published in 1976 papers. It was widely used in database designing. A set of attributes describe the entities. For example, </a:t>
            </a:r>
            <a:r>
              <a:rPr lang="en-US" sz="2000" dirty="0" err="1"/>
              <a:t>student_name</a:t>
            </a:r>
            <a:r>
              <a:rPr lang="en-US" sz="2000" dirty="0"/>
              <a:t>, </a:t>
            </a:r>
            <a:r>
              <a:rPr lang="en-US" sz="2000" dirty="0" err="1"/>
              <a:t>student_id</a:t>
            </a:r>
            <a:r>
              <a:rPr lang="en-US" sz="2000" dirty="0"/>
              <a:t> describes the 'student' entity. A set of the same type of entities is known as an 'Entity set', and the set of the same type of relationships is known as 'relationship set</a:t>
            </a:r>
            <a:r>
              <a:rPr lang="en-US" sz="2000" dirty="0" smtClean="0"/>
              <a:t>'.</a:t>
            </a:r>
          </a:p>
          <a:p>
            <a:pPr marL="342900" indent="-342900" algn="just">
              <a:buFont typeface="Wingdings" panose="05000000000000000000" pitchFamily="2" charset="2"/>
              <a:buChar char="§"/>
            </a:pPr>
            <a:endParaRPr lang="en-US" sz="2000" dirty="0"/>
          </a:p>
          <a:p>
            <a:pPr marL="342900" indent="-342900" algn="just">
              <a:buFont typeface="Wingdings" panose="05000000000000000000" pitchFamily="2" charset="2"/>
              <a:buChar char="§"/>
            </a:pPr>
            <a:r>
              <a:rPr lang="en-US" sz="2400" b="1" dirty="0"/>
              <a:t>Object-based Data </a:t>
            </a:r>
            <a:r>
              <a:rPr lang="en-US" sz="2400" b="1" dirty="0" smtClean="0"/>
              <a:t>Model - </a:t>
            </a:r>
            <a:r>
              <a:rPr lang="en-US" sz="2000" dirty="0" smtClean="0"/>
              <a:t>An </a:t>
            </a:r>
            <a:r>
              <a:rPr lang="en-US" sz="2000" dirty="0"/>
              <a:t>extension of the ER model with notions of functions, encapsulation, and object identity, as well. This model supports a rich type system that includes structured and collection types. Thus, in 1980s, various database systems following the object-oriented approach were developed. Here, the objects are nothing but the data carrying its properties.</a:t>
            </a:r>
          </a:p>
        </p:txBody>
      </p:sp>
    </p:spTree>
    <p:extLst>
      <p:ext uri="{BB962C8B-B14F-4D97-AF65-F5344CB8AC3E}">
        <p14:creationId xmlns:p14="http://schemas.microsoft.com/office/powerpoint/2010/main" val="1342578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300" y="711200"/>
            <a:ext cx="11760200" cy="2000548"/>
          </a:xfrm>
          <a:prstGeom prst="rect">
            <a:avLst/>
          </a:prstGeom>
          <a:noFill/>
        </p:spPr>
        <p:txBody>
          <a:bodyPr wrap="square" rtlCol="0">
            <a:spAutoFit/>
          </a:bodyPr>
          <a:lstStyle/>
          <a:p>
            <a:pPr marL="342900" indent="-342900" algn="just">
              <a:buFont typeface="Wingdings" panose="05000000000000000000" pitchFamily="2" charset="2"/>
              <a:buChar char="§"/>
            </a:pPr>
            <a:r>
              <a:rPr lang="en-US" sz="2400" b="1" dirty="0" smtClean="0"/>
              <a:t>Semi structured </a:t>
            </a:r>
            <a:r>
              <a:rPr lang="en-US" sz="2400" b="1" dirty="0"/>
              <a:t>Data </a:t>
            </a:r>
            <a:r>
              <a:rPr lang="en-US" sz="2400" b="1" dirty="0" smtClean="0"/>
              <a:t>Model - </a:t>
            </a:r>
            <a:r>
              <a:rPr lang="en-US" sz="2000" dirty="0"/>
              <a:t>This type of data model is different from the other three data models (explained above). The </a:t>
            </a:r>
            <a:r>
              <a:rPr lang="en-US" sz="2000" dirty="0" smtClean="0"/>
              <a:t>semi structured </a:t>
            </a:r>
            <a:r>
              <a:rPr lang="en-US" sz="2000" dirty="0"/>
              <a:t>data model allows the data specifications at places where the individual data items of the same type may have different attributes sets. The Extensible Markup Language, also known as XML, is widely used for representing the </a:t>
            </a:r>
            <a:r>
              <a:rPr lang="en-US" sz="2000" dirty="0" smtClean="0"/>
              <a:t>semi structured </a:t>
            </a:r>
            <a:r>
              <a:rPr lang="en-US" sz="2000" dirty="0"/>
              <a:t>data. Although XML was initially designed for including the markup information to the text document, it gains importance because of its application in the exchange of data.</a:t>
            </a:r>
          </a:p>
        </p:txBody>
      </p:sp>
    </p:spTree>
    <p:extLst>
      <p:ext uri="{BB962C8B-B14F-4D97-AF65-F5344CB8AC3E}">
        <p14:creationId xmlns:p14="http://schemas.microsoft.com/office/powerpoint/2010/main" val="2664828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300" y="381000"/>
            <a:ext cx="11760200" cy="5940088"/>
          </a:xfrm>
          <a:prstGeom prst="rect">
            <a:avLst/>
          </a:prstGeom>
          <a:noFill/>
        </p:spPr>
        <p:txBody>
          <a:bodyPr wrap="square" rtlCol="0">
            <a:spAutoFit/>
          </a:bodyPr>
          <a:lstStyle/>
          <a:p>
            <a:pPr algn="just"/>
            <a:r>
              <a:rPr lang="en-US" sz="2400" b="1" dirty="0"/>
              <a:t>Some Definitions </a:t>
            </a:r>
            <a:r>
              <a:rPr lang="en-US" sz="2400" b="1" dirty="0" smtClean="0"/>
              <a:t>–</a:t>
            </a:r>
          </a:p>
          <a:p>
            <a:pPr marL="800100" lvl="1" indent="-342900" algn="just">
              <a:buFont typeface="Arial" panose="020B0604020202020204" pitchFamily="34" charset="0"/>
              <a:buChar char="•"/>
            </a:pPr>
            <a:r>
              <a:rPr lang="en-US" sz="2400" b="1" dirty="0" smtClean="0"/>
              <a:t>Data Isolation – </a:t>
            </a:r>
            <a:r>
              <a:rPr lang="en-US" sz="2000" dirty="0" smtClean="0"/>
              <a:t>A database system is entirely different than its data. A database is an active entity, whereas data is said to be passive, on which the database works and organizes. DBMS also stores  metadata, which is data about data, to easy its own process.</a:t>
            </a:r>
          </a:p>
          <a:p>
            <a:pPr marL="800100" lvl="1" indent="-342900" algn="just">
              <a:buFont typeface="Arial" panose="020B0604020202020204" pitchFamily="34" charset="0"/>
              <a:buChar char="•"/>
            </a:pPr>
            <a:r>
              <a:rPr lang="en-US" sz="2400" b="1" dirty="0"/>
              <a:t>Less Redundancy </a:t>
            </a:r>
            <a:r>
              <a:rPr lang="en-US" sz="2400" b="1" dirty="0" smtClean="0"/>
              <a:t>– </a:t>
            </a:r>
            <a:r>
              <a:rPr lang="en-US" sz="2000" dirty="0" smtClean="0"/>
              <a:t>DBMS follows the rules of normalization, which splits a relation when any of its attributes, is having redundant in values. Normalization is a mathematically rich and scientific process that reduces data redundancy.</a:t>
            </a:r>
          </a:p>
          <a:p>
            <a:pPr marL="800100" lvl="1" indent="-342900" algn="just">
              <a:buFont typeface="Arial" panose="020B0604020202020204" pitchFamily="34" charset="0"/>
              <a:buChar char="•"/>
            </a:pPr>
            <a:r>
              <a:rPr lang="en-US" sz="2400" b="1" dirty="0"/>
              <a:t>Data Consistency – </a:t>
            </a:r>
            <a:r>
              <a:rPr lang="en-US" sz="2000" dirty="0" smtClean="0"/>
              <a:t>Consistency is a state where every relation in a database remains consistent. There exists methods and techniques, which can detect the attempt of leaving database in inconsistent state. A DBMS can provide greater consistency as compared to earlier forms of data storing application like file processing system.</a:t>
            </a:r>
          </a:p>
          <a:p>
            <a:pPr marL="800100" lvl="1" indent="-342900" algn="just">
              <a:buFont typeface="Arial" panose="020B0604020202020204" pitchFamily="34" charset="0"/>
              <a:buChar char="•"/>
            </a:pPr>
            <a:r>
              <a:rPr lang="en-US" sz="2400" b="1" dirty="0"/>
              <a:t>ACID </a:t>
            </a:r>
            <a:r>
              <a:rPr lang="en-US" sz="2400" b="1" dirty="0" smtClean="0"/>
              <a:t>Properties – </a:t>
            </a:r>
            <a:r>
              <a:rPr lang="en-US" sz="2000" dirty="0" smtClean="0"/>
              <a:t>DBMS follows the concepts of </a:t>
            </a:r>
            <a:r>
              <a:rPr lang="en-US" sz="2000" b="1" dirty="0" smtClean="0"/>
              <a:t>Atomicity, Consistency, Isolation &amp; Durability</a:t>
            </a:r>
            <a:r>
              <a:rPr lang="en-US" sz="2000" dirty="0" smtClean="0"/>
              <a:t>. These concepts are applied on transactions, which manipulate data in a database. ACID properties help the database stay healthy in multi-transactional environments.</a:t>
            </a:r>
          </a:p>
          <a:p>
            <a:pPr marL="1371600" lvl="2" indent="-457200" algn="just">
              <a:buFont typeface="+mj-lt"/>
              <a:buAutoNum type="arabicPeriod"/>
            </a:pPr>
            <a:r>
              <a:rPr lang="en-US" sz="2000" b="1" dirty="0" smtClean="0"/>
              <a:t>Atomicity - </a:t>
            </a:r>
            <a:r>
              <a:rPr lang="en-US" sz="2000" dirty="0"/>
              <a:t>The term atomicity defines that the data remains atomic. It means if any operation is performed on the data, either it should be performed or executed completely or should not be executed at all. It further means that the operation should not break in between or execute partially</a:t>
            </a:r>
            <a:r>
              <a:rPr lang="en-US" sz="2000" dirty="0" smtClean="0"/>
              <a:t>.</a:t>
            </a:r>
            <a:endParaRPr lang="en-US" sz="2000" dirty="0"/>
          </a:p>
        </p:txBody>
      </p:sp>
    </p:spTree>
    <p:extLst>
      <p:ext uri="{BB962C8B-B14F-4D97-AF65-F5344CB8AC3E}">
        <p14:creationId xmlns:p14="http://schemas.microsoft.com/office/powerpoint/2010/main" val="298008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300" y="139700"/>
            <a:ext cx="11760200" cy="6309420"/>
          </a:xfrm>
          <a:prstGeom prst="rect">
            <a:avLst/>
          </a:prstGeom>
          <a:noFill/>
        </p:spPr>
        <p:txBody>
          <a:bodyPr wrap="square" rtlCol="0">
            <a:spAutoFit/>
          </a:bodyPr>
          <a:lstStyle/>
          <a:p>
            <a:pPr algn="just"/>
            <a:r>
              <a:rPr lang="en-US" sz="2400" b="1" dirty="0"/>
              <a:t>Some Definitions </a:t>
            </a:r>
            <a:r>
              <a:rPr lang="en-US" sz="2400" b="1" dirty="0" smtClean="0"/>
              <a:t>–</a:t>
            </a:r>
          </a:p>
          <a:p>
            <a:pPr marL="1371600" lvl="2" indent="-457200" algn="just">
              <a:buFont typeface="+mj-lt"/>
              <a:buAutoNum type="arabicPeriod" startAt="2"/>
            </a:pPr>
            <a:r>
              <a:rPr lang="en-US" sz="2000" b="1" dirty="0" smtClean="0"/>
              <a:t>Consistency - </a:t>
            </a:r>
            <a:r>
              <a:rPr lang="en-US" sz="2000" dirty="0"/>
              <a:t>The word consistency means that the value should remain preserved always. In DBMS, the integrity of the data should be maintained, which means if a change in the database is made, it should remain preserved always. In the case of transactions, the integrity of the data is very essential so that the database remains consistent before and after the transaction. The data should always be correct</a:t>
            </a:r>
            <a:r>
              <a:rPr lang="en-US" sz="2000" dirty="0" smtClean="0"/>
              <a:t>.</a:t>
            </a:r>
          </a:p>
          <a:p>
            <a:pPr marL="1371600" lvl="2" indent="-457200" algn="just">
              <a:buFont typeface="+mj-lt"/>
              <a:buAutoNum type="arabicPeriod" startAt="2"/>
            </a:pPr>
            <a:r>
              <a:rPr lang="en-US" sz="2000" b="1" dirty="0" smtClean="0"/>
              <a:t>Isolation - </a:t>
            </a:r>
            <a:r>
              <a:rPr lang="en-US" sz="2000" dirty="0"/>
              <a:t>The term 'isolation' means separation. In DBMS, Isolation is the property of a database where no data should affect the other one and may occur concurrently. In short, the operation on one database should begin when the operation on the first database gets complete. It means if two operations are being performed on two different databases, they may not affect the value of one another</a:t>
            </a:r>
            <a:r>
              <a:rPr lang="en-US" sz="2000" dirty="0" smtClean="0"/>
              <a:t>.</a:t>
            </a:r>
          </a:p>
          <a:p>
            <a:pPr marL="1371600" lvl="2" indent="-457200" algn="just">
              <a:buFont typeface="+mj-lt"/>
              <a:buAutoNum type="arabicPeriod" startAt="2"/>
            </a:pPr>
            <a:r>
              <a:rPr lang="en-US" sz="2000" b="1" dirty="0" smtClean="0"/>
              <a:t>Durability -</a:t>
            </a:r>
            <a:r>
              <a:rPr lang="en-US" sz="2000" dirty="0" smtClean="0"/>
              <a:t> </a:t>
            </a:r>
            <a:r>
              <a:rPr lang="en-US" sz="2000" dirty="0"/>
              <a:t>Durability ensures the permanency of something. In DBMS, the term durability ensures that the data after the successful execution of the operation becomes permanent in the database. The durability of the data should be so perfect that even if the system fails or leads to a crash, the database still survives. However, if gets lost, it becomes the responsibility of the recovery manager for ensuring the durability of the database. For committing the values, the COMMIT command must be used every time we make changes</a:t>
            </a:r>
            <a:r>
              <a:rPr lang="en-US" sz="2000" dirty="0" smtClean="0"/>
              <a:t>.</a:t>
            </a:r>
          </a:p>
          <a:p>
            <a:pPr algn="just"/>
            <a:endParaRPr lang="en-US" sz="2000" dirty="0" smtClean="0"/>
          </a:p>
          <a:p>
            <a:pPr algn="just"/>
            <a:r>
              <a:rPr lang="en-US" sz="2000" dirty="0" smtClean="0"/>
              <a:t>Therefore</a:t>
            </a:r>
            <a:r>
              <a:rPr lang="en-US" sz="2000" dirty="0"/>
              <a:t>, the ACID property of DBMS plays a vital role in maintaining the consistency and availability of data in the database.</a:t>
            </a:r>
            <a:endParaRPr lang="en-US" sz="2000" dirty="0" smtClean="0"/>
          </a:p>
        </p:txBody>
      </p:sp>
    </p:spTree>
    <p:extLst>
      <p:ext uri="{BB962C8B-B14F-4D97-AF65-F5344CB8AC3E}">
        <p14:creationId xmlns:p14="http://schemas.microsoft.com/office/powerpoint/2010/main" val="2536020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300" y="139700"/>
            <a:ext cx="11760200" cy="3847207"/>
          </a:xfrm>
          <a:prstGeom prst="rect">
            <a:avLst/>
          </a:prstGeom>
          <a:noFill/>
        </p:spPr>
        <p:txBody>
          <a:bodyPr wrap="square" rtlCol="0">
            <a:spAutoFit/>
          </a:bodyPr>
          <a:lstStyle/>
          <a:p>
            <a:pPr algn="just"/>
            <a:r>
              <a:rPr lang="en-US" sz="2400" b="1" dirty="0" smtClean="0"/>
              <a:t>Relational Model –</a:t>
            </a:r>
          </a:p>
          <a:p>
            <a:pPr algn="just"/>
            <a:r>
              <a:rPr lang="en-US" sz="2000" dirty="0"/>
              <a:t>Relational model can represent as a table with columns and rows. Each row is known as a tuple. Each table of the column has a name or attribute.</a:t>
            </a:r>
          </a:p>
          <a:p>
            <a:pPr marL="342900" indent="-342900" algn="just">
              <a:buFont typeface="Wingdings" panose="05000000000000000000" pitchFamily="2" charset="2"/>
              <a:buChar char="§"/>
            </a:pPr>
            <a:r>
              <a:rPr lang="en-US" sz="2000" b="1" dirty="0"/>
              <a:t>Domain:</a:t>
            </a:r>
            <a:r>
              <a:rPr lang="en-US" sz="2000" dirty="0"/>
              <a:t> It contains a set of atomic values that an attribute can take.</a:t>
            </a:r>
          </a:p>
          <a:p>
            <a:pPr marL="342900" indent="-342900" algn="just">
              <a:buFont typeface="Wingdings" panose="05000000000000000000" pitchFamily="2" charset="2"/>
              <a:buChar char="§"/>
            </a:pPr>
            <a:r>
              <a:rPr lang="en-US" sz="2000" b="1" dirty="0"/>
              <a:t>Attribute:</a:t>
            </a:r>
            <a:r>
              <a:rPr lang="en-US" sz="2000" dirty="0"/>
              <a:t> It contains the name of a column in a particular table. Each attribute Ai must have a domain, </a:t>
            </a:r>
            <a:r>
              <a:rPr lang="en-US" sz="2000" dirty="0" err="1"/>
              <a:t>dom</a:t>
            </a:r>
            <a:r>
              <a:rPr lang="en-US" sz="2000" dirty="0"/>
              <a:t>(A</a:t>
            </a:r>
            <a:r>
              <a:rPr lang="en-US" sz="2000" baseline="-25000" dirty="0"/>
              <a:t>i</a:t>
            </a:r>
            <a:r>
              <a:rPr lang="en-US" sz="2000" dirty="0"/>
              <a:t>)</a:t>
            </a:r>
          </a:p>
          <a:p>
            <a:pPr marL="342900" indent="-342900" algn="just">
              <a:buFont typeface="Wingdings" panose="05000000000000000000" pitchFamily="2" charset="2"/>
              <a:buChar char="§"/>
            </a:pPr>
            <a:r>
              <a:rPr lang="en-US" sz="2000" b="1" dirty="0"/>
              <a:t>Relational instance:</a:t>
            </a:r>
            <a:r>
              <a:rPr lang="en-US" sz="2000" dirty="0"/>
              <a:t> In the relational database system, the relational instance is represented by a finite set of tuples. Relation instances do not have duplicate tuples.</a:t>
            </a:r>
          </a:p>
          <a:p>
            <a:pPr marL="342900" indent="-342900" algn="just">
              <a:buFont typeface="Wingdings" panose="05000000000000000000" pitchFamily="2" charset="2"/>
              <a:buChar char="§"/>
            </a:pPr>
            <a:r>
              <a:rPr lang="en-US" sz="2000" b="1" dirty="0"/>
              <a:t>Relational schema:</a:t>
            </a:r>
            <a:r>
              <a:rPr lang="en-US" sz="2000" dirty="0"/>
              <a:t> A relational schema contains the name of the relation and name of all columns or attributes.</a:t>
            </a:r>
          </a:p>
          <a:p>
            <a:pPr marL="342900" indent="-342900" algn="just">
              <a:buFont typeface="Wingdings" panose="05000000000000000000" pitchFamily="2" charset="2"/>
              <a:buChar char="§"/>
            </a:pPr>
            <a:r>
              <a:rPr lang="en-US" sz="2000" b="1" dirty="0"/>
              <a:t>Relational key:</a:t>
            </a:r>
            <a:r>
              <a:rPr lang="en-US" sz="2000" dirty="0"/>
              <a:t> In the relational key, each row has one or more attributes. It can identify the row in the relation uniquely</a:t>
            </a:r>
            <a:r>
              <a:rPr lang="en-US" sz="2000" dirty="0" smtClean="0"/>
              <a:t>.</a:t>
            </a:r>
            <a:endParaRPr lang="en-US" sz="2000" dirty="0"/>
          </a:p>
        </p:txBody>
      </p:sp>
      <p:graphicFrame>
        <p:nvGraphicFramePr>
          <p:cNvPr id="3" name="Table 2"/>
          <p:cNvGraphicFramePr>
            <a:graphicFrameLocks noGrp="1"/>
          </p:cNvGraphicFramePr>
          <p:nvPr>
            <p:extLst>
              <p:ext uri="{D42A27DB-BD31-4B8C-83A1-F6EECF244321}">
                <p14:modId xmlns:p14="http://schemas.microsoft.com/office/powerpoint/2010/main" val="2864816"/>
              </p:ext>
            </p:extLst>
          </p:nvPr>
        </p:nvGraphicFramePr>
        <p:xfrm>
          <a:off x="241301" y="3986907"/>
          <a:ext cx="7010400" cy="2194560"/>
        </p:xfrm>
        <a:graphic>
          <a:graphicData uri="http://schemas.openxmlformats.org/drawingml/2006/table">
            <a:tbl>
              <a:tblPr>
                <a:tableStyleId>{35758FB7-9AC5-4552-8A53-C91805E547FA}</a:tableStyleId>
              </a:tblPr>
              <a:tblGrid>
                <a:gridCol w="1402080">
                  <a:extLst>
                    <a:ext uri="{9D8B030D-6E8A-4147-A177-3AD203B41FA5}">
                      <a16:colId xmlns:a16="http://schemas.microsoft.com/office/drawing/2014/main" val="1018064038"/>
                    </a:ext>
                  </a:extLst>
                </a:gridCol>
                <a:gridCol w="1402080">
                  <a:extLst>
                    <a:ext uri="{9D8B030D-6E8A-4147-A177-3AD203B41FA5}">
                      <a16:colId xmlns:a16="http://schemas.microsoft.com/office/drawing/2014/main" val="2538053048"/>
                    </a:ext>
                  </a:extLst>
                </a:gridCol>
                <a:gridCol w="1402080">
                  <a:extLst>
                    <a:ext uri="{9D8B030D-6E8A-4147-A177-3AD203B41FA5}">
                      <a16:colId xmlns:a16="http://schemas.microsoft.com/office/drawing/2014/main" val="2665914096"/>
                    </a:ext>
                  </a:extLst>
                </a:gridCol>
                <a:gridCol w="1402080">
                  <a:extLst>
                    <a:ext uri="{9D8B030D-6E8A-4147-A177-3AD203B41FA5}">
                      <a16:colId xmlns:a16="http://schemas.microsoft.com/office/drawing/2014/main" val="1088896413"/>
                    </a:ext>
                  </a:extLst>
                </a:gridCol>
                <a:gridCol w="1402080">
                  <a:extLst>
                    <a:ext uri="{9D8B030D-6E8A-4147-A177-3AD203B41FA5}">
                      <a16:colId xmlns:a16="http://schemas.microsoft.com/office/drawing/2014/main" val="1207922018"/>
                    </a:ext>
                  </a:extLst>
                </a:gridCol>
              </a:tblGrid>
              <a:tr h="0">
                <a:tc>
                  <a:txBody>
                    <a:bodyPr/>
                    <a:lstStyle/>
                    <a:p>
                      <a:pPr algn="ctr"/>
                      <a:r>
                        <a:rPr lang="en-US" b="1" dirty="0"/>
                        <a:t>NAME</a:t>
                      </a:r>
                    </a:p>
                  </a:txBody>
                  <a:tcPr anchor="ctr"/>
                </a:tc>
                <a:tc>
                  <a:txBody>
                    <a:bodyPr/>
                    <a:lstStyle/>
                    <a:p>
                      <a:pPr algn="ctr"/>
                      <a:r>
                        <a:rPr lang="en-US" b="1" dirty="0"/>
                        <a:t>ROLL_NO</a:t>
                      </a:r>
                    </a:p>
                  </a:txBody>
                  <a:tcPr anchor="ctr"/>
                </a:tc>
                <a:tc>
                  <a:txBody>
                    <a:bodyPr/>
                    <a:lstStyle/>
                    <a:p>
                      <a:pPr algn="ctr"/>
                      <a:r>
                        <a:rPr lang="en-US" b="1" dirty="0"/>
                        <a:t>PHONE_NO</a:t>
                      </a:r>
                    </a:p>
                  </a:txBody>
                  <a:tcPr anchor="ctr"/>
                </a:tc>
                <a:tc>
                  <a:txBody>
                    <a:bodyPr/>
                    <a:lstStyle/>
                    <a:p>
                      <a:pPr algn="ctr"/>
                      <a:r>
                        <a:rPr lang="en-US" b="1"/>
                        <a:t>ADDRESS</a:t>
                      </a:r>
                    </a:p>
                  </a:txBody>
                  <a:tcPr anchor="ctr"/>
                </a:tc>
                <a:tc>
                  <a:txBody>
                    <a:bodyPr/>
                    <a:lstStyle/>
                    <a:p>
                      <a:pPr algn="ctr"/>
                      <a:r>
                        <a:rPr lang="en-US" b="1" dirty="0"/>
                        <a:t>AGE</a:t>
                      </a:r>
                    </a:p>
                  </a:txBody>
                  <a:tcPr anchor="ctr"/>
                </a:tc>
                <a:extLst>
                  <a:ext uri="{0D108BD9-81ED-4DB2-BD59-A6C34878D82A}">
                    <a16:rowId xmlns:a16="http://schemas.microsoft.com/office/drawing/2014/main" val="3097395330"/>
                  </a:ext>
                </a:extLst>
              </a:tr>
              <a:tr h="0">
                <a:tc>
                  <a:txBody>
                    <a:bodyPr/>
                    <a:lstStyle/>
                    <a:p>
                      <a:pPr algn="ctr"/>
                      <a:r>
                        <a:rPr lang="en-US"/>
                        <a:t>Ram</a:t>
                      </a:r>
                    </a:p>
                  </a:txBody>
                  <a:tcPr anchor="ctr"/>
                </a:tc>
                <a:tc>
                  <a:txBody>
                    <a:bodyPr/>
                    <a:lstStyle/>
                    <a:p>
                      <a:pPr algn="ctr"/>
                      <a:r>
                        <a:rPr lang="en-US" dirty="0"/>
                        <a:t>14795</a:t>
                      </a:r>
                    </a:p>
                  </a:txBody>
                  <a:tcPr anchor="ctr"/>
                </a:tc>
                <a:tc>
                  <a:txBody>
                    <a:bodyPr/>
                    <a:lstStyle/>
                    <a:p>
                      <a:pPr algn="ctr"/>
                      <a:r>
                        <a:rPr lang="en-US" dirty="0"/>
                        <a:t>7305758992</a:t>
                      </a:r>
                    </a:p>
                  </a:txBody>
                  <a:tcPr anchor="ctr"/>
                </a:tc>
                <a:tc>
                  <a:txBody>
                    <a:bodyPr/>
                    <a:lstStyle/>
                    <a:p>
                      <a:pPr algn="ctr"/>
                      <a:r>
                        <a:rPr lang="en-US" dirty="0"/>
                        <a:t>Noida</a:t>
                      </a:r>
                    </a:p>
                  </a:txBody>
                  <a:tcPr anchor="ctr"/>
                </a:tc>
                <a:tc>
                  <a:txBody>
                    <a:bodyPr/>
                    <a:lstStyle/>
                    <a:p>
                      <a:pPr algn="ctr"/>
                      <a:r>
                        <a:rPr lang="en-US" dirty="0"/>
                        <a:t>24</a:t>
                      </a:r>
                    </a:p>
                  </a:txBody>
                  <a:tcPr anchor="ctr"/>
                </a:tc>
                <a:extLst>
                  <a:ext uri="{0D108BD9-81ED-4DB2-BD59-A6C34878D82A}">
                    <a16:rowId xmlns:a16="http://schemas.microsoft.com/office/drawing/2014/main" val="422548331"/>
                  </a:ext>
                </a:extLst>
              </a:tr>
              <a:tr h="0">
                <a:tc>
                  <a:txBody>
                    <a:bodyPr/>
                    <a:lstStyle/>
                    <a:p>
                      <a:pPr algn="ctr"/>
                      <a:r>
                        <a:rPr lang="en-US"/>
                        <a:t>Shyam</a:t>
                      </a:r>
                    </a:p>
                  </a:txBody>
                  <a:tcPr anchor="ctr"/>
                </a:tc>
                <a:tc>
                  <a:txBody>
                    <a:bodyPr/>
                    <a:lstStyle/>
                    <a:p>
                      <a:pPr algn="ctr"/>
                      <a:r>
                        <a:rPr lang="en-US" dirty="0"/>
                        <a:t>12839</a:t>
                      </a:r>
                    </a:p>
                  </a:txBody>
                  <a:tcPr anchor="ctr"/>
                </a:tc>
                <a:tc>
                  <a:txBody>
                    <a:bodyPr/>
                    <a:lstStyle/>
                    <a:p>
                      <a:pPr algn="ctr"/>
                      <a:r>
                        <a:rPr lang="en-US"/>
                        <a:t>9026288936</a:t>
                      </a:r>
                    </a:p>
                  </a:txBody>
                  <a:tcPr anchor="ctr"/>
                </a:tc>
                <a:tc>
                  <a:txBody>
                    <a:bodyPr/>
                    <a:lstStyle/>
                    <a:p>
                      <a:pPr algn="ctr"/>
                      <a:r>
                        <a:rPr lang="en-US"/>
                        <a:t>Delhi</a:t>
                      </a:r>
                    </a:p>
                  </a:txBody>
                  <a:tcPr anchor="ctr"/>
                </a:tc>
                <a:tc>
                  <a:txBody>
                    <a:bodyPr/>
                    <a:lstStyle/>
                    <a:p>
                      <a:pPr algn="ctr"/>
                      <a:r>
                        <a:rPr lang="en-US"/>
                        <a:t>35</a:t>
                      </a:r>
                    </a:p>
                  </a:txBody>
                  <a:tcPr anchor="ctr"/>
                </a:tc>
                <a:extLst>
                  <a:ext uri="{0D108BD9-81ED-4DB2-BD59-A6C34878D82A}">
                    <a16:rowId xmlns:a16="http://schemas.microsoft.com/office/drawing/2014/main" val="884074913"/>
                  </a:ext>
                </a:extLst>
              </a:tr>
              <a:tr h="0">
                <a:tc>
                  <a:txBody>
                    <a:bodyPr/>
                    <a:lstStyle/>
                    <a:p>
                      <a:pPr algn="ctr"/>
                      <a:r>
                        <a:rPr lang="en-US"/>
                        <a:t>Laxman</a:t>
                      </a:r>
                    </a:p>
                  </a:txBody>
                  <a:tcPr anchor="ctr"/>
                </a:tc>
                <a:tc>
                  <a:txBody>
                    <a:bodyPr/>
                    <a:lstStyle/>
                    <a:p>
                      <a:pPr algn="ctr"/>
                      <a:r>
                        <a:rPr lang="en-US" dirty="0"/>
                        <a:t>33289</a:t>
                      </a:r>
                    </a:p>
                  </a:txBody>
                  <a:tcPr anchor="ctr"/>
                </a:tc>
                <a:tc>
                  <a:txBody>
                    <a:bodyPr/>
                    <a:lstStyle/>
                    <a:p>
                      <a:pPr algn="ctr"/>
                      <a:r>
                        <a:rPr lang="en-US" dirty="0"/>
                        <a:t>8583287182</a:t>
                      </a:r>
                    </a:p>
                  </a:txBody>
                  <a:tcPr anchor="ctr"/>
                </a:tc>
                <a:tc>
                  <a:txBody>
                    <a:bodyPr/>
                    <a:lstStyle/>
                    <a:p>
                      <a:pPr algn="ctr"/>
                      <a:r>
                        <a:rPr lang="en-US"/>
                        <a:t>Gurugram</a:t>
                      </a:r>
                    </a:p>
                  </a:txBody>
                  <a:tcPr anchor="ctr"/>
                </a:tc>
                <a:tc>
                  <a:txBody>
                    <a:bodyPr/>
                    <a:lstStyle/>
                    <a:p>
                      <a:pPr algn="ctr"/>
                      <a:r>
                        <a:rPr lang="en-US"/>
                        <a:t>20</a:t>
                      </a:r>
                    </a:p>
                  </a:txBody>
                  <a:tcPr anchor="ctr"/>
                </a:tc>
                <a:extLst>
                  <a:ext uri="{0D108BD9-81ED-4DB2-BD59-A6C34878D82A}">
                    <a16:rowId xmlns:a16="http://schemas.microsoft.com/office/drawing/2014/main" val="4243675570"/>
                  </a:ext>
                </a:extLst>
              </a:tr>
              <a:tr h="0">
                <a:tc>
                  <a:txBody>
                    <a:bodyPr/>
                    <a:lstStyle/>
                    <a:p>
                      <a:pPr algn="ctr"/>
                      <a:r>
                        <a:rPr lang="en-US"/>
                        <a:t>Mahesh</a:t>
                      </a:r>
                    </a:p>
                  </a:txBody>
                  <a:tcPr anchor="ctr"/>
                </a:tc>
                <a:tc>
                  <a:txBody>
                    <a:bodyPr/>
                    <a:lstStyle/>
                    <a:p>
                      <a:pPr algn="ctr"/>
                      <a:r>
                        <a:rPr lang="en-US"/>
                        <a:t>27857</a:t>
                      </a:r>
                    </a:p>
                  </a:txBody>
                  <a:tcPr anchor="ctr"/>
                </a:tc>
                <a:tc>
                  <a:txBody>
                    <a:bodyPr/>
                    <a:lstStyle/>
                    <a:p>
                      <a:pPr algn="ctr"/>
                      <a:r>
                        <a:rPr lang="en-US" dirty="0"/>
                        <a:t>7086819134</a:t>
                      </a:r>
                    </a:p>
                  </a:txBody>
                  <a:tcPr anchor="ctr"/>
                </a:tc>
                <a:tc>
                  <a:txBody>
                    <a:bodyPr/>
                    <a:lstStyle/>
                    <a:p>
                      <a:pPr algn="ctr"/>
                      <a:r>
                        <a:rPr lang="en-US"/>
                        <a:t>Ghaziabad</a:t>
                      </a:r>
                    </a:p>
                  </a:txBody>
                  <a:tcPr anchor="ctr"/>
                </a:tc>
                <a:tc>
                  <a:txBody>
                    <a:bodyPr/>
                    <a:lstStyle/>
                    <a:p>
                      <a:pPr algn="ctr"/>
                      <a:r>
                        <a:rPr lang="en-US"/>
                        <a:t>27</a:t>
                      </a:r>
                    </a:p>
                  </a:txBody>
                  <a:tcPr anchor="ctr"/>
                </a:tc>
                <a:extLst>
                  <a:ext uri="{0D108BD9-81ED-4DB2-BD59-A6C34878D82A}">
                    <a16:rowId xmlns:a16="http://schemas.microsoft.com/office/drawing/2014/main" val="156566270"/>
                  </a:ext>
                </a:extLst>
              </a:tr>
              <a:tr h="0">
                <a:tc>
                  <a:txBody>
                    <a:bodyPr/>
                    <a:lstStyle/>
                    <a:p>
                      <a:pPr algn="ctr"/>
                      <a:r>
                        <a:rPr lang="en-US"/>
                        <a:t>Ganesh</a:t>
                      </a:r>
                    </a:p>
                  </a:txBody>
                  <a:tcPr anchor="ctr"/>
                </a:tc>
                <a:tc>
                  <a:txBody>
                    <a:bodyPr/>
                    <a:lstStyle/>
                    <a:p>
                      <a:pPr algn="ctr"/>
                      <a:r>
                        <a:rPr lang="en-US"/>
                        <a:t>17282</a:t>
                      </a:r>
                    </a:p>
                  </a:txBody>
                  <a:tcPr anchor="ctr"/>
                </a:tc>
                <a:tc>
                  <a:txBody>
                    <a:bodyPr/>
                    <a:lstStyle/>
                    <a:p>
                      <a:pPr algn="ctr"/>
                      <a:r>
                        <a:rPr lang="en-US" dirty="0"/>
                        <a:t>9028 9i3988</a:t>
                      </a:r>
                    </a:p>
                  </a:txBody>
                  <a:tcPr anchor="ctr"/>
                </a:tc>
                <a:tc>
                  <a:txBody>
                    <a:bodyPr/>
                    <a:lstStyle/>
                    <a:p>
                      <a:pPr algn="ctr"/>
                      <a:r>
                        <a:rPr lang="en-US" dirty="0"/>
                        <a:t>Delhi</a:t>
                      </a:r>
                    </a:p>
                  </a:txBody>
                  <a:tcPr anchor="ctr"/>
                </a:tc>
                <a:tc>
                  <a:txBody>
                    <a:bodyPr/>
                    <a:lstStyle/>
                    <a:p>
                      <a:pPr algn="ctr"/>
                      <a:r>
                        <a:rPr lang="en-US" dirty="0"/>
                        <a:t>40</a:t>
                      </a:r>
                    </a:p>
                  </a:txBody>
                  <a:tcPr anchor="ctr"/>
                </a:tc>
                <a:extLst>
                  <a:ext uri="{0D108BD9-81ED-4DB2-BD59-A6C34878D82A}">
                    <a16:rowId xmlns:a16="http://schemas.microsoft.com/office/drawing/2014/main" val="3375571311"/>
                  </a:ext>
                </a:extLst>
              </a:tr>
            </a:tbl>
          </a:graphicData>
        </a:graphic>
      </p:graphicFrame>
      <p:sp>
        <p:nvSpPr>
          <p:cNvPr id="4" name="Rectangle 3"/>
          <p:cNvSpPr/>
          <p:nvPr/>
        </p:nvSpPr>
        <p:spPr>
          <a:xfrm>
            <a:off x="7429500" y="4068524"/>
            <a:ext cx="4572000" cy="2031325"/>
          </a:xfrm>
          <a:prstGeom prst="rect">
            <a:avLst/>
          </a:prstGeom>
        </p:spPr>
        <p:txBody>
          <a:bodyPr wrap="square">
            <a:spAutoFit/>
          </a:bodyPr>
          <a:lstStyle/>
          <a:p>
            <a:pPr marL="285750" indent="-285750" algn="just">
              <a:buFont typeface="Wingdings" panose="05000000000000000000" pitchFamily="2" charset="2"/>
              <a:buChar char="ü"/>
            </a:pPr>
            <a:r>
              <a:rPr lang="en-US" b="1" dirty="0" smtClean="0">
                <a:solidFill>
                  <a:srgbClr val="002060"/>
                </a:solidFill>
              </a:rPr>
              <a:t>In </a:t>
            </a:r>
            <a:r>
              <a:rPr lang="en-US" b="1" dirty="0">
                <a:solidFill>
                  <a:srgbClr val="002060"/>
                </a:solidFill>
              </a:rPr>
              <a:t>the given table, NAME, ROLL_NO, PHONE_NO, ADDRESS, and AGE are the attributes.</a:t>
            </a:r>
          </a:p>
          <a:p>
            <a:pPr marL="285750" indent="-285750" algn="just">
              <a:buFont typeface="Wingdings" panose="05000000000000000000" pitchFamily="2" charset="2"/>
              <a:buChar char="ü"/>
            </a:pPr>
            <a:r>
              <a:rPr lang="en-US" b="1" dirty="0">
                <a:solidFill>
                  <a:srgbClr val="002060"/>
                </a:solidFill>
              </a:rPr>
              <a:t>The instance of schema STUDENT has 5 tuples. </a:t>
            </a:r>
          </a:p>
          <a:p>
            <a:pPr marL="285750" indent="-285750" algn="just">
              <a:buFont typeface="Wingdings" panose="05000000000000000000" pitchFamily="2" charset="2"/>
              <a:buChar char="ü"/>
            </a:pPr>
            <a:r>
              <a:rPr lang="en-US" b="1" dirty="0">
                <a:solidFill>
                  <a:srgbClr val="002060"/>
                </a:solidFill>
              </a:rPr>
              <a:t>t3 = &lt;</a:t>
            </a:r>
            <a:r>
              <a:rPr lang="en-US" b="1" dirty="0" err="1">
                <a:solidFill>
                  <a:srgbClr val="002060"/>
                </a:solidFill>
              </a:rPr>
              <a:t>Laxman</a:t>
            </a:r>
            <a:r>
              <a:rPr lang="en-US" b="1" dirty="0">
                <a:solidFill>
                  <a:srgbClr val="002060"/>
                </a:solidFill>
              </a:rPr>
              <a:t>, 33289, 8583287182, </a:t>
            </a:r>
            <a:r>
              <a:rPr lang="en-US" b="1" dirty="0" err="1">
                <a:solidFill>
                  <a:srgbClr val="002060"/>
                </a:solidFill>
              </a:rPr>
              <a:t>Gurugram</a:t>
            </a:r>
            <a:r>
              <a:rPr lang="en-US" b="1" dirty="0">
                <a:solidFill>
                  <a:srgbClr val="002060"/>
                </a:solidFill>
              </a:rPr>
              <a:t>, 20&gt;</a:t>
            </a:r>
          </a:p>
        </p:txBody>
      </p:sp>
    </p:spTree>
    <p:extLst>
      <p:ext uri="{BB962C8B-B14F-4D97-AF65-F5344CB8AC3E}">
        <p14:creationId xmlns:p14="http://schemas.microsoft.com/office/powerpoint/2010/main" val="3870629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300" y="139700"/>
            <a:ext cx="11760200" cy="2677656"/>
          </a:xfrm>
          <a:prstGeom prst="rect">
            <a:avLst/>
          </a:prstGeom>
          <a:noFill/>
        </p:spPr>
        <p:txBody>
          <a:bodyPr wrap="square" rtlCol="0">
            <a:spAutoFit/>
          </a:bodyPr>
          <a:lstStyle/>
          <a:p>
            <a:pPr algn="just"/>
            <a:r>
              <a:rPr lang="en-US" sz="2400" b="1" dirty="0"/>
              <a:t>Properties of </a:t>
            </a:r>
            <a:r>
              <a:rPr lang="en-US" sz="2400" b="1" dirty="0" smtClean="0"/>
              <a:t>Relations –</a:t>
            </a:r>
            <a:endParaRPr lang="en-US" sz="2400" b="1" dirty="0"/>
          </a:p>
          <a:p>
            <a:pPr marL="800100" lvl="1" indent="-342900" algn="just">
              <a:buFont typeface="Wingdings" panose="05000000000000000000" pitchFamily="2" charset="2"/>
              <a:buChar char="§"/>
            </a:pPr>
            <a:r>
              <a:rPr lang="en-US" sz="2000" dirty="0" smtClean="0"/>
              <a:t>Name </a:t>
            </a:r>
            <a:r>
              <a:rPr lang="en-US" sz="2000" dirty="0"/>
              <a:t>of the relation is distinct from all other relations.</a:t>
            </a:r>
          </a:p>
          <a:p>
            <a:pPr marL="800100" lvl="1" indent="-342900" algn="just">
              <a:buFont typeface="Wingdings" panose="05000000000000000000" pitchFamily="2" charset="2"/>
              <a:buChar char="§"/>
            </a:pPr>
            <a:r>
              <a:rPr lang="en-US" sz="2000" dirty="0" smtClean="0"/>
              <a:t>Each </a:t>
            </a:r>
            <a:r>
              <a:rPr lang="en-US" sz="2000" dirty="0"/>
              <a:t>relation cell contains exactly one atomic (single) value</a:t>
            </a:r>
          </a:p>
          <a:p>
            <a:pPr marL="800100" lvl="1" indent="-342900" algn="just">
              <a:buFont typeface="Wingdings" panose="05000000000000000000" pitchFamily="2" charset="2"/>
              <a:buChar char="§"/>
            </a:pPr>
            <a:r>
              <a:rPr lang="en-US" sz="2000" dirty="0" smtClean="0"/>
              <a:t>Each </a:t>
            </a:r>
            <a:r>
              <a:rPr lang="en-US" sz="2000" dirty="0"/>
              <a:t>attribute contains a distinct name</a:t>
            </a:r>
          </a:p>
          <a:p>
            <a:pPr marL="800100" lvl="1" indent="-342900" algn="just">
              <a:buFont typeface="Wingdings" panose="05000000000000000000" pitchFamily="2" charset="2"/>
              <a:buChar char="§"/>
            </a:pPr>
            <a:r>
              <a:rPr lang="en-US" sz="2000" dirty="0" smtClean="0"/>
              <a:t>Attribute </a:t>
            </a:r>
            <a:r>
              <a:rPr lang="en-US" sz="2000" dirty="0"/>
              <a:t>domain has no significance</a:t>
            </a:r>
          </a:p>
          <a:p>
            <a:pPr marL="800100" lvl="1" indent="-342900" algn="just">
              <a:buFont typeface="Wingdings" panose="05000000000000000000" pitchFamily="2" charset="2"/>
              <a:buChar char="§"/>
            </a:pPr>
            <a:r>
              <a:rPr lang="en-US" sz="2000" dirty="0" smtClean="0"/>
              <a:t>Tuple </a:t>
            </a:r>
            <a:r>
              <a:rPr lang="en-US" sz="2000" dirty="0"/>
              <a:t>has no duplicate value</a:t>
            </a:r>
          </a:p>
          <a:p>
            <a:pPr marL="800100" lvl="1" indent="-342900" algn="just">
              <a:buFont typeface="Wingdings" panose="05000000000000000000" pitchFamily="2" charset="2"/>
              <a:buChar char="§"/>
            </a:pPr>
            <a:r>
              <a:rPr lang="en-US" sz="2000" dirty="0" smtClean="0"/>
              <a:t>Order </a:t>
            </a:r>
            <a:r>
              <a:rPr lang="en-US" sz="2000" dirty="0"/>
              <a:t>of tuple can have a different sequence</a:t>
            </a:r>
          </a:p>
          <a:p>
            <a:pPr algn="just"/>
            <a:endParaRPr lang="en-US" sz="2400" b="1" dirty="0"/>
          </a:p>
        </p:txBody>
      </p:sp>
    </p:spTree>
    <p:extLst>
      <p:ext uri="{BB962C8B-B14F-4D97-AF65-F5344CB8AC3E}">
        <p14:creationId xmlns:p14="http://schemas.microsoft.com/office/powerpoint/2010/main" val="2459321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500" y="254000"/>
            <a:ext cx="11557000" cy="461665"/>
          </a:xfrm>
          <a:prstGeom prst="rect">
            <a:avLst/>
          </a:prstGeom>
          <a:noFill/>
        </p:spPr>
        <p:txBody>
          <a:bodyPr wrap="square" rtlCol="0">
            <a:spAutoFit/>
          </a:bodyPr>
          <a:lstStyle/>
          <a:p>
            <a:pPr algn="just"/>
            <a:r>
              <a:rPr lang="en-US" sz="2400" b="1" dirty="0" smtClean="0"/>
              <a:t>Difference between DBMS and File System -</a:t>
            </a:r>
          </a:p>
        </p:txBody>
      </p:sp>
      <p:graphicFrame>
        <p:nvGraphicFramePr>
          <p:cNvPr id="3" name="Table 2"/>
          <p:cNvGraphicFramePr>
            <a:graphicFrameLocks noGrp="1"/>
          </p:cNvGraphicFramePr>
          <p:nvPr>
            <p:extLst>
              <p:ext uri="{D42A27DB-BD31-4B8C-83A1-F6EECF244321}">
                <p14:modId xmlns:p14="http://schemas.microsoft.com/office/powerpoint/2010/main" val="2538090699"/>
              </p:ext>
            </p:extLst>
          </p:nvPr>
        </p:nvGraphicFramePr>
        <p:xfrm>
          <a:off x="1225550" y="906165"/>
          <a:ext cx="9740900" cy="5156799"/>
        </p:xfrm>
        <a:graphic>
          <a:graphicData uri="http://schemas.openxmlformats.org/drawingml/2006/table">
            <a:tbl>
              <a:tblPr>
                <a:tableStyleId>{284E427A-3D55-4303-BF80-6455036E1DE7}</a:tableStyleId>
              </a:tblPr>
              <a:tblGrid>
                <a:gridCol w="4870450">
                  <a:extLst>
                    <a:ext uri="{9D8B030D-6E8A-4147-A177-3AD203B41FA5}">
                      <a16:colId xmlns:a16="http://schemas.microsoft.com/office/drawing/2014/main" val="1368254584"/>
                    </a:ext>
                  </a:extLst>
                </a:gridCol>
                <a:gridCol w="4870450">
                  <a:extLst>
                    <a:ext uri="{9D8B030D-6E8A-4147-A177-3AD203B41FA5}">
                      <a16:colId xmlns:a16="http://schemas.microsoft.com/office/drawing/2014/main" val="2679578934"/>
                    </a:ext>
                  </a:extLst>
                </a:gridCol>
              </a:tblGrid>
              <a:tr h="351531">
                <a:tc>
                  <a:txBody>
                    <a:bodyPr/>
                    <a:lstStyle/>
                    <a:p>
                      <a:pPr marL="0" algn="ctr" defTabSz="914400" rtl="0" eaLnBrk="1" latinLnBrk="0" hangingPunct="1"/>
                      <a:r>
                        <a:rPr lang="en-US" sz="1800" b="1" kern="1200" dirty="0">
                          <a:solidFill>
                            <a:schemeClr val="dk1"/>
                          </a:solidFill>
                          <a:latin typeface="+mn-lt"/>
                          <a:ea typeface="+mn-ea"/>
                          <a:cs typeface="+mn-cs"/>
                        </a:rPr>
                        <a:t>DBMS</a:t>
                      </a:r>
                    </a:p>
                  </a:txBody>
                  <a:tcPr marL="69357" marR="69357" marT="34679" marB="34679" anchor="ctr"/>
                </a:tc>
                <a:tc>
                  <a:txBody>
                    <a:bodyPr/>
                    <a:lstStyle/>
                    <a:p>
                      <a:pPr marL="0" algn="ctr" defTabSz="914400" rtl="0" eaLnBrk="1" latinLnBrk="0" hangingPunct="1"/>
                      <a:r>
                        <a:rPr lang="en-US" sz="1800" b="1" kern="1200" dirty="0">
                          <a:solidFill>
                            <a:schemeClr val="dk1"/>
                          </a:solidFill>
                          <a:latin typeface="+mn-lt"/>
                          <a:ea typeface="+mn-ea"/>
                          <a:cs typeface="+mn-cs"/>
                        </a:rPr>
                        <a:t>File System</a:t>
                      </a:r>
                    </a:p>
                  </a:txBody>
                  <a:tcPr marL="69357" marR="69357" marT="34679" marB="34679" anchor="ctr"/>
                </a:tc>
                <a:extLst>
                  <a:ext uri="{0D108BD9-81ED-4DB2-BD59-A6C34878D82A}">
                    <a16:rowId xmlns:a16="http://schemas.microsoft.com/office/drawing/2014/main" val="3929119605"/>
                  </a:ext>
                </a:extLst>
              </a:tr>
              <a:tr h="882114">
                <a:tc>
                  <a:txBody>
                    <a:bodyPr/>
                    <a:lstStyle/>
                    <a:p>
                      <a:pPr marL="0" algn="ctr" defTabSz="914400" rtl="0" eaLnBrk="1" latinLnBrk="0" hangingPunct="1"/>
                      <a:r>
                        <a:rPr lang="en-US" sz="1800" kern="1200" dirty="0">
                          <a:solidFill>
                            <a:schemeClr val="dk1"/>
                          </a:solidFill>
                          <a:latin typeface="+mn-lt"/>
                          <a:ea typeface="+mn-ea"/>
                          <a:cs typeface="+mn-cs"/>
                        </a:rPr>
                        <a:t>DBMS is a collection of data. In DBMS, the user is not required to write the procedures. </a:t>
                      </a:r>
                    </a:p>
                  </a:txBody>
                  <a:tcPr marL="69357" marR="69357" marT="34679" marB="34679" anchor="ctr"/>
                </a:tc>
                <a:tc>
                  <a:txBody>
                    <a:bodyPr/>
                    <a:lstStyle/>
                    <a:p>
                      <a:pPr marL="0" algn="ctr" defTabSz="914400" rtl="0" eaLnBrk="1" latinLnBrk="0" hangingPunct="1"/>
                      <a:r>
                        <a:rPr lang="en-US" sz="1800" kern="1200">
                          <a:solidFill>
                            <a:schemeClr val="dk1"/>
                          </a:solidFill>
                          <a:latin typeface="+mn-lt"/>
                          <a:ea typeface="+mn-ea"/>
                          <a:cs typeface="+mn-cs"/>
                        </a:rPr>
                        <a:t>File system is a collection of data. In this system, the user has to write the procedures for managing the database.</a:t>
                      </a:r>
                    </a:p>
                  </a:txBody>
                  <a:tcPr marL="69357" marR="69357" marT="34679" marB="34679" anchor="ctr"/>
                </a:tc>
                <a:extLst>
                  <a:ext uri="{0D108BD9-81ED-4DB2-BD59-A6C34878D82A}">
                    <a16:rowId xmlns:a16="http://schemas.microsoft.com/office/drawing/2014/main" val="1112526784"/>
                  </a:ext>
                </a:extLst>
              </a:tr>
              <a:tr h="616823">
                <a:tc>
                  <a:txBody>
                    <a:bodyPr/>
                    <a:lstStyle/>
                    <a:p>
                      <a:pPr marL="0" algn="ctr" defTabSz="914400" rtl="0" eaLnBrk="1" latinLnBrk="0" hangingPunct="1"/>
                      <a:r>
                        <a:rPr lang="en-US" sz="1800" kern="1200" dirty="0">
                          <a:solidFill>
                            <a:schemeClr val="dk1"/>
                          </a:solidFill>
                          <a:latin typeface="+mn-lt"/>
                          <a:ea typeface="+mn-ea"/>
                          <a:cs typeface="+mn-cs"/>
                        </a:rPr>
                        <a:t>DBMS gives an abstract view of data that hides the details.</a:t>
                      </a:r>
                    </a:p>
                  </a:txBody>
                  <a:tcPr marL="69357" marR="69357" marT="34679" marB="34679" anchor="ctr"/>
                </a:tc>
                <a:tc>
                  <a:txBody>
                    <a:bodyPr/>
                    <a:lstStyle/>
                    <a:p>
                      <a:pPr marL="0" algn="ctr" defTabSz="914400" rtl="0" eaLnBrk="1" latinLnBrk="0" hangingPunct="1"/>
                      <a:r>
                        <a:rPr lang="en-US" sz="1800" kern="1200">
                          <a:solidFill>
                            <a:schemeClr val="dk1"/>
                          </a:solidFill>
                          <a:latin typeface="+mn-lt"/>
                          <a:ea typeface="+mn-ea"/>
                          <a:cs typeface="+mn-cs"/>
                        </a:rPr>
                        <a:t>File system provides the detail of the data representation and storage of data.</a:t>
                      </a:r>
                    </a:p>
                  </a:txBody>
                  <a:tcPr marL="69357" marR="69357" marT="34679" marB="34679" anchor="ctr"/>
                </a:tc>
                <a:extLst>
                  <a:ext uri="{0D108BD9-81ED-4DB2-BD59-A6C34878D82A}">
                    <a16:rowId xmlns:a16="http://schemas.microsoft.com/office/drawing/2014/main" val="494979811"/>
                  </a:ext>
                </a:extLst>
              </a:tr>
              <a:tr h="882114">
                <a:tc>
                  <a:txBody>
                    <a:bodyPr/>
                    <a:lstStyle/>
                    <a:p>
                      <a:pPr marL="0" algn="ctr" defTabSz="914400" rtl="0" eaLnBrk="1" latinLnBrk="0" hangingPunct="1"/>
                      <a:r>
                        <a:rPr lang="en-US" sz="1800" kern="1200" dirty="0">
                          <a:solidFill>
                            <a:schemeClr val="dk1"/>
                          </a:solidFill>
                          <a:latin typeface="+mn-lt"/>
                          <a:ea typeface="+mn-ea"/>
                          <a:cs typeface="+mn-cs"/>
                        </a:rPr>
                        <a:t>DBMS provides a crash recovery mechanism, i.e., DBMS protects the user from the system failure.</a:t>
                      </a:r>
                    </a:p>
                  </a:txBody>
                  <a:tcPr marL="69357" marR="69357" marT="34679" marB="34679" anchor="ctr"/>
                </a:tc>
                <a:tc>
                  <a:txBody>
                    <a:bodyPr/>
                    <a:lstStyle/>
                    <a:p>
                      <a:pPr marL="0" algn="ctr" defTabSz="914400" rtl="0" eaLnBrk="1" latinLnBrk="0" hangingPunct="1"/>
                      <a:r>
                        <a:rPr lang="en-US" sz="1800" kern="1200" dirty="0">
                          <a:solidFill>
                            <a:schemeClr val="dk1"/>
                          </a:solidFill>
                          <a:latin typeface="+mn-lt"/>
                          <a:ea typeface="+mn-ea"/>
                          <a:cs typeface="+mn-cs"/>
                        </a:rPr>
                        <a:t>File system doesn't have a crash mechanism, i.e., if the system crashes while entering some data, then the content of the file will lost.</a:t>
                      </a:r>
                    </a:p>
                  </a:txBody>
                  <a:tcPr marL="69357" marR="69357" marT="34679" marB="34679" anchor="ctr"/>
                </a:tc>
                <a:extLst>
                  <a:ext uri="{0D108BD9-81ED-4DB2-BD59-A6C34878D82A}">
                    <a16:rowId xmlns:a16="http://schemas.microsoft.com/office/drawing/2014/main" val="2985662893"/>
                  </a:ext>
                </a:extLst>
              </a:tr>
              <a:tr h="616823">
                <a:tc>
                  <a:txBody>
                    <a:bodyPr/>
                    <a:lstStyle/>
                    <a:p>
                      <a:pPr marL="0" algn="ctr" defTabSz="914400" rtl="0" eaLnBrk="1" latinLnBrk="0" hangingPunct="1"/>
                      <a:r>
                        <a:rPr lang="en-US" sz="1800" kern="1200" dirty="0">
                          <a:solidFill>
                            <a:schemeClr val="dk1"/>
                          </a:solidFill>
                          <a:latin typeface="+mn-lt"/>
                          <a:ea typeface="+mn-ea"/>
                          <a:cs typeface="+mn-cs"/>
                        </a:rPr>
                        <a:t>DBMS provides a good protection mechanism.</a:t>
                      </a:r>
                    </a:p>
                  </a:txBody>
                  <a:tcPr marL="69357" marR="69357" marT="34679" marB="34679" anchor="ctr"/>
                </a:tc>
                <a:tc>
                  <a:txBody>
                    <a:bodyPr/>
                    <a:lstStyle/>
                    <a:p>
                      <a:pPr marL="0" algn="ctr" defTabSz="914400" rtl="0" eaLnBrk="1" latinLnBrk="0" hangingPunct="1"/>
                      <a:r>
                        <a:rPr lang="en-US" sz="1800" kern="1200" dirty="0">
                          <a:solidFill>
                            <a:schemeClr val="dk1"/>
                          </a:solidFill>
                          <a:latin typeface="+mn-lt"/>
                          <a:ea typeface="+mn-ea"/>
                          <a:cs typeface="+mn-cs"/>
                        </a:rPr>
                        <a:t>It is very difficult to protect a file under the file system.</a:t>
                      </a:r>
                    </a:p>
                  </a:txBody>
                  <a:tcPr marL="69357" marR="69357" marT="34679" marB="34679" anchor="ctr"/>
                </a:tc>
                <a:extLst>
                  <a:ext uri="{0D108BD9-81ED-4DB2-BD59-A6C34878D82A}">
                    <a16:rowId xmlns:a16="http://schemas.microsoft.com/office/drawing/2014/main" val="3623677710"/>
                  </a:ext>
                </a:extLst>
              </a:tr>
              <a:tr h="616823">
                <a:tc>
                  <a:txBody>
                    <a:bodyPr/>
                    <a:lstStyle/>
                    <a:p>
                      <a:pPr marL="0" algn="ctr" defTabSz="914400" rtl="0" eaLnBrk="1" latinLnBrk="0" hangingPunct="1"/>
                      <a:r>
                        <a:rPr lang="en-US" sz="1800" kern="1200" dirty="0">
                          <a:solidFill>
                            <a:schemeClr val="dk1"/>
                          </a:solidFill>
                          <a:latin typeface="+mn-lt"/>
                          <a:ea typeface="+mn-ea"/>
                          <a:cs typeface="+mn-cs"/>
                        </a:rPr>
                        <a:t>DBMS contains a wide variety of sophisticated techniques to store and retrieve the data. </a:t>
                      </a:r>
                    </a:p>
                  </a:txBody>
                  <a:tcPr marL="69357" marR="69357" marT="34679" marB="34679" anchor="ctr"/>
                </a:tc>
                <a:tc>
                  <a:txBody>
                    <a:bodyPr/>
                    <a:lstStyle/>
                    <a:p>
                      <a:pPr marL="0" algn="ctr" defTabSz="914400" rtl="0" eaLnBrk="1" latinLnBrk="0" hangingPunct="1"/>
                      <a:r>
                        <a:rPr lang="en-US" sz="1800" kern="1200">
                          <a:solidFill>
                            <a:schemeClr val="dk1"/>
                          </a:solidFill>
                          <a:latin typeface="+mn-lt"/>
                          <a:ea typeface="+mn-ea"/>
                          <a:cs typeface="+mn-cs"/>
                        </a:rPr>
                        <a:t>File system can't efficiently store and retrieve the data.</a:t>
                      </a:r>
                    </a:p>
                  </a:txBody>
                  <a:tcPr marL="69357" marR="69357" marT="34679" marB="34679" anchor="ctr"/>
                </a:tc>
                <a:extLst>
                  <a:ext uri="{0D108BD9-81ED-4DB2-BD59-A6C34878D82A}">
                    <a16:rowId xmlns:a16="http://schemas.microsoft.com/office/drawing/2014/main" val="3705393889"/>
                  </a:ext>
                </a:extLst>
              </a:tr>
              <a:tr h="1147406">
                <a:tc>
                  <a:txBody>
                    <a:bodyPr/>
                    <a:lstStyle/>
                    <a:p>
                      <a:pPr marL="0" algn="ctr" defTabSz="914400" rtl="0" eaLnBrk="1" latinLnBrk="0" hangingPunct="1"/>
                      <a:r>
                        <a:rPr lang="en-US" sz="1800" kern="1200" dirty="0">
                          <a:solidFill>
                            <a:schemeClr val="dk1"/>
                          </a:solidFill>
                          <a:latin typeface="+mn-lt"/>
                          <a:ea typeface="+mn-ea"/>
                          <a:cs typeface="+mn-cs"/>
                        </a:rPr>
                        <a:t>DBMS takes care of Concurrent access of data using some form of locking. </a:t>
                      </a:r>
                    </a:p>
                  </a:txBody>
                  <a:tcPr marL="69357" marR="69357" marT="34679" marB="34679" anchor="ctr"/>
                </a:tc>
                <a:tc>
                  <a:txBody>
                    <a:bodyPr/>
                    <a:lstStyle/>
                    <a:p>
                      <a:pPr marL="0" algn="ctr" defTabSz="914400" rtl="0" eaLnBrk="1" latinLnBrk="0" hangingPunct="1"/>
                      <a:r>
                        <a:rPr lang="en-US" sz="1800" kern="1200" dirty="0">
                          <a:solidFill>
                            <a:schemeClr val="dk1"/>
                          </a:solidFill>
                          <a:latin typeface="+mn-lt"/>
                          <a:ea typeface="+mn-ea"/>
                          <a:cs typeface="+mn-cs"/>
                        </a:rPr>
                        <a:t>In the File system, concurrent access has many problems like redirecting the file while other deleting some information or updating some information.</a:t>
                      </a:r>
                    </a:p>
                  </a:txBody>
                  <a:tcPr marL="69357" marR="69357" marT="34679" marB="34679" anchor="ctr"/>
                </a:tc>
                <a:extLst>
                  <a:ext uri="{0D108BD9-81ED-4DB2-BD59-A6C34878D82A}">
                    <a16:rowId xmlns:a16="http://schemas.microsoft.com/office/drawing/2014/main" val="2806318048"/>
                  </a:ext>
                </a:extLst>
              </a:tr>
            </a:tbl>
          </a:graphicData>
        </a:graphic>
      </p:graphicFrame>
    </p:spTree>
    <p:extLst>
      <p:ext uri="{BB962C8B-B14F-4D97-AF65-F5344CB8AC3E}">
        <p14:creationId xmlns:p14="http://schemas.microsoft.com/office/powerpoint/2010/main" val="764708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500" y="254000"/>
            <a:ext cx="11557000" cy="461665"/>
          </a:xfrm>
          <a:prstGeom prst="rect">
            <a:avLst/>
          </a:prstGeom>
          <a:noFill/>
        </p:spPr>
        <p:txBody>
          <a:bodyPr wrap="square" rtlCol="0">
            <a:spAutoFit/>
          </a:bodyPr>
          <a:lstStyle/>
          <a:p>
            <a:pPr algn="just"/>
            <a:r>
              <a:rPr lang="en-US" sz="2400" b="1" dirty="0" smtClean="0"/>
              <a:t>Difference between DBMS and RDBMS -</a:t>
            </a:r>
          </a:p>
        </p:txBody>
      </p:sp>
      <p:graphicFrame>
        <p:nvGraphicFramePr>
          <p:cNvPr id="2" name="Table 1"/>
          <p:cNvGraphicFramePr>
            <a:graphicFrameLocks noGrp="1"/>
          </p:cNvGraphicFramePr>
          <p:nvPr>
            <p:extLst>
              <p:ext uri="{D42A27DB-BD31-4B8C-83A1-F6EECF244321}">
                <p14:modId xmlns:p14="http://schemas.microsoft.com/office/powerpoint/2010/main" val="1464710336"/>
              </p:ext>
            </p:extLst>
          </p:nvPr>
        </p:nvGraphicFramePr>
        <p:xfrm>
          <a:off x="317500" y="766764"/>
          <a:ext cx="11557000" cy="5470408"/>
        </p:xfrm>
        <a:graphic>
          <a:graphicData uri="http://schemas.openxmlformats.org/drawingml/2006/table">
            <a:tbl>
              <a:tblPr>
                <a:tableStyleId>{284E427A-3D55-4303-BF80-6455036E1DE7}</a:tableStyleId>
              </a:tblPr>
              <a:tblGrid>
                <a:gridCol w="5778500">
                  <a:extLst>
                    <a:ext uri="{9D8B030D-6E8A-4147-A177-3AD203B41FA5}">
                      <a16:colId xmlns:a16="http://schemas.microsoft.com/office/drawing/2014/main" val="1304120652"/>
                    </a:ext>
                  </a:extLst>
                </a:gridCol>
                <a:gridCol w="5778500">
                  <a:extLst>
                    <a:ext uri="{9D8B030D-6E8A-4147-A177-3AD203B41FA5}">
                      <a16:colId xmlns:a16="http://schemas.microsoft.com/office/drawing/2014/main" val="4228797144"/>
                    </a:ext>
                  </a:extLst>
                </a:gridCol>
              </a:tblGrid>
              <a:tr h="255133">
                <a:tc>
                  <a:txBody>
                    <a:bodyPr/>
                    <a:lstStyle/>
                    <a:p>
                      <a:pPr algn="ctr"/>
                      <a:r>
                        <a:rPr lang="en-US" sz="1800" b="1" dirty="0"/>
                        <a:t>DBMS</a:t>
                      </a:r>
                    </a:p>
                  </a:txBody>
                  <a:tcPr marL="41471" marR="41471" marT="20736" marB="20736" anchor="ctr"/>
                </a:tc>
                <a:tc>
                  <a:txBody>
                    <a:bodyPr/>
                    <a:lstStyle/>
                    <a:p>
                      <a:pPr algn="ctr"/>
                      <a:r>
                        <a:rPr lang="en-US" sz="1800" b="1" dirty="0"/>
                        <a:t>RDBMS</a:t>
                      </a:r>
                    </a:p>
                  </a:txBody>
                  <a:tcPr marL="41471" marR="41471" marT="20736" marB="20736" anchor="ctr"/>
                </a:tc>
                <a:extLst>
                  <a:ext uri="{0D108BD9-81ED-4DB2-BD59-A6C34878D82A}">
                    <a16:rowId xmlns:a16="http://schemas.microsoft.com/office/drawing/2014/main" val="2677870331"/>
                  </a:ext>
                </a:extLst>
              </a:tr>
              <a:tr h="367583">
                <a:tc>
                  <a:txBody>
                    <a:bodyPr/>
                    <a:lstStyle/>
                    <a:p>
                      <a:pPr algn="ctr"/>
                      <a:r>
                        <a:rPr lang="en-US" sz="1800" dirty="0"/>
                        <a:t>DBMS applications store data as file.</a:t>
                      </a:r>
                    </a:p>
                  </a:txBody>
                  <a:tcPr marL="41471" marR="41471" marT="20736" marB="20736" anchor="ctr"/>
                </a:tc>
                <a:tc>
                  <a:txBody>
                    <a:bodyPr/>
                    <a:lstStyle/>
                    <a:p>
                      <a:pPr algn="ctr"/>
                      <a:r>
                        <a:rPr lang="en-US" sz="1800"/>
                        <a:t>RDBMS applications store data in a tabular form.</a:t>
                      </a:r>
                    </a:p>
                  </a:txBody>
                  <a:tcPr marL="41471" marR="41471" marT="20736" marB="20736" anchor="ctr"/>
                </a:tc>
                <a:extLst>
                  <a:ext uri="{0D108BD9-81ED-4DB2-BD59-A6C34878D82A}">
                    <a16:rowId xmlns:a16="http://schemas.microsoft.com/office/drawing/2014/main" val="498804284"/>
                  </a:ext>
                </a:extLst>
              </a:tr>
              <a:tr h="682654">
                <a:tc>
                  <a:txBody>
                    <a:bodyPr/>
                    <a:lstStyle/>
                    <a:p>
                      <a:pPr algn="ctr"/>
                      <a:r>
                        <a:rPr lang="en-US" sz="1800" dirty="0"/>
                        <a:t>In DBMS, data is generally stored in either a hierarchical form or a navigational form.</a:t>
                      </a:r>
                    </a:p>
                  </a:txBody>
                  <a:tcPr marL="41471" marR="41471" marT="20736" marB="20736" anchor="ctr"/>
                </a:tc>
                <a:tc>
                  <a:txBody>
                    <a:bodyPr/>
                    <a:lstStyle/>
                    <a:p>
                      <a:pPr algn="ctr"/>
                      <a:r>
                        <a:rPr lang="en-US" sz="1800" dirty="0"/>
                        <a:t>In RDBMS, the tables have an identifier called primary key and the data values are stored in the form of tables.</a:t>
                      </a:r>
                    </a:p>
                  </a:txBody>
                  <a:tcPr marL="41471" marR="41471" marT="20736" marB="20736" anchor="ctr"/>
                </a:tc>
                <a:extLst>
                  <a:ext uri="{0D108BD9-81ED-4DB2-BD59-A6C34878D82A}">
                    <a16:rowId xmlns:a16="http://schemas.microsoft.com/office/drawing/2014/main" val="4176348732"/>
                  </a:ext>
                </a:extLst>
              </a:tr>
              <a:tr h="367583">
                <a:tc>
                  <a:txBody>
                    <a:bodyPr/>
                    <a:lstStyle/>
                    <a:p>
                      <a:pPr algn="ctr"/>
                      <a:r>
                        <a:rPr lang="en-US" sz="1800"/>
                        <a:t>Normalization is not present in DBMS.</a:t>
                      </a:r>
                    </a:p>
                  </a:txBody>
                  <a:tcPr marL="41471" marR="41471" marT="20736" marB="20736" anchor="ctr"/>
                </a:tc>
                <a:tc>
                  <a:txBody>
                    <a:bodyPr/>
                    <a:lstStyle/>
                    <a:p>
                      <a:pPr algn="ctr"/>
                      <a:r>
                        <a:rPr lang="en-US" sz="1800" dirty="0"/>
                        <a:t>Normalization is present in RDBMS.</a:t>
                      </a:r>
                    </a:p>
                  </a:txBody>
                  <a:tcPr marL="41471" marR="41471" marT="20736" marB="20736" anchor="ctr"/>
                </a:tc>
                <a:extLst>
                  <a:ext uri="{0D108BD9-81ED-4DB2-BD59-A6C34878D82A}">
                    <a16:rowId xmlns:a16="http://schemas.microsoft.com/office/drawing/2014/main" val="845464839"/>
                  </a:ext>
                </a:extLst>
              </a:tr>
              <a:tr h="682654">
                <a:tc>
                  <a:txBody>
                    <a:bodyPr/>
                    <a:lstStyle/>
                    <a:p>
                      <a:pPr algn="ctr"/>
                      <a:r>
                        <a:rPr lang="en-US" sz="1800"/>
                        <a:t>DBMS does not apply any security with regards to data manipulation.</a:t>
                      </a:r>
                    </a:p>
                  </a:txBody>
                  <a:tcPr marL="41471" marR="41471" marT="20736" marB="20736" anchor="ctr"/>
                </a:tc>
                <a:tc>
                  <a:txBody>
                    <a:bodyPr/>
                    <a:lstStyle/>
                    <a:p>
                      <a:pPr algn="ctr"/>
                      <a:r>
                        <a:rPr lang="en-US" sz="1800"/>
                        <a:t>RDBMS defines the integrity constraint for the purpose of ACID (Atomocity, Consistency, Isolation and Durability) property.</a:t>
                      </a:r>
                    </a:p>
                  </a:txBody>
                  <a:tcPr marL="41471" marR="41471" marT="20736" marB="20736" anchor="ctr"/>
                </a:tc>
                <a:extLst>
                  <a:ext uri="{0D108BD9-81ED-4DB2-BD59-A6C34878D82A}">
                    <a16:rowId xmlns:a16="http://schemas.microsoft.com/office/drawing/2014/main" val="2750241813"/>
                  </a:ext>
                </a:extLst>
              </a:tr>
              <a:tr h="840189">
                <a:tc>
                  <a:txBody>
                    <a:bodyPr/>
                    <a:lstStyle/>
                    <a:p>
                      <a:pPr algn="ctr"/>
                      <a:r>
                        <a:rPr lang="en-US" sz="1800"/>
                        <a:t>DBMS uses file system to store data, so there will be no relation between the tables.</a:t>
                      </a:r>
                    </a:p>
                  </a:txBody>
                  <a:tcPr marL="41471" marR="41471" marT="20736" marB="20736" anchor="ctr"/>
                </a:tc>
                <a:tc>
                  <a:txBody>
                    <a:bodyPr/>
                    <a:lstStyle/>
                    <a:p>
                      <a:pPr algn="ctr"/>
                      <a:r>
                        <a:rPr lang="en-US" sz="1800"/>
                        <a:t>in RDBMS, data values are stored in the form of tables, so a relationship between these data values will be stored in the form of a table as well.</a:t>
                      </a:r>
                    </a:p>
                  </a:txBody>
                  <a:tcPr marL="41471" marR="41471" marT="20736" marB="20736" anchor="ctr"/>
                </a:tc>
                <a:extLst>
                  <a:ext uri="{0D108BD9-81ED-4DB2-BD59-A6C34878D82A}">
                    <a16:rowId xmlns:a16="http://schemas.microsoft.com/office/drawing/2014/main" val="1584729606"/>
                  </a:ext>
                </a:extLst>
              </a:tr>
              <a:tr h="682654">
                <a:tc>
                  <a:txBody>
                    <a:bodyPr/>
                    <a:lstStyle/>
                    <a:p>
                      <a:pPr algn="ctr"/>
                      <a:r>
                        <a:rPr lang="en-US" sz="1800"/>
                        <a:t>DBMS has to provide some uniform methods to access the stored information.</a:t>
                      </a:r>
                    </a:p>
                  </a:txBody>
                  <a:tcPr marL="41471" marR="41471" marT="20736" marB="20736" anchor="ctr"/>
                </a:tc>
                <a:tc>
                  <a:txBody>
                    <a:bodyPr/>
                    <a:lstStyle/>
                    <a:p>
                      <a:pPr algn="ctr"/>
                      <a:r>
                        <a:rPr lang="en-US" sz="1800"/>
                        <a:t>RDBMS system supports a tabular structure of the data and a relationship between them to access the stored information.</a:t>
                      </a:r>
                    </a:p>
                  </a:txBody>
                  <a:tcPr marL="41471" marR="41471" marT="20736" marB="20736" anchor="ctr"/>
                </a:tc>
                <a:extLst>
                  <a:ext uri="{0D108BD9-81ED-4DB2-BD59-A6C34878D82A}">
                    <a16:rowId xmlns:a16="http://schemas.microsoft.com/office/drawing/2014/main" val="1231688482"/>
                  </a:ext>
                </a:extLst>
              </a:tr>
              <a:tr h="367583">
                <a:tc>
                  <a:txBody>
                    <a:bodyPr/>
                    <a:lstStyle/>
                    <a:p>
                      <a:pPr algn="ctr"/>
                      <a:r>
                        <a:rPr lang="en-US" sz="1800"/>
                        <a:t>DBMS does not support distributed database.</a:t>
                      </a:r>
                    </a:p>
                  </a:txBody>
                  <a:tcPr marL="41471" marR="41471" marT="20736" marB="20736" anchor="ctr"/>
                </a:tc>
                <a:tc>
                  <a:txBody>
                    <a:bodyPr/>
                    <a:lstStyle/>
                    <a:p>
                      <a:pPr algn="ctr"/>
                      <a:r>
                        <a:rPr lang="en-US" sz="1800"/>
                        <a:t>RDBMS supports distributed database.</a:t>
                      </a:r>
                    </a:p>
                  </a:txBody>
                  <a:tcPr marL="41471" marR="41471" marT="20736" marB="20736" anchor="ctr"/>
                </a:tc>
                <a:extLst>
                  <a:ext uri="{0D108BD9-81ED-4DB2-BD59-A6C34878D82A}">
                    <a16:rowId xmlns:a16="http://schemas.microsoft.com/office/drawing/2014/main" val="2980453327"/>
                  </a:ext>
                </a:extLst>
              </a:tr>
              <a:tr h="525119">
                <a:tc>
                  <a:txBody>
                    <a:bodyPr/>
                    <a:lstStyle/>
                    <a:p>
                      <a:pPr algn="ctr"/>
                      <a:r>
                        <a:rPr lang="en-US" sz="1800"/>
                        <a:t>DBMS is meant to be for small organization and deal with small data. it supports single user.</a:t>
                      </a:r>
                    </a:p>
                  </a:txBody>
                  <a:tcPr marL="41471" marR="41471" marT="20736" marB="20736" anchor="ctr"/>
                </a:tc>
                <a:tc>
                  <a:txBody>
                    <a:bodyPr/>
                    <a:lstStyle/>
                    <a:p>
                      <a:pPr algn="ctr"/>
                      <a:r>
                        <a:rPr lang="en-US" sz="1800"/>
                        <a:t>RDBMS is designed to handle large amount of data. it supports multiple users.</a:t>
                      </a:r>
                    </a:p>
                  </a:txBody>
                  <a:tcPr marL="41471" marR="41471" marT="20736" marB="20736" anchor="ctr"/>
                </a:tc>
                <a:extLst>
                  <a:ext uri="{0D108BD9-81ED-4DB2-BD59-A6C34878D82A}">
                    <a16:rowId xmlns:a16="http://schemas.microsoft.com/office/drawing/2014/main" val="3400056108"/>
                  </a:ext>
                </a:extLst>
              </a:tr>
              <a:tr h="367583">
                <a:tc>
                  <a:txBody>
                    <a:bodyPr/>
                    <a:lstStyle/>
                    <a:p>
                      <a:pPr algn="ctr"/>
                      <a:r>
                        <a:rPr lang="en-US" sz="1800"/>
                        <a:t>Examples of DBMS are file systems, xml etc.</a:t>
                      </a:r>
                    </a:p>
                  </a:txBody>
                  <a:tcPr marL="41471" marR="41471" marT="20736" marB="20736" anchor="ctr"/>
                </a:tc>
                <a:tc>
                  <a:txBody>
                    <a:bodyPr/>
                    <a:lstStyle/>
                    <a:p>
                      <a:pPr algn="ctr"/>
                      <a:r>
                        <a:rPr lang="en-US" sz="1800" dirty="0"/>
                        <a:t>Example of RDBMS are mysql, </a:t>
                      </a:r>
                      <a:r>
                        <a:rPr lang="en-US" sz="1800" dirty="0" err="1"/>
                        <a:t>postgre</a:t>
                      </a:r>
                      <a:r>
                        <a:rPr lang="en-US" sz="1800" dirty="0"/>
                        <a:t>, </a:t>
                      </a:r>
                      <a:r>
                        <a:rPr lang="en-US" sz="1800" dirty="0" err="1"/>
                        <a:t>sql</a:t>
                      </a:r>
                      <a:r>
                        <a:rPr lang="en-US" sz="1800" dirty="0"/>
                        <a:t> server, oracle etc.</a:t>
                      </a:r>
                    </a:p>
                  </a:txBody>
                  <a:tcPr marL="41471" marR="41471" marT="20736" marB="20736" anchor="ctr"/>
                </a:tc>
                <a:extLst>
                  <a:ext uri="{0D108BD9-81ED-4DB2-BD59-A6C34878D82A}">
                    <a16:rowId xmlns:a16="http://schemas.microsoft.com/office/drawing/2014/main" val="743263564"/>
                  </a:ext>
                </a:extLst>
              </a:tr>
            </a:tbl>
          </a:graphicData>
        </a:graphic>
      </p:graphicFrame>
    </p:spTree>
    <p:extLst>
      <p:ext uri="{BB962C8B-B14F-4D97-AF65-F5344CB8AC3E}">
        <p14:creationId xmlns:p14="http://schemas.microsoft.com/office/powerpoint/2010/main" val="1263791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17500" y="287338"/>
            <a:ext cx="11595100" cy="614362"/>
          </a:xfrm>
        </p:spPr>
        <p:txBody>
          <a:bodyPr anchor="ctr">
            <a:normAutofit/>
          </a:bodyPr>
          <a:lstStyle/>
          <a:p>
            <a:r>
              <a:rPr lang="en-US" sz="3200" b="1" dirty="0" smtClean="0"/>
              <a:t>What is RDBMS?</a:t>
            </a:r>
            <a:endParaRPr lang="en-US" sz="3200" b="1" dirty="0"/>
          </a:p>
        </p:txBody>
      </p:sp>
      <p:sp>
        <p:nvSpPr>
          <p:cNvPr id="4" name="TextBox 3"/>
          <p:cNvSpPr txBox="1"/>
          <p:nvPr/>
        </p:nvSpPr>
        <p:spPr>
          <a:xfrm>
            <a:off x="317500" y="901700"/>
            <a:ext cx="11557000" cy="5122941"/>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
            </a:pPr>
            <a:r>
              <a:rPr lang="en-US" sz="2000" b="1" dirty="0" smtClean="0"/>
              <a:t>RDBMS</a:t>
            </a:r>
            <a:r>
              <a:rPr lang="en-US" sz="2000" dirty="0" smtClean="0"/>
              <a:t> stands for </a:t>
            </a:r>
            <a:r>
              <a:rPr lang="en-US" sz="2000" b="1" i="1" dirty="0" smtClean="0"/>
              <a:t>Relational Database Management System</a:t>
            </a:r>
            <a:r>
              <a:rPr lang="en-US" sz="2000" dirty="0" smtClean="0"/>
              <a:t>. </a:t>
            </a:r>
          </a:p>
          <a:p>
            <a:pPr marL="457200" indent="-457200" algn="just">
              <a:lnSpc>
                <a:spcPct val="150000"/>
              </a:lnSpc>
              <a:buFont typeface="Wingdings" panose="05000000000000000000" pitchFamily="2" charset="2"/>
              <a:buChar char="§"/>
            </a:pPr>
            <a:r>
              <a:rPr lang="en-US" sz="2000" dirty="0" smtClean="0"/>
              <a:t>All modern database management systems like MS SQL Server, IBM DB2, ORACLE, My-SQL and Microsoft Access are based on RDBMS.</a:t>
            </a:r>
          </a:p>
          <a:p>
            <a:pPr marL="457200" indent="-457200" algn="just">
              <a:lnSpc>
                <a:spcPct val="150000"/>
              </a:lnSpc>
              <a:buFont typeface="Wingdings" panose="05000000000000000000" pitchFamily="2" charset="2"/>
              <a:buChar char="§"/>
            </a:pPr>
            <a:r>
              <a:rPr lang="en-US" sz="2000" dirty="0" smtClean="0"/>
              <a:t>It is called Relational Data Base Management System (RDBMS) because it is based on relational model introduced by </a:t>
            </a:r>
            <a:r>
              <a:rPr lang="en-US" sz="2000" b="1" dirty="0" smtClean="0"/>
              <a:t>E.F. </a:t>
            </a:r>
            <a:r>
              <a:rPr lang="en-US" sz="2000" b="1" dirty="0" err="1" smtClean="0"/>
              <a:t>Codd</a:t>
            </a:r>
            <a:r>
              <a:rPr lang="en-US" sz="2000" dirty="0" smtClean="0"/>
              <a:t>. </a:t>
            </a:r>
          </a:p>
          <a:p>
            <a:pPr marL="457200" indent="-457200" algn="just">
              <a:lnSpc>
                <a:spcPct val="150000"/>
              </a:lnSpc>
              <a:buFont typeface="Wingdings" panose="05000000000000000000" pitchFamily="2" charset="2"/>
              <a:buChar char="§"/>
            </a:pPr>
            <a:r>
              <a:rPr lang="en-US" sz="2000" dirty="0" smtClean="0"/>
              <a:t>Data is represented in terms of tuples (rows) in RDBMS.</a:t>
            </a:r>
          </a:p>
          <a:p>
            <a:pPr marL="457200" indent="-457200" algn="just">
              <a:lnSpc>
                <a:spcPct val="150000"/>
              </a:lnSpc>
              <a:buFont typeface="Wingdings" panose="05000000000000000000" pitchFamily="2" charset="2"/>
              <a:buChar char="§"/>
            </a:pPr>
            <a:r>
              <a:rPr lang="en-US" sz="2000" dirty="0" smtClean="0"/>
              <a:t>Relational database is most commonly used database. It contains number of tables and each table has its own primary key.</a:t>
            </a:r>
          </a:p>
          <a:p>
            <a:pPr marL="457200" indent="-457200" algn="just">
              <a:lnSpc>
                <a:spcPct val="150000"/>
              </a:lnSpc>
              <a:buFont typeface="Wingdings" panose="05000000000000000000" pitchFamily="2" charset="2"/>
              <a:buChar char="§"/>
            </a:pPr>
            <a:r>
              <a:rPr lang="en-US" sz="2000" dirty="0" smtClean="0"/>
              <a:t>Due to a collection of organized set of tables, data can be accessed easily in RDBMS.</a:t>
            </a:r>
          </a:p>
          <a:p>
            <a:pPr marL="457200" indent="-457200" algn="just">
              <a:lnSpc>
                <a:spcPct val="150000"/>
              </a:lnSpc>
              <a:buFont typeface="Wingdings" panose="05000000000000000000" pitchFamily="2" charset="2"/>
              <a:buChar char="§"/>
            </a:pPr>
            <a:r>
              <a:rPr lang="en-US" sz="2000" dirty="0" smtClean="0"/>
              <a:t>During 1970 to 1972, E.F. </a:t>
            </a:r>
            <a:r>
              <a:rPr lang="en-US" sz="2000" dirty="0" err="1" smtClean="0"/>
              <a:t>Codd</a:t>
            </a:r>
            <a:r>
              <a:rPr lang="en-US" sz="2000" dirty="0" smtClean="0"/>
              <a:t> published a paper to propose the use of relational database model.</a:t>
            </a:r>
          </a:p>
          <a:p>
            <a:pPr marL="457200" indent="-457200" algn="just">
              <a:lnSpc>
                <a:spcPct val="150000"/>
              </a:lnSpc>
              <a:buFont typeface="Wingdings" panose="05000000000000000000" pitchFamily="2" charset="2"/>
              <a:buChar char="§"/>
            </a:pPr>
            <a:r>
              <a:rPr lang="en-US" sz="2000" dirty="0" smtClean="0"/>
              <a:t>RDBMS is originally based on that E.F. </a:t>
            </a:r>
            <a:r>
              <a:rPr lang="en-US" sz="2000" dirty="0" err="1" smtClean="0"/>
              <a:t>Codd's</a:t>
            </a:r>
            <a:r>
              <a:rPr lang="en-US" sz="2000" dirty="0" smtClean="0"/>
              <a:t> relational model invention.</a:t>
            </a:r>
          </a:p>
        </p:txBody>
      </p:sp>
    </p:spTree>
    <p:extLst>
      <p:ext uri="{BB962C8B-B14F-4D97-AF65-F5344CB8AC3E}">
        <p14:creationId xmlns:p14="http://schemas.microsoft.com/office/powerpoint/2010/main" val="2874048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17500" y="287338"/>
            <a:ext cx="11595100" cy="614362"/>
          </a:xfrm>
        </p:spPr>
        <p:txBody>
          <a:bodyPr anchor="ctr">
            <a:normAutofit/>
          </a:bodyPr>
          <a:lstStyle/>
          <a:p>
            <a:r>
              <a:rPr lang="en-US" sz="3200" b="1" dirty="0" smtClean="0"/>
              <a:t>What is Table?</a:t>
            </a:r>
            <a:endParaRPr lang="en-US" sz="3200" b="1" dirty="0"/>
          </a:p>
        </p:txBody>
      </p:sp>
      <p:sp>
        <p:nvSpPr>
          <p:cNvPr id="4" name="TextBox 3"/>
          <p:cNvSpPr txBox="1"/>
          <p:nvPr/>
        </p:nvSpPr>
        <p:spPr>
          <a:xfrm>
            <a:off x="317500" y="901700"/>
            <a:ext cx="11557000" cy="967957"/>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
            </a:pPr>
            <a:r>
              <a:rPr lang="en-US" sz="2000" dirty="0" smtClean="0"/>
              <a:t>The RDBMS database uses tables to store data. </a:t>
            </a:r>
          </a:p>
          <a:p>
            <a:pPr marL="457200" indent="-457200" algn="just">
              <a:lnSpc>
                <a:spcPct val="150000"/>
              </a:lnSpc>
              <a:buFont typeface="Wingdings" panose="05000000000000000000" pitchFamily="2" charset="2"/>
              <a:buChar char="§"/>
            </a:pPr>
            <a:r>
              <a:rPr lang="en-US" sz="2000" dirty="0" smtClean="0"/>
              <a:t>A table is a collection of related data entries and contains rows and columns to store data.</a:t>
            </a:r>
          </a:p>
        </p:txBody>
      </p:sp>
      <p:graphicFrame>
        <p:nvGraphicFramePr>
          <p:cNvPr id="3" name="Table 2"/>
          <p:cNvGraphicFramePr>
            <a:graphicFrameLocks noGrp="1"/>
          </p:cNvGraphicFramePr>
          <p:nvPr>
            <p:extLst>
              <p:ext uri="{D42A27DB-BD31-4B8C-83A1-F6EECF244321}">
                <p14:modId xmlns:p14="http://schemas.microsoft.com/office/powerpoint/2010/main" val="1846013331"/>
              </p:ext>
            </p:extLst>
          </p:nvPr>
        </p:nvGraphicFramePr>
        <p:xfrm>
          <a:off x="2212974" y="2099945"/>
          <a:ext cx="7804152" cy="2194560"/>
        </p:xfrm>
        <a:graphic>
          <a:graphicData uri="http://schemas.openxmlformats.org/drawingml/2006/table">
            <a:tbl>
              <a:tblPr>
                <a:tableStyleId>{284E427A-3D55-4303-BF80-6455036E1DE7}</a:tableStyleId>
              </a:tblPr>
              <a:tblGrid>
                <a:gridCol w="1951038">
                  <a:extLst>
                    <a:ext uri="{9D8B030D-6E8A-4147-A177-3AD203B41FA5}">
                      <a16:colId xmlns:a16="http://schemas.microsoft.com/office/drawing/2014/main" val="250739190"/>
                    </a:ext>
                  </a:extLst>
                </a:gridCol>
                <a:gridCol w="1951038">
                  <a:extLst>
                    <a:ext uri="{9D8B030D-6E8A-4147-A177-3AD203B41FA5}">
                      <a16:colId xmlns:a16="http://schemas.microsoft.com/office/drawing/2014/main" val="4283791613"/>
                    </a:ext>
                  </a:extLst>
                </a:gridCol>
                <a:gridCol w="1951038">
                  <a:extLst>
                    <a:ext uri="{9D8B030D-6E8A-4147-A177-3AD203B41FA5}">
                      <a16:colId xmlns:a16="http://schemas.microsoft.com/office/drawing/2014/main" val="966351736"/>
                    </a:ext>
                  </a:extLst>
                </a:gridCol>
                <a:gridCol w="1951038">
                  <a:extLst>
                    <a:ext uri="{9D8B030D-6E8A-4147-A177-3AD203B41FA5}">
                      <a16:colId xmlns:a16="http://schemas.microsoft.com/office/drawing/2014/main" val="2590560469"/>
                    </a:ext>
                  </a:extLst>
                </a:gridCol>
              </a:tblGrid>
              <a:tr h="0">
                <a:tc>
                  <a:txBody>
                    <a:bodyPr/>
                    <a:lstStyle/>
                    <a:p>
                      <a:pPr algn="ctr"/>
                      <a:r>
                        <a:rPr lang="en-US" b="1" dirty="0"/>
                        <a:t>ID</a:t>
                      </a:r>
                    </a:p>
                  </a:txBody>
                  <a:tcPr anchor="ctr"/>
                </a:tc>
                <a:tc>
                  <a:txBody>
                    <a:bodyPr/>
                    <a:lstStyle/>
                    <a:p>
                      <a:pPr algn="ctr"/>
                      <a:r>
                        <a:rPr lang="en-US" b="1" dirty="0"/>
                        <a:t>Name</a:t>
                      </a:r>
                    </a:p>
                  </a:txBody>
                  <a:tcPr anchor="ctr"/>
                </a:tc>
                <a:tc>
                  <a:txBody>
                    <a:bodyPr/>
                    <a:lstStyle/>
                    <a:p>
                      <a:pPr algn="ctr"/>
                      <a:r>
                        <a:rPr lang="en-US" b="1" dirty="0"/>
                        <a:t>AGE</a:t>
                      </a:r>
                    </a:p>
                  </a:txBody>
                  <a:tcPr anchor="ctr"/>
                </a:tc>
                <a:tc>
                  <a:txBody>
                    <a:bodyPr/>
                    <a:lstStyle/>
                    <a:p>
                      <a:pPr algn="ctr"/>
                      <a:r>
                        <a:rPr lang="en-US" b="1" dirty="0"/>
                        <a:t>COURSE</a:t>
                      </a:r>
                    </a:p>
                  </a:txBody>
                  <a:tcPr anchor="ctr"/>
                </a:tc>
                <a:extLst>
                  <a:ext uri="{0D108BD9-81ED-4DB2-BD59-A6C34878D82A}">
                    <a16:rowId xmlns:a16="http://schemas.microsoft.com/office/drawing/2014/main" val="495251386"/>
                  </a:ext>
                </a:extLst>
              </a:tr>
              <a:tr h="0">
                <a:tc>
                  <a:txBody>
                    <a:bodyPr/>
                    <a:lstStyle/>
                    <a:p>
                      <a:pPr algn="ctr"/>
                      <a:r>
                        <a:rPr lang="en-US" dirty="0"/>
                        <a:t>1</a:t>
                      </a:r>
                    </a:p>
                  </a:txBody>
                  <a:tcPr anchor="ctr"/>
                </a:tc>
                <a:tc>
                  <a:txBody>
                    <a:bodyPr/>
                    <a:lstStyle/>
                    <a:p>
                      <a:pPr algn="ctr"/>
                      <a:r>
                        <a:rPr lang="en-US" dirty="0" err="1"/>
                        <a:t>Ajeet</a:t>
                      </a:r>
                      <a:endParaRPr lang="en-US" dirty="0"/>
                    </a:p>
                  </a:txBody>
                  <a:tcPr anchor="ctr"/>
                </a:tc>
                <a:tc>
                  <a:txBody>
                    <a:bodyPr/>
                    <a:lstStyle/>
                    <a:p>
                      <a:pPr algn="ctr"/>
                      <a:r>
                        <a:rPr lang="en-US"/>
                        <a:t>24</a:t>
                      </a:r>
                    </a:p>
                  </a:txBody>
                  <a:tcPr anchor="ctr"/>
                </a:tc>
                <a:tc>
                  <a:txBody>
                    <a:bodyPr/>
                    <a:lstStyle/>
                    <a:p>
                      <a:pPr algn="ctr"/>
                      <a:r>
                        <a:rPr lang="en-US"/>
                        <a:t>B.Tech</a:t>
                      </a:r>
                    </a:p>
                  </a:txBody>
                  <a:tcPr anchor="ctr"/>
                </a:tc>
                <a:extLst>
                  <a:ext uri="{0D108BD9-81ED-4DB2-BD59-A6C34878D82A}">
                    <a16:rowId xmlns:a16="http://schemas.microsoft.com/office/drawing/2014/main" val="3378037867"/>
                  </a:ext>
                </a:extLst>
              </a:tr>
              <a:tr h="0">
                <a:tc>
                  <a:txBody>
                    <a:bodyPr/>
                    <a:lstStyle/>
                    <a:p>
                      <a:pPr algn="ctr"/>
                      <a:r>
                        <a:rPr lang="en-US" dirty="0"/>
                        <a:t>2</a:t>
                      </a:r>
                    </a:p>
                  </a:txBody>
                  <a:tcPr anchor="ctr"/>
                </a:tc>
                <a:tc>
                  <a:txBody>
                    <a:bodyPr/>
                    <a:lstStyle/>
                    <a:p>
                      <a:pPr algn="ctr"/>
                      <a:r>
                        <a:rPr lang="en-US" dirty="0" err="1"/>
                        <a:t>aryan</a:t>
                      </a:r>
                      <a:endParaRPr lang="en-US" dirty="0"/>
                    </a:p>
                  </a:txBody>
                  <a:tcPr anchor="ctr"/>
                </a:tc>
                <a:tc>
                  <a:txBody>
                    <a:bodyPr/>
                    <a:lstStyle/>
                    <a:p>
                      <a:pPr algn="ctr"/>
                      <a:r>
                        <a:rPr lang="en-US"/>
                        <a:t>20</a:t>
                      </a:r>
                    </a:p>
                  </a:txBody>
                  <a:tcPr anchor="ctr"/>
                </a:tc>
                <a:tc>
                  <a:txBody>
                    <a:bodyPr/>
                    <a:lstStyle/>
                    <a:p>
                      <a:pPr algn="ctr"/>
                      <a:r>
                        <a:rPr lang="en-US"/>
                        <a:t>C.A</a:t>
                      </a:r>
                    </a:p>
                  </a:txBody>
                  <a:tcPr anchor="ctr"/>
                </a:tc>
                <a:extLst>
                  <a:ext uri="{0D108BD9-81ED-4DB2-BD59-A6C34878D82A}">
                    <a16:rowId xmlns:a16="http://schemas.microsoft.com/office/drawing/2014/main" val="3766089428"/>
                  </a:ext>
                </a:extLst>
              </a:tr>
              <a:tr h="0">
                <a:tc>
                  <a:txBody>
                    <a:bodyPr/>
                    <a:lstStyle/>
                    <a:p>
                      <a:pPr algn="ctr"/>
                      <a:r>
                        <a:rPr lang="en-US" dirty="0"/>
                        <a:t>3</a:t>
                      </a:r>
                    </a:p>
                  </a:txBody>
                  <a:tcPr anchor="ctr"/>
                </a:tc>
                <a:tc>
                  <a:txBody>
                    <a:bodyPr/>
                    <a:lstStyle/>
                    <a:p>
                      <a:pPr algn="ctr"/>
                      <a:r>
                        <a:rPr lang="en-US" dirty="0"/>
                        <a:t>Mahesh</a:t>
                      </a:r>
                    </a:p>
                  </a:txBody>
                  <a:tcPr anchor="ctr"/>
                </a:tc>
                <a:tc>
                  <a:txBody>
                    <a:bodyPr/>
                    <a:lstStyle/>
                    <a:p>
                      <a:pPr algn="ctr"/>
                      <a:r>
                        <a:rPr lang="en-US" dirty="0"/>
                        <a:t>21</a:t>
                      </a:r>
                    </a:p>
                  </a:txBody>
                  <a:tcPr anchor="ctr"/>
                </a:tc>
                <a:tc>
                  <a:txBody>
                    <a:bodyPr/>
                    <a:lstStyle/>
                    <a:p>
                      <a:pPr algn="ctr"/>
                      <a:r>
                        <a:rPr lang="en-US"/>
                        <a:t>BCA</a:t>
                      </a:r>
                    </a:p>
                  </a:txBody>
                  <a:tcPr anchor="ctr"/>
                </a:tc>
                <a:extLst>
                  <a:ext uri="{0D108BD9-81ED-4DB2-BD59-A6C34878D82A}">
                    <a16:rowId xmlns:a16="http://schemas.microsoft.com/office/drawing/2014/main" val="3569646546"/>
                  </a:ext>
                </a:extLst>
              </a:tr>
              <a:tr h="0">
                <a:tc>
                  <a:txBody>
                    <a:bodyPr/>
                    <a:lstStyle/>
                    <a:p>
                      <a:pPr algn="ctr"/>
                      <a:r>
                        <a:rPr lang="en-US" dirty="0"/>
                        <a:t>4</a:t>
                      </a:r>
                    </a:p>
                  </a:txBody>
                  <a:tcPr anchor="ctr"/>
                </a:tc>
                <a:tc>
                  <a:txBody>
                    <a:bodyPr/>
                    <a:lstStyle/>
                    <a:p>
                      <a:pPr algn="ctr"/>
                      <a:r>
                        <a:rPr lang="en-US"/>
                        <a:t>Ratan</a:t>
                      </a:r>
                    </a:p>
                  </a:txBody>
                  <a:tcPr anchor="ctr"/>
                </a:tc>
                <a:tc>
                  <a:txBody>
                    <a:bodyPr/>
                    <a:lstStyle/>
                    <a:p>
                      <a:pPr algn="ctr"/>
                      <a:r>
                        <a:rPr lang="en-US" dirty="0"/>
                        <a:t>22</a:t>
                      </a:r>
                    </a:p>
                  </a:txBody>
                  <a:tcPr anchor="ctr"/>
                </a:tc>
                <a:tc>
                  <a:txBody>
                    <a:bodyPr/>
                    <a:lstStyle/>
                    <a:p>
                      <a:pPr algn="ctr"/>
                      <a:r>
                        <a:rPr lang="en-US"/>
                        <a:t>MCA</a:t>
                      </a:r>
                    </a:p>
                  </a:txBody>
                  <a:tcPr anchor="ctr"/>
                </a:tc>
                <a:extLst>
                  <a:ext uri="{0D108BD9-81ED-4DB2-BD59-A6C34878D82A}">
                    <a16:rowId xmlns:a16="http://schemas.microsoft.com/office/drawing/2014/main" val="2585273701"/>
                  </a:ext>
                </a:extLst>
              </a:tr>
              <a:tr h="0">
                <a:tc>
                  <a:txBody>
                    <a:bodyPr/>
                    <a:lstStyle/>
                    <a:p>
                      <a:pPr algn="ctr"/>
                      <a:r>
                        <a:rPr lang="en-US" dirty="0"/>
                        <a:t>5</a:t>
                      </a:r>
                    </a:p>
                  </a:txBody>
                  <a:tcPr anchor="ctr"/>
                </a:tc>
                <a:tc>
                  <a:txBody>
                    <a:bodyPr/>
                    <a:lstStyle/>
                    <a:p>
                      <a:pPr algn="ctr"/>
                      <a:r>
                        <a:rPr lang="en-US" dirty="0"/>
                        <a:t>Vimal</a:t>
                      </a:r>
                    </a:p>
                  </a:txBody>
                  <a:tcPr anchor="ctr"/>
                </a:tc>
                <a:tc>
                  <a:txBody>
                    <a:bodyPr/>
                    <a:lstStyle/>
                    <a:p>
                      <a:pPr algn="ctr"/>
                      <a:r>
                        <a:rPr lang="en-US" dirty="0"/>
                        <a:t>26</a:t>
                      </a:r>
                    </a:p>
                  </a:txBody>
                  <a:tcPr anchor="ctr"/>
                </a:tc>
                <a:tc>
                  <a:txBody>
                    <a:bodyPr/>
                    <a:lstStyle/>
                    <a:p>
                      <a:pPr algn="ctr"/>
                      <a:r>
                        <a:rPr lang="en-US" dirty="0"/>
                        <a:t>BSC</a:t>
                      </a:r>
                    </a:p>
                  </a:txBody>
                  <a:tcPr anchor="ctr"/>
                </a:tc>
                <a:extLst>
                  <a:ext uri="{0D108BD9-81ED-4DB2-BD59-A6C34878D82A}">
                    <a16:rowId xmlns:a16="http://schemas.microsoft.com/office/drawing/2014/main" val="993299316"/>
                  </a:ext>
                </a:extLst>
              </a:tr>
            </a:tbl>
          </a:graphicData>
        </a:graphic>
      </p:graphicFrame>
    </p:spTree>
    <p:extLst>
      <p:ext uri="{BB962C8B-B14F-4D97-AF65-F5344CB8AC3E}">
        <p14:creationId xmlns:p14="http://schemas.microsoft.com/office/powerpoint/2010/main" val="17258972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500" y="254000"/>
            <a:ext cx="11557000" cy="4985980"/>
          </a:xfrm>
          <a:prstGeom prst="rect">
            <a:avLst/>
          </a:prstGeom>
          <a:noFill/>
        </p:spPr>
        <p:txBody>
          <a:bodyPr wrap="square" rtlCol="0">
            <a:spAutoFit/>
          </a:bodyPr>
          <a:lstStyle/>
          <a:p>
            <a:pPr algn="just">
              <a:lnSpc>
                <a:spcPct val="150000"/>
              </a:lnSpc>
            </a:pPr>
            <a:r>
              <a:rPr lang="en-US" sz="2400" b="1" dirty="0" smtClean="0"/>
              <a:t>What is Field?</a:t>
            </a:r>
          </a:p>
          <a:p>
            <a:pPr marL="457200" indent="-457200" algn="just">
              <a:lnSpc>
                <a:spcPct val="150000"/>
              </a:lnSpc>
              <a:buFont typeface="Wingdings" panose="05000000000000000000" pitchFamily="2" charset="2"/>
              <a:buChar char="§"/>
            </a:pPr>
            <a:r>
              <a:rPr lang="en-US" sz="2000" dirty="0" smtClean="0"/>
              <a:t>Field is a smaller entity of the table which contains specific information about every record in the table.</a:t>
            </a:r>
          </a:p>
          <a:p>
            <a:pPr algn="just">
              <a:lnSpc>
                <a:spcPct val="150000"/>
              </a:lnSpc>
            </a:pPr>
            <a:r>
              <a:rPr lang="en-US" sz="2400" b="1" dirty="0"/>
              <a:t>What is row or record</a:t>
            </a:r>
            <a:r>
              <a:rPr lang="en-US" sz="2400" b="1" dirty="0" smtClean="0"/>
              <a:t>?</a:t>
            </a:r>
          </a:p>
          <a:p>
            <a:pPr marL="342900" indent="-342900" algn="just">
              <a:lnSpc>
                <a:spcPct val="150000"/>
              </a:lnSpc>
              <a:buFont typeface="Wingdings" panose="05000000000000000000" pitchFamily="2" charset="2"/>
              <a:buChar char="§"/>
            </a:pPr>
            <a:r>
              <a:rPr lang="en-US" sz="2000" dirty="0"/>
              <a:t>A row of a table is also called record. It contains the specific information of each individual entry in the table. It is a horizontal entity in the table</a:t>
            </a:r>
            <a:r>
              <a:rPr lang="en-US" sz="2000" dirty="0" smtClean="0"/>
              <a:t>.</a:t>
            </a:r>
          </a:p>
          <a:p>
            <a:pPr marL="342900" indent="-342900" algn="just">
              <a:lnSpc>
                <a:spcPct val="150000"/>
              </a:lnSpc>
              <a:buFont typeface="Wingdings" panose="05000000000000000000" pitchFamily="2" charset="2"/>
              <a:buChar char="§"/>
            </a:pPr>
            <a:endParaRPr lang="en-US" sz="2000" dirty="0"/>
          </a:p>
          <a:p>
            <a:pPr algn="just">
              <a:lnSpc>
                <a:spcPct val="150000"/>
              </a:lnSpc>
            </a:pPr>
            <a:r>
              <a:rPr lang="en-US" sz="2400" b="1" dirty="0" smtClean="0"/>
              <a:t>What is column?</a:t>
            </a:r>
          </a:p>
          <a:p>
            <a:pPr marL="342900" indent="-342900" algn="just">
              <a:lnSpc>
                <a:spcPct val="150000"/>
              </a:lnSpc>
              <a:buFont typeface="Wingdings" panose="05000000000000000000" pitchFamily="2" charset="2"/>
              <a:buChar char="§"/>
            </a:pPr>
            <a:r>
              <a:rPr lang="en-US" sz="2000" dirty="0" smtClean="0"/>
              <a:t>A column is a vertical entity in the table which contains all information associated with a specific field in a table. For example: "name" is a column in the above table which contains all information about student's name.</a:t>
            </a: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3974722601"/>
              </p:ext>
            </p:extLst>
          </p:nvPr>
        </p:nvGraphicFramePr>
        <p:xfrm>
          <a:off x="1864518" y="2864723"/>
          <a:ext cx="8462964" cy="365760"/>
        </p:xfrm>
        <a:graphic>
          <a:graphicData uri="http://schemas.openxmlformats.org/drawingml/2006/table">
            <a:tbl>
              <a:tblPr>
                <a:tableStyleId>{284E427A-3D55-4303-BF80-6455036E1DE7}</a:tableStyleId>
              </a:tblPr>
              <a:tblGrid>
                <a:gridCol w="2115741">
                  <a:extLst>
                    <a:ext uri="{9D8B030D-6E8A-4147-A177-3AD203B41FA5}">
                      <a16:colId xmlns:a16="http://schemas.microsoft.com/office/drawing/2014/main" val="3968588493"/>
                    </a:ext>
                  </a:extLst>
                </a:gridCol>
                <a:gridCol w="2115741">
                  <a:extLst>
                    <a:ext uri="{9D8B030D-6E8A-4147-A177-3AD203B41FA5}">
                      <a16:colId xmlns:a16="http://schemas.microsoft.com/office/drawing/2014/main" val="3184206713"/>
                    </a:ext>
                  </a:extLst>
                </a:gridCol>
                <a:gridCol w="2115741">
                  <a:extLst>
                    <a:ext uri="{9D8B030D-6E8A-4147-A177-3AD203B41FA5}">
                      <a16:colId xmlns:a16="http://schemas.microsoft.com/office/drawing/2014/main" val="3874672112"/>
                    </a:ext>
                  </a:extLst>
                </a:gridCol>
                <a:gridCol w="2115741">
                  <a:extLst>
                    <a:ext uri="{9D8B030D-6E8A-4147-A177-3AD203B41FA5}">
                      <a16:colId xmlns:a16="http://schemas.microsoft.com/office/drawing/2014/main" val="3075387524"/>
                    </a:ext>
                  </a:extLst>
                </a:gridCol>
              </a:tblGrid>
              <a:tr h="0">
                <a:tc>
                  <a:txBody>
                    <a:bodyPr/>
                    <a:lstStyle/>
                    <a:p>
                      <a:pPr algn="ctr"/>
                      <a:r>
                        <a:rPr lang="en-US" b="1" dirty="0"/>
                        <a:t>1</a:t>
                      </a:r>
                    </a:p>
                  </a:txBody>
                  <a:tcPr anchor="ctr"/>
                </a:tc>
                <a:tc>
                  <a:txBody>
                    <a:bodyPr/>
                    <a:lstStyle/>
                    <a:p>
                      <a:pPr algn="ctr"/>
                      <a:r>
                        <a:rPr lang="en-US" b="1" dirty="0" err="1"/>
                        <a:t>Ajeet</a:t>
                      </a:r>
                      <a:endParaRPr lang="en-US" b="1" dirty="0"/>
                    </a:p>
                  </a:txBody>
                  <a:tcPr anchor="ctr"/>
                </a:tc>
                <a:tc>
                  <a:txBody>
                    <a:bodyPr/>
                    <a:lstStyle/>
                    <a:p>
                      <a:pPr algn="ctr"/>
                      <a:r>
                        <a:rPr lang="en-US" b="1" dirty="0"/>
                        <a:t>24</a:t>
                      </a:r>
                    </a:p>
                  </a:txBody>
                  <a:tcPr anchor="ctr"/>
                </a:tc>
                <a:tc>
                  <a:txBody>
                    <a:bodyPr/>
                    <a:lstStyle/>
                    <a:p>
                      <a:pPr algn="ctr"/>
                      <a:r>
                        <a:rPr lang="en-US" b="1" dirty="0" err="1"/>
                        <a:t>B.Tech</a:t>
                      </a:r>
                      <a:endParaRPr lang="en-US" b="1" dirty="0"/>
                    </a:p>
                  </a:txBody>
                  <a:tcPr anchor="ctr"/>
                </a:tc>
                <a:extLst>
                  <a:ext uri="{0D108BD9-81ED-4DB2-BD59-A6C34878D82A}">
                    <a16:rowId xmlns:a16="http://schemas.microsoft.com/office/drawing/2014/main" val="318471784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97177784"/>
              </p:ext>
            </p:extLst>
          </p:nvPr>
        </p:nvGraphicFramePr>
        <p:xfrm>
          <a:off x="4895254" y="5036185"/>
          <a:ext cx="2401491" cy="1097280"/>
        </p:xfrm>
        <a:graphic>
          <a:graphicData uri="http://schemas.openxmlformats.org/drawingml/2006/table">
            <a:tbl>
              <a:tblPr>
                <a:tableStyleId>{284E427A-3D55-4303-BF80-6455036E1DE7}</a:tableStyleId>
              </a:tblPr>
              <a:tblGrid>
                <a:gridCol w="2401491">
                  <a:extLst>
                    <a:ext uri="{9D8B030D-6E8A-4147-A177-3AD203B41FA5}">
                      <a16:colId xmlns:a16="http://schemas.microsoft.com/office/drawing/2014/main" val="175021574"/>
                    </a:ext>
                  </a:extLst>
                </a:gridCol>
              </a:tblGrid>
              <a:tr h="0">
                <a:tc>
                  <a:txBody>
                    <a:bodyPr/>
                    <a:lstStyle/>
                    <a:p>
                      <a:pPr algn="ctr"/>
                      <a:r>
                        <a:rPr lang="en-US" b="1" dirty="0" err="1"/>
                        <a:t>Ajeet</a:t>
                      </a:r>
                      <a:endParaRPr lang="en-US" b="1" dirty="0"/>
                    </a:p>
                  </a:txBody>
                  <a:tcPr anchor="ctr"/>
                </a:tc>
                <a:extLst>
                  <a:ext uri="{0D108BD9-81ED-4DB2-BD59-A6C34878D82A}">
                    <a16:rowId xmlns:a16="http://schemas.microsoft.com/office/drawing/2014/main" val="8183318"/>
                  </a:ext>
                </a:extLst>
              </a:tr>
              <a:tr h="0">
                <a:tc>
                  <a:txBody>
                    <a:bodyPr/>
                    <a:lstStyle/>
                    <a:p>
                      <a:pPr algn="ctr"/>
                      <a:r>
                        <a:rPr lang="en-US" b="1" dirty="0"/>
                        <a:t>Aryan</a:t>
                      </a:r>
                    </a:p>
                  </a:txBody>
                  <a:tcPr anchor="ctr"/>
                </a:tc>
                <a:extLst>
                  <a:ext uri="{0D108BD9-81ED-4DB2-BD59-A6C34878D82A}">
                    <a16:rowId xmlns:a16="http://schemas.microsoft.com/office/drawing/2014/main" val="2709251862"/>
                  </a:ext>
                </a:extLst>
              </a:tr>
              <a:tr h="0">
                <a:tc>
                  <a:txBody>
                    <a:bodyPr/>
                    <a:lstStyle/>
                    <a:p>
                      <a:pPr algn="ctr"/>
                      <a:r>
                        <a:rPr lang="en-US" b="1" dirty="0"/>
                        <a:t>Mahesh</a:t>
                      </a:r>
                    </a:p>
                  </a:txBody>
                  <a:tcPr anchor="ctr"/>
                </a:tc>
                <a:extLst>
                  <a:ext uri="{0D108BD9-81ED-4DB2-BD59-A6C34878D82A}">
                    <a16:rowId xmlns:a16="http://schemas.microsoft.com/office/drawing/2014/main" val="1421788803"/>
                  </a:ext>
                </a:extLst>
              </a:tr>
            </a:tbl>
          </a:graphicData>
        </a:graphic>
      </p:graphicFrame>
    </p:spTree>
    <p:extLst>
      <p:ext uri="{BB962C8B-B14F-4D97-AF65-F5344CB8AC3E}">
        <p14:creationId xmlns:p14="http://schemas.microsoft.com/office/powerpoint/2010/main" val="2075519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500" y="254000"/>
            <a:ext cx="11557000" cy="5355312"/>
          </a:xfrm>
          <a:prstGeom prst="rect">
            <a:avLst/>
          </a:prstGeom>
          <a:noFill/>
        </p:spPr>
        <p:txBody>
          <a:bodyPr wrap="square" rtlCol="0">
            <a:spAutoFit/>
          </a:bodyPr>
          <a:lstStyle/>
          <a:p>
            <a:pPr algn="just">
              <a:lnSpc>
                <a:spcPct val="150000"/>
              </a:lnSpc>
            </a:pPr>
            <a:r>
              <a:rPr lang="en-US" sz="2400" b="1" dirty="0" smtClean="0"/>
              <a:t>What is NULL Values?</a:t>
            </a:r>
          </a:p>
          <a:p>
            <a:pPr marL="457200" indent="-457200" algn="just">
              <a:lnSpc>
                <a:spcPct val="150000"/>
              </a:lnSpc>
              <a:buFont typeface="Wingdings" panose="05000000000000000000" pitchFamily="2" charset="2"/>
              <a:buChar char="§"/>
            </a:pPr>
            <a:r>
              <a:rPr lang="en-US" sz="2000" dirty="0" smtClean="0"/>
              <a:t>The NULL value of the table specifies that the field has been left blank during record creation. It is totally different from the value filled with zero or a field that contains space.</a:t>
            </a:r>
          </a:p>
          <a:p>
            <a:pPr algn="just">
              <a:lnSpc>
                <a:spcPct val="150000"/>
              </a:lnSpc>
            </a:pPr>
            <a:r>
              <a:rPr lang="en-US" sz="2400" b="1" dirty="0" smtClean="0"/>
              <a:t>What do you mean by Data Integrity?</a:t>
            </a:r>
          </a:p>
          <a:p>
            <a:pPr algn="just">
              <a:lnSpc>
                <a:spcPct val="150000"/>
              </a:lnSpc>
            </a:pPr>
            <a:r>
              <a:rPr lang="en-US" sz="2000" dirty="0" smtClean="0"/>
              <a:t>There are the following categories of data integrity exist with each RDBMS:</a:t>
            </a:r>
          </a:p>
          <a:p>
            <a:pPr marL="342900" indent="-342900" algn="just">
              <a:lnSpc>
                <a:spcPct val="150000"/>
              </a:lnSpc>
              <a:buFont typeface="Wingdings" panose="05000000000000000000" pitchFamily="2" charset="2"/>
              <a:buChar char="§"/>
            </a:pPr>
            <a:r>
              <a:rPr lang="en-US" sz="2000" b="1" dirty="0" smtClean="0"/>
              <a:t>Entity integrity: </a:t>
            </a:r>
            <a:r>
              <a:rPr lang="en-US" sz="2000" dirty="0" smtClean="0"/>
              <a:t>It specifies that there should be no duplicate rows in a table.</a:t>
            </a:r>
          </a:p>
          <a:p>
            <a:pPr marL="342900" indent="-342900" algn="just">
              <a:lnSpc>
                <a:spcPct val="150000"/>
              </a:lnSpc>
              <a:buFont typeface="Wingdings" panose="05000000000000000000" pitchFamily="2" charset="2"/>
              <a:buChar char="§"/>
            </a:pPr>
            <a:r>
              <a:rPr lang="en-US" sz="2000" b="1" dirty="0" smtClean="0"/>
              <a:t>Domain integrity: </a:t>
            </a:r>
            <a:r>
              <a:rPr lang="en-US" sz="2000" dirty="0" smtClean="0"/>
              <a:t>It enforces valid entries for a given column by restricting the type, the format, or the range of values.</a:t>
            </a:r>
          </a:p>
          <a:p>
            <a:pPr marL="342900" indent="-342900" algn="just">
              <a:lnSpc>
                <a:spcPct val="150000"/>
              </a:lnSpc>
              <a:buFont typeface="Wingdings" panose="05000000000000000000" pitchFamily="2" charset="2"/>
              <a:buChar char="§"/>
            </a:pPr>
            <a:r>
              <a:rPr lang="en-US" sz="2000" b="1" dirty="0" smtClean="0"/>
              <a:t>Referential integrity: </a:t>
            </a:r>
            <a:r>
              <a:rPr lang="en-US" sz="2000" dirty="0" smtClean="0"/>
              <a:t>It specifies that rows cannot be deleted, which are used by other records.</a:t>
            </a:r>
          </a:p>
          <a:p>
            <a:pPr marL="342900" indent="-342900" algn="just">
              <a:lnSpc>
                <a:spcPct val="150000"/>
              </a:lnSpc>
              <a:buFont typeface="Wingdings" panose="05000000000000000000" pitchFamily="2" charset="2"/>
              <a:buChar char="§"/>
            </a:pPr>
            <a:r>
              <a:rPr lang="en-US" sz="2000" b="1" dirty="0" smtClean="0"/>
              <a:t>User-defined integrity: </a:t>
            </a:r>
            <a:r>
              <a:rPr lang="en-US" sz="2000" dirty="0" smtClean="0"/>
              <a:t>It enforces some specific business rules that are defined by users. These rules are different from entity, domain or referential integrity. </a:t>
            </a:r>
            <a:endParaRPr lang="en-US" sz="2000" dirty="0"/>
          </a:p>
        </p:txBody>
      </p:sp>
    </p:spTree>
    <p:extLst>
      <p:ext uri="{BB962C8B-B14F-4D97-AF65-F5344CB8AC3E}">
        <p14:creationId xmlns:p14="http://schemas.microsoft.com/office/powerpoint/2010/main" val="35306645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300" y="381000"/>
            <a:ext cx="11760200" cy="5632311"/>
          </a:xfrm>
          <a:prstGeom prst="rect">
            <a:avLst/>
          </a:prstGeom>
          <a:noFill/>
        </p:spPr>
        <p:txBody>
          <a:bodyPr wrap="square" rtlCol="0">
            <a:spAutoFit/>
          </a:bodyPr>
          <a:lstStyle/>
          <a:p>
            <a:pPr algn="just"/>
            <a:r>
              <a:rPr lang="en-US" sz="2400" b="1" dirty="0"/>
              <a:t>Some Definitions </a:t>
            </a:r>
            <a:r>
              <a:rPr lang="en-US" sz="2400" b="1" dirty="0" smtClean="0"/>
              <a:t>–</a:t>
            </a:r>
          </a:p>
          <a:p>
            <a:pPr marL="800100" lvl="1" indent="-342900" algn="just">
              <a:buFont typeface="Arial" panose="020B0604020202020204" pitchFamily="34" charset="0"/>
              <a:buChar char="•"/>
            </a:pPr>
            <a:r>
              <a:rPr lang="en-US" sz="2400" b="1" dirty="0" smtClean="0"/>
              <a:t>Instance – </a:t>
            </a:r>
            <a:r>
              <a:rPr lang="en-US" sz="2000" dirty="0"/>
              <a:t>Current content of the database. (Collection of information stored in database as a particular moment).</a:t>
            </a:r>
          </a:p>
          <a:p>
            <a:pPr marL="800100" lvl="1" indent="-342900" algn="just">
              <a:buFont typeface="Arial" panose="020B0604020202020204" pitchFamily="34" charset="0"/>
              <a:buChar char="•"/>
            </a:pPr>
            <a:r>
              <a:rPr lang="en-US" sz="2400" b="1" dirty="0" smtClean="0"/>
              <a:t>Schema – </a:t>
            </a:r>
            <a:r>
              <a:rPr lang="en-US" sz="2000" dirty="0"/>
              <a:t>Overall design of the database. </a:t>
            </a:r>
            <a:endParaRPr lang="en-US" sz="2000" dirty="0" smtClean="0"/>
          </a:p>
          <a:p>
            <a:pPr algn="just"/>
            <a:endParaRPr lang="en-US" sz="2400" b="1" dirty="0"/>
          </a:p>
          <a:p>
            <a:pPr algn="just"/>
            <a:r>
              <a:rPr lang="en-US" sz="2400" b="1" dirty="0" smtClean="0"/>
              <a:t>Data Independence –</a:t>
            </a:r>
            <a:endParaRPr lang="en-US" sz="2400" b="1" dirty="0"/>
          </a:p>
          <a:p>
            <a:pPr marL="914400" lvl="1" indent="-457200" algn="just">
              <a:buFont typeface="+mj-lt"/>
              <a:buAutoNum type="arabicPeriod"/>
            </a:pPr>
            <a:r>
              <a:rPr lang="en-US" sz="2000" dirty="0"/>
              <a:t>Data independence can be explained using the three-schema architecture.</a:t>
            </a:r>
          </a:p>
          <a:p>
            <a:pPr marL="914400" lvl="1" indent="-457200" algn="just">
              <a:buFont typeface="+mj-lt"/>
              <a:buAutoNum type="arabicPeriod"/>
            </a:pPr>
            <a:r>
              <a:rPr lang="en-US" sz="2000" dirty="0"/>
              <a:t>Data independence refers characteristic of being able to modify the schema at one level of the database system without altering the schema at the next higher level.</a:t>
            </a:r>
          </a:p>
          <a:p>
            <a:pPr marL="914400" lvl="1" indent="-457200" algn="just">
              <a:buFont typeface="+mj-lt"/>
              <a:buAutoNum type="arabicPeriod"/>
            </a:pPr>
            <a:endParaRPr lang="en-US" sz="2000" dirty="0"/>
          </a:p>
          <a:p>
            <a:pPr algn="just"/>
            <a:r>
              <a:rPr lang="en-US" sz="2000" b="1" dirty="0"/>
              <a:t>Logical Data </a:t>
            </a:r>
            <a:r>
              <a:rPr lang="en-US" sz="2000" b="1" dirty="0" smtClean="0"/>
              <a:t>Independence –</a:t>
            </a:r>
            <a:endParaRPr lang="en-US" sz="2000" dirty="0"/>
          </a:p>
          <a:p>
            <a:pPr marL="800100" lvl="1" indent="-342900" algn="just">
              <a:buFont typeface="Wingdings" panose="05000000000000000000" pitchFamily="2" charset="2"/>
              <a:buChar char="§"/>
            </a:pPr>
            <a:r>
              <a:rPr lang="en-US" sz="2000" dirty="0" smtClean="0"/>
              <a:t>Logical </a:t>
            </a:r>
            <a:r>
              <a:rPr lang="en-US" sz="2000" dirty="0"/>
              <a:t>data independence refers characteristic of being able to change the conceptual schema without having to change the external schema.</a:t>
            </a:r>
          </a:p>
          <a:p>
            <a:pPr marL="800100" lvl="1" indent="-342900" algn="just">
              <a:buFont typeface="Wingdings" panose="05000000000000000000" pitchFamily="2" charset="2"/>
              <a:buChar char="§"/>
            </a:pPr>
            <a:r>
              <a:rPr lang="en-US" sz="2000" dirty="0" smtClean="0"/>
              <a:t>Logical </a:t>
            </a:r>
            <a:r>
              <a:rPr lang="en-US" sz="2000" dirty="0"/>
              <a:t>data independence is used to separate the external level from the conceptual view.</a:t>
            </a:r>
          </a:p>
          <a:p>
            <a:pPr marL="800100" lvl="1" indent="-342900" algn="just">
              <a:buFont typeface="Wingdings" panose="05000000000000000000" pitchFamily="2" charset="2"/>
              <a:buChar char="§"/>
            </a:pPr>
            <a:r>
              <a:rPr lang="en-US" sz="2000" dirty="0" smtClean="0"/>
              <a:t>If </a:t>
            </a:r>
            <a:r>
              <a:rPr lang="en-US" sz="2000" dirty="0"/>
              <a:t>we do any changes in the conceptual view of the data, then the user view of the data would not be affected.</a:t>
            </a:r>
          </a:p>
          <a:p>
            <a:pPr marL="800100" lvl="1" indent="-342900" algn="just">
              <a:buFont typeface="Wingdings" panose="05000000000000000000" pitchFamily="2" charset="2"/>
              <a:buChar char="§"/>
            </a:pPr>
            <a:r>
              <a:rPr lang="en-US" sz="2000" dirty="0" smtClean="0"/>
              <a:t>Logical </a:t>
            </a:r>
            <a:r>
              <a:rPr lang="en-US" sz="2000" dirty="0"/>
              <a:t>data independence occurs at the user interface level</a:t>
            </a:r>
            <a:r>
              <a:rPr lang="en-US" sz="2000" dirty="0" smtClean="0"/>
              <a:t>.</a:t>
            </a:r>
            <a:endParaRPr lang="en-US" sz="2000" dirty="0"/>
          </a:p>
        </p:txBody>
      </p:sp>
    </p:spTree>
    <p:extLst>
      <p:ext uri="{BB962C8B-B14F-4D97-AF65-F5344CB8AC3E}">
        <p14:creationId xmlns:p14="http://schemas.microsoft.com/office/powerpoint/2010/main" val="10858213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300" y="254000"/>
            <a:ext cx="11760200" cy="2246769"/>
          </a:xfrm>
          <a:prstGeom prst="rect">
            <a:avLst/>
          </a:prstGeom>
          <a:noFill/>
        </p:spPr>
        <p:txBody>
          <a:bodyPr wrap="square" rtlCol="0">
            <a:spAutoFit/>
          </a:bodyPr>
          <a:lstStyle/>
          <a:p>
            <a:pPr algn="just"/>
            <a:r>
              <a:rPr lang="en-US" sz="2000" b="1" dirty="0" smtClean="0"/>
              <a:t>Physical </a:t>
            </a:r>
            <a:r>
              <a:rPr lang="en-US" sz="2000" b="1" dirty="0"/>
              <a:t>Data </a:t>
            </a:r>
            <a:r>
              <a:rPr lang="en-US" sz="2000" b="1" dirty="0" smtClean="0"/>
              <a:t>Independence –</a:t>
            </a:r>
            <a:endParaRPr lang="en-US" sz="2000" dirty="0"/>
          </a:p>
          <a:p>
            <a:pPr marL="800100" lvl="1" indent="-342900" algn="just">
              <a:buFont typeface="Wingdings" panose="05000000000000000000" pitchFamily="2" charset="2"/>
              <a:buChar char="§"/>
            </a:pPr>
            <a:r>
              <a:rPr lang="en-US" sz="2000" dirty="0" smtClean="0"/>
              <a:t>Physical </a:t>
            </a:r>
            <a:r>
              <a:rPr lang="en-US" sz="2000" dirty="0"/>
              <a:t>data independence can be defined as the capacity to change the internal schema without having to change the conceptual schema.</a:t>
            </a:r>
          </a:p>
          <a:p>
            <a:pPr marL="800100" lvl="1" indent="-342900" algn="just">
              <a:buFont typeface="Wingdings" panose="05000000000000000000" pitchFamily="2" charset="2"/>
              <a:buChar char="§"/>
            </a:pPr>
            <a:r>
              <a:rPr lang="en-US" sz="2000" dirty="0" smtClean="0"/>
              <a:t>If </a:t>
            </a:r>
            <a:r>
              <a:rPr lang="en-US" sz="2000" dirty="0"/>
              <a:t>we do any changes in the storage size of the database system server, then the Conceptual structure of the database will not be affected.</a:t>
            </a:r>
          </a:p>
          <a:p>
            <a:pPr marL="800100" lvl="1" indent="-342900" algn="just">
              <a:buFont typeface="Wingdings" panose="05000000000000000000" pitchFamily="2" charset="2"/>
              <a:buChar char="§"/>
            </a:pPr>
            <a:r>
              <a:rPr lang="en-US" sz="2000" dirty="0" smtClean="0"/>
              <a:t>Physical </a:t>
            </a:r>
            <a:r>
              <a:rPr lang="en-US" sz="2000" dirty="0"/>
              <a:t>data independence is used to separate conceptual levels from the internal levels.</a:t>
            </a:r>
          </a:p>
          <a:p>
            <a:pPr marL="800100" lvl="1" indent="-342900" algn="just">
              <a:buFont typeface="Wingdings" panose="05000000000000000000" pitchFamily="2" charset="2"/>
              <a:buChar char="§"/>
            </a:pPr>
            <a:r>
              <a:rPr lang="en-US" sz="2000" dirty="0" smtClean="0"/>
              <a:t>Physical </a:t>
            </a:r>
            <a:r>
              <a:rPr lang="en-US" sz="2000" dirty="0"/>
              <a:t>data independence occurs at the logical interface level.</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7164"/>
          <a:stretch/>
        </p:blipFill>
        <p:spPr>
          <a:xfrm>
            <a:off x="3899694" y="2678569"/>
            <a:ext cx="4443412" cy="3582531"/>
          </a:xfrm>
          <a:prstGeom prst="rect">
            <a:avLst/>
          </a:prstGeom>
        </p:spPr>
      </p:pic>
    </p:spTree>
    <p:extLst>
      <p:ext uri="{BB962C8B-B14F-4D97-AF65-F5344CB8AC3E}">
        <p14:creationId xmlns:p14="http://schemas.microsoft.com/office/powerpoint/2010/main" val="282469436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204</TotalTime>
  <Words>2356</Words>
  <Application>Microsoft Office PowerPoint</Application>
  <PresentationFormat>Widescreen</PresentationFormat>
  <Paragraphs>180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Retrospect</vt:lpstr>
      <vt:lpstr>Module - II</vt:lpstr>
      <vt:lpstr>PowerPoint Presentation</vt:lpstr>
      <vt:lpstr>PowerPoint Presentation</vt:lpstr>
      <vt:lpstr>What is RDBMS?</vt:lpstr>
      <vt:lpstr>What is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 II</dc:title>
  <dc:creator>CK</dc:creator>
  <cp:lastModifiedBy>CK</cp:lastModifiedBy>
  <cp:revision>28</cp:revision>
  <dcterms:created xsi:type="dcterms:W3CDTF">2021-04-21T04:02:11Z</dcterms:created>
  <dcterms:modified xsi:type="dcterms:W3CDTF">2021-05-12T04:35:13Z</dcterms:modified>
</cp:coreProperties>
</file>