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26" y="-90"/>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588000"/>
            <a:ext cx="9144000" cy="12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54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095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5326381"/>
            <a:ext cx="8833104" cy="25796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349500"/>
            <a:ext cx="6400800" cy="14605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E842C2D-43BE-4AB9-9AF6-ACE6A1776574}" type="datetimeFigureOut">
              <a:rPr lang="en-US" smtClean="0"/>
              <a:pPr/>
              <a:t>3/11/2025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0167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27000"/>
            <a:ext cx="8833104" cy="545592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762760"/>
            <a:ext cx="609600" cy="5080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841500"/>
            <a:ext cx="420624" cy="35052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832876"/>
            <a:ext cx="457200" cy="367771"/>
          </a:xfrm>
        </p:spPr>
        <p:txBody>
          <a:bodyPr/>
          <a:lstStyle>
            <a:lvl1pPr>
              <a:defRPr>
                <a:solidFill>
                  <a:schemeClr val="accent3">
                    <a:shade val="75000"/>
                  </a:schemeClr>
                </a:solidFill>
              </a:defRPr>
            </a:lvl1pPr>
          </a:lstStyle>
          <a:p>
            <a:fld id="{4238321C-011B-4D79-AC9D-6388E3C5ABDE}" type="slidenum">
              <a:rPr lang="en-US" smtClean="0"/>
              <a:pPr/>
              <a:t>‹#›</a:t>
            </a:fld>
            <a:endParaRPr lang="en-US"/>
          </a:p>
        </p:txBody>
      </p:sp>
      <p:sp>
        <p:nvSpPr>
          <p:cNvPr id="8" name="Title 7"/>
          <p:cNvSpPr>
            <a:spLocks noGrp="1"/>
          </p:cNvSpPr>
          <p:nvPr>
            <p:ph type="ctrTitle"/>
          </p:nvPr>
        </p:nvSpPr>
        <p:spPr>
          <a:xfrm>
            <a:off x="685800" y="317500"/>
            <a:ext cx="7772400" cy="14605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842C2D-43BE-4AB9-9AF6-ACE6A1776574}"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8321C-011B-4D79-AC9D-6388E3C5AB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588000"/>
            <a:ext cx="9144000" cy="12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295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5326381"/>
            <a:ext cx="8833104" cy="25796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29540"/>
            <a:ext cx="8833104" cy="545592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542282" y="2731770"/>
            <a:ext cx="520446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438136"/>
            <a:ext cx="609600" cy="5080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516876"/>
            <a:ext cx="420624" cy="35052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508251"/>
            <a:ext cx="457200" cy="367771"/>
          </a:xfrm>
        </p:spPr>
        <p:txBody>
          <a:bodyPr/>
          <a:lstStyle/>
          <a:p>
            <a:fld id="{4238321C-011B-4D79-AC9D-6388E3C5ABDE}" type="slidenum">
              <a:rPr lang="en-US" smtClean="0"/>
              <a:pPr/>
              <a:t>‹#›</a:t>
            </a:fld>
            <a:endParaRPr lang="en-US"/>
          </a:p>
        </p:txBody>
      </p:sp>
      <p:sp>
        <p:nvSpPr>
          <p:cNvPr id="3" name="Vertical Text Placeholder 2"/>
          <p:cNvSpPr>
            <a:spLocks noGrp="1"/>
          </p:cNvSpPr>
          <p:nvPr>
            <p:ph type="body" orient="vert" idx="1"/>
          </p:nvPr>
        </p:nvSpPr>
        <p:spPr>
          <a:xfrm>
            <a:off x="304800" y="254001"/>
            <a:ext cx="6553200" cy="4851139"/>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842C2D-43BE-4AB9-9AF6-ACE6A1776574}"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254001"/>
            <a:ext cx="1447800" cy="4876271"/>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E842C2D-43BE-4AB9-9AF6-ACE6A1776574}"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855310"/>
            <a:ext cx="457200" cy="367771"/>
          </a:xfrm>
        </p:spPr>
        <p:txBody>
          <a:bodyPr/>
          <a:lstStyle/>
          <a:p>
            <a:fld id="{4238321C-011B-4D79-AC9D-6388E3C5ABDE}" type="slidenum">
              <a:rPr lang="en-US" smtClean="0"/>
              <a:pPr/>
              <a:t>‹#›</a:t>
            </a:fld>
            <a:endParaRPr lang="en-US"/>
          </a:p>
        </p:txBody>
      </p:sp>
      <p:sp>
        <p:nvSpPr>
          <p:cNvPr id="8" name="Content Placeholder 7"/>
          <p:cNvSpPr>
            <a:spLocks noGrp="1"/>
          </p:cNvSpPr>
          <p:nvPr>
            <p:ph sz="quarter" idx="1"/>
          </p:nvPr>
        </p:nvSpPr>
        <p:spPr>
          <a:xfrm>
            <a:off x="301752" y="1272540"/>
            <a:ext cx="8503920" cy="3810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588000"/>
            <a:ext cx="9144000" cy="12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2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5876"/>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905000"/>
            <a:ext cx="8833104" cy="254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18627"/>
            <a:ext cx="8833104" cy="1783080"/>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286001"/>
            <a:ext cx="6480174" cy="1394354"/>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5326381"/>
            <a:ext cx="8833104" cy="25796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27000"/>
            <a:ext cx="8833104" cy="545592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E842C2D-43BE-4AB9-9AF6-ACE6A1776574}" type="datetimeFigureOut">
              <a:rPr lang="en-US" smtClean="0"/>
              <a:pPr/>
              <a:t>3/11/2025</a:t>
            </a:fld>
            <a:endParaRPr lang="en-US"/>
          </a:p>
        </p:txBody>
      </p:sp>
      <p:sp>
        <p:nvSpPr>
          <p:cNvPr id="8" name="Straight Connector 7"/>
          <p:cNvSpPr>
            <a:spLocks noChangeShapeType="1"/>
          </p:cNvSpPr>
          <p:nvPr/>
        </p:nvSpPr>
        <p:spPr bwMode="auto">
          <a:xfrm>
            <a:off x="152400" y="20320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762760"/>
            <a:ext cx="609600" cy="5080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841500"/>
            <a:ext cx="420624" cy="35052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832876"/>
            <a:ext cx="457200" cy="367771"/>
          </a:xfrm>
        </p:spPr>
        <p:txBody>
          <a:bodyPr/>
          <a:lstStyle>
            <a:lvl1pPr>
              <a:defRPr>
                <a:solidFill>
                  <a:schemeClr val="accent3">
                    <a:shade val="75000"/>
                  </a:schemeClr>
                </a:solidFill>
              </a:defRPr>
            </a:lvl1pPr>
          </a:lstStyle>
          <a:p>
            <a:fld id="{4238321C-011B-4D79-AC9D-6388E3C5ABDE}" type="slidenum">
              <a:rPr lang="en-US" smtClean="0"/>
              <a:pPr/>
              <a:t>‹#›</a:t>
            </a:fld>
            <a:endParaRPr lang="en-US"/>
          </a:p>
        </p:txBody>
      </p:sp>
      <p:sp>
        <p:nvSpPr>
          <p:cNvPr id="2" name="Title 1"/>
          <p:cNvSpPr>
            <a:spLocks noGrp="1"/>
          </p:cNvSpPr>
          <p:nvPr>
            <p:ph type="title"/>
          </p:nvPr>
        </p:nvSpPr>
        <p:spPr>
          <a:xfrm>
            <a:off x="722313" y="444500"/>
            <a:ext cx="7772400" cy="1270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90500"/>
            <a:ext cx="8534400" cy="63246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5341620"/>
            <a:ext cx="3044952" cy="304800"/>
          </a:xfrm>
        </p:spPr>
        <p:txBody>
          <a:bodyPr/>
          <a:lstStyle/>
          <a:p>
            <a:fld id="{AE842C2D-43BE-4AB9-9AF6-ACE6A1776574}"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8321C-011B-4D79-AC9D-6388E3C5ABDE}" type="slidenum">
              <a:rPr lang="en-US" smtClean="0"/>
              <a:pPr/>
              <a:t>‹#›</a:t>
            </a:fld>
            <a:endParaRPr lang="en-US"/>
          </a:p>
        </p:txBody>
      </p:sp>
      <p:sp>
        <p:nvSpPr>
          <p:cNvPr id="8" name="Straight Connector 7"/>
          <p:cNvSpPr>
            <a:spLocks noChangeShapeType="1"/>
          </p:cNvSpPr>
          <p:nvPr/>
        </p:nvSpPr>
        <p:spPr bwMode="auto">
          <a:xfrm flipV="1">
            <a:off x="4563082" y="1313043"/>
            <a:ext cx="8921" cy="401629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143000"/>
            <a:ext cx="4038600" cy="3901440"/>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143000"/>
            <a:ext cx="4038600" cy="3901440"/>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833562"/>
            <a:ext cx="0" cy="3489960"/>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206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588000"/>
            <a:ext cx="9144000" cy="12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143000"/>
            <a:ext cx="8833104" cy="7620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5326380"/>
            <a:ext cx="8833104" cy="25908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270001"/>
            <a:ext cx="4040188" cy="610812"/>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2" y="1270000"/>
            <a:ext cx="4041775" cy="60960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E842C2D-43BE-4AB9-9AF6-ACE6A1776574}" type="datetimeFigureOut">
              <a:rPr lang="en-US" smtClean="0"/>
              <a:pPr/>
              <a:t>3/11/2025</a:t>
            </a:fld>
            <a:endParaRPr lang="en-US"/>
          </a:p>
        </p:txBody>
      </p:sp>
      <p:sp>
        <p:nvSpPr>
          <p:cNvPr id="8" name="Footer Placeholder 7"/>
          <p:cNvSpPr>
            <a:spLocks noGrp="1"/>
          </p:cNvSpPr>
          <p:nvPr>
            <p:ph type="ftr" sz="quarter" idx="11"/>
          </p:nvPr>
        </p:nvSpPr>
        <p:spPr>
          <a:xfrm>
            <a:off x="304800" y="5341620"/>
            <a:ext cx="3581400" cy="304800"/>
          </a:xfrm>
        </p:spPr>
        <p:txBody>
          <a:bodyPr/>
          <a:lstStyle/>
          <a:p>
            <a:endParaRPr lang="en-US"/>
          </a:p>
        </p:txBody>
      </p:sp>
      <p:sp>
        <p:nvSpPr>
          <p:cNvPr id="15" name="Straight Connector 14"/>
          <p:cNvSpPr>
            <a:spLocks noChangeShapeType="1"/>
          </p:cNvSpPr>
          <p:nvPr/>
        </p:nvSpPr>
        <p:spPr bwMode="auto">
          <a:xfrm>
            <a:off x="152400" y="1066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29540"/>
            <a:ext cx="8833104" cy="545592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059486"/>
            <a:ext cx="4041648" cy="318200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059486"/>
            <a:ext cx="4038600" cy="31851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796697"/>
            <a:ext cx="609600" cy="5080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875437"/>
            <a:ext cx="420624" cy="35052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868680"/>
            <a:ext cx="457200" cy="367771"/>
          </a:xfrm>
        </p:spPr>
        <p:txBody>
          <a:bodyPr/>
          <a:lstStyle>
            <a:lvl1pPr algn="ctr">
              <a:defRPr/>
            </a:lvl1pPr>
          </a:lstStyle>
          <a:p>
            <a:fld id="{4238321C-011B-4D79-AC9D-6388E3C5ABD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842C2D-43BE-4AB9-9AF6-ACE6A1776574}" type="datetimeFigureOut">
              <a:rPr lang="en-US" smtClean="0"/>
              <a:pPr/>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863350"/>
            <a:ext cx="457200" cy="367771"/>
          </a:xfrm>
        </p:spPr>
        <p:txBody>
          <a:bodyPr/>
          <a:lstStyle/>
          <a:p>
            <a:fld id="{4238321C-011B-4D79-AC9D-6388E3C5AB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588000"/>
            <a:ext cx="9144000" cy="12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295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5326381"/>
            <a:ext cx="8833104" cy="25796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32080"/>
            <a:ext cx="8833104" cy="545592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E842C2D-43BE-4AB9-9AF6-ACE6A1776574}" type="datetimeFigureOut">
              <a:rPr lang="en-US" smtClean="0"/>
              <a:pPr/>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5270501"/>
            <a:ext cx="609600" cy="367770"/>
          </a:xfrm>
        </p:spPr>
        <p:txBody>
          <a:bodyPr/>
          <a:lstStyle>
            <a:lvl1pPr>
              <a:defRPr>
                <a:solidFill>
                  <a:srgbClr val="FFFFFF"/>
                </a:solidFill>
              </a:defRPr>
            </a:lvl1pPr>
          </a:lstStyle>
          <a:p>
            <a:fld id="{4238321C-011B-4D79-AC9D-6388E3C5AB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27000"/>
            <a:ext cx="8833104" cy="2540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588000"/>
            <a:ext cx="9144000" cy="12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9906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508000"/>
            <a:ext cx="2743200" cy="48895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762000"/>
            <a:ext cx="2362200" cy="8255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651001"/>
            <a:ext cx="2362200" cy="3454136"/>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27000"/>
            <a:ext cx="8833104" cy="545592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445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71500"/>
            <a:ext cx="5638800" cy="45085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190500"/>
            <a:ext cx="609600" cy="5080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69240"/>
            <a:ext cx="420624" cy="35052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60616"/>
            <a:ext cx="457200" cy="367771"/>
          </a:xfrm>
        </p:spPr>
        <p:txBody>
          <a:bodyPr/>
          <a:lstStyle>
            <a:lvl1pPr>
              <a:defRPr>
                <a:solidFill>
                  <a:schemeClr val="accent3">
                    <a:shade val="75000"/>
                  </a:schemeClr>
                </a:solidFill>
              </a:defRPr>
            </a:lvl1pPr>
          </a:lstStyle>
          <a:p>
            <a:fld id="{4238321C-011B-4D79-AC9D-6388E3C5ABDE}" type="slidenum">
              <a:rPr lang="en-US" smtClean="0"/>
              <a:pPr/>
              <a:t>‹#›</a:t>
            </a:fld>
            <a:endParaRPr lang="en-US"/>
          </a:p>
        </p:txBody>
      </p:sp>
      <p:sp>
        <p:nvSpPr>
          <p:cNvPr id="21" name="Rectangle 20"/>
          <p:cNvSpPr>
            <a:spLocks noChangeArrowheads="1"/>
          </p:cNvSpPr>
          <p:nvPr/>
        </p:nvSpPr>
        <p:spPr bwMode="auto">
          <a:xfrm>
            <a:off x="149352" y="5323654"/>
            <a:ext cx="8833104" cy="25796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E842C2D-43BE-4AB9-9AF6-ACE6A1776574}" type="datetimeFigureOut">
              <a:rPr lang="en-US" smtClean="0"/>
              <a:pPr/>
              <a:t>3/11/2025</a:t>
            </a:fld>
            <a:endParaRPr lang="en-US"/>
          </a:p>
        </p:txBody>
      </p:sp>
      <p:sp>
        <p:nvSpPr>
          <p:cNvPr id="6" name="Footer Placeholder 5"/>
          <p:cNvSpPr>
            <a:spLocks noGrp="1"/>
          </p:cNvSpPr>
          <p:nvPr>
            <p:ph type="ftr" sz="quarter" idx="11"/>
          </p:nvPr>
        </p:nvSpPr>
        <p:spPr>
          <a:xfrm>
            <a:off x="301752" y="5342373"/>
            <a:ext cx="3383280" cy="30480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445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588000"/>
            <a:ext cx="9144000" cy="12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2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27000"/>
            <a:ext cx="8833104" cy="25146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508000"/>
            <a:ext cx="2743200" cy="48895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29540"/>
            <a:ext cx="8833104" cy="545592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90500"/>
            <a:ext cx="609600" cy="5080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69240"/>
            <a:ext cx="420624" cy="35052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60616"/>
            <a:ext cx="457200" cy="367771"/>
          </a:xfrm>
        </p:spPr>
        <p:txBody>
          <a:bodyPr/>
          <a:lstStyle/>
          <a:p>
            <a:fld id="{4238321C-011B-4D79-AC9D-6388E3C5ABDE}" type="slidenum">
              <a:rPr lang="en-US" smtClean="0"/>
              <a:pPr/>
              <a:t>‹#›</a:t>
            </a:fld>
            <a:endParaRPr lang="en-US"/>
          </a:p>
        </p:txBody>
      </p:sp>
      <p:sp>
        <p:nvSpPr>
          <p:cNvPr id="2" name="Title 1"/>
          <p:cNvSpPr>
            <a:spLocks noGrp="1"/>
          </p:cNvSpPr>
          <p:nvPr>
            <p:ph type="title"/>
          </p:nvPr>
        </p:nvSpPr>
        <p:spPr>
          <a:xfrm>
            <a:off x="3000375" y="4191000"/>
            <a:ext cx="5867400" cy="10160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508000"/>
            <a:ext cx="5867400" cy="35560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825500"/>
            <a:ext cx="2438400" cy="43815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5323654"/>
            <a:ext cx="8833104" cy="25796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5337487"/>
            <a:ext cx="3044952" cy="304800"/>
          </a:xfrm>
        </p:spPr>
        <p:txBody>
          <a:bodyPr/>
          <a:lstStyle/>
          <a:p>
            <a:fld id="{AE842C2D-43BE-4AB9-9AF6-ACE6A1776574}" type="datetimeFigureOut">
              <a:rPr lang="en-US" smtClean="0"/>
              <a:pPr/>
              <a:t>3/11/2025</a:t>
            </a:fld>
            <a:endParaRPr lang="en-US"/>
          </a:p>
        </p:txBody>
      </p:sp>
      <p:sp>
        <p:nvSpPr>
          <p:cNvPr id="6" name="Footer Placeholder 5"/>
          <p:cNvSpPr>
            <a:spLocks noGrp="1"/>
          </p:cNvSpPr>
          <p:nvPr>
            <p:ph type="ftr" sz="quarter" idx="11"/>
          </p:nvPr>
        </p:nvSpPr>
        <p:spPr>
          <a:xfrm>
            <a:off x="301752" y="5342373"/>
            <a:ext cx="3584448" cy="3048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588000"/>
            <a:ext cx="9144000" cy="12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16114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715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5323654"/>
            <a:ext cx="8833104" cy="25796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5337487"/>
            <a:ext cx="3044952" cy="304800"/>
          </a:xfrm>
          <a:prstGeom prst="rect">
            <a:avLst/>
          </a:prstGeom>
        </p:spPr>
        <p:txBody>
          <a:bodyPr vert="horz"/>
          <a:lstStyle>
            <a:lvl1pPr algn="r" eaLnBrk="1" latinLnBrk="0" hangingPunct="1">
              <a:defRPr kumimoji="0" sz="1400">
                <a:solidFill>
                  <a:srgbClr val="FFFFFF"/>
                </a:solidFill>
              </a:defRPr>
            </a:lvl1pPr>
          </a:lstStyle>
          <a:p>
            <a:fld id="{AE842C2D-43BE-4AB9-9AF6-ACE6A1776574}" type="datetimeFigureOut">
              <a:rPr lang="en-US" smtClean="0"/>
              <a:pPr/>
              <a:t>3/11/2025</a:t>
            </a:fld>
            <a:endParaRPr lang="en-US"/>
          </a:p>
        </p:txBody>
      </p:sp>
      <p:sp>
        <p:nvSpPr>
          <p:cNvPr id="3" name="Footer Placeholder 2"/>
          <p:cNvSpPr>
            <a:spLocks noGrp="1"/>
          </p:cNvSpPr>
          <p:nvPr>
            <p:ph type="ftr" sz="quarter" idx="3"/>
          </p:nvPr>
        </p:nvSpPr>
        <p:spPr>
          <a:xfrm>
            <a:off x="304800" y="5342373"/>
            <a:ext cx="3581400" cy="30480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29540"/>
            <a:ext cx="8833104" cy="545592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063952"/>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96697"/>
            <a:ext cx="609600" cy="5080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875437"/>
            <a:ext cx="420624" cy="35052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866812"/>
            <a:ext cx="457200" cy="367771"/>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238321C-011B-4D79-AC9D-6388E3C5ABDE}" type="slidenum">
              <a:rPr lang="en-US" smtClean="0"/>
              <a:pPr/>
              <a:t>‹#›</a:t>
            </a:fld>
            <a:endParaRPr lang="en-US"/>
          </a:p>
        </p:txBody>
      </p:sp>
      <p:sp>
        <p:nvSpPr>
          <p:cNvPr id="22" name="Title Placeholder 21"/>
          <p:cNvSpPr>
            <a:spLocks noGrp="1"/>
          </p:cNvSpPr>
          <p:nvPr>
            <p:ph type="title"/>
          </p:nvPr>
        </p:nvSpPr>
        <p:spPr>
          <a:xfrm>
            <a:off x="301752" y="190500"/>
            <a:ext cx="8534400" cy="63246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270000"/>
            <a:ext cx="8534400" cy="38328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ctr">
            <a:normAutofit/>
          </a:bodyPr>
          <a:lstStyle/>
          <a:p>
            <a:endParaRPr lang="en-US" sz="2000" dirty="0"/>
          </a:p>
        </p:txBody>
      </p:sp>
      <p:sp>
        <p:nvSpPr>
          <p:cNvPr id="2" name="Title 1"/>
          <p:cNvSpPr>
            <a:spLocks noGrp="1"/>
          </p:cNvSpPr>
          <p:nvPr>
            <p:ph type="ctrTitle"/>
          </p:nvPr>
        </p:nvSpPr>
        <p:spPr/>
        <p:txBody>
          <a:bodyPr/>
          <a:lstStyle/>
          <a:p>
            <a:r>
              <a:rPr lang="en-US" dirty="0" smtClean="0"/>
              <a:t>ER Modeling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64974"/>
            <a:ext cx="8686800" cy="1477328"/>
          </a:xfrm>
          <a:prstGeom prst="rect">
            <a:avLst/>
          </a:prstGeom>
        </p:spPr>
        <p:txBody>
          <a:bodyPr wrap="square">
            <a:spAutoFit/>
          </a:bodyPr>
          <a:lstStyle/>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Many-to-many relationship - </a:t>
            </a:r>
            <a:r>
              <a:rPr lang="en-US" dirty="0" smtClean="0">
                <a:latin typeface="Arial Unicode MS" pitchFamily="34" charset="-128"/>
                <a:ea typeface="Arial Unicode MS" pitchFamily="34" charset="-128"/>
                <a:cs typeface="Arial Unicode MS" pitchFamily="34" charset="-128"/>
              </a:rPr>
              <a:t>When </a:t>
            </a:r>
            <a:r>
              <a:rPr lang="en-US" dirty="0">
                <a:latin typeface="Arial Unicode MS" pitchFamily="34" charset="-128"/>
                <a:ea typeface="Arial Unicode MS" pitchFamily="34" charset="-128"/>
                <a:cs typeface="Arial Unicode MS" pitchFamily="34" charset="-128"/>
              </a:rPr>
              <a:t>more than one instance of the entity on the left, and more than one instance of an entity on the right associates with the relationship then it is known as a many-to-many relationship.</a:t>
            </a:r>
          </a:p>
          <a:p>
            <a:pPr algn="just"/>
            <a:r>
              <a:rPr lang="en-US" dirty="0">
                <a:latin typeface="Arial Unicode MS" pitchFamily="34" charset="-128"/>
                <a:ea typeface="Arial Unicode MS" pitchFamily="34" charset="-128"/>
                <a:cs typeface="Arial Unicode MS" pitchFamily="34" charset="-128"/>
              </a:rPr>
              <a:t>For example, Employee can assign by many projects and project can have many employees</a:t>
            </a:r>
            <a:r>
              <a:rPr lang="en-US" dirty="0" smtClean="0">
                <a:latin typeface="Arial Unicode MS" pitchFamily="34" charset="-128"/>
                <a:ea typeface="Arial Unicode MS" pitchFamily="34" charset="-128"/>
                <a:cs typeface="Arial Unicode MS" pitchFamily="34" charset="-128"/>
              </a:rPr>
              <a:t>.</a:t>
            </a:r>
            <a:endParaRPr lang="en-US" dirty="0">
              <a:latin typeface="Arial Unicode MS" pitchFamily="34" charset="-128"/>
              <a:ea typeface="Arial Unicode MS" pitchFamily="34" charset="-128"/>
              <a:cs typeface="Arial Unicode MS" pitchFamily="34" charset="-128"/>
            </a:endParaRPr>
          </a:p>
        </p:txBody>
      </p:sp>
      <p:pic>
        <p:nvPicPr>
          <p:cNvPr id="7" name="Picture 6" descr="13.png"/>
          <p:cNvPicPr>
            <a:picLocks noChangeAspect="1"/>
          </p:cNvPicPr>
          <p:nvPr/>
        </p:nvPicPr>
        <p:blipFill>
          <a:blip r:embed="rId2"/>
          <a:stretch>
            <a:fillRect/>
          </a:stretch>
        </p:blipFill>
        <p:spPr>
          <a:xfrm>
            <a:off x="1219200" y="1714500"/>
            <a:ext cx="6793484" cy="113823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43840"/>
            <a:ext cx="8534400" cy="632460"/>
          </a:xfrm>
        </p:spPr>
        <p:txBody>
          <a:bodyPr anchor="ctr">
            <a:normAutofit/>
          </a:bodyPr>
          <a:lstStyle/>
          <a:p>
            <a:r>
              <a:rPr lang="en-US" sz="3000" b="1" dirty="0" smtClean="0">
                <a:solidFill>
                  <a:srgbClr val="C00000"/>
                </a:solidFill>
                <a:latin typeface="Arial Unicode MS" pitchFamily="34" charset="-128"/>
                <a:ea typeface="Arial Unicode MS" pitchFamily="34" charset="-128"/>
                <a:cs typeface="Arial Unicode MS" pitchFamily="34" charset="-128"/>
              </a:rPr>
              <a:t>Notation of ER diagram</a:t>
            </a:r>
            <a:endParaRPr lang="en-US" sz="3000" b="1" dirty="0">
              <a:solidFill>
                <a:srgbClr val="C00000"/>
              </a:solidFill>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sz="quarter" idx="1"/>
          </p:nvPr>
        </p:nvSpPr>
        <p:spPr>
          <a:xfrm>
            <a:off x="304800" y="1958340"/>
            <a:ext cx="3886200" cy="2575560"/>
          </a:xfrm>
        </p:spPr>
        <p:txBody>
          <a:bodyPr>
            <a:noAutofit/>
          </a:bodyPr>
          <a:lstStyle/>
          <a:p>
            <a:pPr algn="just"/>
            <a:r>
              <a:rPr lang="en-US" sz="2200" dirty="0" smtClean="0">
                <a:latin typeface="Arial Unicode MS" pitchFamily="34" charset="-128"/>
                <a:ea typeface="Arial Unicode MS" pitchFamily="34" charset="-128"/>
                <a:cs typeface="Arial Unicode MS" pitchFamily="34" charset="-128"/>
              </a:rPr>
              <a:t>Database can be represented using the notations. In ER diagram, many notations are used to express the cardinality. </a:t>
            </a:r>
          </a:p>
          <a:p>
            <a:pPr algn="just"/>
            <a:r>
              <a:rPr lang="en-US" sz="2200" dirty="0" smtClean="0">
                <a:latin typeface="Arial Unicode MS" pitchFamily="34" charset="-128"/>
                <a:ea typeface="Arial Unicode MS" pitchFamily="34" charset="-128"/>
                <a:cs typeface="Arial Unicode MS" pitchFamily="34" charset="-128"/>
              </a:rPr>
              <a:t>These notations are as follows -</a:t>
            </a:r>
          </a:p>
        </p:txBody>
      </p:sp>
      <p:pic>
        <p:nvPicPr>
          <p:cNvPr id="4" name="Picture 3" descr="14.png"/>
          <p:cNvPicPr>
            <a:picLocks noChangeAspect="1"/>
          </p:cNvPicPr>
          <p:nvPr/>
        </p:nvPicPr>
        <p:blipFill>
          <a:blip r:embed="rId2"/>
          <a:stretch>
            <a:fillRect/>
          </a:stretch>
        </p:blipFill>
        <p:spPr>
          <a:xfrm>
            <a:off x="4267200" y="1333500"/>
            <a:ext cx="4594816" cy="3886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43840"/>
            <a:ext cx="8534400" cy="632460"/>
          </a:xfrm>
        </p:spPr>
        <p:txBody>
          <a:bodyPr anchor="ctr">
            <a:normAutofit/>
          </a:bodyPr>
          <a:lstStyle/>
          <a:p>
            <a:r>
              <a:rPr lang="en-US" sz="3000" b="1" dirty="0" smtClean="0">
                <a:solidFill>
                  <a:srgbClr val="C00000"/>
                </a:solidFill>
                <a:latin typeface="Arial Unicode MS" pitchFamily="34" charset="-128"/>
                <a:ea typeface="Arial Unicode MS" pitchFamily="34" charset="-128"/>
                <a:cs typeface="Arial Unicode MS" pitchFamily="34" charset="-128"/>
              </a:rPr>
              <a:t>Mapping Constraints</a:t>
            </a:r>
            <a:endParaRPr lang="en-US" sz="3000" b="1" dirty="0">
              <a:solidFill>
                <a:srgbClr val="C00000"/>
              </a:solidFill>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sz="quarter" idx="1"/>
          </p:nvPr>
        </p:nvSpPr>
        <p:spPr>
          <a:xfrm>
            <a:off x="304800" y="1333500"/>
            <a:ext cx="8610600" cy="3962400"/>
          </a:xfrm>
        </p:spPr>
        <p:txBody>
          <a:bodyPr>
            <a:noAutofit/>
          </a:bodyPr>
          <a:lstStyle/>
          <a:p>
            <a:pPr algn="just"/>
            <a:r>
              <a:rPr lang="en-US" sz="2000" dirty="0" smtClean="0">
                <a:latin typeface="Arial Unicode MS" pitchFamily="34" charset="-128"/>
                <a:ea typeface="Arial Unicode MS" pitchFamily="34" charset="-128"/>
                <a:cs typeface="Arial Unicode MS" pitchFamily="34" charset="-128"/>
              </a:rPr>
              <a:t>A mapping constraint is a data constraint that expresses the number of entities to which another entity can be related via a relationship set.</a:t>
            </a:r>
          </a:p>
          <a:p>
            <a:pPr algn="just"/>
            <a:r>
              <a:rPr lang="en-US" sz="2000" dirty="0" smtClean="0">
                <a:latin typeface="Arial Unicode MS" pitchFamily="34" charset="-128"/>
                <a:ea typeface="Arial Unicode MS" pitchFamily="34" charset="-128"/>
                <a:cs typeface="Arial Unicode MS" pitchFamily="34" charset="-128"/>
              </a:rPr>
              <a:t>It is most useful in describing the relationship sets that involve more than two entity sets.</a:t>
            </a:r>
          </a:p>
          <a:p>
            <a:pPr algn="just"/>
            <a:r>
              <a:rPr lang="en-US" sz="2000" dirty="0" smtClean="0">
                <a:latin typeface="Arial Unicode MS" pitchFamily="34" charset="-128"/>
                <a:ea typeface="Arial Unicode MS" pitchFamily="34" charset="-128"/>
                <a:cs typeface="Arial Unicode MS" pitchFamily="34" charset="-128"/>
              </a:rPr>
              <a:t>For binary relationship set R on an entity set A and B, there are four possible mapping cardinalities. </a:t>
            </a:r>
          </a:p>
          <a:p>
            <a:pPr algn="just"/>
            <a:r>
              <a:rPr lang="en-US" sz="2000" dirty="0" smtClean="0">
                <a:latin typeface="Arial Unicode MS" pitchFamily="34" charset="-128"/>
                <a:ea typeface="Arial Unicode MS" pitchFamily="34" charset="-128"/>
                <a:cs typeface="Arial Unicode MS" pitchFamily="34" charset="-128"/>
              </a:rPr>
              <a:t>These are as follows:</a:t>
            </a:r>
          </a:p>
          <a:p>
            <a:pPr lvl="1" algn="just"/>
            <a:r>
              <a:rPr lang="en-US" sz="1800" dirty="0" smtClean="0">
                <a:latin typeface="Arial Unicode MS" pitchFamily="34" charset="-128"/>
                <a:ea typeface="Arial Unicode MS" pitchFamily="34" charset="-128"/>
                <a:cs typeface="Arial Unicode MS" pitchFamily="34" charset="-128"/>
              </a:rPr>
              <a:t>One to one (1:1)</a:t>
            </a:r>
          </a:p>
          <a:p>
            <a:pPr lvl="1" algn="just"/>
            <a:r>
              <a:rPr lang="en-US" sz="1800" dirty="0" smtClean="0">
                <a:latin typeface="Arial Unicode MS" pitchFamily="34" charset="-128"/>
                <a:ea typeface="Arial Unicode MS" pitchFamily="34" charset="-128"/>
                <a:cs typeface="Arial Unicode MS" pitchFamily="34" charset="-128"/>
              </a:rPr>
              <a:t>One to many (1:M)</a:t>
            </a:r>
          </a:p>
          <a:p>
            <a:pPr lvl="1" algn="just"/>
            <a:r>
              <a:rPr lang="en-US" sz="1800" dirty="0" smtClean="0">
                <a:latin typeface="Arial Unicode MS" pitchFamily="34" charset="-128"/>
                <a:ea typeface="Arial Unicode MS" pitchFamily="34" charset="-128"/>
                <a:cs typeface="Arial Unicode MS" pitchFamily="34" charset="-128"/>
              </a:rPr>
              <a:t>Many to one (M:1)</a:t>
            </a:r>
          </a:p>
          <a:p>
            <a:pPr lvl="1" algn="just"/>
            <a:r>
              <a:rPr lang="en-US" sz="1800" dirty="0" smtClean="0">
                <a:latin typeface="Arial Unicode MS" pitchFamily="34" charset="-128"/>
                <a:ea typeface="Arial Unicode MS" pitchFamily="34" charset="-128"/>
                <a:cs typeface="Arial Unicode MS" pitchFamily="34" charset="-128"/>
              </a:rPr>
              <a:t>Many to many (M:M)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64974"/>
            <a:ext cx="8686800" cy="3416320"/>
          </a:xfrm>
          <a:prstGeom prst="rect">
            <a:avLst/>
          </a:prstGeom>
        </p:spPr>
        <p:txBody>
          <a:bodyPr wrap="square">
            <a:spAutoFit/>
          </a:bodyPr>
          <a:lstStyle/>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One-to-One - </a:t>
            </a:r>
            <a:r>
              <a:rPr lang="en-US" dirty="0" smtClean="0">
                <a:latin typeface="Arial Unicode MS" pitchFamily="34" charset="-128"/>
                <a:ea typeface="Arial Unicode MS" pitchFamily="34" charset="-128"/>
                <a:cs typeface="Arial Unicode MS" pitchFamily="34" charset="-128"/>
              </a:rPr>
              <a:t>In one-to-one mapping, an entity in E1 is associated with at most one entity in E2, and an entity in E2 is associated with at most one entity in E1.</a:t>
            </a: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solidFill>
                <a:srgbClr val="C00000"/>
              </a:solidFill>
              <a:latin typeface="Arial Unicode MS" pitchFamily="34" charset="-128"/>
              <a:ea typeface="Arial Unicode MS" pitchFamily="34" charset="-128"/>
              <a:cs typeface="Arial Unicode MS" pitchFamily="34" charset="-128"/>
            </a:endParaRPr>
          </a:p>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One-to-Many </a:t>
            </a:r>
            <a:r>
              <a:rPr lang="en-US" dirty="0">
                <a:solidFill>
                  <a:srgbClr val="C00000"/>
                </a:solidFill>
                <a:latin typeface="Arial Unicode MS" pitchFamily="34" charset="-128"/>
                <a:ea typeface="Arial Unicode MS" pitchFamily="34" charset="-128"/>
                <a:cs typeface="Arial Unicode MS" pitchFamily="34" charset="-128"/>
              </a:rPr>
              <a:t>-</a:t>
            </a:r>
            <a:r>
              <a:rPr lang="en-US" dirty="0" smtClean="0">
                <a:latin typeface="Arial Unicode MS" pitchFamily="34" charset="-128"/>
                <a:ea typeface="Arial Unicode MS" pitchFamily="34" charset="-128"/>
                <a:cs typeface="Arial Unicode MS" pitchFamily="34" charset="-128"/>
              </a:rPr>
              <a:t> In one-to-many mapping, an entity in E1 is associated with any number of entities in E2, and an entity in E2 is associated with at most one entity in E1.</a:t>
            </a:r>
            <a:endParaRPr lang="en-US" dirty="0">
              <a:latin typeface="Arial Unicode MS" pitchFamily="34" charset="-128"/>
              <a:ea typeface="Arial Unicode MS" pitchFamily="34" charset="-128"/>
              <a:cs typeface="Arial Unicode MS" pitchFamily="34" charset="-128"/>
            </a:endParaRPr>
          </a:p>
        </p:txBody>
      </p:sp>
      <p:pic>
        <p:nvPicPr>
          <p:cNvPr id="4" name="Picture 3" descr="15.png"/>
          <p:cNvPicPr>
            <a:picLocks noChangeAspect="1"/>
          </p:cNvPicPr>
          <p:nvPr/>
        </p:nvPicPr>
        <p:blipFill>
          <a:blip r:embed="rId2"/>
          <a:srcRect t="7599"/>
          <a:stretch>
            <a:fillRect/>
          </a:stretch>
        </p:blipFill>
        <p:spPr>
          <a:xfrm>
            <a:off x="2819400" y="1028700"/>
            <a:ext cx="3417238" cy="1524000"/>
          </a:xfrm>
          <a:prstGeom prst="rect">
            <a:avLst/>
          </a:prstGeom>
        </p:spPr>
      </p:pic>
      <p:pic>
        <p:nvPicPr>
          <p:cNvPr id="6" name="Picture 5" descr="16.png"/>
          <p:cNvPicPr>
            <a:picLocks noChangeAspect="1"/>
          </p:cNvPicPr>
          <p:nvPr/>
        </p:nvPicPr>
        <p:blipFill>
          <a:blip r:embed="rId3"/>
          <a:stretch>
            <a:fillRect/>
          </a:stretch>
        </p:blipFill>
        <p:spPr>
          <a:xfrm>
            <a:off x="2743200" y="3467100"/>
            <a:ext cx="3606964" cy="1752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64974"/>
            <a:ext cx="8686800" cy="3416320"/>
          </a:xfrm>
          <a:prstGeom prst="rect">
            <a:avLst/>
          </a:prstGeom>
        </p:spPr>
        <p:txBody>
          <a:bodyPr wrap="square">
            <a:spAutoFit/>
          </a:bodyPr>
          <a:lstStyle/>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Many-to-One - </a:t>
            </a:r>
            <a:r>
              <a:rPr lang="en-US" dirty="0" smtClean="0">
                <a:latin typeface="Arial Unicode MS" pitchFamily="34" charset="-128"/>
                <a:ea typeface="Arial Unicode MS" pitchFamily="34" charset="-128"/>
                <a:cs typeface="Arial Unicode MS" pitchFamily="34" charset="-128"/>
              </a:rPr>
              <a:t>In one-to-many mapping, an entity in E1 is associated with at most one entity in E2, and an entity in E2 is associated with any number of entities in E1.</a:t>
            </a:r>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solidFill>
                <a:srgbClr val="C00000"/>
              </a:solidFill>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solidFill>
                <a:srgbClr val="C00000"/>
              </a:solidFill>
              <a:latin typeface="Arial Unicode MS" pitchFamily="34" charset="-128"/>
              <a:ea typeface="Arial Unicode MS" pitchFamily="34" charset="-128"/>
              <a:cs typeface="Arial Unicode MS" pitchFamily="34" charset="-128"/>
            </a:endParaRPr>
          </a:p>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Many-to-Many </a:t>
            </a:r>
            <a:r>
              <a:rPr lang="en-US" dirty="0">
                <a:solidFill>
                  <a:srgbClr val="C00000"/>
                </a:solidFill>
                <a:latin typeface="Arial Unicode MS" pitchFamily="34" charset="-128"/>
                <a:ea typeface="Arial Unicode MS" pitchFamily="34" charset="-128"/>
                <a:cs typeface="Arial Unicode MS" pitchFamily="34" charset="-128"/>
              </a:rPr>
              <a:t>-</a:t>
            </a:r>
            <a:r>
              <a:rPr lang="en-US" dirty="0" smtClean="0">
                <a:latin typeface="Arial Unicode MS" pitchFamily="34" charset="-128"/>
                <a:ea typeface="Arial Unicode MS" pitchFamily="34" charset="-128"/>
                <a:cs typeface="Arial Unicode MS" pitchFamily="34" charset="-128"/>
              </a:rPr>
              <a:t> In many-to-many mapping, an entity in E1 is associated with any number of entities in E2, and an entity in E2 is associated with any number of entities in E1.</a:t>
            </a:r>
            <a:endParaRPr lang="en-US" dirty="0">
              <a:latin typeface="Arial Unicode MS" pitchFamily="34" charset="-128"/>
              <a:ea typeface="Arial Unicode MS" pitchFamily="34" charset="-128"/>
              <a:cs typeface="Arial Unicode MS" pitchFamily="34" charset="-128"/>
            </a:endParaRPr>
          </a:p>
        </p:txBody>
      </p:sp>
      <p:pic>
        <p:nvPicPr>
          <p:cNvPr id="7" name="Picture 6" descr="17.png"/>
          <p:cNvPicPr>
            <a:picLocks noChangeAspect="1"/>
          </p:cNvPicPr>
          <p:nvPr/>
        </p:nvPicPr>
        <p:blipFill>
          <a:blip r:embed="rId2"/>
          <a:stretch>
            <a:fillRect/>
          </a:stretch>
        </p:blipFill>
        <p:spPr>
          <a:xfrm>
            <a:off x="2743200" y="952500"/>
            <a:ext cx="3572277" cy="1600200"/>
          </a:xfrm>
          <a:prstGeom prst="rect">
            <a:avLst/>
          </a:prstGeom>
        </p:spPr>
      </p:pic>
      <p:pic>
        <p:nvPicPr>
          <p:cNvPr id="8" name="Picture 7" descr="18.png"/>
          <p:cNvPicPr>
            <a:picLocks noChangeAspect="1"/>
          </p:cNvPicPr>
          <p:nvPr/>
        </p:nvPicPr>
        <p:blipFill>
          <a:blip r:embed="rId3"/>
          <a:stretch>
            <a:fillRect/>
          </a:stretch>
        </p:blipFill>
        <p:spPr>
          <a:xfrm>
            <a:off x="2438400" y="3390900"/>
            <a:ext cx="3961933" cy="1905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1"/>
            <a:ext cx="8839200" cy="457200"/>
          </a:xfrm>
        </p:spPr>
        <p:txBody>
          <a:bodyPr anchor="ctr">
            <a:normAutofit/>
          </a:bodyPr>
          <a:lstStyle/>
          <a:p>
            <a:r>
              <a:rPr lang="en-US" sz="2400" b="1" dirty="0" smtClean="0">
                <a:solidFill>
                  <a:srgbClr val="C00000"/>
                </a:solidFill>
              </a:rPr>
              <a:t>Sample Example of ER Diagram</a:t>
            </a:r>
            <a:endParaRPr lang="en-US" sz="2400" b="1" dirty="0">
              <a:solidFill>
                <a:srgbClr val="C00000"/>
              </a:solidFill>
            </a:endParaRPr>
          </a:p>
        </p:txBody>
      </p:sp>
      <p:pic>
        <p:nvPicPr>
          <p:cNvPr id="3" name="Picture 2" descr="123.png"/>
          <p:cNvPicPr>
            <a:picLocks noChangeAspect="1"/>
          </p:cNvPicPr>
          <p:nvPr/>
        </p:nvPicPr>
        <p:blipFill>
          <a:blip r:embed="rId2"/>
          <a:stretch>
            <a:fillRect/>
          </a:stretch>
        </p:blipFill>
        <p:spPr>
          <a:xfrm>
            <a:off x="1143000" y="723900"/>
            <a:ext cx="7086600" cy="45701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34.png"/>
          <p:cNvPicPr>
            <a:picLocks noChangeAspect="1"/>
          </p:cNvPicPr>
          <p:nvPr/>
        </p:nvPicPr>
        <p:blipFill>
          <a:blip r:embed="rId2"/>
          <a:stretch>
            <a:fillRect/>
          </a:stretch>
        </p:blipFill>
        <p:spPr>
          <a:xfrm>
            <a:off x="1447800" y="833437"/>
            <a:ext cx="6481349" cy="4386263"/>
          </a:xfrm>
          <a:prstGeom prst="rect">
            <a:avLst/>
          </a:prstGeom>
        </p:spPr>
      </p:pic>
      <p:sp>
        <p:nvSpPr>
          <p:cNvPr id="3" name="TextBox 2"/>
          <p:cNvSpPr txBox="1"/>
          <p:nvPr/>
        </p:nvSpPr>
        <p:spPr>
          <a:xfrm>
            <a:off x="152400" y="190500"/>
            <a:ext cx="8839200" cy="461665"/>
          </a:xfrm>
          <a:prstGeom prst="rect">
            <a:avLst/>
          </a:prstGeom>
          <a:noFill/>
        </p:spPr>
        <p:txBody>
          <a:bodyPr wrap="square" rtlCol="0">
            <a:spAutoFit/>
          </a:bodyPr>
          <a:lstStyle/>
          <a:p>
            <a:pPr algn="ctr"/>
            <a:r>
              <a:rPr lang="en-US" sz="2400" b="1" dirty="0" smtClean="0">
                <a:solidFill>
                  <a:srgbClr val="C00000"/>
                </a:solidFill>
                <a:latin typeface="+mj-lt"/>
                <a:ea typeface="+mj-ea"/>
                <a:cs typeface="+mj-cs"/>
              </a:rPr>
              <a:t>Database Table Structure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1"/>
            <a:ext cx="8839200" cy="457200"/>
          </a:xfrm>
        </p:spPr>
        <p:txBody>
          <a:bodyPr anchor="ctr">
            <a:normAutofit/>
          </a:bodyPr>
          <a:lstStyle/>
          <a:p>
            <a:r>
              <a:rPr lang="en-US" sz="2400" b="1" dirty="0" smtClean="0">
                <a:solidFill>
                  <a:srgbClr val="C00000"/>
                </a:solidFill>
              </a:rPr>
              <a:t>Sample Example of University ER Diagram</a:t>
            </a:r>
            <a:endParaRPr lang="en-US" sz="2400" b="1" dirty="0">
              <a:solidFill>
                <a:srgbClr val="C00000"/>
              </a:solidFill>
            </a:endParaRPr>
          </a:p>
        </p:txBody>
      </p:sp>
      <p:pic>
        <p:nvPicPr>
          <p:cNvPr id="4" name="Picture 3" descr="234.jpg"/>
          <p:cNvPicPr>
            <a:picLocks noChangeAspect="1"/>
          </p:cNvPicPr>
          <p:nvPr/>
        </p:nvPicPr>
        <p:blipFill>
          <a:blip r:embed="rId2"/>
          <a:srcRect t="12667" b="10000"/>
          <a:stretch>
            <a:fillRect/>
          </a:stretch>
        </p:blipFill>
        <p:spPr>
          <a:xfrm>
            <a:off x="762000" y="800100"/>
            <a:ext cx="7620000" cy="4419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Keys</a:t>
            </a:r>
            <a:endParaRPr lang="en-US" b="1" dirty="0"/>
          </a:p>
        </p:txBody>
      </p:sp>
      <p:sp>
        <p:nvSpPr>
          <p:cNvPr id="3" name="Content Placeholder 2"/>
          <p:cNvSpPr>
            <a:spLocks noGrp="1"/>
          </p:cNvSpPr>
          <p:nvPr>
            <p:ph sz="quarter" idx="1"/>
          </p:nvPr>
        </p:nvSpPr>
        <p:spPr>
          <a:xfrm>
            <a:off x="228600" y="1272540"/>
            <a:ext cx="8686800" cy="2880360"/>
          </a:xfrm>
        </p:spPr>
        <p:txBody>
          <a:bodyPr>
            <a:normAutofit/>
          </a:bodyPr>
          <a:lstStyle/>
          <a:p>
            <a:pPr marL="342900" indent="-342900" algn="just">
              <a:buFont typeface="+mj-lt"/>
              <a:buAutoNum type="arabicPeriod"/>
            </a:pPr>
            <a:r>
              <a:rPr lang="en-US" sz="1800" dirty="0" smtClean="0"/>
              <a:t>Keys play an important role in the relational database.</a:t>
            </a:r>
          </a:p>
          <a:p>
            <a:pPr marL="342900" indent="-342900" algn="just">
              <a:buFont typeface="+mj-lt"/>
              <a:buAutoNum type="arabicPeriod"/>
            </a:pPr>
            <a:r>
              <a:rPr lang="en-US" sz="1800" dirty="0" smtClean="0"/>
              <a:t>It is used to uniquely identify any record or row of data from the table. It is also used to establish and identify relationships between tables.</a:t>
            </a:r>
          </a:p>
          <a:p>
            <a:pPr algn="just">
              <a:buNone/>
            </a:pPr>
            <a:endParaRPr lang="en-US" sz="1800" dirty="0" smtClean="0"/>
          </a:p>
          <a:p>
            <a:pPr algn="just">
              <a:buNone/>
            </a:pPr>
            <a:r>
              <a:rPr lang="en-US" sz="1800" dirty="0" smtClean="0"/>
              <a:t>	</a:t>
            </a:r>
            <a:r>
              <a:rPr lang="en-US" sz="1800" b="1" dirty="0" smtClean="0"/>
              <a:t>For example:</a:t>
            </a:r>
            <a:r>
              <a:rPr lang="en-US" sz="1800" dirty="0" smtClean="0"/>
              <a:t> In Student table, ID is used as a key because it is unique for each student. In PERSON table, passport_number, license_number, SSN are keys since they are unique for each person.</a:t>
            </a:r>
          </a:p>
          <a:p>
            <a:pPr algn="just"/>
            <a:endParaRPr lang="en-US" sz="1800" b="1" dirty="0" smtClean="0"/>
          </a:p>
          <a:p>
            <a:pPr algn="just"/>
            <a:r>
              <a:rPr lang="en-US" sz="1800" b="1" dirty="0" smtClean="0"/>
              <a:t>Types of  Different Keys:</a:t>
            </a:r>
            <a:endParaRPr lang="en-US" sz="1300" b="1" dirty="0" smtClean="0"/>
          </a:p>
        </p:txBody>
      </p:sp>
      <p:graphicFrame>
        <p:nvGraphicFramePr>
          <p:cNvPr id="5" name="Table 4"/>
          <p:cNvGraphicFramePr>
            <a:graphicFrameLocks noGrp="1"/>
          </p:cNvGraphicFramePr>
          <p:nvPr/>
        </p:nvGraphicFramePr>
        <p:xfrm>
          <a:off x="228600" y="4305300"/>
          <a:ext cx="8686800" cy="741680"/>
        </p:xfrm>
        <a:graphic>
          <a:graphicData uri="http://schemas.openxmlformats.org/drawingml/2006/table">
            <a:tbl>
              <a:tblPr firstRow="1" bandRow="1">
                <a:tableStyleId>{5940675A-B579-460E-94D1-54222C63F5DA}</a:tableStyleId>
              </a:tblPr>
              <a:tblGrid>
                <a:gridCol w="1600200"/>
                <a:gridCol w="1874520"/>
                <a:gridCol w="1737360"/>
                <a:gridCol w="1737360"/>
                <a:gridCol w="1737360"/>
              </a:tblGrid>
              <a:tr h="370840">
                <a:tc>
                  <a:txBody>
                    <a:bodyPr/>
                    <a:lstStyle/>
                    <a:p>
                      <a:pPr algn="ctr"/>
                      <a:r>
                        <a:rPr lang="en-US" sz="1600" b="1" dirty="0" smtClean="0">
                          <a:solidFill>
                            <a:srgbClr val="C00000"/>
                          </a:solidFill>
                        </a:rPr>
                        <a:t>Super Key</a:t>
                      </a:r>
                      <a:endParaRPr lang="en-US" sz="1600" b="1" dirty="0">
                        <a:solidFill>
                          <a:srgbClr val="C00000"/>
                        </a:solidFill>
                      </a:endParaRPr>
                    </a:p>
                  </a:txBody>
                  <a:tcPr anchor="ctr"/>
                </a:tc>
                <a:tc>
                  <a:txBody>
                    <a:bodyPr/>
                    <a:lstStyle/>
                    <a:p>
                      <a:pPr algn="ctr"/>
                      <a:r>
                        <a:rPr lang="en-US" sz="1600" b="1" dirty="0" smtClean="0">
                          <a:solidFill>
                            <a:srgbClr val="C00000"/>
                          </a:solidFill>
                        </a:rPr>
                        <a:t>Candidate</a:t>
                      </a:r>
                      <a:r>
                        <a:rPr lang="en-US" sz="1600" b="1" baseline="0" dirty="0" smtClean="0">
                          <a:solidFill>
                            <a:srgbClr val="C00000"/>
                          </a:solidFill>
                        </a:rPr>
                        <a:t> Key</a:t>
                      </a:r>
                      <a:endParaRPr lang="en-US" sz="1600" b="1" dirty="0">
                        <a:solidFill>
                          <a:srgbClr val="C00000"/>
                        </a:solidFill>
                      </a:endParaRPr>
                    </a:p>
                  </a:txBody>
                  <a:tcPr anchor="ctr"/>
                </a:tc>
                <a:tc>
                  <a:txBody>
                    <a:bodyPr/>
                    <a:lstStyle/>
                    <a:p>
                      <a:pPr algn="ctr"/>
                      <a:r>
                        <a:rPr lang="en-US" sz="1600" b="1" dirty="0" smtClean="0">
                          <a:solidFill>
                            <a:srgbClr val="C00000"/>
                          </a:solidFill>
                        </a:rPr>
                        <a:t>Primary Key</a:t>
                      </a:r>
                      <a:endParaRPr lang="en-US" sz="1600" b="1" dirty="0">
                        <a:solidFill>
                          <a:srgbClr val="C00000"/>
                        </a:solidFill>
                      </a:endParaRPr>
                    </a:p>
                  </a:txBody>
                  <a:tcPr anchor="ctr"/>
                </a:tc>
                <a:tc>
                  <a:txBody>
                    <a:bodyPr/>
                    <a:lstStyle/>
                    <a:p>
                      <a:pPr algn="ctr"/>
                      <a:r>
                        <a:rPr lang="en-US" sz="1600" b="1" dirty="0" smtClean="0">
                          <a:solidFill>
                            <a:srgbClr val="C00000"/>
                          </a:solidFill>
                        </a:rPr>
                        <a:t>Secondary key</a:t>
                      </a:r>
                      <a:endParaRPr lang="en-US" sz="1600" b="1" dirty="0">
                        <a:solidFill>
                          <a:srgbClr val="C00000"/>
                        </a:solidFill>
                      </a:endParaRPr>
                    </a:p>
                  </a:txBody>
                  <a:tcPr anchor="ctr"/>
                </a:tc>
                <a:tc>
                  <a:txBody>
                    <a:bodyPr/>
                    <a:lstStyle/>
                    <a:p>
                      <a:pPr algn="ctr"/>
                      <a:r>
                        <a:rPr lang="en-US" sz="1600" b="1" dirty="0" smtClean="0">
                          <a:solidFill>
                            <a:srgbClr val="C00000"/>
                          </a:solidFill>
                        </a:rPr>
                        <a:t>Foreign</a:t>
                      </a:r>
                      <a:r>
                        <a:rPr lang="en-US" sz="1600" b="1" baseline="0" dirty="0" smtClean="0">
                          <a:solidFill>
                            <a:srgbClr val="C00000"/>
                          </a:solidFill>
                        </a:rPr>
                        <a:t> Key</a:t>
                      </a:r>
                      <a:endParaRPr lang="en-US" sz="1600" b="1" dirty="0">
                        <a:solidFill>
                          <a:srgbClr val="C00000"/>
                        </a:solidFill>
                      </a:endParaRPr>
                    </a:p>
                  </a:txBody>
                  <a:tcPr anchor="ctr"/>
                </a:tc>
              </a:tr>
              <a:tr h="370840">
                <a:tc>
                  <a:txBody>
                    <a:bodyPr/>
                    <a:lstStyle/>
                    <a:p>
                      <a:pPr algn="ctr"/>
                      <a:r>
                        <a:rPr lang="en-US" sz="1600" b="1" dirty="0" smtClean="0">
                          <a:solidFill>
                            <a:srgbClr val="C00000"/>
                          </a:solidFill>
                        </a:rPr>
                        <a:t>Unique Key</a:t>
                      </a:r>
                      <a:endParaRPr lang="en-US" sz="1600" b="1" dirty="0">
                        <a:solidFill>
                          <a:srgbClr val="C00000"/>
                        </a:solidFill>
                      </a:endParaRPr>
                    </a:p>
                  </a:txBody>
                  <a:tcPr anchor="ctr"/>
                </a:tc>
                <a:tc>
                  <a:txBody>
                    <a:bodyPr/>
                    <a:lstStyle/>
                    <a:p>
                      <a:pPr algn="ctr"/>
                      <a:r>
                        <a:rPr lang="en-US" sz="1600" b="1" dirty="0" smtClean="0">
                          <a:solidFill>
                            <a:srgbClr val="C00000"/>
                          </a:solidFill>
                        </a:rPr>
                        <a:t>Composite Key</a:t>
                      </a:r>
                      <a:endParaRPr lang="en-US" sz="1600" b="1" dirty="0">
                        <a:solidFill>
                          <a:srgbClr val="C00000"/>
                        </a:solidFill>
                      </a:endParaRPr>
                    </a:p>
                  </a:txBody>
                  <a:tcPr anchor="ctr"/>
                </a:tc>
                <a:tc>
                  <a:txBody>
                    <a:bodyPr/>
                    <a:lstStyle/>
                    <a:p>
                      <a:pPr algn="ctr"/>
                      <a:r>
                        <a:rPr lang="en-US" sz="1600" b="1" dirty="0" smtClean="0">
                          <a:solidFill>
                            <a:srgbClr val="C00000"/>
                          </a:solidFill>
                        </a:rPr>
                        <a:t>Surrogate Key</a:t>
                      </a:r>
                      <a:endParaRPr lang="en-US" sz="1600" b="1" dirty="0">
                        <a:solidFill>
                          <a:srgbClr val="C00000"/>
                        </a:solidFill>
                      </a:endParaRPr>
                    </a:p>
                  </a:txBody>
                  <a:tcPr anchor="ctr"/>
                </a:tc>
                <a:tc>
                  <a:txBody>
                    <a:bodyPr/>
                    <a:lstStyle/>
                    <a:p>
                      <a:pPr algn="ctr"/>
                      <a:r>
                        <a:rPr lang="en-US" sz="1600" b="1" dirty="0" smtClean="0">
                          <a:solidFill>
                            <a:srgbClr val="C00000"/>
                          </a:solidFill>
                        </a:rPr>
                        <a:t>Partial Key</a:t>
                      </a:r>
                      <a:endParaRPr lang="en-US" sz="1600" b="1" dirty="0">
                        <a:solidFill>
                          <a:srgbClr val="C00000"/>
                        </a:solidFill>
                      </a:endParaRPr>
                    </a:p>
                  </a:txBody>
                  <a:tcPr anchor="ctr"/>
                </a:tc>
                <a:tc>
                  <a:txBody>
                    <a:bodyPr/>
                    <a:lstStyle/>
                    <a:p>
                      <a:pPr algn="ctr"/>
                      <a:r>
                        <a:rPr lang="en-US" sz="1600" b="1" dirty="0" smtClean="0">
                          <a:solidFill>
                            <a:srgbClr val="C00000"/>
                          </a:solidFill>
                        </a:rPr>
                        <a:t>Alternate Key</a:t>
                      </a:r>
                      <a:endParaRPr lang="en-US" sz="1600" b="1" dirty="0">
                        <a:solidFill>
                          <a:srgbClr val="C00000"/>
                        </a:solidFill>
                      </a:endParaRPr>
                    </a:p>
                  </a:txBody>
                  <a:tcPr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52400" y="358140"/>
          <a:ext cx="8839200" cy="4785360"/>
        </p:xfrm>
        <a:graphic>
          <a:graphicData uri="http://schemas.openxmlformats.org/drawingml/2006/table">
            <a:tbl>
              <a:tblPr firstRow="1" bandRow="1">
                <a:tableStyleId>{5940675A-B579-460E-94D1-54222C63F5DA}</a:tableStyleId>
              </a:tblPr>
              <a:tblGrid>
                <a:gridCol w="1844703"/>
                <a:gridCol w="6994497"/>
              </a:tblGrid>
              <a:tr h="370840">
                <a:tc>
                  <a:txBody>
                    <a:bodyPr/>
                    <a:lstStyle/>
                    <a:p>
                      <a:pPr algn="r"/>
                      <a:r>
                        <a:rPr lang="en-US" sz="1600" b="1" dirty="0" smtClean="0">
                          <a:solidFill>
                            <a:srgbClr val="C00000"/>
                          </a:solidFill>
                        </a:rPr>
                        <a:t>Super Key:</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An attribute (or combination of attributes) that uniquely identifies each record separately.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r"/>
                      <a:r>
                        <a:rPr kumimoji="0" lang="en-US" sz="1600" b="1" kern="1200" dirty="0" smtClean="0">
                          <a:solidFill>
                            <a:srgbClr val="C00000"/>
                          </a:solidFill>
                          <a:latin typeface="+mn-lt"/>
                          <a:ea typeface="+mn-ea"/>
                          <a:cs typeface="+mn-cs"/>
                        </a:rPr>
                        <a:t>Candidate Key: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A mechanical super key</a:t>
                      </a:r>
                      <a:r>
                        <a:rPr lang="en-US" sz="1600" baseline="0" dirty="0" smtClean="0"/>
                        <a:t> i.e., a super key that does not contain, a subset of attributes that is itself a super key.</a:t>
                      </a:r>
                      <a:endParaRPr lang="en-US" sz="16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r"/>
                      <a:r>
                        <a:rPr kumimoji="0" lang="en-US" sz="1600" b="1" kern="1200" dirty="0" smtClean="0">
                          <a:solidFill>
                            <a:srgbClr val="C00000"/>
                          </a:solidFill>
                          <a:latin typeface="+mn-lt"/>
                          <a:ea typeface="+mn-ea"/>
                          <a:cs typeface="+mn-cs"/>
                        </a:rPr>
                        <a:t>Primary</a:t>
                      </a:r>
                      <a:r>
                        <a:rPr kumimoji="0" lang="en-US" sz="1600" b="1" kern="1200" baseline="0" dirty="0" smtClean="0">
                          <a:solidFill>
                            <a:srgbClr val="C00000"/>
                          </a:solidFill>
                          <a:latin typeface="+mn-lt"/>
                          <a:ea typeface="+mn-ea"/>
                          <a:cs typeface="+mn-cs"/>
                        </a:rPr>
                        <a:t> Key:</a:t>
                      </a:r>
                      <a:endParaRPr kumimoji="0" lang="en-US" sz="1600" b="1" kern="1200" dirty="0" smtClean="0">
                        <a:solidFill>
                          <a:srgbClr val="C00000"/>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A candidate key, selected to uniquely identify all other attributes values in any given row</a:t>
                      </a:r>
                      <a:r>
                        <a:rPr lang="en-US" sz="1600" baseline="0" dirty="0" smtClean="0"/>
                        <a:t> &amp; it can not contain any null values.</a:t>
                      </a:r>
                      <a:endParaRPr lang="en-US" sz="16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r"/>
                      <a:r>
                        <a:rPr kumimoji="0" lang="en-US" sz="1600" b="1" kern="1200" dirty="0" smtClean="0">
                          <a:solidFill>
                            <a:srgbClr val="C00000"/>
                          </a:solidFill>
                          <a:latin typeface="+mn-lt"/>
                          <a:ea typeface="+mn-ea"/>
                          <a:cs typeface="+mn-cs"/>
                        </a:rPr>
                        <a:t>Secondary Key: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An attribute (or combination of attributes) used strictly for data retrieval purpose.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r"/>
                      <a:r>
                        <a:rPr kumimoji="0" lang="en-US" sz="1600" b="1" kern="1200" dirty="0" smtClean="0">
                          <a:solidFill>
                            <a:srgbClr val="C00000"/>
                          </a:solidFill>
                          <a:latin typeface="+mn-lt"/>
                          <a:ea typeface="+mn-ea"/>
                          <a:cs typeface="+mn-cs"/>
                        </a:rPr>
                        <a:t>Foreign Key: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An attribute (or combination of attributes)</a:t>
                      </a:r>
                      <a:r>
                        <a:rPr lang="en-US" sz="1600" baseline="0" dirty="0" smtClean="0"/>
                        <a:t> with in one table with values must either match the primary key of the another table or null.</a:t>
                      </a:r>
                      <a:endParaRPr lang="en-US" sz="16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r"/>
                      <a:r>
                        <a:rPr kumimoji="0" lang="en-US" sz="1600" b="1" kern="1200" dirty="0" smtClean="0">
                          <a:solidFill>
                            <a:srgbClr val="C00000"/>
                          </a:solidFill>
                          <a:latin typeface="+mn-lt"/>
                          <a:ea typeface="+mn-ea"/>
                          <a:cs typeface="+mn-cs"/>
                        </a:rPr>
                        <a:t>Unique Key: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A unique key is a set of one or more than one fields/columns of a table that uniquely identify a record in a database table. We can say that it is little like primary key but it can accept only one null value and it cannot have duplicate values.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r"/>
                      <a:r>
                        <a:rPr kumimoji="0" lang="en-US" sz="1600" b="1" kern="1200" dirty="0" smtClean="0">
                          <a:solidFill>
                            <a:srgbClr val="C00000"/>
                          </a:solidFill>
                          <a:latin typeface="+mn-lt"/>
                          <a:ea typeface="+mn-ea"/>
                          <a:cs typeface="+mn-cs"/>
                        </a:rPr>
                        <a:t>Composite Key: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A composite key is a candidate key that consists of two or more attributes (table columns) that together uniquely identify an entity occurrence (table row).</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43840"/>
            <a:ext cx="8534400" cy="632460"/>
          </a:xfrm>
        </p:spPr>
        <p:txBody>
          <a:bodyPr anchor="ctr">
            <a:normAutofit/>
          </a:bodyPr>
          <a:lstStyle/>
          <a:p>
            <a:r>
              <a:rPr lang="en-US" sz="3000" b="1" dirty="0" smtClean="0">
                <a:solidFill>
                  <a:srgbClr val="C00000"/>
                </a:solidFill>
                <a:latin typeface="Arial Unicode MS" pitchFamily="34" charset="-128"/>
                <a:ea typeface="Arial Unicode MS" pitchFamily="34" charset="-128"/>
                <a:cs typeface="Arial Unicode MS" pitchFamily="34" charset="-128"/>
              </a:rPr>
              <a:t>ER Model</a:t>
            </a:r>
            <a:endParaRPr lang="en-US" sz="3000" b="1" dirty="0">
              <a:solidFill>
                <a:srgbClr val="C00000"/>
              </a:solidFill>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sz="quarter" idx="1"/>
          </p:nvPr>
        </p:nvSpPr>
        <p:spPr>
          <a:xfrm>
            <a:off x="228600" y="1272540"/>
            <a:ext cx="8686800" cy="4023360"/>
          </a:xfrm>
        </p:spPr>
        <p:txBody>
          <a:bodyPr>
            <a:normAutofit/>
          </a:bodyPr>
          <a:lstStyle/>
          <a:p>
            <a:pPr algn="just"/>
            <a:r>
              <a:rPr lang="en-US" sz="1800" dirty="0" smtClean="0">
                <a:latin typeface="Arial Unicode MS" pitchFamily="34" charset="-128"/>
                <a:ea typeface="Arial Unicode MS" pitchFamily="34" charset="-128"/>
                <a:cs typeface="Arial Unicode MS" pitchFamily="34" charset="-128"/>
              </a:rPr>
              <a:t>ER model stands for an </a:t>
            </a:r>
            <a:r>
              <a:rPr lang="en-US" sz="1800" b="1" dirty="0" smtClean="0">
                <a:latin typeface="Arial Unicode MS" pitchFamily="34" charset="-128"/>
                <a:ea typeface="Arial Unicode MS" pitchFamily="34" charset="-128"/>
                <a:cs typeface="Arial Unicode MS" pitchFamily="34" charset="-128"/>
              </a:rPr>
              <a:t>Entity-Relationship Model</a:t>
            </a:r>
            <a:r>
              <a:rPr lang="en-US" sz="1800" dirty="0" smtClean="0">
                <a:latin typeface="Arial Unicode MS" pitchFamily="34" charset="-128"/>
                <a:ea typeface="Arial Unicode MS" pitchFamily="34" charset="-128"/>
                <a:cs typeface="Arial Unicode MS" pitchFamily="34" charset="-128"/>
              </a:rPr>
              <a:t>. It is a high-level data model. </a:t>
            </a:r>
          </a:p>
          <a:p>
            <a:pPr algn="just"/>
            <a:r>
              <a:rPr lang="en-US" sz="1800" dirty="0" smtClean="0">
                <a:latin typeface="Arial Unicode MS" pitchFamily="34" charset="-128"/>
                <a:ea typeface="Arial Unicode MS" pitchFamily="34" charset="-128"/>
                <a:cs typeface="Arial Unicode MS" pitchFamily="34" charset="-128"/>
              </a:rPr>
              <a:t>This model is used to define the data elements and relationship for a specified system.</a:t>
            </a:r>
          </a:p>
          <a:p>
            <a:pPr algn="just"/>
            <a:r>
              <a:rPr lang="en-US" sz="1800" dirty="0" smtClean="0">
                <a:latin typeface="Arial Unicode MS" pitchFamily="34" charset="-128"/>
                <a:ea typeface="Arial Unicode MS" pitchFamily="34" charset="-128"/>
                <a:cs typeface="Arial Unicode MS" pitchFamily="34" charset="-128"/>
              </a:rPr>
              <a:t>It develops a conceptual design for the database. It also develops a very simple and easy to design view of data.</a:t>
            </a:r>
          </a:p>
          <a:p>
            <a:pPr algn="just"/>
            <a:r>
              <a:rPr lang="en-US" sz="1800" dirty="0" smtClean="0">
                <a:latin typeface="Arial Unicode MS" pitchFamily="34" charset="-128"/>
                <a:ea typeface="Arial Unicode MS" pitchFamily="34" charset="-128"/>
                <a:cs typeface="Arial Unicode MS" pitchFamily="34" charset="-128"/>
              </a:rPr>
              <a:t>In ER modeling, the database structure is portrayed as a diagram called an entity-relationship diagram.</a:t>
            </a:r>
          </a:p>
          <a:p>
            <a:pPr algn="just"/>
            <a:endParaRPr lang="en-US" sz="1800" dirty="0" smtClean="0">
              <a:latin typeface="Arial Unicode MS" pitchFamily="34" charset="-128"/>
              <a:ea typeface="Arial Unicode MS" pitchFamily="34" charset="-128"/>
              <a:cs typeface="Arial Unicode MS" pitchFamily="34" charset="-128"/>
            </a:endParaRPr>
          </a:p>
          <a:p>
            <a:pPr algn="just">
              <a:buNone/>
            </a:pPr>
            <a:r>
              <a:rPr lang="en-US" sz="1800" b="1" dirty="0" smtClean="0">
                <a:latin typeface="Arial Unicode MS" pitchFamily="34" charset="-128"/>
                <a:ea typeface="Arial Unicode MS" pitchFamily="34" charset="-128"/>
                <a:cs typeface="Arial Unicode MS" pitchFamily="34" charset="-128"/>
              </a:rPr>
              <a:t>	For example -</a:t>
            </a:r>
            <a:r>
              <a:rPr lang="en-US" sz="1800" dirty="0" smtClean="0">
                <a:latin typeface="Arial Unicode MS" pitchFamily="34" charset="-128"/>
                <a:ea typeface="Arial Unicode MS" pitchFamily="34" charset="-128"/>
                <a:cs typeface="Arial Unicode MS" pitchFamily="34" charset="-128"/>
              </a:rPr>
              <a:t> Suppose we design a school database. In this database, the student will be an entity with attributes like address, name, id, age, etc. The address can be another entity with attributes like city, street name, pin code, etc and there will be a relationship between them.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52400" y="358140"/>
          <a:ext cx="8839200" cy="2260600"/>
        </p:xfrm>
        <a:graphic>
          <a:graphicData uri="http://schemas.openxmlformats.org/drawingml/2006/table">
            <a:tbl>
              <a:tblPr firstRow="1" bandRow="1">
                <a:tableStyleId>{5940675A-B579-460E-94D1-54222C63F5DA}</a:tableStyleId>
              </a:tblPr>
              <a:tblGrid>
                <a:gridCol w="1844703"/>
                <a:gridCol w="6994497"/>
              </a:tblGrid>
              <a:tr h="370840">
                <a:tc>
                  <a:txBody>
                    <a:bodyPr/>
                    <a:lstStyle/>
                    <a:p>
                      <a:pPr algn="r"/>
                      <a:r>
                        <a:rPr lang="en-US" sz="1600" b="1" dirty="0" smtClean="0">
                          <a:solidFill>
                            <a:srgbClr val="C00000"/>
                          </a:solidFill>
                        </a:rPr>
                        <a:t>Surrogate Key:</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A</a:t>
                      </a:r>
                      <a:r>
                        <a:rPr lang="en-US" sz="1600" smtClean="0"/>
                        <a:t> Surrogate </a:t>
                      </a:r>
                      <a:r>
                        <a:rPr lang="en-US" sz="1600" dirty="0" smtClean="0"/>
                        <a:t>key is a key with virtual or no actual reason, and it is used for representing the existence for data analysis. Thus, a surrogate key is used for representing existence for data analysis. It is the unique identifier in a database.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r"/>
                      <a:r>
                        <a:rPr kumimoji="0" lang="en-US" sz="1600" b="1" kern="1200" dirty="0" smtClean="0">
                          <a:solidFill>
                            <a:srgbClr val="C00000"/>
                          </a:solidFill>
                          <a:latin typeface="+mn-lt"/>
                          <a:ea typeface="+mn-ea"/>
                          <a:cs typeface="+mn-cs"/>
                        </a:rPr>
                        <a:t>Partial Key: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Partial key is a key using which all the records of the table can not be identified uniquely. However, a bunch of related tuples can be selected from the table using the partial key.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r"/>
                      <a:r>
                        <a:rPr kumimoji="0" lang="en-US" sz="1600" b="1" kern="1200" dirty="0" smtClean="0">
                          <a:solidFill>
                            <a:srgbClr val="C00000"/>
                          </a:solidFill>
                          <a:latin typeface="+mn-lt"/>
                          <a:ea typeface="+mn-ea"/>
                          <a:cs typeface="+mn-cs"/>
                        </a:rPr>
                        <a:t>Alternate Key: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A candidate</a:t>
                      </a:r>
                      <a:r>
                        <a:rPr lang="en-US" sz="1600" baseline="0" dirty="0" smtClean="0"/>
                        <a:t> key which is not a primary key, is known as an alternate key.</a:t>
                      </a:r>
                      <a:endParaRPr lang="en-US" sz="16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999.png"/>
          <p:cNvPicPr>
            <a:picLocks noChangeAspect="1"/>
          </p:cNvPicPr>
          <p:nvPr/>
        </p:nvPicPr>
        <p:blipFill>
          <a:blip r:embed="rId2"/>
          <a:stretch>
            <a:fillRect/>
          </a:stretch>
        </p:blipFill>
        <p:spPr>
          <a:xfrm>
            <a:off x="152400" y="114300"/>
            <a:ext cx="8839200" cy="54102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419100"/>
            <a:ext cx="8686800" cy="4572000"/>
          </a:xfrm>
          <a:prstGeom prst="rect">
            <a:avLst/>
          </a:prstGeom>
          <a:noFill/>
          <a:ln w="9525">
            <a:noFill/>
            <a:miter lim="800000"/>
            <a:headEnd/>
            <a:tailEnd/>
          </a:ln>
          <a:effectLst/>
        </p:spPr>
      </p:pic>
      <p:sp>
        <p:nvSpPr>
          <p:cNvPr id="3" name="Rectangle 2"/>
          <p:cNvSpPr/>
          <p:nvPr/>
        </p:nvSpPr>
        <p:spPr>
          <a:xfrm>
            <a:off x="1066800" y="4533900"/>
            <a:ext cx="2514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562600" y="4610100"/>
            <a:ext cx="2514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604837"/>
            <a:ext cx="8610600" cy="4310063"/>
          </a:xfrm>
          <a:prstGeom prst="rect">
            <a:avLst/>
          </a:prstGeom>
          <a:noFill/>
          <a:ln w="9525">
            <a:noFill/>
            <a:miter lim="800000"/>
            <a:headEnd/>
            <a:tailEnd/>
          </a:ln>
          <a:effectLst/>
        </p:spPr>
      </p:pic>
      <p:sp>
        <p:nvSpPr>
          <p:cNvPr id="3" name="Rectangle 2"/>
          <p:cNvSpPr/>
          <p:nvPr/>
        </p:nvSpPr>
        <p:spPr>
          <a:xfrm>
            <a:off x="3276600" y="4533900"/>
            <a:ext cx="2514600" cy="304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3840"/>
            <a:ext cx="8534400" cy="632460"/>
          </a:xfrm>
        </p:spPr>
        <p:txBody>
          <a:bodyPr anchor="ctr">
            <a:normAutofit/>
          </a:bodyPr>
          <a:lstStyle/>
          <a:p>
            <a:r>
              <a:rPr lang="en-US" sz="3000" b="1" dirty="0" smtClean="0">
                <a:solidFill>
                  <a:srgbClr val="C00000"/>
                </a:solidFill>
                <a:latin typeface="Arial Unicode MS" pitchFamily="34" charset="-128"/>
                <a:ea typeface="Arial Unicode MS" pitchFamily="34" charset="-128"/>
                <a:cs typeface="Arial Unicode MS" pitchFamily="34" charset="-128"/>
              </a:rPr>
              <a:t>Component of ER Diagram</a:t>
            </a:r>
          </a:p>
        </p:txBody>
      </p:sp>
      <p:pic>
        <p:nvPicPr>
          <p:cNvPr id="3" name="Picture 2" descr="2.png"/>
          <p:cNvPicPr>
            <a:picLocks noChangeAspect="1"/>
          </p:cNvPicPr>
          <p:nvPr/>
        </p:nvPicPr>
        <p:blipFill>
          <a:blip r:embed="rId2"/>
          <a:stretch>
            <a:fillRect/>
          </a:stretch>
        </p:blipFill>
        <p:spPr>
          <a:xfrm>
            <a:off x="2133600" y="1257300"/>
            <a:ext cx="5191125" cy="40576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28600" y="266700"/>
            <a:ext cx="8686800" cy="5029200"/>
          </a:xfrm>
        </p:spPr>
        <p:txBody>
          <a:bodyPr>
            <a:normAutofit/>
          </a:bodyPr>
          <a:lstStyle/>
          <a:p>
            <a:pPr algn="just"/>
            <a:r>
              <a:rPr lang="en-US" sz="1800" dirty="0" smtClean="0">
                <a:solidFill>
                  <a:srgbClr val="C00000"/>
                </a:solidFill>
                <a:latin typeface="Arial Unicode MS" pitchFamily="34" charset="-128"/>
                <a:ea typeface="Arial Unicode MS" pitchFamily="34" charset="-128"/>
                <a:cs typeface="Arial Unicode MS" pitchFamily="34" charset="-128"/>
              </a:rPr>
              <a:t>Entity - </a:t>
            </a:r>
            <a:r>
              <a:rPr lang="en-US" sz="1800" dirty="0" smtClean="0">
                <a:latin typeface="Arial Unicode MS" pitchFamily="34" charset="-128"/>
                <a:ea typeface="Arial Unicode MS" pitchFamily="34" charset="-128"/>
                <a:cs typeface="Arial Unicode MS" pitchFamily="34" charset="-128"/>
              </a:rPr>
              <a:t>An entity may be any object, class, person or place. In the ER diagram, an entity can be represented as rectangles. Consider an organization as an example- manager, product, employee, department etc. can be taken as an entity.</a:t>
            </a:r>
          </a:p>
          <a:p>
            <a:pPr algn="just"/>
            <a:endParaRPr lang="en-US" sz="1800" dirty="0" smtClean="0">
              <a:solidFill>
                <a:srgbClr val="C00000"/>
              </a:solidFill>
              <a:latin typeface="Arial Unicode MS" pitchFamily="34" charset="-128"/>
              <a:ea typeface="Arial Unicode MS" pitchFamily="34" charset="-128"/>
              <a:cs typeface="Arial Unicode MS" pitchFamily="34" charset="-128"/>
            </a:endParaRPr>
          </a:p>
          <a:p>
            <a:pPr algn="just">
              <a:buNone/>
            </a:pPr>
            <a:endParaRPr lang="en-US" sz="1800" dirty="0" smtClean="0">
              <a:solidFill>
                <a:srgbClr val="C00000"/>
              </a:solidFill>
              <a:latin typeface="Arial Unicode MS" pitchFamily="34" charset="-128"/>
              <a:ea typeface="Arial Unicode MS" pitchFamily="34" charset="-128"/>
              <a:cs typeface="Arial Unicode MS" pitchFamily="34" charset="-128"/>
            </a:endParaRPr>
          </a:p>
          <a:p>
            <a:pPr algn="just"/>
            <a:endParaRPr lang="en-US" sz="1800" dirty="0" smtClean="0">
              <a:solidFill>
                <a:srgbClr val="C00000"/>
              </a:solidFill>
              <a:latin typeface="Arial Unicode MS" pitchFamily="34" charset="-128"/>
              <a:ea typeface="Arial Unicode MS" pitchFamily="34" charset="-128"/>
              <a:cs typeface="Arial Unicode MS" pitchFamily="34" charset="-128"/>
            </a:endParaRPr>
          </a:p>
          <a:p>
            <a:pPr algn="just">
              <a:buNone/>
            </a:pPr>
            <a:endParaRPr lang="en-US" sz="1800" dirty="0" smtClean="0">
              <a:solidFill>
                <a:srgbClr val="C00000"/>
              </a:solidFill>
              <a:latin typeface="Arial Unicode MS" pitchFamily="34" charset="-128"/>
              <a:ea typeface="Arial Unicode MS" pitchFamily="34" charset="-128"/>
              <a:cs typeface="Arial Unicode MS" pitchFamily="34" charset="-128"/>
            </a:endParaRPr>
          </a:p>
          <a:p>
            <a:pPr algn="just"/>
            <a:endParaRPr lang="en-US" sz="1800" dirty="0" smtClean="0">
              <a:solidFill>
                <a:srgbClr val="C00000"/>
              </a:solidFill>
              <a:latin typeface="Arial Unicode MS" pitchFamily="34" charset="-128"/>
              <a:ea typeface="Arial Unicode MS" pitchFamily="34" charset="-128"/>
              <a:cs typeface="Arial Unicode MS" pitchFamily="34" charset="-128"/>
            </a:endParaRPr>
          </a:p>
          <a:p>
            <a:pPr algn="just"/>
            <a:r>
              <a:rPr lang="en-US" sz="1800" dirty="0" smtClean="0">
                <a:solidFill>
                  <a:srgbClr val="C00000"/>
                </a:solidFill>
                <a:latin typeface="Arial Unicode MS" pitchFamily="34" charset="-128"/>
                <a:ea typeface="Arial Unicode MS" pitchFamily="34" charset="-128"/>
                <a:cs typeface="Arial Unicode MS" pitchFamily="34" charset="-128"/>
              </a:rPr>
              <a:t>Weak Entity - </a:t>
            </a:r>
            <a:r>
              <a:rPr lang="en-US" sz="1800" dirty="0" smtClean="0">
                <a:latin typeface="Arial Unicode MS" pitchFamily="34" charset="-128"/>
                <a:ea typeface="Arial Unicode MS" pitchFamily="34" charset="-128"/>
                <a:cs typeface="Arial Unicode MS" pitchFamily="34" charset="-128"/>
              </a:rPr>
              <a:t>An entity that depends on another entity called a weak entity. The weak entity doesn't contain any key attribute of its own. The weak entity is represented by a double rectangle.</a:t>
            </a:r>
          </a:p>
        </p:txBody>
      </p:sp>
      <p:pic>
        <p:nvPicPr>
          <p:cNvPr id="4" name="Picture 3" descr="3.png"/>
          <p:cNvPicPr>
            <a:picLocks noChangeAspect="1"/>
          </p:cNvPicPr>
          <p:nvPr/>
        </p:nvPicPr>
        <p:blipFill>
          <a:blip r:embed="rId2"/>
          <a:stretch>
            <a:fillRect/>
          </a:stretch>
        </p:blipFill>
        <p:spPr>
          <a:xfrm>
            <a:off x="838200" y="1485900"/>
            <a:ext cx="7611035" cy="1143000"/>
          </a:xfrm>
          <a:prstGeom prst="rect">
            <a:avLst/>
          </a:prstGeom>
        </p:spPr>
      </p:pic>
      <p:pic>
        <p:nvPicPr>
          <p:cNvPr id="5" name="Picture 4" descr="4.png"/>
          <p:cNvPicPr>
            <a:picLocks noChangeAspect="1"/>
          </p:cNvPicPr>
          <p:nvPr/>
        </p:nvPicPr>
        <p:blipFill>
          <a:blip r:embed="rId3"/>
          <a:stretch>
            <a:fillRect/>
          </a:stretch>
        </p:blipFill>
        <p:spPr>
          <a:xfrm>
            <a:off x="1752600" y="4201819"/>
            <a:ext cx="5867400" cy="94168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896183"/>
            <a:ext cx="5867400" cy="3970318"/>
          </a:xfrm>
          <a:prstGeom prst="rect">
            <a:avLst/>
          </a:prstGeom>
        </p:spPr>
        <p:txBody>
          <a:bodyPr wrap="square">
            <a:spAutoFit/>
          </a:bodyPr>
          <a:lstStyle/>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Attribute </a:t>
            </a:r>
            <a:r>
              <a:rPr lang="en-US" dirty="0">
                <a:solidFill>
                  <a:srgbClr val="C00000"/>
                </a:solidFill>
                <a:latin typeface="Arial Unicode MS" pitchFamily="34" charset="-128"/>
                <a:ea typeface="Arial Unicode MS" pitchFamily="34" charset="-128"/>
                <a:cs typeface="Arial Unicode MS" pitchFamily="34" charset="-128"/>
              </a:rPr>
              <a:t>-</a:t>
            </a:r>
            <a:r>
              <a:rPr lang="en-US" dirty="0">
                <a:latin typeface="Arial Unicode MS" pitchFamily="34" charset="-128"/>
                <a:ea typeface="Arial Unicode MS" pitchFamily="34" charset="-128"/>
                <a:cs typeface="Arial Unicode MS" pitchFamily="34" charset="-128"/>
              </a:rPr>
              <a:t> The attribute is used to describe the property of an entity. Eclipse is used to represent an attribute. For example, id, age, contact number, name, etc. can be attributes of a student</a:t>
            </a:r>
            <a:r>
              <a:rPr lang="en-US" dirty="0" smtClean="0">
                <a:latin typeface="Arial Unicode MS" pitchFamily="34" charset="-128"/>
                <a:ea typeface="Arial Unicode MS" pitchFamily="34" charset="-128"/>
                <a:cs typeface="Arial Unicode MS" pitchFamily="34" charset="-128"/>
              </a:rPr>
              <a:t>.</a:t>
            </a: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latin typeface="Arial Unicode MS" pitchFamily="34" charset="-128"/>
              <a:ea typeface="Arial Unicode MS" pitchFamily="34" charset="-128"/>
              <a:cs typeface="Arial Unicode MS" pitchFamily="34" charset="-128"/>
            </a:endParaRPr>
          </a:p>
          <a:p>
            <a:pPr algn="just"/>
            <a:endParaRPr lang="en-US" dirty="0" smtClean="0">
              <a:latin typeface="Arial Unicode MS" pitchFamily="34" charset="-128"/>
              <a:ea typeface="Arial Unicode MS" pitchFamily="34" charset="-128"/>
              <a:cs typeface="Arial Unicode MS" pitchFamily="34" charset="-128"/>
            </a:endParaRPr>
          </a:p>
          <a:p>
            <a:pPr algn="just"/>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Key </a:t>
            </a:r>
            <a:r>
              <a:rPr lang="en-US" dirty="0">
                <a:solidFill>
                  <a:srgbClr val="C00000"/>
                </a:solidFill>
                <a:latin typeface="Arial Unicode MS" pitchFamily="34" charset="-128"/>
                <a:ea typeface="Arial Unicode MS" pitchFamily="34" charset="-128"/>
                <a:cs typeface="Arial Unicode MS" pitchFamily="34" charset="-128"/>
              </a:rPr>
              <a:t>Attribute - </a:t>
            </a:r>
            <a:r>
              <a:rPr lang="en-US" dirty="0" smtClean="0">
                <a:latin typeface="Arial Unicode MS" pitchFamily="34" charset="-128"/>
                <a:ea typeface="Arial Unicode MS" pitchFamily="34" charset="-128"/>
                <a:cs typeface="Arial Unicode MS" pitchFamily="34" charset="-128"/>
              </a:rPr>
              <a:t>The key attribute is used to represent the main characteristics of an entity. It represents a </a:t>
            </a:r>
            <a:r>
              <a:rPr lang="en-US" dirty="0" smtClean="0">
                <a:solidFill>
                  <a:srgbClr val="C00000"/>
                </a:solidFill>
                <a:latin typeface="Arial Unicode MS" pitchFamily="34" charset="-128"/>
                <a:ea typeface="Arial Unicode MS" pitchFamily="34" charset="-128"/>
                <a:cs typeface="Arial Unicode MS" pitchFamily="34" charset="-128"/>
              </a:rPr>
              <a:t>primary key</a:t>
            </a:r>
            <a:r>
              <a:rPr lang="en-US" dirty="0" smtClean="0">
                <a:latin typeface="Arial Unicode MS" pitchFamily="34" charset="-128"/>
                <a:ea typeface="Arial Unicode MS" pitchFamily="34" charset="-128"/>
                <a:cs typeface="Arial Unicode MS" pitchFamily="34" charset="-128"/>
              </a:rPr>
              <a:t>. The key attribute is represented by an ellipse with the text underlined.</a:t>
            </a:r>
            <a:endParaRPr lang="en-US" dirty="0">
              <a:latin typeface="Arial Unicode MS" pitchFamily="34" charset="-128"/>
              <a:ea typeface="Arial Unicode MS" pitchFamily="34" charset="-128"/>
              <a:cs typeface="Arial Unicode MS" pitchFamily="34" charset="-128"/>
            </a:endParaRPr>
          </a:p>
        </p:txBody>
      </p:sp>
      <p:pic>
        <p:nvPicPr>
          <p:cNvPr id="4" name="Picture 3" descr="1.png"/>
          <p:cNvPicPr>
            <a:picLocks noChangeAspect="1"/>
          </p:cNvPicPr>
          <p:nvPr/>
        </p:nvPicPr>
        <p:blipFill>
          <a:blip r:embed="rId2"/>
          <a:stretch>
            <a:fillRect/>
          </a:stretch>
        </p:blipFill>
        <p:spPr>
          <a:xfrm>
            <a:off x="6248400" y="571500"/>
            <a:ext cx="2438400" cy="1961584"/>
          </a:xfrm>
          <a:prstGeom prst="rect">
            <a:avLst/>
          </a:prstGeom>
        </p:spPr>
      </p:pic>
      <p:pic>
        <p:nvPicPr>
          <p:cNvPr id="6" name="Picture 5" descr="5.png"/>
          <p:cNvPicPr>
            <a:picLocks noChangeAspect="1"/>
          </p:cNvPicPr>
          <p:nvPr/>
        </p:nvPicPr>
        <p:blipFill>
          <a:blip r:embed="rId3"/>
          <a:stretch>
            <a:fillRect/>
          </a:stretch>
        </p:blipFill>
        <p:spPr>
          <a:xfrm>
            <a:off x="6172200" y="3118830"/>
            <a:ext cx="2590800" cy="21770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571500"/>
            <a:ext cx="5867400" cy="4524315"/>
          </a:xfrm>
          <a:prstGeom prst="rect">
            <a:avLst/>
          </a:prstGeom>
        </p:spPr>
        <p:txBody>
          <a:bodyPr wrap="square">
            <a:spAutoFit/>
          </a:bodyPr>
          <a:lstStyle/>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Composite Attribute </a:t>
            </a:r>
            <a:r>
              <a:rPr lang="en-US" dirty="0">
                <a:solidFill>
                  <a:srgbClr val="C00000"/>
                </a:solidFill>
                <a:latin typeface="Arial Unicode MS" pitchFamily="34" charset="-128"/>
                <a:ea typeface="Arial Unicode MS" pitchFamily="34" charset="-128"/>
                <a:cs typeface="Arial Unicode MS" pitchFamily="34" charset="-128"/>
              </a:rPr>
              <a:t>-</a:t>
            </a:r>
            <a:r>
              <a:rPr lang="en-US" dirty="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An attribute that composed of many other attributes is known as a composite attribute. The composite attribute is represented by an ellipse, and those ellipses are connected with an ellipse.</a:t>
            </a:r>
          </a:p>
          <a:p>
            <a:pPr algn="just"/>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latin typeface="Arial Unicode MS" pitchFamily="34" charset="-128"/>
              <a:ea typeface="Arial Unicode MS" pitchFamily="34" charset="-128"/>
              <a:cs typeface="Arial Unicode MS" pitchFamily="34" charset="-128"/>
            </a:endParaRPr>
          </a:p>
          <a:p>
            <a:pPr algn="just"/>
            <a:endParaRPr lang="en-US" dirty="0" smtClean="0">
              <a:latin typeface="Arial Unicode MS" pitchFamily="34" charset="-128"/>
              <a:ea typeface="Arial Unicode MS" pitchFamily="34" charset="-128"/>
              <a:cs typeface="Arial Unicode MS" pitchFamily="34" charset="-128"/>
            </a:endParaRPr>
          </a:p>
          <a:p>
            <a:pPr algn="just"/>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Multi-valued Attribute </a:t>
            </a:r>
            <a:r>
              <a:rPr lang="en-US" dirty="0">
                <a:solidFill>
                  <a:srgbClr val="C00000"/>
                </a:solidFill>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An attribute can have more than one value. These attributes are known as a multi-valued attribute. The double oval is used to represent multi-valued attribute.</a:t>
            </a:r>
          </a:p>
          <a:p>
            <a:pPr algn="just"/>
            <a:r>
              <a:rPr lang="en-US" dirty="0" smtClean="0">
                <a:latin typeface="Arial Unicode MS" pitchFamily="34" charset="-128"/>
                <a:ea typeface="Arial Unicode MS" pitchFamily="34" charset="-128"/>
                <a:cs typeface="Arial Unicode MS" pitchFamily="34" charset="-128"/>
              </a:rPr>
              <a:t>For example, a student can have more than one phone number.</a:t>
            </a:r>
            <a:endParaRPr lang="en-US" dirty="0">
              <a:latin typeface="Arial Unicode MS" pitchFamily="34" charset="-128"/>
              <a:ea typeface="Arial Unicode MS" pitchFamily="34" charset="-128"/>
              <a:cs typeface="Arial Unicode MS" pitchFamily="34" charset="-128"/>
            </a:endParaRPr>
          </a:p>
        </p:txBody>
      </p:sp>
      <p:pic>
        <p:nvPicPr>
          <p:cNvPr id="7" name="Picture 6" descr="6.png"/>
          <p:cNvPicPr>
            <a:picLocks noChangeAspect="1"/>
          </p:cNvPicPr>
          <p:nvPr/>
        </p:nvPicPr>
        <p:blipFill>
          <a:blip r:embed="rId2"/>
          <a:stretch>
            <a:fillRect/>
          </a:stretch>
        </p:blipFill>
        <p:spPr>
          <a:xfrm>
            <a:off x="6096000" y="495300"/>
            <a:ext cx="2805113" cy="1615001"/>
          </a:xfrm>
          <a:prstGeom prst="rect">
            <a:avLst/>
          </a:prstGeom>
        </p:spPr>
      </p:pic>
      <p:pic>
        <p:nvPicPr>
          <p:cNvPr id="8" name="Picture 7" descr="7.png"/>
          <p:cNvPicPr>
            <a:picLocks noChangeAspect="1"/>
          </p:cNvPicPr>
          <p:nvPr/>
        </p:nvPicPr>
        <p:blipFill>
          <a:blip r:embed="rId3"/>
          <a:stretch>
            <a:fillRect/>
          </a:stretch>
        </p:blipFill>
        <p:spPr>
          <a:xfrm>
            <a:off x="6400800" y="3543300"/>
            <a:ext cx="2143125" cy="12858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419100"/>
            <a:ext cx="8686800" cy="1477328"/>
          </a:xfrm>
          <a:prstGeom prst="rect">
            <a:avLst/>
          </a:prstGeom>
        </p:spPr>
        <p:txBody>
          <a:bodyPr wrap="square">
            <a:spAutoFit/>
          </a:bodyPr>
          <a:lstStyle/>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Derived Attribute </a:t>
            </a:r>
            <a:r>
              <a:rPr lang="en-US" dirty="0">
                <a:solidFill>
                  <a:srgbClr val="C00000"/>
                </a:solidFill>
                <a:latin typeface="Arial Unicode MS" pitchFamily="34" charset="-128"/>
                <a:ea typeface="Arial Unicode MS" pitchFamily="34" charset="-128"/>
                <a:cs typeface="Arial Unicode MS" pitchFamily="34" charset="-128"/>
              </a:rPr>
              <a:t>-</a:t>
            </a:r>
            <a:r>
              <a:rPr lang="en-US" dirty="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An attribute that can be derived from other attribute is known as a derived attribute. It can be represented by a dashed ellipse.</a:t>
            </a:r>
          </a:p>
          <a:p>
            <a:pPr algn="just">
              <a:buFont typeface="Arial" pitchFamily="34" charset="0"/>
              <a:buChar char="•"/>
            </a:pPr>
            <a:endParaRPr lang="en-US" dirty="0" smtClean="0">
              <a:latin typeface="Arial Unicode MS" pitchFamily="34" charset="-128"/>
              <a:ea typeface="Arial Unicode MS" pitchFamily="34" charset="-128"/>
              <a:cs typeface="Arial Unicode MS" pitchFamily="34" charset="-128"/>
            </a:endParaRPr>
          </a:p>
          <a:p>
            <a:pPr algn="just"/>
            <a:r>
              <a:rPr lang="en-US" dirty="0" smtClean="0">
                <a:latin typeface="Arial Unicode MS" pitchFamily="34" charset="-128"/>
                <a:ea typeface="Arial Unicode MS" pitchFamily="34" charset="-128"/>
                <a:cs typeface="Arial Unicode MS" pitchFamily="34" charset="-128"/>
              </a:rPr>
              <a:t>For example, A person's age changes over time and can be derived from another attribute like Date of birth.</a:t>
            </a:r>
          </a:p>
        </p:txBody>
      </p:sp>
      <p:pic>
        <p:nvPicPr>
          <p:cNvPr id="6" name="Picture 5" descr="8.png"/>
          <p:cNvPicPr>
            <a:picLocks noChangeAspect="1"/>
          </p:cNvPicPr>
          <p:nvPr/>
        </p:nvPicPr>
        <p:blipFill>
          <a:blip r:embed="rId2"/>
          <a:stretch>
            <a:fillRect/>
          </a:stretch>
        </p:blipFill>
        <p:spPr>
          <a:xfrm>
            <a:off x="2590800" y="2027457"/>
            <a:ext cx="3962400" cy="319224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419100"/>
            <a:ext cx="8686800" cy="3693319"/>
          </a:xfrm>
          <a:prstGeom prst="rect">
            <a:avLst/>
          </a:prstGeom>
        </p:spPr>
        <p:txBody>
          <a:bodyPr wrap="square">
            <a:spAutoFit/>
          </a:bodyPr>
          <a:lstStyle/>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Relationship </a:t>
            </a:r>
            <a:r>
              <a:rPr lang="en-US" dirty="0">
                <a:solidFill>
                  <a:srgbClr val="C00000"/>
                </a:solidFill>
                <a:latin typeface="Arial Unicode MS" pitchFamily="34" charset="-128"/>
                <a:ea typeface="Arial Unicode MS" pitchFamily="34" charset="-128"/>
                <a:cs typeface="Arial Unicode MS" pitchFamily="34" charset="-128"/>
              </a:rPr>
              <a:t>-</a:t>
            </a:r>
            <a:r>
              <a:rPr lang="en-US" dirty="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 relationship is used to describe the relation between entities. Diamond or rhombus is used to represent the relationship.</a:t>
            </a: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r>
              <a:rPr lang="en-US" dirty="0" smtClean="0">
                <a:solidFill>
                  <a:srgbClr val="7030A0"/>
                </a:solidFill>
                <a:latin typeface="Arial Unicode MS" pitchFamily="34" charset="-128"/>
                <a:ea typeface="Arial Unicode MS" pitchFamily="34" charset="-128"/>
                <a:cs typeface="Arial Unicode MS" pitchFamily="34" charset="-128"/>
              </a:rPr>
              <a:t>Types of relationship </a:t>
            </a:r>
            <a:r>
              <a:rPr lang="en-US" dirty="0" smtClean="0">
                <a:latin typeface="Arial Unicode MS" pitchFamily="34" charset="-128"/>
                <a:ea typeface="Arial Unicode MS" pitchFamily="34" charset="-128"/>
                <a:cs typeface="Arial Unicode MS" pitchFamily="34" charset="-128"/>
              </a:rPr>
              <a:t>are as follows –</a:t>
            </a:r>
          </a:p>
          <a:p>
            <a:pPr algn="just"/>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One-to-One Relationship - </a:t>
            </a:r>
            <a:r>
              <a:rPr lang="en-US" dirty="0">
                <a:latin typeface="Arial Unicode MS" pitchFamily="34" charset="-128"/>
                <a:ea typeface="Arial Unicode MS" pitchFamily="34" charset="-128"/>
                <a:cs typeface="Arial Unicode MS" pitchFamily="34" charset="-128"/>
              </a:rPr>
              <a:t>When only one instance of an entity is associated with the relationship, then it is known as one to one </a:t>
            </a:r>
            <a:r>
              <a:rPr lang="en-US" dirty="0" smtClean="0">
                <a:latin typeface="Arial Unicode MS" pitchFamily="34" charset="-128"/>
                <a:ea typeface="Arial Unicode MS" pitchFamily="34" charset="-128"/>
                <a:cs typeface="Arial Unicode MS" pitchFamily="34" charset="-128"/>
              </a:rPr>
              <a:t>relationship. For </a:t>
            </a:r>
            <a:r>
              <a:rPr lang="en-US" dirty="0">
                <a:latin typeface="Arial Unicode MS" pitchFamily="34" charset="-128"/>
                <a:ea typeface="Arial Unicode MS" pitchFamily="34" charset="-128"/>
                <a:cs typeface="Arial Unicode MS" pitchFamily="34" charset="-128"/>
              </a:rPr>
              <a:t>example, A female can marry to one male, and a male can marry to one female.</a:t>
            </a:r>
          </a:p>
          <a:p>
            <a:pPr algn="just"/>
            <a:endParaRPr lang="en-US" dirty="0" smtClean="0">
              <a:solidFill>
                <a:srgbClr val="C00000"/>
              </a:solidFill>
              <a:latin typeface="Arial Unicode MS" pitchFamily="34" charset="-128"/>
              <a:ea typeface="Arial Unicode MS" pitchFamily="34" charset="-128"/>
              <a:cs typeface="Arial Unicode MS" pitchFamily="34" charset="-128"/>
            </a:endParaRPr>
          </a:p>
        </p:txBody>
      </p:sp>
      <p:pic>
        <p:nvPicPr>
          <p:cNvPr id="4" name="Picture 3" descr="9.png"/>
          <p:cNvPicPr>
            <a:picLocks noChangeAspect="1"/>
          </p:cNvPicPr>
          <p:nvPr/>
        </p:nvPicPr>
        <p:blipFill>
          <a:blip r:embed="rId2"/>
          <a:stretch>
            <a:fillRect/>
          </a:stretch>
        </p:blipFill>
        <p:spPr>
          <a:xfrm>
            <a:off x="978916" y="1185862"/>
            <a:ext cx="6793484" cy="1138238"/>
          </a:xfrm>
          <a:prstGeom prst="rect">
            <a:avLst/>
          </a:prstGeom>
        </p:spPr>
      </p:pic>
      <p:pic>
        <p:nvPicPr>
          <p:cNvPr id="7" name="Picture 6" descr="10.png"/>
          <p:cNvPicPr>
            <a:picLocks noChangeAspect="1"/>
          </p:cNvPicPr>
          <p:nvPr/>
        </p:nvPicPr>
        <p:blipFill>
          <a:blip r:embed="rId3"/>
          <a:stretch>
            <a:fillRect/>
          </a:stretch>
        </p:blipFill>
        <p:spPr>
          <a:xfrm>
            <a:off x="990600" y="3956151"/>
            <a:ext cx="7086600" cy="118734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64974"/>
            <a:ext cx="8686800" cy="3970318"/>
          </a:xfrm>
          <a:prstGeom prst="rect">
            <a:avLst/>
          </a:prstGeom>
        </p:spPr>
        <p:txBody>
          <a:bodyPr wrap="square">
            <a:spAutoFit/>
          </a:bodyPr>
          <a:lstStyle/>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One-to-many Relationship - </a:t>
            </a:r>
            <a:r>
              <a:rPr lang="en-US" dirty="0" smtClean="0">
                <a:latin typeface="Arial Unicode MS" pitchFamily="34" charset="-128"/>
                <a:ea typeface="Arial Unicode MS" pitchFamily="34" charset="-128"/>
                <a:cs typeface="Arial Unicode MS" pitchFamily="34" charset="-128"/>
              </a:rPr>
              <a:t>When only one instance of the entity on the left, and more than one instance of an entity on the right associates with the relationship then this is known as a one-to-many relationship. </a:t>
            </a:r>
          </a:p>
          <a:p>
            <a:pPr algn="just"/>
            <a:r>
              <a:rPr lang="en-US" dirty="0" smtClean="0">
                <a:latin typeface="Arial Unicode MS" pitchFamily="34" charset="-128"/>
                <a:ea typeface="Arial Unicode MS" pitchFamily="34" charset="-128"/>
                <a:cs typeface="Arial Unicode MS" pitchFamily="34" charset="-128"/>
              </a:rPr>
              <a:t>For example, Scientist can invent many inventions, but the invention is done by the only specific scientist.</a:t>
            </a: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smtClean="0">
              <a:latin typeface="Arial Unicode MS" pitchFamily="34" charset="-128"/>
              <a:ea typeface="Arial Unicode MS" pitchFamily="34" charset="-128"/>
              <a:cs typeface="Arial Unicode MS" pitchFamily="34" charset="-128"/>
            </a:endParaRPr>
          </a:p>
          <a:p>
            <a:pPr algn="just">
              <a:buFont typeface="Arial" pitchFamily="34" charset="0"/>
              <a:buChar char="•"/>
            </a:pPr>
            <a:endParaRPr lang="en-US" dirty="0">
              <a:latin typeface="Arial Unicode MS" pitchFamily="34" charset="-128"/>
              <a:ea typeface="Arial Unicode MS" pitchFamily="34" charset="-128"/>
              <a:cs typeface="Arial Unicode MS" pitchFamily="34" charset="-128"/>
            </a:endParaRPr>
          </a:p>
          <a:p>
            <a:pPr algn="just"/>
            <a:endParaRPr lang="en-US" dirty="0">
              <a:solidFill>
                <a:srgbClr val="C00000"/>
              </a:solidFill>
              <a:latin typeface="Arial Unicode MS" pitchFamily="34" charset="-128"/>
              <a:ea typeface="Arial Unicode MS" pitchFamily="34" charset="-128"/>
              <a:cs typeface="Arial Unicode MS" pitchFamily="34" charset="-128"/>
            </a:endParaRPr>
          </a:p>
          <a:p>
            <a:pPr algn="just">
              <a:buFont typeface="Arial" pitchFamily="34" charset="0"/>
              <a:buChar char="•"/>
            </a:pPr>
            <a:r>
              <a:rPr lang="en-US" dirty="0" smtClean="0">
                <a:solidFill>
                  <a:srgbClr val="C00000"/>
                </a:solidFill>
                <a:latin typeface="Arial Unicode MS" pitchFamily="34" charset="-128"/>
                <a:ea typeface="Arial Unicode MS" pitchFamily="34" charset="-128"/>
                <a:cs typeface="Arial Unicode MS" pitchFamily="34" charset="-128"/>
              </a:rPr>
              <a:t> Many-to-one relationship - </a:t>
            </a:r>
            <a:r>
              <a:rPr lang="en-US" dirty="0" smtClean="0">
                <a:latin typeface="Arial Unicode MS" pitchFamily="34" charset="-128"/>
                <a:ea typeface="Arial Unicode MS" pitchFamily="34" charset="-128"/>
                <a:cs typeface="Arial Unicode MS" pitchFamily="34" charset="-128"/>
              </a:rPr>
              <a:t>When </a:t>
            </a:r>
            <a:r>
              <a:rPr lang="en-US" dirty="0">
                <a:latin typeface="Arial Unicode MS" pitchFamily="34" charset="-128"/>
                <a:ea typeface="Arial Unicode MS" pitchFamily="34" charset="-128"/>
                <a:cs typeface="Arial Unicode MS" pitchFamily="34" charset="-128"/>
              </a:rPr>
              <a:t>more than one instance of the entity on the left, and only one instance of an entity on the right associates with the relationship then it is known as a many-to-one </a:t>
            </a:r>
            <a:r>
              <a:rPr lang="en-US" dirty="0" smtClean="0">
                <a:latin typeface="Arial Unicode MS" pitchFamily="34" charset="-128"/>
                <a:ea typeface="Arial Unicode MS" pitchFamily="34" charset="-128"/>
                <a:cs typeface="Arial Unicode MS" pitchFamily="34" charset="-128"/>
              </a:rPr>
              <a:t>relationship. </a:t>
            </a:r>
          </a:p>
          <a:p>
            <a:pPr algn="just"/>
            <a:r>
              <a:rPr lang="en-US" dirty="0" smtClean="0">
                <a:latin typeface="Arial Unicode MS" pitchFamily="34" charset="-128"/>
                <a:ea typeface="Arial Unicode MS" pitchFamily="34" charset="-128"/>
                <a:cs typeface="Arial Unicode MS" pitchFamily="34" charset="-128"/>
              </a:rPr>
              <a:t>For </a:t>
            </a:r>
            <a:r>
              <a:rPr lang="en-US" dirty="0">
                <a:latin typeface="Arial Unicode MS" pitchFamily="34" charset="-128"/>
                <a:ea typeface="Arial Unicode MS" pitchFamily="34" charset="-128"/>
                <a:cs typeface="Arial Unicode MS" pitchFamily="34" charset="-128"/>
              </a:rPr>
              <a:t>example, Student enrolls for only one course, but a course can have many students</a:t>
            </a:r>
            <a:r>
              <a:rPr lang="en-US" dirty="0" smtClean="0">
                <a:latin typeface="Arial Unicode MS" pitchFamily="34" charset="-128"/>
                <a:ea typeface="Arial Unicode MS" pitchFamily="34" charset="-128"/>
                <a:cs typeface="Arial Unicode MS" pitchFamily="34" charset="-128"/>
              </a:rPr>
              <a:t>.</a:t>
            </a:r>
            <a:endParaRPr lang="en-US" dirty="0">
              <a:latin typeface="Arial Unicode MS" pitchFamily="34" charset="-128"/>
              <a:ea typeface="Arial Unicode MS" pitchFamily="34" charset="-128"/>
              <a:cs typeface="Arial Unicode MS" pitchFamily="34" charset="-128"/>
            </a:endParaRPr>
          </a:p>
        </p:txBody>
      </p:sp>
      <p:pic>
        <p:nvPicPr>
          <p:cNvPr id="6" name="Picture 5" descr="11.png"/>
          <p:cNvPicPr>
            <a:picLocks noChangeAspect="1"/>
          </p:cNvPicPr>
          <p:nvPr/>
        </p:nvPicPr>
        <p:blipFill>
          <a:blip r:embed="rId2"/>
          <a:stretch>
            <a:fillRect/>
          </a:stretch>
        </p:blipFill>
        <p:spPr>
          <a:xfrm>
            <a:off x="1676400" y="1671360"/>
            <a:ext cx="5715000" cy="957540"/>
          </a:xfrm>
          <a:prstGeom prst="rect">
            <a:avLst/>
          </a:prstGeom>
        </p:spPr>
      </p:pic>
      <p:pic>
        <p:nvPicPr>
          <p:cNvPr id="8" name="Picture 7" descr="12.png"/>
          <p:cNvPicPr>
            <a:picLocks noChangeAspect="1"/>
          </p:cNvPicPr>
          <p:nvPr/>
        </p:nvPicPr>
        <p:blipFill>
          <a:blip r:embed="rId3"/>
          <a:stretch>
            <a:fillRect/>
          </a:stretch>
        </p:blipFill>
        <p:spPr>
          <a:xfrm>
            <a:off x="1447800" y="4076700"/>
            <a:ext cx="6367112" cy="10668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300</TotalTime>
  <Words>953</Words>
  <Application>Microsoft Office PowerPoint</Application>
  <PresentationFormat>On-screen Show (16:10)</PresentationFormat>
  <Paragraphs>125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ER Modeling</vt:lpstr>
      <vt:lpstr>ER Model</vt:lpstr>
      <vt:lpstr>Component of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Notation of ER diagram</vt:lpstr>
      <vt:lpstr>Mapping Constraints</vt:lpstr>
      <vt:lpstr>PowerPoint Presentation</vt:lpstr>
      <vt:lpstr>PowerPoint Presentation</vt:lpstr>
      <vt:lpstr>Sample Example of ER Diagram</vt:lpstr>
      <vt:lpstr>PowerPoint Presentation</vt:lpstr>
      <vt:lpstr>Sample Example of University ER Diagram</vt:lpstr>
      <vt:lpstr>Database Keys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Modeling</dc:title>
  <dc:creator>user</dc:creator>
  <cp:lastModifiedBy>user</cp:lastModifiedBy>
  <cp:revision>54</cp:revision>
  <dcterms:created xsi:type="dcterms:W3CDTF">2021-05-16T11:50:14Z</dcterms:created>
  <dcterms:modified xsi:type="dcterms:W3CDTF">2025-03-11T10:15:17Z</dcterms:modified>
</cp:coreProperties>
</file>