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1C118A7-E752-4584-A115-B64ADAFAD7DA}" type="datetimeFigureOut">
              <a:rPr lang="en-IN" smtClean="0"/>
              <a:t>06-01-2021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94555-6CE6-4DB5-86E3-A89781D84E75}"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C118A7-E752-4584-A115-B64ADAFAD7DA}" type="datetimeFigureOut">
              <a:rPr lang="en-IN" smtClean="0"/>
              <a:t>06-01-2021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94555-6CE6-4DB5-86E3-A89781D84E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C118A7-E752-4584-A115-B64ADAFAD7DA}" type="datetimeFigureOut">
              <a:rPr lang="en-IN" smtClean="0"/>
              <a:t>06-01-2021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94555-6CE6-4DB5-86E3-A89781D84E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C118A7-E752-4584-A115-B64ADAFAD7DA}" type="datetimeFigureOut">
              <a:rPr lang="en-IN" smtClean="0"/>
              <a:t>06-01-2021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94555-6CE6-4DB5-86E3-A89781D84E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E1C118A7-E752-4584-A115-B64ADAFAD7DA}" type="datetimeFigureOut">
              <a:rPr lang="en-IN" smtClean="0"/>
              <a:t>06-01-2021</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05194555-6CE6-4DB5-86E3-A89781D84E7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C118A7-E752-4584-A115-B64ADAFAD7DA}" type="datetimeFigureOut">
              <a:rPr lang="en-IN" smtClean="0"/>
              <a:t>06-01-2021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194555-6CE6-4DB5-86E3-A89781D84E7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C118A7-E752-4584-A115-B64ADAFAD7DA}" type="datetimeFigureOut">
              <a:rPr lang="en-IN" smtClean="0"/>
              <a:t>06-01-2021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194555-6CE6-4DB5-86E3-A89781D84E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C118A7-E752-4584-A115-B64ADAFAD7DA}" type="datetimeFigureOut">
              <a:rPr lang="en-IN" smtClean="0"/>
              <a:t>06-01-2021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194555-6CE6-4DB5-86E3-A89781D84E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118A7-E752-4584-A115-B64ADAFAD7DA}" type="datetimeFigureOut">
              <a:rPr lang="en-IN" smtClean="0"/>
              <a:t>06-01-2021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194555-6CE6-4DB5-86E3-A89781D84E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118A7-E752-4584-A115-B64ADAFAD7DA}" type="datetimeFigureOut">
              <a:rPr lang="en-IN" smtClean="0"/>
              <a:t>06-01-2021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194555-6CE6-4DB5-86E3-A89781D84E75}"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E1C118A7-E752-4584-A115-B64ADAFAD7DA}" type="datetimeFigureOut">
              <a:rPr lang="en-IN" smtClean="0"/>
              <a:t>06-01-2021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194555-6CE6-4DB5-86E3-A89781D84E75}"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E1C118A7-E752-4584-A115-B64ADAFAD7DA}" type="datetimeFigureOut">
              <a:rPr lang="en-IN" smtClean="0"/>
              <a:t>06-01-2021</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5194555-6CE6-4DB5-86E3-A89781D84E7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Mining Tasks</a:t>
            </a:r>
            <a:endParaRPr lang="en-IN" dirty="0"/>
          </a:p>
        </p:txBody>
      </p:sp>
      <p:sp>
        <p:nvSpPr>
          <p:cNvPr id="3" name="Subtitle 2"/>
          <p:cNvSpPr>
            <a:spLocks noGrp="1"/>
          </p:cNvSpPr>
          <p:nvPr>
            <p:ph type="subTitle" idx="1"/>
          </p:nvPr>
        </p:nvSpPr>
        <p:spPr/>
        <p:txBody>
          <a:bodyPr/>
          <a:lstStyle/>
          <a:p>
            <a:r>
              <a:rPr lang="en-US" dirty="0"/>
              <a:t>-Presented By:</a:t>
            </a:r>
          </a:p>
          <a:p>
            <a:r>
              <a:rPr lang="en-US" dirty="0"/>
              <a:t>	</a:t>
            </a:r>
            <a:r>
              <a:rPr lang="en-US" b="1" dirty="0">
                <a:solidFill>
                  <a:srgbClr val="FFFF00"/>
                </a:solidFill>
              </a:rPr>
              <a:t>SHAWNI DUTTA</a:t>
            </a:r>
            <a:endParaRPr lang="en-IN" b="1" dirty="0">
              <a:solidFill>
                <a:srgbClr val="FFFF00"/>
              </a:solidFill>
            </a:endParaRPr>
          </a:p>
        </p:txBody>
      </p:sp>
    </p:spTree>
    <p:extLst>
      <p:ext uri="{BB962C8B-B14F-4D97-AF65-F5344CB8AC3E}">
        <p14:creationId xmlns:p14="http://schemas.microsoft.com/office/powerpoint/2010/main" val="282777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Clustering</a:t>
            </a:r>
            <a:endParaRPr lang="en-IN" b="1" dirty="0">
              <a:solidFill>
                <a:srgbClr val="FFFF00"/>
              </a:solidFill>
            </a:endParaRPr>
          </a:p>
        </p:txBody>
      </p:sp>
      <p:sp>
        <p:nvSpPr>
          <p:cNvPr id="3" name="Content Placeholder 2"/>
          <p:cNvSpPr>
            <a:spLocks noGrp="1"/>
          </p:cNvSpPr>
          <p:nvPr>
            <p:ph idx="1"/>
          </p:nvPr>
        </p:nvSpPr>
        <p:spPr>
          <a:xfrm>
            <a:off x="609600" y="1600200"/>
            <a:ext cx="7924800" cy="4114800"/>
          </a:xfrm>
          <a:prstGeom prst="rect">
            <a:avLst/>
          </a:prstGeom>
        </p:spPr>
        <p:txBody>
          <a:bodyPr/>
          <a:lstStyle/>
          <a:p>
            <a:r>
              <a:rPr lang="en-US" dirty="0"/>
              <a:t>Clustering is similar to classification except that the groups are not predefined, but rather defined by the data alone. </a:t>
            </a:r>
          </a:p>
          <a:p>
            <a:r>
              <a:rPr lang="en-US" dirty="0"/>
              <a:t>Clustering is alternatively referred to as unsupervised learning or segmentation. </a:t>
            </a:r>
          </a:p>
          <a:p>
            <a:r>
              <a:rPr lang="en-US" dirty="0"/>
              <a:t>It can be thought of as partitioning or segmenting the data into groups that might or might not be disjointed. </a:t>
            </a:r>
            <a:endParaRPr lang="en-IN" dirty="0"/>
          </a:p>
        </p:txBody>
      </p:sp>
    </p:spTree>
    <p:extLst>
      <p:ext uri="{BB962C8B-B14F-4D97-AF65-F5344CB8AC3E}">
        <p14:creationId xmlns:p14="http://schemas.microsoft.com/office/powerpoint/2010/main" val="229743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Clustering: Example</a:t>
            </a:r>
            <a:endParaRPr lang="en-IN" b="1" dirty="0">
              <a:solidFill>
                <a:srgbClr val="FFFF00"/>
              </a:solidFill>
            </a:endParaRPr>
          </a:p>
        </p:txBody>
      </p:sp>
      <p:sp>
        <p:nvSpPr>
          <p:cNvPr id="3" name="Content Placeholder 2"/>
          <p:cNvSpPr>
            <a:spLocks noGrp="1"/>
          </p:cNvSpPr>
          <p:nvPr>
            <p:ph idx="1"/>
          </p:nvPr>
        </p:nvSpPr>
        <p:spPr>
          <a:xfrm>
            <a:off x="609600" y="1600200"/>
            <a:ext cx="7924800" cy="4114800"/>
          </a:xfrm>
          <a:prstGeom prst="rect">
            <a:avLst/>
          </a:prstGeom>
        </p:spPr>
        <p:txBody>
          <a:bodyPr>
            <a:normAutofit lnSpcReduction="10000"/>
          </a:bodyPr>
          <a:lstStyle/>
          <a:p>
            <a:pPr algn="just"/>
            <a:r>
              <a:rPr lang="en-US" dirty="0"/>
              <a:t>A certain national department store chain creates special catalogs targeted to various demographic groups based on attributes such as income, location, and physical characteristics of potential customers (age, height, weight, etc.). </a:t>
            </a:r>
          </a:p>
          <a:p>
            <a:pPr algn="just"/>
            <a:r>
              <a:rPr lang="en-US" dirty="0"/>
              <a:t>To determine the target mailings of the various catalogs and to assist in the creation of new, more specific catalogs, the company performs a clustering of potential customers based on the determined attribute values. The results of the clustering exercise are then used by management to create special catalogs and distribute them to the correct target population based on the cluster for that catalog.</a:t>
            </a:r>
            <a:endParaRPr lang="en-IN" dirty="0"/>
          </a:p>
        </p:txBody>
      </p:sp>
    </p:spTree>
    <p:extLst>
      <p:ext uri="{BB962C8B-B14F-4D97-AF65-F5344CB8AC3E}">
        <p14:creationId xmlns:p14="http://schemas.microsoft.com/office/powerpoint/2010/main" val="398312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Summarization</a:t>
            </a:r>
            <a:endParaRPr lang="en-IN" b="1" dirty="0">
              <a:solidFill>
                <a:srgbClr val="FFFF00"/>
              </a:solidFill>
            </a:endParaRPr>
          </a:p>
        </p:txBody>
      </p:sp>
      <p:sp>
        <p:nvSpPr>
          <p:cNvPr id="3" name="Content Placeholder 2"/>
          <p:cNvSpPr>
            <a:spLocks noGrp="1"/>
          </p:cNvSpPr>
          <p:nvPr>
            <p:ph idx="1"/>
          </p:nvPr>
        </p:nvSpPr>
        <p:spPr>
          <a:xfrm>
            <a:off x="609600" y="1600200"/>
            <a:ext cx="7924800" cy="4114800"/>
          </a:xfrm>
          <a:prstGeom prst="rect">
            <a:avLst/>
          </a:prstGeom>
        </p:spPr>
        <p:txBody>
          <a:bodyPr/>
          <a:lstStyle/>
          <a:p>
            <a:pPr algn="just"/>
            <a:r>
              <a:rPr lang="en-US" dirty="0"/>
              <a:t>Summarization maps data into subsets with associated simple descriptions. </a:t>
            </a:r>
          </a:p>
          <a:p>
            <a:pPr algn="just"/>
            <a:r>
              <a:rPr lang="en-US" dirty="0"/>
              <a:t>Summarization is also called characterization or generalization. </a:t>
            </a:r>
          </a:p>
          <a:p>
            <a:pPr algn="just"/>
            <a:r>
              <a:rPr lang="en-US" dirty="0"/>
              <a:t>It extracts or derives representative information about the database. </a:t>
            </a:r>
            <a:endParaRPr lang="en-IN" dirty="0"/>
          </a:p>
        </p:txBody>
      </p:sp>
    </p:spTree>
    <p:extLst>
      <p:ext uri="{BB962C8B-B14F-4D97-AF65-F5344CB8AC3E}">
        <p14:creationId xmlns:p14="http://schemas.microsoft.com/office/powerpoint/2010/main" val="138127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Summarization: Example</a:t>
            </a:r>
            <a:endParaRPr lang="en-IN" b="1" dirty="0">
              <a:solidFill>
                <a:srgbClr val="FFFF00"/>
              </a:solidFill>
            </a:endParaRPr>
          </a:p>
        </p:txBody>
      </p:sp>
      <p:sp>
        <p:nvSpPr>
          <p:cNvPr id="3" name="Content Placeholder 2"/>
          <p:cNvSpPr>
            <a:spLocks noGrp="1"/>
          </p:cNvSpPr>
          <p:nvPr>
            <p:ph idx="1"/>
          </p:nvPr>
        </p:nvSpPr>
        <p:spPr>
          <a:xfrm>
            <a:off x="609600" y="1600200"/>
            <a:ext cx="7924800" cy="4114800"/>
          </a:xfrm>
          <a:prstGeom prst="rect">
            <a:avLst/>
          </a:prstGeom>
        </p:spPr>
        <p:txBody>
          <a:bodyPr/>
          <a:lstStyle/>
          <a:p>
            <a:pPr algn="just"/>
            <a:r>
              <a:rPr lang="en-US" dirty="0">
                <a:latin typeface="+mj-lt"/>
              </a:rPr>
              <a:t>One of the many criteria used to compare universities by the U.S. News &amp; World Report is the average SAT or AC T score [GM99]. This is a summarization used to estimate the type and intellectual level of the student body.</a:t>
            </a:r>
            <a:endParaRPr lang="en-IN" dirty="0">
              <a:latin typeface="+mj-lt"/>
            </a:endParaRPr>
          </a:p>
        </p:txBody>
      </p:sp>
    </p:spTree>
    <p:extLst>
      <p:ext uri="{BB962C8B-B14F-4D97-AF65-F5344CB8AC3E}">
        <p14:creationId xmlns:p14="http://schemas.microsoft.com/office/powerpoint/2010/main" val="402540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Association Rules</a:t>
            </a:r>
          </a:p>
        </p:txBody>
      </p:sp>
      <p:sp>
        <p:nvSpPr>
          <p:cNvPr id="3" name="Content Placeholder 2"/>
          <p:cNvSpPr>
            <a:spLocks noGrp="1"/>
          </p:cNvSpPr>
          <p:nvPr>
            <p:ph idx="1"/>
          </p:nvPr>
        </p:nvSpPr>
        <p:spPr>
          <a:xfrm>
            <a:off x="609600" y="1600200"/>
            <a:ext cx="7924800" cy="4114800"/>
          </a:xfrm>
          <a:prstGeom prst="rect">
            <a:avLst/>
          </a:prstGeom>
        </p:spPr>
        <p:txBody>
          <a:bodyPr/>
          <a:lstStyle/>
          <a:p>
            <a:pPr algn="just"/>
            <a:r>
              <a:rPr lang="en-US" dirty="0"/>
              <a:t>Link analysis, alternatively referred to as affinity analysis or association, refers to the data mining task of uncovering relationships among data. </a:t>
            </a:r>
          </a:p>
          <a:p>
            <a:pPr algn="just"/>
            <a:r>
              <a:rPr lang="en-US" dirty="0"/>
              <a:t>The best example of this type of application is to determine association rules. </a:t>
            </a:r>
          </a:p>
          <a:p>
            <a:pPr algn="just"/>
            <a:r>
              <a:rPr lang="en-US" dirty="0"/>
              <a:t>An association rule is a model that identifies specific types of data associations. </a:t>
            </a:r>
          </a:p>
          <a:p>
            <a:pPr algn="just"/>
            <a:r>
              <a:rPr lang="en-US" dirty="0"/>
              <a:t>These associations are often used in the retail sales community to identify items that are frequently purchased together. </a:t>
            </a:r>
            <a:endParaRPr lang="en-IN" dirty="0">
              <a:latin typeface="+mj-lt"/>
            </a:endParaRPr>
          </a:p>
        </p:txBody>
      </p:sp>
    </p:spTree>
    <p:extLst>
      <p:ext uri="{BB962C8B-B14F-4D97-AF65-F5344CB8AC3E}">
        <p14:creationId xmlns:p14="http://schemas.microsoft.com/office/powerpoint/2010/main" val="72926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Association Rules : Example</a:t>
            </a:r>
          </a:p>
        </p:txBody>
      </p:sp>
      <p:sp>
        <p:nvSpPr>
          <p:cNvPr id="3" name="Content Placeholder 2"/>
          <p:cNvSpPr>
            <a:spLocks noGrp="1"/>
          </p:cNvSpPr>
          <p:nvPr>
            <p:ph idx="1"/>
          </p:nvPr>
        </p:nvSpPr>
        <p:spPr>
          <a:xfrm>
            <a:off x="609600" y="1600200"/>
            <a:ext cx="7924800" cy="4114800"/>
          </a:xfrm>
          <a:prstGeom prst="rect">
            <a:avLst/>
          </a:prstGeom>
        </p:spPr>
        <p:txBody>
          <a:bodyPr>
            <a:normAutofit lnSpcReduction="10000"/>
          </a:bodyPr>
          <a:lstStyle/>
          <a:p>
            <a:pPr algn="just"/>
            <a:r>
              <a:rPr lang="en-US" dirty="0">
                <a:latin typeface="+mj-lt"/>
              </a:rPr>
              <a:t>A grocery store retailer is trying to decide whether to put bread on sale. To help determine the impact of this decision, the retailer generates association rules that show what other products are frequently purchased with bread. He finds that 60% of the time that bread is sold so are pretzels and that 70% of the time jelly is also sold. </a:t>
            </a:r>
          </a:p>
          <a:p>
            <a:pPr algn="just"/>
            <a:r>
              <a:rPr lang="en-US" dirty="0">
                <a:latin typeface="+mj-lt"/>
              </a:rPr>
              <a:t>Based on these facts, he tries to capitalize on the association between bread, pretzels, and jelly by placing some pretzels and jelly at the end of the aisle where the bread is placed. In addition, he decides not to place either of these items on sale at the same time. </a:t>
            </a:r>
            <a:endParaRPr lang="en-IN" dirty="0">
              <a:latin typeface="+mj-lt"/>
            </a:endParaRPr>
          </a:p>
        </p:txBody>
      </p:sp>
    </p:spTree>
    <p:extLst>
      <p:ext uri="{BB962C8B-B14F-4D97-AF65-F5344CB8AC3E}">
        <p14:creationId xmlns:p14="http://schemas.microsoft.com/office/powerpoint/2010/main" val="330260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Sequence Discovery </a:t>
            </a:r>
          </a:p>
        </p:txBody>
      </p:sp>
      <p:sp>
        <p:nvSpPr>
          <p:cNvPr id="3" name="Content Placeholder 2"/>
          <p:cNvSpPr>
            <a:spLocks noGrp="1"/>
          </p:cNvSpPr>
          <p:nvPr>
            <p:ph idx="1"/>
          </p:nvPr>
        </p:nvSpPr>
        <p:spPr>
          <a:xfrm>
            <a:off x="609600" y="1600200"/>
            <a:ext cx="7924800" cy="4114800"/>
          </a:xfrm>
          <a:prstGeom prst="rect">
            <a:avLst/>
          </a:prstGeom>
        </p:spPr>
        <p:txBody>
          <a:bodyPr/>
          <a:lstStyle/>
          <a:p>
            <a:pPr algn="just"/>
            <a:r>
              <a:rPr lang="en-US" dirty="0"/>
              <a:t>Sequential analysis or sequence discovery is used to determine sequential patterns in data. These patterns are based on a </a:t>
            </a:r>
            <a:r>
              <a:rPr lang="en-US" u="sng" dirty="0"/>
              <a:t>time sequence of actions</a:t>
            </a:r>
            <a:r>
              <a:rPr lang="en-US" dirty="0"/>
              <a:t>. These patterns are similar to associations in that data (or events) are found to be related, but the relationship is based on time.</a:t>
            </a:r>
          </a:p>
          <a:p>
            <a:pPr algn="just"/>
            <a:r>
              <a:rPr lang="en-US" dirty="0"/>
              <a:t>Unlike a market basket analysis, which requires the items to be purchased at the same time, in sequence discovery the items are purchased over time in some order. </a:t>
            </a:r>
            <a:endParaRPr lang="en-IN" dirty="0"/>
          </a:p>
        </p:txBody>
      </p:sp>
    </p:spTree>
    <p:extLst>
      <p:ext uri="{BB962C8B-B14F-4D97-AF65-F5344CB8AC3E}">
        <p14:creationId xmlns:p14="http://schemas.microsoft.com/office/powerpoint/2010/main" val="69218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Sequence Discovery </a:t>
            </a:r>
          </a:p>
        </p:txBody>
      </p:sp>
      <p:sp>
        <p:nvSpPr>
          <p:cNvPr id="3" name="Content Placeholder 2"/>
          <p:cNvSpPr>
            <a:spLocks noGrp="1"/>
          </p:cNvSpPr>
          <p:nvPr>
            <p:ph idx="1"/>
          </p:nvPr>
        </p:nvSpPr>
        <p:spPr>
          <a:xfrm>
            <a:off x="609600" y="1600200"/>
            <a:ext cx="7924800" cy="4114800"/>
          </a:xfrm>
          <a:prstGeom prst="rect">
            <a:avLst/>
          </a:prstGeom>
        </p:spPr>
        <p:txBody>
          <a:bodyPr>
            <a:normAutofit/>
          </a:bodyPr>
          <a:lstStyle/>
          <a:p>
            <a:pPr algn="just"/>
            <a:r>
              <a:rPr lang="en-US" dirty="0"/>
              <a:t>Sequential analysis or sequence discovery is used to determine sequential patterns in data. These patterns are based on a </a:t>
            </a:r>
            <a:r>
              <a:rPr lang="en-US" u="sng" dirty="0"/>
              <a:t>time sequence of actions</a:t>
            </a:r>
            <a:r>
              <a:rPr lang="en-US" dirty="0"/>
              <a:t>. These patterns are similar to associations in that data (or events) are found to be related, but the relationship is based on time.</a:t>
            </a:r>
          </a:p>
          <a:p>
            <a:pPr algn="just"/>
            <a:r>
              <a:rPr lang="en-US" dirty="0"/>
              <a:t>Unlike a market basket analysis, which requires the items to be purchased at the same time, in sequence discovery the items are purchased over time in some order. </a:t>
            </a:r>
          </a:p>
          <a:p>
            <a:pPr algn="just"/>
            <a:r>
              <a:rPr lang="en-US" dirty="0"/>
              <a:t>For example, most people who purchase CD players may be found to purchase CDs within one week. </a:t>
            </a:r>
            <a:endParaRPr lang="en-IN" dirty="0"/>
          </a:p>
        </p:txBody>
      </p:sp>
    </p:spTree>
    <p:extLst>
      <p:ext uri="{BB962C8B-B14F-4D97-AF65-F5344CB8AC3E}">
        <p14:creationId xmlns:p14="http://schemas.microsoft.com/office/powerpoint/2010/main" val="121304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solidFill>
                  <a:srgbClr val="FFFF00"/>
                </a:solidFill>
              </a:rPr>
              <a:t>DATA MINING VERSUS KNOWLEDGE DISCOVERY IN DATABASES </a:t>
            </a:r>
            <a:endParaRPr lang="en-IN" sz="3600" b="1" dirty="0">
              <a:solidFill>
                <a:srgbClr val="FFFF00"/>
              </a:solidFill>
            </a:endParaRPr>
          </a:p>
        </p:txBody>
      </p:sp>
      <p:sp>
        <p:nvSpPr>
          <p:cNvPr id="3" name="Content Placeholder 2"/>
          <p:cNvSpPr>
            <a:spLocks noGrp="1"/>
          </p:cNvSpPr>
          <p:nvPr>
            <p:ph idx="1"/>
          </p:nvPr>
        </p:nvSpPr>
        <p:spPr>
          <a:xfrm>
            <a:off x="609600" y="1600200"/>
            <a:ext cx="7924800" cy="4114800"/>
          </a:xfrm>
          <a:prstGeom prst="rect">
            <a:avLst/>
          </a:prstGeom>
        </p:spPr>
        <p:txBody>
          <a:bodyPr>
            <a:normAutofit/>
          </a:bodyPr>
          <a:lstStyle/>
          <a:p>
            <a:pPr algn="just"/>
            <a:r>
              <a:rPr lang="en-US" dirty="0">
                <a:latin typeface="+mj-lt"/>
              </a:rPr>
              <a:t>DEFINITION 1.1. Knowledge discovery in databases (KDD) is the process of finding useful information and patterns in data. </a:t>
            </a:r>
          </a:p>
          <a:p>
            <a:pPr algn="just"/>
            <a:r>
              <a:rPr lang="en-US" dirty="0">
                <a:latin typeface="+mj-lt"/>
              </a:rPr>
              <a:t>DEFINITION 1.2. Data mining is the use of algorithms to extract the information and patterns derived by the KDD process. </a:t>
            </a:r>
            <a:endParaRPr lang="en-IN" dirty="0">
              <a:latin typeface="+mj-lt"/>
            </a:endParaRPr>
          </a:p>
        </p:txBody>
      </p:sp>
    </p:spTree>
    <p:extLst>
      <p:ext uri="{BB962C8B-B14F-4D97-AF65-F5344CB8AC3E}">
        <p14:creationId xmlns:p14="http://schemas.microsoft.com/office/powerpoint/2010/main" val="101517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solidFill>
                  <a:srgbClr val="FFFF00"/>
                </a:solidFill>
              </a:rPr>
              <a:t>DATA MINING VERSUS KNOWLEDGE DISCOVERY IN DATABASES </a:t>
            </a:r>
            <a:endParaRPr lang="en-IN" sz="3600" b="1" dirty="0">
              <a:solidFill>
                <a:srgbClr val="FFFF00"/>
              </a:solidFill>
            </a:endParaRP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131" t="41175" r="50663" b="19739"/>
          <a:stretch/>
        </p:blipFill>
        <p:spPr bwMode="auto">
          <a:xfrm>
            <a:off x="457200" y="16764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38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Data Mining Tasks</a:t>
            </a:r>
            <a:endParaRPr lang="en-IN" b="1" dirty="0">
              <a:solidFill>
                <a:srgbClr val="FFFF00"/>
              </a:solidFill>
            </a:endParaRPr>
          </a:p>
        </p:txBody>
      </p:sp>
      <p:sp>
        <p:nvSpPr>
          <p:cNvPr id="3" name="Content Placeholder 2"/>
          <p:cNvSpPr>
            <a:spLocks noGrp="1"/>
          </p:cNvSpPr>
          <p:nvPr>
            <p:ph idx="1"/>
          </p:nvPr>
        </p:nvSpPr>
        <p:spPr>
          <a:xfrm>
            <a:off x="609600" y="1600200"/>
            <a:ext cx="7924800" cy="4114800"/>
          </a:xfrm>
          <a:prstGeom prst="rect">
            <a:avLst/>
          </a:prstGeom>
        </p:spPr>
        <p:txBody>
          <a:bodyPr/>
          <a:lstStyle/>
          <a:p>
            <a:r>
              <a:rPr lang="en-US" dirty="0"/>
              <a:t>Data Mining tasks may be broadly categorized into two types:</a:t>
            </a:r>
          </a:p>
          <a:p>
            <a:pPr lvl="1"/>
            <a:r>
              <a:rPr lang="en-US" dirty="0"/>
              <a:t>Predictive Tasks. </a:t>
            </a:r>
          </a:p>
          <a:p>
            <a:pPr lvl="1"/>
            <a:r>
              <a:rPr lang="en-US" dirty="0"/>
              <a:t>Descriptive Tasks.</a:t>
            </a:r>
          </a:p>
          <a:p>
            <a:pPr marL="393192" lvl="1" indent="0">
              <a:buNone/>
            </a:pPr>
            <a:endParaRPr lang="en-US" dirty="0"/>
          </a:p>
          <a:p>
            <a:pPr lvl="1"/>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926" t="21307" r="15368" b="61046"/>
          <a:stretch/>
        </p:blipFill>
        <p:spPr bwMode="auto">
          <a:xfrm>
            <a:off x="1187624" y="3717032"/>
            <a:ext cx="6552728"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768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Predictive Tasks</a:t>
            </a:r>
            <a:endParaRPr lang="en-IN" b="1" dirty="0">
              <a:solidFill>
                <a:srgbClr val="FFFF00"/>
              </a:solidFill>
            </a:endParaRPr>
          </a:p>
        </p:txBody>
      </p:sp>
      <p:sp>
        <p:nvSpPr>
          <p:cNvPr id="3" name="Content Placeholder 2"/>
          <p:cNvSpPr>
            <a:spLocks noGrp="1"/>
          </p:cNvSpPr>
          <p:nvPr>
            <p:ph idx="1"/>
          </p:nvPr>
        </p:nvSpPr>
        <p:spPr>
          <a:xfrm>
            <a:off x="609600" y="1600200"/>
            <a:ext cx="7924800" cy="4114800"/>
          </a:xfrm>
          <a:prstGeom prst="rect">
            <a:avLst/>
          </a:prstGeom>
        </p:spPr>
        <p:txBody>
          <a:bodyPr>
            <a:normAutofit fontScale="85000" lnSpcReduction="10000"/>
          </a:bodyPr>
          <a:lstStyle/>
          <a:p>
            <a:pPr algn="just"/>
            <a:r>
              <a:rPr lang="en-US" dirty="0">
                <a:latin typeface="+mj-lt"/>
              </a:rPr>
              <a:t>Objective: To predict the value of particular attribute based on the values of other attributes. </a:t>
            </a:r>
          </a:p>
          <a:p>
            <a:pPr algn="just"/>
            <a:r>
              <a:rPr lang="en-US" dirty="0">
                <a:latin typeface="+mj-lt"/>
              </a:rPr>
              <a:t>Target/Dependent variable: Attribute to be predicted. </a:t>
            </a:r>
          </a:p>
          <a:p>
            <a:pPr algn="just"/>
            <a:r>
              <a:rPr lang="en-US" dirty="0">
                <a:latin typeface="+mj-lt"/>
              </a:rPr>
              <a:t>Explanatory/Independent variable: Attributes used for prediction. </a:t>
            </a:r>
          </a:p>
          <a:p>
            <a:pPr algn="just"/>
            <a:r>
              <a:rPr lang="en-US" dirty="0">
                <a:latin typeface="+mj-lt"/>
              </a:rPr>
              <a:t>A predictive model makes a prediction about values of data using known results found from different data. Predictive modeling may be made based on the use of other historical data. </a:t>
            </a:r>
          </a:p>
          <a:p>
            <a:pPr algn="just"/>
            <a:r>
              <a:rPr lang="en-US" dirty="0">
                <a:latin typeface="+mj-lt"/>
              </a:rPr>
              <a:t>For example, a credit card use might be refused not because of the user's own credit history, but because the current purchase is similar to earlier purchases that were subsequently found to be made with stolen cards. </a:t>
            </a:r>
          </a:p>
          <a:p>
            <a:pPr algn="just"/>
            <a:r>
              <a:rPr lang="en-US" dirty="0">
                <a:latin typeface="+mj-lt"/>
              </a:rPr>
              <a:t>Predictive model data mining tasks include classification, regression, time series analysis, and prediction. Prediction may also be used to indicate a specific type of data mining function. </a:t>
            </a:r>
            <a:endParaRPr lang="en-IN" dirty="0">
              <a:latin typeface="+mj-lt"/>
            </a:endParaRPr>
          </a:p>
        </p:txBody>
      </p:sp>
    </p:spTree>
    <p:extLst>
      <p:ext uri="{BB962C8B-B14F-4D97-AF65-F5344CB8AC3E}">
        <p14:creationId xmlns:p14="http://schemas.microsoft.com/office/powerpoint/2010/main" val="229478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Descriptive Tasks</a:t>
            </a:r>
            <a:endParaRPr lang="en-IN" b="1" dirty="0">
              <a:solidFill>
                <a:srgbClr val="FFFF00"/>
              </a:solidFill>
            </a:endParaRPr>
          </a:p>
        </p:txBody>
      </p:sp>
      <p:sp>
        <p:nvSpPr>
          <p:cNvPr id="3" name="Content Placeholder 2"/>
          <p:cNvSpPr>
            <a:spLocks noGrp="1"/>
          </p:cNvSpPr>
          <p:nvPr>
            <p:ph idx="1"/>
          </p:nvPr>
        </p:nvSpPr>
        <p:spPr>
          <a:xfrm>
            <a:off x="609600" y="1676400"/>
            <a:ext cx="7924800" cy="4038600"/>
          </a:xfrm>
          <a:prstGeom prst="rect">
            <a:avLst/>
          </a:prstGeom>
        </p:spPr>
        <p:txBody>
          <a:bodyPr/>
          <a:lstStyle/>
          <a:p>
            <a:pPr algn="just"/>
            <a:r>
              <a:rPr lang="en-US" dirty="0">
                <a:latin typeface="+mj-lt"/>
              </a:rPr>
              <a:t>Objective: To derive patterns that summarizes the underlying relationships in the data. The value of particular attribute based on the values of other attributes. </a:t>
            </a:r>
          </a:p>
          <a:p>
            <a:pPr algn="just"/>
            <a:r>
              <a:rPr lang="en-US" dirty="0">
                <a:latin typeface="+mj-lt"/>
              </a:rPr>
              <a:t>Unlike the predictive model, a descriptive model serves as a way to explore the properties of the data examined, not to predict new properties. Clustering, summarization, association rules, and sequence discovery are usually viewed as descriptive in nature.</a:t>
            </a:r>
            <a:endParaRPr lang="en-IN" dirty="0">
              <a:latin typeface="+mj-lt"/>
            </a:endParaRPr>
          </a:p>
        </p:txBody>
      </p:sp>
    </p:spTree>
    <p:extLst>
      <p:ext uri="{BB962C8B-B14F-4D97-AF65-F5344CB8AC3E}">
        <p14:creationId xmlns:p14="http://schemas.microsoft.com/office/powerpoint/2010/main" val="340449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Classification</a:t>
            </a:r>
          </a:p>
        </p:txBody>
      </p:sp>
      <p:sp>
        <p:nvSpPr>
          <p:cNvPr id="3" name="Content Placeholder 2"/>
          <p:cNvSpPr>
            <a:spLocks noGrp="1"/>
          </p:cNvSpPr>
          <p:nvPr>
            <p:ph idx="1"/>
          </p:nvPr>
        </p:nvSpPr>
        <p:spPr>
          <a:xfrm>
            <a:off x="609600" y="1600200"/>
            <a:ext cx="7924800" cy="4114800"/>
          </a:xfrm>
          <a:prstGeom prst="rect">
            <a:avLst/>
          </a:prstGeom>
        </p:spPr>
        <p:txBody>
          <a:bodyPr>
            <a:noAutofit/>
          </a:bodyPr>
          <a:lstStyle/>
          <a:p>
            <a:pPr algn="just"/>
            <a:r>
              <a:rPr lang="en-US" sz="1800" dirty="0">
                <a:latin typeface="+mj-lt"/>
              </a:rPr>
              <a:t>Classification maps data into predefined groups or classes. It is often referred to as supervised learning because the classes are determined before examining the data. </a:t>
            </a:r>
          </a:p>
          <a:p>
            <a:pPr algn="just"/>
            <a:r>
              <a:rPr lang="en-US" sz="1800" dirty="0">
                <a:latin typeface="+mj-lt"/>
              </a:rPr>
              <a:t>Two examples of classification applications are determining whether to make a bank loan and identifying credit risks.</a:t>
            </a:r>
          </a:p>
          <a:p>
            <a:pPr algn="just"/>
            <a:r>
              <a:rPr lang="en-US" sz="1800" dirty="0">
                <a:latin typeface="+mj-lt"/>
              </a:rPr>
              <a:t>Classification algorithms require that the classes be defined based on data attribute values. They often describe these classes by looking at the characteristics of data already known to belong to the classes. </a:t>
            </a:r>
          </a:p>
          <a:p>
            <a:pPr algn="just"/>
            <a:r>
              <a:rPr lang="en-US" sz="1800" i="1" u="sng" dirty="0">
                <a:latin typeface="+mj-lt"/>
              </a:rPr>
              <a:t>Pattern recognition </a:t>
            </a:r>
            <a:r>
              <a:rPr lang="en-US" sz="1800" dirty="0">
                <a:latin typeface="+mj-lt"/>
              </a:rPr>
              <a:t>is a type of classification where an input pattern is classified into one of several classes based on its similarity to these predefined classes. </a:t>
            </a:r>
          </a:p>
          <a:p>
            <a:pPr algn="just"/>
            <a:r>
              <a:rPr lang="en-US" sz="1800" dirty="0">
                <a:latin typeface="+mj-lt"/>
              </a:rPr>
              <a:t>An airport security screening station is used to determine: if passengers are potential terrorists or criminals. To do this, the face of each passenger is scanned and its basic pattern (distance between eyes, size and shape of mouth, shape of head, etc.) is identified. This pattern is compared to entries in a database to see if it matches any patterns that are associated with known offenders.</a:t>
            </a:r>
            <a:endParaRPr lang="en-IN" sz="1800" dirty="0">
              <a:latin typeface="+mj-lt"/>
            </a:endParaRPr>
          </a:p>
        </p:txBody>
      </p:sp>
    </p:spTree>
    <p:extLst>
      <p:ext uri="{BB962C8B-B14F-4D97-AF65-F5344CB8AC3E}">
        <p14:creationId xmlns:p14="http://schemas.microsoft.com/office/powerpoint/2010/main" val="113848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Regression</a:t>
            </a:r>
          </a:p>
        </p:txBody>
      </p:sp>
      <p:sp>
        <p:nvSpPr>
          <p:cNvPr id="3" name="Content Placeholder 2"/>
          <p:cNvSpPr>
            <a:spLocks noGrp="1"/>
          </p:cNvSpPr>
          <p:nvPr>
            <p:ph idx="1"/>
          </p:nvPr>
        </p:nvSpPr>
        <p:spPr>
          <a:xfrm>
            <a:off x="609600" y="1600200"/>
            <a:ext cx="7924800" cy="4114800"/>
          </a:xfrm>
          <a:prstGeom prst="rect">
            <a:avLst/>
          </a:prstGeom>
        </p:spPr>
        <p:txBody>
          <a:bodyPr>
            <a:normAutofit/>
          </a:bodyPr>
          <a:lstStyle/>
          <a:p>
            <a:pPr algn="just"/>
            <a:r>
              <a:rPr lang="en-US" dirty="0">
                <a:latin typeface="+mj-lt"/>
              </a:rPr>
              <a:t>Regression is used to map a data item to a real valued prediction variable. In actuality, regression involves the learning of the function that does this mapping. </a:t>
            </a:r>
          </a:p>
          <a:p>
            <a:pPr algn="just"/>
            <a:r>
              <a:rPr lang="en-US" dirty="0">
                <a:latin typeface="+mj-lt"/>
              </a:rPr>
              <a:t>Regression assumes that the target data fit into some known type of function (e.g., linear, logistic, etc.) and then determines the best function of this type that models the given data. </a:t>
            </a:r>
          </a:p>
        </p:txBody>
      </p:sp>
    </p:spTree>
    <p:extLst>
      <p:ext uri="{BB962C8B-B14F-4D97-AF65-F5344CB8AC3E}">
        <p14:creationId xmlns:p14="http://schemas.microsoft.com/office/powerpoint/2010/main" val="360273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Regression : Example</a:t>
            </a:r>
          </a:p>
        </p:txBody>
      </p:sp>
      <p:sp>
        <p:nvSpPr>
          <p:cNvPr id="3" name="Content Placeholder 2"/>
          <p:cNvSpPr>
            <a:spLocks noGrp="1"/>
          </p:cNvSpPr>
          <p:nvPr>
            <p:ph idx="1"/>
          </p:nvPr>
        </p:nvSpPr>
        <p:spPr>
          <a:xfrm>
            <a:off x="609600" y="1600200"/>
            <a:ext cx="7924800" cy="4114800"/>
          </a:xfrm>
          <a:prstGeom prst="rect">
            <a:avLst/>
          </a:prstGeom>
        </p:spPr>
        <p:txBody>
          <a:bodyPr>
            <a:normAutofit/>
          </a:bodyPr>
          <a:lstStyle/>
          <a:p>
            <a:pPr algn="just"/>
            <a:r>
              <a:rPr lang="en-US" dirty="0"/>
              <a:t>A college professor wishes to reach a certain level of savings before her retirement. Periodically, she predicts what her retirement savings will be based on Its current value and several past values. </a:t>
            </a:r>
          </a:p>
          <a:p>
            <a:pPr algn="just"/>
            <a:r>
              <a:rPr lang="en-US" dirty="0"/>
              <a:t>She uses a simple linear regression formula to predict this value by fitting past behavior to a linear function and then using this function to predict the values at points in the future. Based on these values, she then alters her investment portfolio. </a:t>
            </a:r>
            <a:endParaRPr lang="en-IN" dirty="0"/>
          </a:p>
        </p:txBody>
      </p:sp>
    </p:spTree>
    <p:extLst>
      <p:ext uri="{BB962C8B-B14F-4D97-AF65-F5344CB8AC3E}">
        <p14:creationId xmlns:p14="http://schemas.microsoft.com/office/powerpoint/2010/main" val="360198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Time Series Analysis</a:t>
            </a:r>
          </a:p>
        </p:txBody>
      </p:sp>
      <p:sp>
        <p:nvSpPr>
          <p:cNvPr id="3" name="Content Placeholder 2"/>
          <p:cNvSpPr>
            <a:spLocks noGrp="1"/>
          </p:cNvSpPr>
          <p:nvPr>
            <p:ph idx="1"/>
          </p:nvPr>
        </p:nvSpPr>
        <p:spPr>
          <a:xfrm>
            <a:off x="609600" y="1600200"/>
            <a:ext cx="7924800" cy="4114800"/>
          </a:xfrm>
          <a:prstGeom prst="rect">
            <a:avLst/>
          </a:prstGeom>
        </p:spPr>
        <p:txBody>
          <a:bodyPr/>
          <a:lstStyle/>
          <a:p>
            <a:pPr algn="just"/>
            <a:r>
              <a:rPr lang="en-US" dirty="0">
                <a:latin typeface="+mj-lt"/>
              </a:rPr>
              <a:t>With time series analysis, the value of an attribute is examined as it varies over time. The values usually are obtained as evenly spaced time points (daily, weekly, hourly, etc.)</a:t>
            </a:r>
          </a:p>
          <a:p>
            <a:pPr algn="just"/>
            <a:endParaRPr lang="en-IN" dirty="0">
              <a:latin typeface="+mj-lt"/>
            </a:endParaRPr>
          </a:p>
        </p:txBody>
      </p:sp>
    </p:spTree>
    <p:extLst>
      <p:ext uri="{BB962C8B-B14F-4D97-AF65-F5344CB8AC3E}">
        <p14:creationId xmlns:p14="http://schemas.microsoft.com/office/powerpoint/2010/main" val="166432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Prediction</a:t>
            </a:r>
          </a:p>
        </p:txBody>
      </p:sp>
      <p:sp>
        <p:nvSpPr>
          <p:cNvPr id="3" name="Content Placeholder 2"/>
          <p:cNvSpPr>
            <a:spLocks noGrp="1"/>
          </p:cNvSpPr>
          <p:nvPr>
            <p:ph idx="1"/>
          </p:nvPr>
        </p:nvSpPr>
        <p:spPr>
          <a:xfrm>
            <a:off x="609600" y="1600200"/>
            <a:ext cx="7924800" cy="4114800"/>
          </a:xfrm>
          <a:prstGeom prst="rect">
            <a:avLst/>
          </a:prstGeom>
        </p:spPr>
        <p:txBody>
          <a:bodyPr/>
          <a:lstStyle/>
          <a:p>
            <a:r>
              <a:rPr lang="en-US" dirty="0"/>
              <a:t>Prediction can be viewed as a type of classification. </a:t>
            </a:r>
          </a:p>
          <a:p>
            <a:r>
              <a:rPr lang="en-US" dirty="0"/>
              <a:t>The difference is that prediction is predicting a future state rather than a current state. </a:t>
            </a:r>
            <a:endParaRPr lang="en-IN" dirty="0"/>
          </a:p>
        </p:txBody>
      </p:sp>
    </p:spTree>
    <p:extLst>
      <p:ext uri="{BB962C8B-B14F-4D97-AF65-F5344CB8AC3E}">
        <p14:creationId xmlns:p14="http://schemas.microsoft.com/office/powerpoint/2010/main" val="573333003"/>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196</TotalTime>
  <Words>1329</Words>
  <Application>Microsoft Office PowerPoint</Application>
  <PresentationFormat>On-screen Show (4:3)</PresentationFormat>
  <Paragraphs>66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Thatch</vt:lpstr>
      <vt:lpstr>Data Mining Tasks</vt:lpstr>
      <vt:lpstr>Data Mining Tasks</vt:lpstr>
      <vt:lpstr>Predictive Tasks</vt:lpstr>
      <vt:lpstr>Descriptive Tasks</vt:lpstr>
      <vt:lpstr>Classification</vt:lpstr>
      <vt:lpstr>Regression</vt:lpstr>
      <vt:lpstr>Regression : Example</vt:lpstr>
      <vt:lpstr>Time Series Analysis</vt:lpstr>
      <vt:lpstr>Prediction</vt:lpstr>
      <vt:lpstr>Clustering</vt:lpstr>
      <vt:lpstr>Clustering: Example</vt:lpstr>
      <vt:lpstr>Summarization</vt:lpstr>
      <vt:lpstr>Summarization: Example</vt:lpstr>
      <vt:lpstr>Association Rules</vt:lpstr>
      <vt:lpstr>Association Rules : Example</vt:lpstr>
      <vt:lpstr>Sequence Discovery </vt:lpstr>
      <vt:lpstr>Sequence Discovery </vt:lpstr>
      <vt:lpstr>DATA MINING VERSUS KNOWLEDGE DISCOVERY IN DATABASES </vt:lpstr>
      <vt:lpstr>DATA MINING VERSUS KNOWLEDGE DISCOVERY IN DATABASES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OMEN</dc:creator>
  <cp:lastModifiedBy>shawni dutta</cp:lastModifiedBy>
  <cp:revision>5</cp:revision>
  <dcterms:created xsi:type="dcterms:W3CDTF">2021-01-06T09:31:06Z</dcterms:created>
  <dcterms:modified xsi:type="dcterms:W3CDTF">2021-01-06T13:06:37Z</dcterms:modified>
</cp:coreProperties>
</file>