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AD0EB3-A843-4221-B5EA-886F3B992606}" type="datetimeFigureOut">
              <a:rPr lang="en-US" smtClean="0"/>
              <a:t>23-Apr-21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D7999-8DC0-4D3F-A896-50FD44F144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3121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0EB3-A843-4221-B5EA-886F3B992606}" type="datetimeFigureOut">
              <a:rPr lang="en-US" smtClean="0"/>
              <a:t>23-Apr-21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318195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0EB3-A843-4221-B5EA-886F3B992606}" type="datetimeFigureOut">
              <a:rPr lang="en-US" smtClean="0"/>
              <a:t>23-Apr-21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49305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AD0EB3-A843-4221-B5EA-886F3B992606}" type="datetimeFigureOut">
              <a:rPr lang="en-US" smtClean="0"/>
              <a:t>23-Apr-21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356838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AD0EB3-A843-4221-B5EA-886F3B992606}" type="datetimeFigureOut">
              <a:rPr lang="en-US" smtClean="0"/>
              <a:t>23-Apr-21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5D7999-8DC0-4D3F-A896-50FD44F144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60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AD0EB3-A843-4221-B5EA-886F3B992606}" type="datetimeFigureOut">
              <a:rPr lang="en-US" smtClean="0"/>
              <a:t>23-Apr-21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2733059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AD0EB3-A843-4221-B5EA-886F3B992606}" type="datetimeFigureOut">
              <a:rPr lang="en-US" smtClean="0"/>
              <a:t>23-Apr-21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2626072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AD0EB3-A843-4221-B5EA-886F3B992606}" type="datetimeFigureOut">
              <a:rPr lang="en-US" smtClean="0"/>
              <a:t>23-Apr-21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3889558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AD0EB3-A843-4221-B5EA-886F3B992606}" type="datetimeFigureOut">
              <a:rPr lang="en-US" smtClean="0"/>
              <a:t>23-Apr-21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3240634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4AD0EB3-A843-4221-B5EA-886F3B992606}" type="datetimeFigureOut">
              <a:rPr lang="en-US" smtClean="0"/>
              <a:t>23-Apr-21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95D7999-8DC0-4D3F-A896-50FD44F1448C}" type="slidenum">
              <a:rPr lang="en-US" smtClean="0"/>
              <a:t>‹#›</a:t>
            </a:fld>
            <a:endParaRPr lang="en-US"/>
          </a:p>
        </p:txBody>
      </p:sp>
    </p:spTree>
    <p:extLst>
      <p:ext uri="{BB962C8B-B14F-4D97-AF65-F5344CB8AC3E}">
        <p14:creationId xmlns:p14="http://schemas.microsoft.com/office/powerpoint/2010/main" val="4158419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4AD0EB3-A843-4221-B5EA-886F3B992606}" type="datetimeFigureOut">
              <a:rPr lang="en-US" smtClean="0"/>
              <a:t>23-Apr-21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5D7999-8DC0-4D3F-A896-50FD44F1448C}" type="slidenum">
              <a:rPr lang="en-US" smtClean="0"/>
              <a:t>‹#›</a:t>
            </a:fld>
            <a:endParaRPr lang="en-US"/>
          </a:p>
        </p:txBody>
      </p:sp>
    </p:spTree>
    <p:extLst>
      <p:ext uri="{BB962C8B-B14F-4D97-AF65-F5344CB8AC3E}">
        <p14:creationId xmlns:p14="http://schemas.microsoft.com/office/powerpoint/2010/main" val="166156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4AD0EB3-A843-4221-B5EA-886F3B992606}" type="datetimeFigureOut">
              <a:rPr lang="en-US" smtClean="0"/>
              <a:t>23-Apr-21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95D7999-8DC0-4D3F-A896-50FD44F144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5458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SQL</a:t>
            </a:r>
            <a:endParaRPr lang="en-US" dirty="0"/>
          </a:p>
        </p:txBody>
      </p:sp>
    </p:spTree>
    <p:extLst>
      <p:ext uri="{BB962C8B-B14F-4D97-AF65-F5344CB8AC3E}">
        <p14:creationId xmlns:p14="http://schemas.microsoft.com/office/powerpoint/2010/main" val="32086079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724" y="314523"/>
            <a:ext cx="1268296" cy="707886"/>
          </a:xfrm>
          <a:prstGeom prst="rect">
            <a:avLst/>
          </a:prstGeom>
        </p:spPr>
        <p:txBody>
          <a:bodyPr wrap="none">
            <a:spAutoFit/>
          </a:bodyPr>
          <a:lstStyle/>
          <a:p>
            <a:r>
              <a:rPr lang="en-US" sz="4000" b="1" dirty="0" smtClean="0"/>
              <a:t>SQL -</a:t>
            </a:r>
            <a:endParaRPr lang="en-US" sz="4000" b="1" dirty="0"/>
          </a:p>
        </p:txBody>
      </p:sp>
      <p:sp>
        <p:nvSpPr>
          <p:cNvPr id="3" name="Rectangle 2"/>
          <p:cNvSpPr/>
          <p:nvPr/>
        </p:nvSpPr>
        <p:spPr>
          <a:xfrm>
            <a:off x="283724" y="1022409"/>
            <a:ext cx="11552676" cy="4154984"/>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t>SQL</a:t>
            </a:r>
            <a:r>
              <a:rPr lang="en-US" sz="2400" dirty="0" smtClean="0"/>
              <a:t> stands for </a:t>
            </a:r>
            <a:r>
              <a:rPr lang="en-US" sz="2400" b="1" dirty="0" smtClean="0"/>
              <a:t>Structured Query Language</a:t>
            </a:r>
            <a:r>
              <a:rPr lang="en-US" sz="2400" dirty="0" smtClean="0"/>
              <a:t>. SQL is a standard programming language specifically designed for storing, retrieving, managing or manipulating the data inside a relational database management system (RDBMS). SQL became an ISO standard in 1987.</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SQL is the most widely-implemented database language and supported by the popular relational database systems, like MySQL, SQL Server, and Oracle. However, some features of the SQL standard are implemented differently in different database systems.</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SQL was originally developed at </a:t>
            </a:r>
            <a:r>
              <a:rPr lang="en-US" sz="2400" b="1" dirty="0" smtClean="0"/>
              <a:t>IBM</a:t>
            </a:r>
            <a:r>
              <a:rPr lang="en-US" sz="2400" dirty="0" smtClean="0"/>
              <a:t> in the early 1970s. Initially it was called </a:t>
            </a:r>
            <a:r>
              <a:rPr lang="en-US" sz="2400" b="1" dirty="0" smtClean="0"/>
              <a:t>SEQUEL</a:t>
            </a:r>
            <a:r>
              <a:rPr lang="en-US" sz="2400" dirty="0" smtClean="0"/>
              <a:t> (</a:t>
            </a:r>
            <a:r>
              <a:rPr lang="en-US" sz="2400" b="1" dirty="0" smtClean="0"/>
              <a:t>Structured English Query Language</a:t>
            </a:r>
            <a:r>
              <a:rPr lang="en-US" sz="2400" dirty="0" smtClean="0"/>
              <a:t>) which was later changed to SQL (pronounced as S-Q-L).</a:t>
            </a:r>
            <a:endParaRPr lang="en-US" sz="2400" dirty="0"/>
          </a:p>
        </p:txBody>
      </p:sp>
    </p:spTree>
    <p:extLst>
      <p:ext uri="{BB962C8B-B14F-4D97-AF65-F5344CB8AC3E}">
        <p14:creationId xmlns:p14="http://schemas.microsoft.com/office/powerpoint/2010/main" val="728601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978" y="183634"/>
            <a:ext cx="6149825" cy="707886"/>
          </a:xfrm>
          <a:prstGeom prst="rect">
            <a:avLst/>
          </a:prstGeom>
        </p:spPr>
        <p:txBody>
          <a:bodyPr wrap="none">
            <a:spAutoFit/>
          </a:bodyPr>
          <a:lstStyle/>
          <a:p>
            <a:r>
              <a:rPr lang="en-US" sz="4000" b="1" dirty="0"/>
              <a:t>What You Can Do with </a:t>
            </a:r>
            <a:r>
              <a:rPr lang="en-US" sz="4000" b="1" dirty="0" smtClean="0"/>
              <a:t>SQL -</a:t>
            </a:r>
            <a:endParaRPr lang="en-US" sz="4000" b="1" dirty="0"/>
          </a:p>
        </p:txBody>
      </p:sp>
      <p:sp>
        <p:nvSpPr>
          <p:cNvPr id="3" name="Rectangle 2"/>
          <p:cNvSpPr/>
          <p:nvPr/>
        </p:nvSpPr>
        <p:spPr>
          <a:xfrm>
            <a:off x="251978" y="891520"/>
            <a:ext cx="11660622" cy="5262979"/>
          </a:xfrm>
          <a:prstGeom prst="rect">
            <a:avLst/>
          </a:prstGeom>
        </p:spPr>
        <p:txBody>
          <a:bodyPr wrap="square">
            <a:spAutoFit/>
          </a:bodyPr>
          <a:lstStyle/>
          <a:p>
            <a:r>
              <a:rPr lang="en-US" sz="2400" dirty="0"/>
              <a:t>There are lot more things you can do with SQL:</a:t>
            </a:r>
          </a:p>
          <a:p>
            <a:pPr marL="457200" indent="-457200">
              <a:buFont typeface="+mj-lt"/>
              <a:buAutoNum type="arabicPeriod"/>
            </a:pPr>
            <a:r>
              <a:rPr lang="en-US" sz="2400" dirty="0" smtClean="0"/>
              <a:t>You </a:t>
            </a:r>
            <a:r>
              <a:rPr lang="en-US" sz="2400" dirty="0"/>
              <a:t>can create a database.</a:t>
            </a:r>
          </a:p>
          <a:p>
            <a:pPr marL="457200" indent="-457200">
              <a:buFont typeface="+mj-lt"/>
              <a:buAutoNum type="arabicPeriod"/>
            </a:pPr>
            <a:r>
              <a:rPr lang="en-US" sz="2400" dirty="0" smtClean="0"/>
              <a:t>You </a:t>
            </a:r>
            <a:r>
              <a:rPr lang="en-US" sz="2400" dirty="0"/>
              <a:t>can create tables in a database.</a:t>
            </a:r>
          </a:p>
          <a:p>
            <a:pPr marL="457200" indent="-457200">
              <a:buFont typeface="+mj-lt"/>
              <a:buAutoNum type="arabicPeriod"/>
            </a:pPr>
            <a:r>
              <a:rPr lang="en-US" sz="2400" dirty="0" smtClean="0"/>
              <a:t>You </a:t>
            </a:r>
            <a:r>
              <a:rPr lang="en-US" sz="2400" dirty="0"/>
              <a:t>can query or request information from a database.</a:t>
            </a:r>
          </a:p>
          <a:p>
            <a:pPr marL="457200" indent="-457200">
              <a:buFont typeface="+mj-lt"/>
              <a:buAutoNum type="arabicPeriod"/>
            </a:pPr>
            <a:r>
              <a:rPr lang="en-US" sz="2400" dirty="0" smtClean="0"/>
              <a:t>You </a:t>
            </a:r>
            <a:r>
              <a:rPr lang="en-US" sz="2400" dirty="0"/>
              <a:t>can insert records in a database.</a:t>
            </a:r>
          </a:p>
          <a:p>
            <a:pPr marL="457200" indent="-457200">
              <a:buFont typeface="+mj-lt"/>
              <a:buAutoNum type="arabicPeriod"/>
            </a:pPr>
            <a:r>
              <a:rPr lang="en-US" sz="2400" dirty="0" smtClean="0"/>
              <a:t>You </a:t>
            </a:r>
            <a:r>
              <a:rPr lang="en-US" sz="2400" dirty="0"/>
              <a:t>can update or modify records in a database.</a:t>
            </a:r>
          </a:p>
          <a:p>
            <a:pPr marL="457200" indent="-457200">
              <a:buFont typeface="+mj-lt"/>
              <a:buAutoNum type="arabicPeriod"/>
            </a:pPr>
            <a:r>
              <a:rPr lang="en-US" sz="2400" dirty="0" smtClean="0"/>
              <a:t>You </a:t>
            </a:r>
            <a:r>
              <a:rPr lang="en-US" sz="2400" dirty="0"/>
              <a:t>can delete records from the database.</a:t>
            </a:r>
          </a:p>
          <a:p>
            <a:pPr marL="457200" indent="-457200">
              <a:buFont typeface="+mj-lt"/>
              <a:buAutoNum type="arabicPeriod"/>
            </a:pPr>
            <a:r>
              <a:rPr lang="en-US" sz="2400" dirty="0" smtClean="0"/>
              <a:t>You </a:t>
            </a:r>
            <a:r>
              <a:rPr lang="en-US" sz="2400" dirty="0"/>
              <a:t>can set permissions or access control within the database for data security.</a:t>
            </a:r>
          </a:p>
          <a:p>
            <a:pPr marL="457200" indent="-457200">
              <a:buFont typeface="+mj-lt"/>
              <a:buAutoNum type="arabicPeriod"/>
            </a:pPr>
            <a:r>
              <a:rPr lang="en-US" sz="2400" dirty="0" smtClean="0"/>
              <a:t>You </a:t>
            </a:r>
            <a:r>
              <a:rPr lang="en-US" sz="2400" dirty="0"/>
              <a:t>can create views to avoid typing frequently used complex queries</a:t>
            </a:r>
            <a:r>
              <a:rPr lang="en-US" sz="2400" dirty="0" smtClean="0"/>
              <a:t>.</a:t>
            </a:r>
          </a:p>
          <a:p>
            <a:pPr marL="457200" indent="-457200">
              <a:buFont typeface="+mj-lt"/>
              <a:buAutoNum type="arabicPeriod"/>
            </a:pPr>
            <a:endParaRPr lang="en-US" sz="2400" dirty="0" smtClean="0"/>
          </a:p>
          <a:p>
            <a:pPr marL="457200" indent="-457200">
              <a:buFont typeface="+mj-lt"/>
              <a:buAutoNum type="arabicPeriod"/>
            </a:pPr>
            <a:endParaRPr lang="en-US" sz="2400" dirty="0"/>
          </a:p>
          <a:p>
            <a:endParaRPr lang="en-US" sz="2400" dirty="0" smtClean="0"/>
          </a:p>
          <a:p>
            <a:pPr algn="just"/>
            <a:r>
              <a:rPr lang="en-US" sz="2400" b="1" dirty="0" smtClean="0"/>
              <a:t>Note:</a:t>
            </a:r>
            <a:r>
              <a:rPr lang="en-US" sz="2400" dirty="0" smtClean="0"/>
              <a:t> Most of relational database systems also have their own additional proprietary extensions in addition to the SQL standard that are available only on their system.</a:t>
            </a:r>
            <a:endParaRPr lang="en-US" sz="2400" dirty="0"/>
          </a:p>
        </p:txBody>
      </p:sp>
    </p:spTree>
    <p:extLst>
      <p:ext uri="{BB962C8B-B14F-4D97-AF65-F5344CB8AC3E}">
        <p14:creationId xmlns:p14="http://schemas.microsoft.com/office/powerpoint/2010/main" val="4143470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833" y="234434"/>
            <a:ext cx="6408036" cy="707886"/>
          </a:xfrm>
          <a:prstGeom prst="rect">
            <a:avLst/>
          </a:prstGeom>
        </p:spPr>
        <p:txBody>
          <a:bodyPr wrap="none">
            <a:spAutoFit/>
          </a:bodyPr>
          <a:lstStyle/>
          <a:p>
            <a:r>
              <a:rPr lang="en-US" sz="4000" b="1" dirty="0"/>
              <a:t>What is Relational </a:t>
            </a:r>
            <a:r>
              <a:rPr lang="en-US" sz="4000" b="1" dirty="0" smtClean="0"/>
              <a:t>Database?</a:t>
            </a:r>
            <a:endParaRPr lang="en-US" sz="4000" b="1" dirty="0"/>
          </a:p>
        </p:txBody>
      </p:sp>
      <p:sp>
        <p:nvSpPr>
          <p:cNvPr id="3" name="Rectangle 2"/>
          <p:cNvSpPr/>
          <p:nvPr/>
        </p:nvSpPr>
        <p:spPr>
          <a:xfrm>
            <a:off x="303832" y="942320"/>
            <a:ext cx="11596067" cy="3046988"/>
          </a:xfrm>
          <a:prstGeom prst="rect">
            <a:avLst/>
          </a:prstGeom>
        </p:spPr>
        <p:txBody>
          <a:bodyPr wrap="square">
            <a:spAutoFit/>
          </a:bodyPr>
          <a:lstStyle/>
          <a:p>
            <a:pPr algn="just"/>
            <a:r>
              <a:rPr lang="en-US" sz="2400" dirty="0"/>
              <a:t>A relational database is a database divided into logical units called </a:t>
            </a:r>
            <a:r>
              <a:rPr lang="en-US" sz="2400" b="1" dirty="0"/>
              <a:t>tables</a:t>
            </a:r>
            <a:r>
              <a:rPr lang="en-US" sz="2400" dirty="0"/>
              <a:t>, where tables are related to one another within the database. Relational database allows data to be broken down into logical, smaller, and manageable units for easier maintenance and better performance.</a:t>
            </a:r>
          </a:p>
          <a:p>
            <a:pPr algn="just"/>
            <a:endParaRPr lang="en-US" sz="2400" dirty="0"/>
          </a:p>
          <a:p>
            <a:pPr algn="just"/>
            <a:r>
              <a:rPr lang="en-US" sz="2400" dirty="0"/>
              <a:t>Tables are related to one another through </a:t>
            </a:r>
            <a:r>
              <a:rPr lang="en-US" sz="2400" b="1" dirty="0"/>
              <a:t>common keys or fields </a:t>
            </a:r>
            <a:r>
              <a:rPr lang="en-US" sz="2400" dirty="0"/>
              <a:t>in a relational database system, that's why even though the desired data may exist in more than one table, you can easily join multiple tables together to get combined data set using a single query.</a:t>
            </a:r>
          </a:p>
        </p:txBody>
      </p:sp>
      <p:sp>
        <p:nvSpPr>
          <p:cNvPr id="4" name="Rectangle 3"/>
          <p:cNvSpPr/>
          <p:nvPr/>
        </p:nvSpPr>
        <p:spPr>
          <a:xfrm>
            <a:off x="303831" y="4773136"/>
            <a:ext cx="11596067" cy="1569660"/>
          </a:xfrm>
          <a:prstGeom prst="rect">
            <a:avLst/>
          </a:prstGeom>
        </p:spPr>
        <p:txBody>
          <a:bodyPr wrap="square">
            <a:spAutoFit/>
          </a:bodyPr>
          <a:lstStyle/>
          <a:p>
            <a:pPr algn="just"/>
            <a:r>
              <a:rPr lang="en-US" sz="2400" b="1" dirty="0"/>
              <a:t>Note: </a:t>
            </a:r>
            <a:r>
              <a:rPr lang="en-US" sz="2400" dirty="0"/>
              <a:t>SQL became a standard of the </a:t>
            </a:r>
            <a:r>
              <a:rPr lang="en-US" sz="2400" b="1" dirty="0"/>
              <a:t>American National Standards Institute (ANSI) </a:t>
            </a:r>
            <a:r>
              <a:rPr lang="en-US" sz="2400" dirty="0"/>
              <a:t>in 1986, and of the </a:t>
            </a:r>
            <a:r>
              <a:rPr lang="en-US" sz="2400" b="1" dirty="0"/>
              <a:t>International Organization for Standardization (ISO)</a:t>
            </a:r>
            <a:r>
              <a:rPr lang="en-US" sz="2400" dirty="0"/>
              <a:t> in 1987. Although, most SQL code is not completely portable among different database systems without adjustments.</a:t>
            </a:r>
          </a:p>
        </p:txBody>
      </p:sp>
    </p:spTree>
    <p:extLst>
      <p:ext uri="{BB962C8B-B14F-4D97-AF65-F5344CB8AC3E}">
        <p14:creationId xmlns:p14="http://schemas.microsoft.com/office/powerpoint/2010/main" val="465014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833" y="234434"/>
            <a:ext cx="3888500" cy="707886"/>
          </a:xfrm>
          <a:prstGeom prst="rect">
            <a:avLst/>
          </a:prstGeom>
        </p:spPr>
        <p:txBody>
          <a:bodyPr wrap="none">
            <a:spAutoFit/>
          </a:bodyPr>
          <a:lstStyle/>
          <a:p>
            <a:r>
              <a:rPr lang="en-US" sz="4000" b="1" dirty="0" smtClean="0"/>
              <a:t>DBMS Language -</a:t>
            </a:r>
            <a:endParaRPr lang="en-US" sz="4000" b="1" dirty="0"/>
          </a:p>
        </p:txBody>
      </p:sp>
      <p:sp>
        <p:nvSpPr>
          <p:cNvPr id="3" name="Rectangle 2"/>
          <p:cNvSpPr/>
          <p:nvPr/>
        </p:nvSpPr>
        <p:spPr>
          <a:xfrm>
            <a:off x="303832" y="942320"/>
            <a:ext cx="11596067" cy="1200329"/>
          </a:xfrm>
          <a:prstGeom prst="rect">
            <a:avLst/>
          </a:prstGeom>
        </p:spPr>
        <p:txBody>
          <a:bodyPr wrap="square">
            <a:spAutoFit/>
          </a:bodyPr>
          <a:lstStyle/>
          <a:p>
            <a:pPr marL="457200" indent="-457200" algn="just">
              <a:buFont typeface="+mj-lt"/>
              <a:buAutoNum type="arabicPeriod"/>
            </a:pPr>
            <a:r>
              <a:rPr lang="en-US" sz="2400" dirty="0" smtClean="0"/>
              <a:t>DBMS has appropriate language and interfaces to express database queries and updates.</a:t>
            </a:r>
          </a:p>
          <a:p>
            <a:pPr marL="457200" indent="-457200" algn="just">
              <a:buFont typeface="+mj-lt"/>
              <a:buAutoNum type="arabicPeriod"/>
            </a:pPr>
            <a:r>
              <a:rPr lang="en-US" sz="2400" dirty="0" smtClean="0"/>
              <a:t>Database languages can be used to read, store, update the data in the database.</a:t>
            </a:r>
            <a:endParaRPr lang="en-US" sz="2400" dirty="0"/>
          </a:p>
        </p:txBody>
      </p:sp>
      <p:sp>
        <p:nvSpPr>
          <p:cNvPr id="4" name="Rectangle 3"/>
          <p:cNvSpPr/>
          <p:nvPr/>
        </p:nvSpPr>
        <p:spPr>
          <a:xfrm>
            <a:off x="303831" y="2474436"/>
            <a:ext cx="11596067" cy="461665"/>
          </a:xfrm>
          <a:prstGeom prst="rect">
            <a:avLst/>
          </a:prstGeom>
        </p:spPr>
        <p:txBody>
          <a:bodyPr wrap="square">
            <a:spAutoFit/>
          </a:bodyPr>
          <a:lstStyle/>
          <a:p>
            <a:pPr algn="ctr"/>
            <a:r>
              <a:rPr lang="en-US" sz="2400" b="1" dirty="0" smtClean="0"/>
              <a:t>DBMS Language</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64" y="3267888"/>
            <a:ext cx="10058400" cy="1890676"/>
          </a:xfrm>
          <a:prstGeom prst="rect">
            <a:avLst/>
          </a:prstGeom>
        </p:spPr>
      </p:pic>
    </p:spTree>
    <p:extLst>
      <p:ext uri="{BB962C8B-B14F-4D97-AF65-F5344CB8AC3E}">
        <p14:creationId xmlns:p14="http://schemas.microsoft.com/office/powerpoint/2010/main" val="16652906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833" y="234434"/>
            <a:ext cx="5825826" cy="707886"/>
          </a:xfrm>
          <a:prstGeom prst="rect">
            <a:avLst/>
          </a:prstGeom>
        </p:spPr>
        <p:txBody>
          <a:bodyPr wrap="none">
            <a:spAutoFit/>
          </a:bodyPr>
          <a:lstStyle/>
          <a:p>
            <a:r>
              <a:rPr lang="en-US" sz="4000" b="1" dirty="0" smtClean="0"/>
              <a:t>Data Definition Language -</a:t>
            </a:r>
            <a:endParaRPr lang="en-US" sz="4000" b="1" dirty="0"/>
          </a:p>
        </p:txBody>
      </p:sp>
      <p:sp>
        <p:nvSpPr>
          <p:cNvPr id="7" name="Rectangle 6"/>
          <p:cNvSpPr/>
          <p:nvPr/>
        </p:nvSpPr>
        <p:spPr>
          <a:xfrm>
            <a:off x="303832" y="942320"/>
            <a:ext cx="11519867" cy="5262979"/>
          </a:xfrm>
          <a:prstGeom prst="rect">
            <a:avLst/>
          </a:prstGeom>
        </p:spPr>
        <p:txBody>
          <a:bodyPr wrap="square">
            <a:spAutoFit/>
          </a:bodyPr>
          <a:lstStyle/>
          <a:p>
            <a:pPr marL="457200" indent="-457200" algn="just">
              <a:buFont typeface="+mj-lt"/>
              <a:buAutoNum type="arabicPeriod"/>
            </a:pPr>
            <a:r>
              <a:rPr lang="en-US" sz="2400" b="1" dirty="0" smtClean="0"/>
              <a:t>DDL</a:t>
            </a:r>
            <a:r>
              <a:rPr lang="en-US" sz="2400" dirty="0" smtClean="0"/>
              <a:t> </a:t>
            </a:r>
            <a:r>
              <a:rPr lang="en-US" sz="2400" dirty="0"/>
              <a:t>stands for </a:t>
            </a:r>
            <a:r>
              <a:rPr lang="en-US" sz="2400" b="1" dirty="0"/>
              <a:t>Data Definition Language</a:t>
            </a:r>
            <a:r>
              <a:rPr lang="en-US" sz="2400" dirty="0"/>
              <a:t>. </a:t>
            </a:r>
            <a:r>
              <a:rPr lang="en-US" sz="2400" dirty="0"/>
              <a:t>It is used to define database structure or pattern.</a:t>
            </a:r>
          </a:p>
          <a:p>
            <a:pPr marL="457200" indent="-457200" algn="just">
              <a:buFont typeface="+mj-lt"/>
              <a:buAutoNum type="arabicPeriod"/>
            </a:pPr>
            <a:r>
              <a:rPr lang="en-US" sz="2400" dirty="0" smtClean="0"/>
              <a:t>It </a:t>
            </a:r>
            <a:r>
              <a:rPr lang="en-US" sz="2400" dirty="0"/>
              <a:t>is used to create schema, tables, indexes, constraints, etc. </a:t>
            </a:r>
            <a:r>
              <a:rPr lang="en-US" sz="2400" dirty="0"/>
              <a:t>in the database.</a:t>
            </a:r>
          </a:p>
          <a:p>
            <a:pPr marL="457200" indent="-457200" algn="just">
              <a:buFont typeface="+mj-lt"/>
              <a:buAutoNum type="arabicPeriod"/>
            </a:pPr>
            <a:r>
              <a:rPr lang="en-US" sz="2400" dirty="0" smtClean="0"/>
              <a:t>Using </a:t>
            </a:r>
            <a:r>
              <a:rPr lang="en-US" sz="2400" dirty="0"/>
              <a:t>the DDL statements, you can create the </a:t>
            </a:r>
            <a:r>
              <a:rPr lang="en-US" sz="2400" b="1" dirty="0"/>
              <a:t>skeleton of the database</a:t>
            </a:r>
            <a:r>
              <a:rPr lang="en-US" sz="2400" dirty="0"/>
              <a:t>.</a:t>
            </a:r>
          </a:p>
          <a:p>
            <a:pPr marL="457200" indent="-457200" algn="just">
              <a:buFont typeface="+mj-lt"/>
              <a:buAutoNum type="arabicPeriod"/>
            </a:pPr>
            <a:r>
              <a:rPr lang="en-US" sz="2400" dirty="0" smtClean="0"/>
              <a:t>Data </a:t>
            </a:r>
            <a:r>
              <a:rPr lang="en-US" sz="2400" dirty="0"/>
              <a:t>definition language is used to store the information of metadata like the number of tables and schemas, their names, indexes, columns in each table, constraints, etc.</a:t>
            </a:r>
          </a:p>
          <a:p>
            <a:pPr marL="457200" indent="-457200" algn="just">
              <a:buFont typeface="+mj-lt"/>
              <a:buAutoNum type="arabicPeriod"/>
            </a:pPr>
            <a:endParaRPr lang="en-US" sz="2400" dirty="0"/>
          </a:p>
          <a:p>
            <a:pPr algn="just"/>
            <a:r>
              <a:rPr lang="en-US" sz="2400" dirty="0"/>
              <a:t>Here are some tasks that come under DDL</a:t>
            </a:r>
            <a:r>
              <a:rPr lang="en-US" sz="2400" dirty="0" smtClean="0"/>
              <a:t>:</a:t>
            </a:r>
            <a:endParaRPr lang="en-US" sz="2400" dirty="0"/>
          </a:p>
          <a:p>
            <a:pPr marL="457200" indent="-457200" algn="just">
              <a:buFont typeface="+mj-lt"/>
              <a:buAutoNum type="arabicPeriod"/>
            </a:pPr>
            <a:r>
              <a:rPr lang="en-US" sz="2400" dirty="0"/>
              <a:t>    </a:t>
            </a:r>
            <a:r>
              <a:rPr lang="en-US" sz="2400" b="1" dirty="0"/>
              <a:t>Create</a:t>
            </a:r>
            <a:r>
              <a:rPr lang="en-US" sz="2400" dirty="0"/>
              <a:t>: It is used to create objects in the database.</a:t>
            </a:r>
          </a:p>
          <a:p>
            <a:pPr marL="457200" indent="-457200" algn="just">
              <a:buFont typeface="+mj-lt"/>
              <a:buAutoNum type="arabicPeriod"/>
            </a:pPr>
            <a:r>
              <a:rPr lang="en-US" sz="2400" dirty="0"/>
              <a:t>    </a:t>
            </a:r>
            <a:r>
              <a:rPr lang="en-US" sz="2400" b="1" dirty="0"/>
              <a:t>Alter</a:t>
            </a:r>
            <a:r>
              <a:rPr lang="en-US" sz="2400" dirty="0"/>
              <a:t>: It is used to alter the structure of the database.</a:t>
            </a:r>
          </a:p>
          <a:p>
            <a:pPr marL="457200" indent="-457200" algn="just">
              <a:buFont typeface="+mj-lt"/>
              <a:buAutoNum type="arabicPeriod"/>
            </a:pPr>
            <a:r>
              <a:rPr lang="en-US" sz="2400" dirty="0"/>
              <a:t>    </a:t>
            </a:r>
            <a:r>
              <a:rPr lang="en-US" sz="2400" b="1" dirty="0"/>
              <a:t>Drop</a:t>
            </a:r>
            <a:r>
              <a:rPr lang="en-US" sz="2400" dirty="0"/>
              <a:t>: It is used to delete objects from the database.</a:t>
            </a:r>
          </a:p>
          <a:p>
            <a:pPr marL="457200" indent="-457200" algn="just">
              <a:buFont typeface="+mj-lt"/>
              <a:buAutoNum type="arabicPeriod"/>
            </a:pPr>
            <a:r>
              <a:rPr lang="en-US" sz="2400" dirty="0"/>
              <a:t>    </a:t>
            </a:r>
            <a:r>
              <a:rPr lang="en-US" sz="2400" b="1" dirty="0"/>
              <a:t>Truncate</a:t>
            </a:r>
            <a:r>
              <a:rPr lang="en-US" sz="2400" dirty="0"/>
              <a:t>: It is used to remove all records from a table.</a:t>
            </a:r>
          </a:p>
          <a:p>
            <a:pPr marL="457200" indent="-457200" algn="just">
              <a:buFont typeface="+mj-lt"/>
              <a:buAutoNum type="arabicPeriod"/>
            </a:pPr>
            <a:r>
              <a:rPr lang="en-US" sz="2400" dirty="0"/>
              <a:t>    </a:t>
            </a:r>
            <a:r>
              <a:rPr lang="en-US" sz="2400" b="1" dirty="0"/>
              <a:t>Rename</a:t>
            </a:r>
            <a:r>
              <a:rPr lang="en-US" sz="2400" dirty="0"/>
              <a:t>: It is used to rename an object.</a:t>
            </a:r>
          </a:p>
          <a:p>
            <a:pPr marL="457200" indent="-457200" algn="just">
              <a:buFont typeface="+mj-lt"/>
              <a:buAutoNum type="arabicPeriod"/>
            </a:pPr>
            <a:r>
              <a:rPr lang="en-US" sz="2400" dirty="0"/>
              <a:t>    </a:t>
            </a:r>
            <a:r>
              <a:rPr lang="en-US" sz="2400" b="1" dirty="0"/>
              <a:t>Comment</a:t>
            </a:r>
            <a:r>
              <a:rPr lang="en-US" sz="2400" dirty="0"/>
              <a:t>: It is used to comment on the data dictionary.</a:t>
            </a:r>
          </a:p>
        </p:txBody>
      </p:sp>
    </p:spTree>
    <p:extLst>
      <p:ext uri="{BB962C8B-B14F-4D97-AF65-F5344CB8AC3E}">
        <p14:creationId xmlns:p14="http://schemas.microsoft.com/office/powerpoint/2010/main" val="309176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833" y="234434"/>
            <a:ext cx="6587894" cy="707886"/>
          </a:xfrm>
          <a:prstGeom prst="rect">
            <a:avLst/>
          </a:prstGeom>
        </p:spPr>
        <p:txBody>
          <a:bodyPr wrap="none">
            <a:spAutoFit/>
          </a:bodyPr>
          <a:lstStyle/>
          <a:p>
            <a:r>
              <a:rPr lang="en-US" sz="4000" b="1" dirty="0" smtClean="0"/>
              <a:t>Data Manipulation Language -</a:t>
            </a:r>
            <a:endParaRPr lang="en-US" sz="4000" b="1" dirty="0"/>
          </a:p>
        </p:txBody>
      </p:sp>
      <p:sp>
        <p:nvSpPr>
          <p:cNvPr id="7" name="Rectangle 6"/>
          <p:cNvSpPr/>
          <p:nvPr/>
        </p:nvSpPr>
        <p:spPr>
          <a:xfrm>
            <a:off x="303832" y="942320"/>
            <a:ext cx="11519867" cy="4893647"/>
          </a:xfrm>
          <a:prstGeom prst="rect">
            <a:avLst/>
          </a:prstGeom>
        </p:spPr>
        <p:txBody>
          <a:bodyPr wrap="square">
            <a:spAutoFit/>
          </a:bodyPr>
          <a:lstStyle/>
          <a:p>
            <a:pPr algn="just"/>
            <a:r>
              <a:rPr lang="en-US" sz="2400" b="1" dirty="0" smtClean="0"/>
              <a:t>DML</a:t>
            </a:r>
            <a:r>
              <a:rPr lang="en-US" sz="2400" dirty="0" smtClean="0"/>
              <a:t> stands for </a:t>
            </a:r>
            <a:r>
              <a:rPr lang="en-US" sz="2400" b="1" dirty="0" smtClean="0"/>
              <a:t>Data Manipulation Language</a:t>
            </a:r>
            <a:r>
              <a:rPr lang="en-US" sz="2400" dirty="0" smtClean="0"/>
              <a:t>. It is used for accessing and manipulating data in a database. It handles user requests.</a:t>
            </a:r>
          </a:p>
          <a:p>
            <a:pPr marL="457200" indent="-457200" algn="just">
              <a:buFont typeface="+mj-lt"/>
              <a:buAutoNum type="arabicPeriod"/>
            </a:pPr>
            <a:endParaRPr lang="en-US" sz="2400" dirty="0" smtClean="0"/>
          </a:p>
          <a:p>
            <a:pPr algn="just"/>
            <a:r>
              <a:rPr lang="en-US" sz="2400" dirty="0" smtClean="0"/>
              <a:t>Here are some tasks that come under DML:</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    </a:t>
            </a:r>
            <a:r>
              <a:rPr lang="en-US" sz="2400" b="1" dirty="0" smtClean="0"/>
              <a:t>Select</a:t>
            </a:r>
            <a:r>
              <a:rPr lang="en-US" sz="2400" dirty="0" smtClean="0"/>
              <a:t>: It is used to retrieve data from a database.</a:t>
            </a:r>
          </a:p>
          <a:p>
            <a:pPr marL="457200" indent="-457200" algn="just">
              <a:buFont typeface="+mj-lt"/>
              <a:buAutoNum type="arabicPeriod"/>
            </a:pPr>
            <a:r>
              <a:rPr lang="en-US" sz="2400" dirty="0" smtClean="0"/>
              <a:t>    </a:t>
            </a:r>
            <a:r>
              <a:rPr lang="en-US" sz="2400" b="1" dirty="0" smtClean="0"/>
              <a:t>Insert</a:t>
            </a:r>
            <a:r>
              <a:rPr lang="en-US" sz="2400" dirty="0" smtClean="0"/>
              <a:t>: It is used to insert data into a table.</a:t>
            </a:r>
          </a:p>
          <a:p>
            <a:pPr marL="457200" indent="-457200" algn="just">
              <a:buFont typeface="+mj-lt"/>
              <a:buAutoNum type="arabicPeriod"/>
            </a:pPr>
            <a:r>
              <a:rPr lang="en-US" sz="2400" dirty="0" smtClean="0"/>
              <a:t>    </a:t>
            </a:r>
            <a:r>
              <a:rPr lang="en-US" sz="2400" b="1" dirty="0" smtClean="0"/>
              <a:t>Update</a:t>
            </a:r>
            <a:r>
              <a:rPr lang="en-US" sz="2400" dirty="0" smtClean="0"/>
              <a:t>: It is used to update existing data within a table.</a:t>
            </a:r>
          </a:p>
          <a:p>
            <a:pPr marL="457200" indent="-457200" algn="just">
              <a:buFont typeface="+mj-lt"/>
              <a:buAutoNum type="arabicPeriod"/>
            </a:pPr>
            <a:r>
              <a:rPr lang="en-US" sz="2400" dirty="0" smtClean="0"/>
              <a:t>    </a:t>
            </a:r>
            <a:r>
              <a:rPr lang="en-US" sz="2400" b="1" dirty="0" smtClean="0"/>
              <a:t>Delete</a:t>
            </a:r>
            <a:r>
              <a:rPr lang="en-US" sz="2400" dirty="0" smtClean="0"/>
              <a:t>: It is used to delete all records from a table.</a:t>
            </a:r>
          </a:p>
          <a:p>
            <a:pPr marL="457200" indent="-457200" algn="just">
              <a:buFont typeface="+mj-lt"/>
              <a:buAutoNum type="arabicPeriod"/>
            </a:pPr>
            <a:r>
              <a:rPr lang="en-US" sz="2400" dirty="0" smtClean="0"/>
              <a:t>    </a:t>
            </a:r>
            <a:r>
              <a:rPr lang="en-US" sz="2400" b="1" dirty="0" smtClean="0"/>
              <a:t>Merge</a:t>
            </a:r>
            <a:r>
              <a:rPr lang="en-US" sz="2400" dirty="0" smtClean="0"/>
              <a:t>: It performs UPSERT operation, i.e., insert or update operations.</a:t>
            </a:r>
          </a:p>
          <a:p>
            <a:pPr marL="457200" indent="-457200" algn="just">
              <a:buFont typeface="+mj-lt"/>
              <a:buAutoNum type="arabicPeriod"/>
            </a:pPr>
            <a:r>
              <a:rPr lang="en-US" sz="2400" dirty="0" smtClean="0"/>
              <a:t>    </a:t>
            </a:r>
            <a:r>
              <a:rPr lang="en-US" sz="2400" b="1" dirty="0" smtClean="0"/>
              <a:t>Call</a:t>
            </a:r>
            <a:r>
              <a:rPr lang="en-US" sz="2400" dirty="0" smtClean="0"/>
              <a:t>: It is used to call a structured query language or a Java subprogram.</a:t>
            </a:r>
          </a:p>
          <a:p>
            <a:pPr marL="457200" indent="-457200" algn="just">
              <a:buFont typeface="+mj-lt"/>
              <a:buAutoNum type="arabicPeriod"/>
            </a:pPr>
            <a:r>
              <a:rPr lang="en-US" sz="2400" dirty="0" smtClean="0"/>
              <a:t>    </a:t>
            </a:r>
            <a:r>
              <a:rPr lang="en-US" sz="2400" b="1" dirty="0" smtClean="0"/>
              <a:t>Explain Plan</a:t>
            </a:r>
            <a:r>
              <a:rPr lang="en-US" sz="2400" dirty="0" smtClean="0"/>
              <a:t>: It has the parameter of explaining data.</a:t>
            </a:r>
          </a:p>
          <a:p>
            <a:pPr marL="457200" indent="-457200" algn="just">
              <a:buFont typeface="+mj-lt"/>
              <a:buAutoNum type="arabicPeriod"/>
            </a:pPr>
            <a:r>
              <a:rPr lang="en-US" sz="2400" dirty="0" smtClean="0"/>
              <a:t>    </a:t>
            </a:r>
            <a:r>
              <a:rPr lang="en-US" sz="2400" b="1" dirty="0" smtClean="0"/>
              <a:t>Lock Table</a:t>
            </a:r>
            <a:r>
              <a:rPr lang="en-US" sz="2400" dirty="0" smtClean="0"/>
              <a:t>: It controls concurrency.</a:t>
            </a:r>
          </a:p>
        </p:txBody>
      </p:sp>
    </p:spTree>
    <p:extLst>
      <p:ext uri="{BB962C8B-B14F-4D97-AF65-F5344CB8AC3E}">
        <p14:creationId xmlns:p14="http://schemas.microsoft.com/office/powerpoint/2010/main" val="407804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833" y="234434"/>
            <a:ext cx="5275162" cy="707886"/>
          </a:xfrm>
          <a:prstGeom prst="rect">
            <a:avLst/>
          </a:prstGeom>
        </p:spPr>
        <p:txBody>
          <a:bodyPr wrap="none">
            <a:spAutoFit/>
          </a:bodyPr>
          <a:lstStyle/>
          <a:p>
            <a:r>
              <a:rPr lang="en-US" sz="4000" b="1" dirty="0" smtClean="0"/>
              <a:t>Data Control Language -</a:t>
            </a:r>
            <a:endParaRPr lang="en-US" sz="4000" b="1" dirty="0"/>
          </a:p>
        </p:txBody>
      </p:sp>
      <p:sp>
        <p:nvSpPr>
          <p:cNvPr id="7" name="Rectangle 6"/>
          <p:cNvSpPr/>
          <p:nvPr/>
        </p:nvSpPr>
        <p:spPr>
          <a:xfrm>
            <a:off x="303833" y="942320"/>
            <a:ext cx="11519866" cy="5262979"/>
          </a:xfrm>
          <a:prstGeom prst="rect">
            <a:avLst/>
          </a:prstGeom>
        </p:spPr>
        <p:txBody>
          <a:bodyPr wrap="square">
            <a:spAutoFit/>
          </a:bodyPr>
          <a:lstStyle/>
          <a:p>
            <a:pPr algn="just"/>
            <a:r>
              <a:rPr lang="en-US" sz="2400" b="1" dirty="0" smtClean="0"/>
              <a:t>DCL</a:t>
            </a:r>
            <a:r>
              <a:rPr lang="en-US" sz="2400" dirty="0" smtClean="0"/>
              <a:t> stands for </a:t>
            </a:r>
            <a:r>
              <a:rPr lang="en-US" sz="2400" b="1" dirty="0" smtClean="0"/>
              <a:t>Data Control Language</a:t>
            </a:r>
            <a:r>
              <a:rPr lang="en-US" sz="2400" dirty="0" smtClean="0"/>
              <a:t>. It is used to retrieve the stored or saved data. The DCL execution is transactional. It also has rollback parameters.</a:t>
            </a:r>
          </a:p>
          <a:p>
            <a:pPr algn="just"/>
            <a:endParaRPr lang="en-US" sz="2400" dirty="0" smtClean="0"/>
          </a:p>
          <a:p>
            <a:pPr algn="just"/>
            <a:r>
              <a:rPr lang="en-US" sz="2400" dirty="0" smtClean="0"/>
              <a:t>(But in Oracle database, the execution of data control language does not have the feature of rolling back.)</a:t>
            </a:r>
          </a:p>
          <a:p>
            <a:pPr algn="just"/>
            <a:endParaRPr lang="en-US" sz="2400" dirty="0" smtClean="0"/>
          </a:p>
          <a:p>
            <a:pPr algn="just"/>
            <a:r>
              <a:rPr lang="en-US" sz="2400" dirty="0" smtClean="0"/>
              <a:t>Here are some tasks that come under DCL:</a:t>
            </a:r>
          </a:p>
          <a:p>
            <a:pPr algn="just"/>
            <a:endParaRPr lang="en-US" sz="2400" dirty="0" smtClean="0"/>
          </a:p>
          <a:p>
            <a:pPr marL="800100" lvl="1" indent="-342900" algn="just">
              <a:buFont typeface="Arial" panose="020B0604020202020204" pitchFamily="34" charset="0"/>
              <a:buChar char="•"/>
            </a:pPr>
            <a:r>
              <a:rPr lang="en-US" sz="2400" b="1" dirty="0" smtClean="0"/>
              <a:t>Grant</a:t>
            </a:r>
            <a:r>
              <a:rPr lang="en-US" sz="2400" dirty="0" smtClean="0"/>
              <a:t>: It is used to give user access privileges to a database.</a:t>
            </a:r>
          </a:p>
          <a:p>
            <a:pPr marL="800100" lvl="1" indent="-342900" algn="just">
              <a:buFont typeface="Arial" panose="020B0604020202020204" pitchFamily="34" charset="0"/>
              <a:buChar char="•"/>
            </a:pPr>
            <a:r>
              <a:rPr lang="en-US" sz="2400" b="1" dirty="0" smtClean="0"/>
              <a:t>Revoke</a:t>
            </a:r>
            <a:r>
              <a:rPr lang="en-US" sz="2400" dirty="0" smtClean="0"/>
              <a:t>: It is used to take back permissions from the user.</a:t>
            </a:r>
          </a:p>
          <a:p>
            <a:pPr algn="just"/>
            <a:endParaRPr lang="en-US" sz="2400" dirty="0" smtClean="0"/>
          </a:p>
          <a:p>
            <a:pPr algn="just"/>
            <a:r>
              <a:rPr lang="en-US" sz="2400" dirty="0" smtClean="0"/>
              <a:t>There are the following operations which have the authorization of Revoke:</a:t>
            </a:r>
          </a:p>
          <a:p>
            <a:pPr algn="just"/>
            <a:endParaRPr lang="en-US" sz="2400" dirty="0" smtClean="0"/>
          </a:p>
          <a:p>
            <a:pPr algn="ctr"/>
            <a:r>
              <a:rPr lang="en-US" sz="2400" dirty="0" smtClean="0"/>
              <a:t>CONNECT, INSERT, USAGE, EXECUTE, DELETE, UPDATE and SELECT.</a:t>
            </a:r>
          </a:p>
        </p:txBody>
      </p:sp>
    </p:spTree>
    <p:extLst>
      <p:ext uri="{BB962C8B-B14F-4D97-AF65-F5344CB8AC3E}">
        <p14:creationId xmlns:p14="http://schemas.microsoft.com/office/powerpoint/2010/main" val="1749667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3833" y="234434"/>
            <a:ext cx="6733318" cy="707886"/>
          </a:xfrm>
          <a:prstGeom prst="rect">
            <a:avLst/>
          </a:prstGeom>
        </p:spPr>
        <p:txBody>
          <a:bodyPr wrap="none">
            <a:spAutoFit/>
          </a:bodyPr>
          <a:lstStyle/>
          <a:p>
            <a:r>
              <a:rPr lang="en-US" sz="4000" b="1" dirty="0" smtClean="0"/>
              <a:t>Transaction Control Language -</a:t>
            </a:r>
            <a:endParaRPr lang="en-US" sz="4000" b="1" dirty="0"/>
          </a:p>
        </p:txBody>
      </p:sp>
      <p:sp>
        <p:nvSpPr>
          <p:cNvPr id="7" name="Rectangle 6"/>
          <p:cNvSpPr/>
          <p:nvPr/>
        </p:nvSpPr>
        <p:spPr>
          <a:xfrm>
            <a:off x="303832" y="942320"/>
            <a:ext cx="11519867" cy="2677656"/>
          </a:xfrm>
          <a:prstGeom prst="rect">
            <a:avLst/>
          </a:prstGeom>
        </p:spPr>
        <p:txBody>
          <a:bodyPr wrap="square">
            <a:spAutoFit/>
          </a:bodyPr>
          <a:lstStyle/>
          <a:p>
            <a:pPr algn="just"/>
            <a:r>
              <a:rPr lang="en-US" sz="2400" dirty="0" smtClean="0"/>
              <a:t>TCL is used to run the changes made by the DML statement. TCL can be grouped into a logical transaction.</a:t>
            </a:r>
          </a:p>
          <a:p>
            <a:pPr algn="just"/>
            <a:endParaRPr lang="en-US" sz="2400" dirty="0" smtClean="0"/>
          </a:p>
          <a:p>
            <a:pPr algn="just"/>
            <a:r>
              <a:rPr lang="en-US" sz="2400" dirty="0" smtClean="0"/>
              <a:t>Here are some tasks that come under TCL:</a:t>
            </a:r>
          </a:p>
          <a:p>
            <a:pPr algn="just"/>
            <a:endParaRPr lang="en-US" sz="2400" dirty="0" smtClean="0"/>
          </a:p>
          <a:p>
            <a:pPr marL="342900" indent="-342900" algn="just">
              <a:buFont typeface="Arial" panose="020B0604020202020204" pitchFamily="34" charset="0"/>
              <a:buChar char="•"/>
            </a:pPr>
            <a:r>
              <a:rPr lang="en-US" sz="2400" b="1" dirty="0" smtClean="0"/>
              <a:t>Commit</a:t>
            </a:r>
            <a:r>
              <a:rPr lang="en-US" sz="2400" dirty="0" smtClean="0"/>
              <a:t>: It is used to save the transaction on the database.</a:t>
            </a:r>
          </a:p>
          <a:p>
            <a:pPr marL="342900" indent="-342900" algn="just">
              <a:buFont typeface="Arial" panose="020B0604020202020204" pitchFamily="34" charset="0"/>
              <a:buChar char="•"/>
            </a:pPr>
            <a:r>
              <a:rPr lang="en-US" sz="2400" b="1" dirty="0" smtClean="0"/>
              <a:t>Rollback</a:t>
            </a:r>
            <a:r>
              <a:rPr lang="en-US" sz="2400" dirty="0" smtClean="0"/>
              <a:t>: It is used to restore the database to original since the last Commit.</a:t>
            </a:r>
          </a:p>
        </p:txBody>
      </p:sp>
    </p:spTree>
    <p:extLst>
      <p:ext uri="{BB962C8B-B14F-4D97-AF65-F5344CB8AC3E}">
        <p14:creationId xmlns:p14="http://schemas.microsoft.com/office/powerpoint/2010/main" val="32397434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144</TotalTime>
  <Words>922</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CK</dc:creator>
  <cp:lastModifiedBy>CK</cp:lastModifiedBy>
  <cp:revision>9</cp:revision>
  <dcterms:created xsi:type="dcterms:W3CDTF">2021-04-23T04:01:35Z</dcterms:created>
  <dcterms:modified xsi:type="dcterms:W3CDTF">2021-04-23T06:25:40Z</dcterms:modified>
</cp:coreProperties>
</file>