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76" r:id="rId8"/>
    <p:sldId id="278" r:id="rId9"/>
    <p:sldId id="279" r:id="rId10"/>
    <p:sldId id="277" r:id="rId11"/>
    <p:sldId id="280" r:id="rId12"/>
    <p:sldId id="262" r:id="rId13"/>
    <p:sldId id="264" r:id="rId14"/>
    <p:sldId id="261" r:id="rId15"/>
    <p:sldId id="265" r:id="rId16"/>
    <p:sldId id="266" r:id="rId17"/>
    <p:sldId id="267" r:id="rId18"/>
    <p:sldId id="268" r:id="rId19"/>
    <p:sldId id="269" r:id="rId20"/>
    <p:sldId id="270" r:id="rId21"/>
    <p:sldId id="282" r:id="rId22"/>
    <p:sldId id="281" r:id="rId23"/>
    <p:sldId id="284" r:id="rId24"/>
    <p:sldId id="286" r:id="rId25"/>
    <p:sldId id="285" r:id="rId26"/>
    <p:sldId id="271" r:id="rId27"/>
    <p:sldId id="272" r:id="rId28"/>
    <p:sldId id="287" r:id="rId29"/>
    <p:sldId id="288" r:id="rId30"/>
    <p:sldId id="273" r:id="rId31"/>
    <p:sldId id="274" r:id="rId32"/>
    <p:sldId id="289" r:id="rId33"/>
    <p:sldId id="283" r:id="rId34"/>
    <p:sldId id="292" r:id="rId35"/>
    <p:sldId id="293" r:id="rId36"/>
    <p:sldId id="298" r:id="rId37"/>
    <p:sldId id="290" r:id="rId38"/>
    <p:sldId id="291" r:id="rId39"/>
    <p:sldId id="294" r:id="rId40"/>
    <p:sldId id="296" r:id="rId41"/>
    <p:sldId id="297" r:id="rId42"/>
    <p:sldId id="295"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4" r:id="rId57"/>
    <p:sldId id="313" r:id="rId58"/>
    <p:sldId id="312" r:id="rId59"/>
    <p:sldId id="315" r:id="rId60"/>
    <p:sldId id="316" r:id="rId61"/>
    <p:sldId id="317" r:id="rId62"/>
    <p:sldId id="318" r:id="rId63"/>
    <p:sldId id="320" r:id="rId64"/>
    <p:sldId id="319" r:id="rId65"/>
    <p:sldId id="321" r:id="rId66"/>
    <p:sldId id="323" r:id="rId67"/>
    <p:sldId id="324" r:id="rId68"/>
    <p:sldId id="325" r:id="rId69"/>
    <p:sldId id="326" r:id="rId70"/>
    <p:sldId id="327" r:id="rId71"/>
    <p:sldId id="328" r:id="rId72"/>
    <p:sldId id="329" r:id="rId73"/>
    <p:sldId id="330" r:id="rId74"/>
    <p:sldId id="331" r:id="rId75"/>
    <p:sldId id="322"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12" autoAdjust="0"/>
    <p:restoredTop sz="94660"/>
  </p:normalViewPr>
  <p:slideViewPr>
    <p:cSldViewPr>
      <p:cViewPr varScale="1">
        <p:scale>
          <a:sx n="69" d="100"/>
          <a:sy n="69" d="100"/>
        </p:scale>
        <p:origin x="-1398"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0292BB-6744-4050-8AFB-CE457C3C472B}" type="doc">
      <dgm:prSet loTypeId="urn:microsoft.com/office/officeart/2005/8/layout/orgChart1" loCatId="hierarchy" qsTypeId="urn:microsoft.com/office/officeart/2005/8/quickstyle/simple1" qsCatId="simple" csTypeId="urn:microsoft.com/office/officeart/2005/8/colors/accent0_1" csCatId="mainScheme" phldr="1"/>
      <dgm:spPr/>
      <dgm:t>
        <a:bodyPr/>
        <a:lstStyle/>
        <a:p>
          <a:endParaRPr lang="en-US"/>
        </a:p>
      </dgm:t>
    </dgm:pt>
    <dgm:pt modelId="{9F76C215-15CE-41E8-9D50-205B5B2EE2CE}">
      <dgm:prSet phldrT="[Text]" custT="1"/>
      <dgm:spPr/>
      <dgm:t>
        <a:bodyPr/>
        <a:lstStyle/>
        <a:p>
          <a:r>
            <a:rPr lang="en-US" sz="2400" dirty="0" smtClean="0"/>
            <a:t>Error</a:t>
          </a:r>
          <a:endParaRPr lang="en-US" sz="2400" dirty="0"/>
        </a:p>
      </dgm:t>
    </dgm:pt>
    <dgm:pt modelId="{59B667B4-D412-40A7-8335-6476058BF2CD}" type="parTrans" cxnId="{64D3E491-BC5B-43E6-A6B4-8A0F7D098951}">
      <dgm:prSet/>
      <dgm:spPr/>
      <dgm:t>
        <a:bodyPr/>
        <a:lstStyle/>
        <a:p>
          <a:endParaRPr lang="en-US"/>
        </a:p>
      </dgm:t>
    </dgm:pt>
    <dgm:pt modelId="{67666FC7-DC28-417D-BBAB-7A77237AA46D}" type="sibTrans" cxnId="{64D3E491-BC5B-43E6-A6B4-8A0F7D098951}">
      <dgm:prSet/>
      <dgm:spPr/>
      <dgm:t>
        <a:bodyPr/>
        <a:lstStyle/>
        <a:p>
          <a:endParaRPr lang="en-US"/>
        </a:p>
      </dgm:t>
    </dgm:pt>
    <dgm:pt modelId="{55F26ED5-40AF-41A1-B3C0-0D6C2B80F67D}">
      <dgm:prSet phldrT="[Text]" custT="1"/>
      <dgm:spPr/>
      <dgm:t>
        <a:bodyPr/>
        <a:lstStyle/>
        <a:p>
          <a:r>
            <a:rPr lang="en-US" sz="2400" dirty="0" smtClean="0"/>
            <a:t>Compile Time Error</a:t>
          </a:r>
          <a:endParaRPr lang="en-US" sz="2400" dirty="0"/>
        </a:p>
      </dgm:t>
    </dgm:pt>
    <dgm:pt modelId="{87E8AF23-707D-44BC-B66E-14B2E8E7EF98}" type="parTrans" cxnId="{10ED7D78-EE5E-417A-8BC2-3B65F3669298}">
      <dgm:prSet/>
      <dgm:spPr/>
      <dgm:t>
        <a:bodyPr/>
        <a:lstStyle/>
        <a:p>
          <a:endParaRPr lang="en-US"/>
        </a:p>
      </dgm:t>
    </dgm:pt>
    <dgm:pt modelId="{DE6ECCEC-75A0-4586-A2AD-E3D9CCDCB505}" type="sibTrans" cxnId="{10ED7D78-EE5E-417A-8BC2-3B65F3669298}">
      <dgm:prSet/>
      <dgm:spPr/>
      <dgm:t>
        <a:bodyPr/>
        <a:lstStyle/>
        <a:p>
          <a:endParaRPr lang="en-US"/>
        </a:p>
      </dgm:t>
    </dgm:pt>
    <dgm:pt modelId="{8A614A05-886A-488F-868B-25FC3CDD484B}">
      <dgm:prSet phldrT="[Text]" custT="1"/>
      <dgm:spPr/>
      <dgm:t>
        <a:bodyPr/>
        <a:lstStyle/>
        <a:p>
          <a:r>
            <a:rPr lang="en-US" sz="2400" dirty="0" smtClean="0"/>
            <a:t>Runtime Error</a:t>
          </a:r>
          <a:endParaRPr lang="en-US" sz="2400" dirty="0"/>
        </a:p>
      </dgm:t>
    </dgm:pt>
    <dgm:pt modelId="{0C931C06-2F2E-4115-B637-38EBB258D9D3}" type="parTrans" cxnId="{B81AD6F5-6F76-4BA2-BAA1-597A196C1B2A}">
      <dgm:prSet/>
      <dgm:spPr/>
      <dgm:t>
        <a:bodyPr/>
        <a:lstStyle/>
        <a:p>
          <a:endParaRPr lang="en-US"/>
        </a:p>
      </dgm:t>
    </dgm:pt>
    <dgm:pt modelId="{1BC24E93-CDAB-473D-AB1B-75B54DC5EC8F}" type="sibTrans" cxnId="{B81AD6F5-6F76-4BA2-BAA1-597A196C1B2A}">
      <dgm:prSet/>
      <dgm:spPr/>
      <dgm:t>
        <a:bodyPr/>
        <a:lstStyle/>
        <a:p>
          <a:endParaRPr lang="en-US"/>
        </a:p>
      </dgm:t>
    </dgm:pt>
    <dgm:pt modelId="{0B7F1C87-7120-4F03-A6DD-F5DBC09DD1E9}">
      <dgm:prSet phldrT="[Text]" custT="1"/>
      <dgm:spPr/>
      <dgm:t>
        <a:bodyPr/>
        <a:lstStyle/>
        <a:p>
          <a:r>
            <a:rPr lang="en-US" sz="2400" dirty="0" smtClean="0"/>
            <a:t>Latent Error</a:t>
          </a:r>
          <a:endParaRPr lang="en-US" sz="2400" dirty="0"/>
        </a:p>
      </dgm:t>
    </dgm:pt>
    <dgm:pt modelId="{35A385B6-E1A0-4365-9FAF-A728A91FC08D}" type="parTrans" cxnId="{C5BFAEF8-73BC-426C-AAAD-D32B93180CFB}">
      <dgm:prSet/>
      <dgm:spPr/>
      <dgm:t>
        <a:bodyPr/>
        <a:lstStyle/>
        <a:p>
          <a:endParaRPr lang="en-US"/>
        </a:p>
      </dgm:t>
    </dgm:pt>
    <dgm:pt modelId="{F0B37E7E-1D09-4CC3-BDD6-CCEE9022322B}" type="sibTrans" cxnId="{C5BFAEF8-73BC-426C-AAAD-D32B93180CFB}">
      <dgm:prSet/>
      <dgm:spPr/>
      <dgm:t>
        <a:bodyPr/>
        <a:lstStyle/>
        <a:p>
          <a:endParaRPr lang="en-US"/>
        </a:p>
      </dgm:t>
    </dgm:pt>
    <dgm:pt modelId="{6CCA872D-620E-4CEF-B784-9C93C0BE496F}">
      <dgm:prSet phldrT="[Text]" custT="1"/>
      <dgm:spPr/>
      <dgm:t>
        <a:bodyPr/>
        <a:lstStyle/>
        <a:p>
          <a:r>
            <a:rPr lang="en-US" sz="2400" dirty="0" smtClean="0"/>
            <a:t>Syntax Error</a:t>
          </a:r>
          <a:endParaRPr lang="en-US" sz="2400" dirty="0"/>
        </a:p>
      </dgm:t>
    </dgm:pt>
    <dgm:pt modelId="{67150C1C-3222-4D23-8E3C-A70A6D121341}" type="parTrans" cxnId="{8EB3817A-1295-4C08-A017-319DAF5AA824}">
      <dgm:prSet/>
      <dgm:spPr/>
      <dgm:t>
        <a:bodyPr/>
        <a:lstStyle/>
        <a:p>
          <a:endParaRPr lang="en-US"/>
        </a:p>
      </dgm:t>
    </dgm:pt>
    <dgm:pt modelId="{98930913-EE93-4ABD-A932-E4BEBC549752}" type="sibTrans" cxnId="{8EB3817A-1295-4C08-A017-319DAF5AA824}">
      <dgm:prSet/>
      <dgm:spPr/>
      <dgm:t>
        <a:bodyPr/>
        <a:lstStyle/>
        <a:p>
          <a:endParaRPr lang="en-US"/>
        </a:p>
      </dgm:t>
    </dgm:pt>
    <dgm:pt modelId="{BF7DCCC4-808D-42E9-9130-84E2AFCAAC9D}">
      <dgm:prSet phldrT="[Text]" custT="1"/>
      <dgm:spPr/>
      <dgm:t>
        <a:bodyPr/>
        <a:lstStyle/>
        <a:p>
          <a:r>
            <a:rPr lang="en-US" sz="2400" dirty="0" smtClean="0"/>
            <a:t>Logical Error</a:t>
          </a:r>
          <a:endParaRPr lang="en-US" sz="2400" dirty="0"/>
        </a:p>
      </dgm:t>
    </dgm:pt>
    <dgm:pt modelId="{DE6FB6AF-4B8D-4E42-AD30-61EF3FB29444}" type="parTrans" cxnId="{871F71C9-87D2-4157-B777-51B8CF2D9891}">
      <dgm:prSet/>
      <dgm:spPr/>
      <dgm:t>
        <a:bodyPr/>
        <a:lstStyle/>
        <a:p>
          <a:endParaRPr lang="en-US"/>
        </a:p>
      </dgm:t>
    </dgm:pt>
    <dgm:pt modelId="{FFD98E57-AC07-44ED-8390-B01A8E339FF0}" type="sibTrans" cxnId="{871F71C9-87D2-4157-B777-51B8CF2D9891}">
      <dgm:prSet/>
      <dgm:spPr/>
      <dgm:t>
        <a:bodyPr/>
        <a:lstStyle/>
        <a:p>
          <a:endParaRPr lang="en-US"/>
        </a:p>
      </dgm:t>
    </dgm:pt>
    <dgm:pt modelId="{027B27F7-188A-4B2E-8B33-1F01F076B5A9}" type="pres">
      <dgm:prSet presAssocID="{400292BB-6744-4050-8AFB-CE457C3C472B}" presName="hierChild1" presStyleCnt="0">
        <dgm:presLayoutVars>
          <dgm:orgChart val="1"/>
          <dgm:chPref val="1"/>
          <dgm:dir/>
          <dgm:animOne val="branch"/>
          <dgm:animLvl val="lvl"/>
          <dgm:resizeHandles/>
        </dgm:presLayoutVars>
      </dgm:prSet>
      <dgm:spPr/>
      <dgm:t>
        <a:bodyPr/>
        <a:lstStyle/>
        <a:p>
          <a:endParaRPr lang="en-US"/>
        </a:p>
      </dgm:t>
    </dgm:pt>
    <dgm:pt modelId="{DC7EC8D5-B934-46AE-8848-68BDBD470182}" type="pres">
      <dgm:prSet presAssocID="{9F76C215-15CE-41E8-9D50-205B5B2EE2CE}" presName="hierRoot1" presStyleCnt="0">
        <dgm:presLayoutVars>
          <dgm:hierBranch val="init"/>
        </dgm:presLayoutVars>
      </dgm:prSet>
      <dgm:spPr/>
    </dgm:pt>
    <dgm:pt modelId="{C953B40B-6CD0-4DBD-9AED-5543E54F94C9}" type="pres">
      <dgm:prSet presAssocID="{9F76C215-15CE-41E8-9D50-205B5B2EE2CE}" presName="rootComposite1" presStyleCnt="0"/>
      <dgm:spPr/>
    </dgm:pt>
    <dgm:pt modelId="{ABCE1456-15B8-4AF5-BD53-90DE7477EF07}" type="pres">
      <dgm:prSet presAssocID="{9F76C215-15CE-41E8-9D50-205B5B2EE2CE}" presName="rootText1" presStyleLbl="node0" presStyleIdx="0" presStyleCnt="1">
        <dgm:presLayoutVars>
          <dgm:chPref val="3"/>
        </dgm:presLayoutVars>
      </dgm:prSet>
      <dgm:spPr/>
      <dgm:t>
        <a:bodyPr/>
        <a:lstStyle/>
        <a:p>
          <a:endParaRPr lang="en-US"/>
        </a:p>
      </dgm:t>
    </dgm:pt>
    <dgm:pt modelId="{C55542A4-EAE4-41A8-AD05-A485909B840A}" type="pres">
      <dgm:prSet presAssocID="{9F76C215-15CE-41E8-9D50-205B5B2EE2CE}" presName="rootConnector1" presStyleLbl="node1" presStyleIdx="0" presStyleCnt="0"/>
      <dgm:spPr/>
      <dgm:t>
        <a:bodyPr/>
        <a:lstStyle/>
        <a:p>
          <a:endParaRPr lang="en-US"/>
        </a:p>
      </dgm:t>
    </dgm:pt>
    <dgm:pt modelId="{207287CE-FAE2-4A6B-8138-8D269D144764}" type="pres">
      <dgm:prSet presAssocID="{9F76C215-15CE-41E8-9D50-205B5B2EE2CE}" presName="hierChild2" presStyleCnt="0"/>
      <dgm:spPr/>
    </dgm:pt>
    <dgm:pt modelId="{FF76B583-E08F-49EA-AA41-17DF2AE0FEEC}" type="pres">
      <dgm:prSet presAssocID="{87E8AF23-707D-44BC-B66E-14B2E8E7EF98}" presName="Name37" presStyleLbl="parChTrans1D2" presStyleIdx="0" presStyleCnt="3"/>
      <dgm:spPr/>
      <dgm:t>
        <a:bodyPr/>
        <a:lstStyle/>
        <a:p>
          <a:endParaRPr lang="en-US"/>
        </a:p>
      </dgm:t>
    </dgm:pt>
    <dgm:pt modelId="{1F561F48-B858-4558-B668-4F68531BDAE7}" type="pres">
      <dgm:prSet presAssocID="{55F26ED5-40AF-41A1-B3C0-0D6C2B80F67D}" presName="hierRoot2" presStyleCnt="0">
        <dgm:presLayoutVars>
          <dgm:hierBranch val="init"/>
        </dgm:presLayoutVars>
      </dgm:prSet>
      <dgm:spPr/>
    </dgm:pt>
    <dgm:pt modelId="{DBF6DCDF-F957-4EE5-89FF-7189AF313B73}" type="pres">
      <dgm:prSet presAssocID="{55F26ED5-40AF-41A1-B3C0-0D6C2B80F67D}" presName="rootComposite" presStyleCnt="0"/>
      <dgm:spPr/>
    </dgm:pt>
    <dgm:pt modelId="{2E36185B-7017-4769-BCD8-A9F3A00502F7}" type="pres">
      <dgm:prSet presAssocID="{55F26ED5-40AF-41A1-B3C0-0D6C2B80F67D}" presName="rootText" presStyleLbl="node2" presStyleIdx="0" presStyleCnt="3" custScaleX="107508">
        <dgm:presLayoutVars>
          <dgm:chPref val="3"/>
        </dgm:presLayoutVars>
      </dgm:prSet>
      <dgm:spPr/>
      <dgm:t>
        <a:bodyPr/>
        <a:lstStyle/>
        <a:p>
          <a:endParaRPr lang="en-US"/>
        </a:p>
      </dgm:t>
    </dgm:pt>
    <dgm:pt modelId="{6DB341FE-C6C4-4DA1-B105-B9FC43B1DE2D}" type="pres">
      <dgm:prSet presAssocID="{55F26ED5-40AF-41A1-B3C0-0D6C2B80F67D}" presName="rootConnector" presStyleLbl="node2" presStyleIdx="0" presStyleCnt="3"/>
      <dgm:spPr/>
      <dgm:t>
        <a:bodyPr/>
        <a:lstStyle/>
        <a:p>
          <a:endParaRPr lang="en-US"/>
        </a:p>
      </dgm:t>
    </dgm:pt>
    <dgm:pt modelId="{1C12FA50-0C8E-4EA0-BD98-8D135CEBACED}" type="pres">
      <dgm:prSet presAssocID="{55F26ED5-40AF-41A1-B3C0-0D6C2B80F67D}" presName="hierChild4" presStyleCnt="0"/>
      <dgm:spPr/>
    </dgm:pt>
    <dgm:pt modelId="{32BA0030-07AA-443C-B2BE-C7EC41A26A9A}" type="pres">
      <dgm:prSet presAssocID="{67150C1C-3222-4D23-8E3C-A70A6D121341}" presName="Name37" presStyleLbl="parChTrans1D3" presStyleIdx="0" presStyleCnt="2"/>
      <dgm:spPr/>
      <dgm:t>
        <a:bodyPr/>
        <a:lstStyle/>
        <a:p>
          <a:endParaRPr lang="en-US"/>
        </a:p>
      </dgm:t>
    </dgm:pt>
    <dgm:pt modelId="{05B8F0AE-BAB9-4404-8629-CED8256A6D1E}" type="pres">
      <dgm:prSet presAssocID="{6CCA872D-620E-4CEF-B784-9C93C0BE496F}" presName="hierRoot2" presStyleCnt="0">
        <dgm:presLayoutVars>
          <dgm:hierBranch val="init"/>
        </dgm:presLayoutVars>
      </dgm:prSet>
      <dgm:spPr/>
    </dgm:pt>
    <dgm:pt modelId="{3DA8E88D-ED58-41A9-9471-ACCB1C4DCC8B}" type="pres">
      <dgm:prSet presAssocID="{6CCA872D-620E-4CEF-B784-9C93C0BE496F}" presName="rootComposite" presStyleCnt="0"/>
      <dgm:spPr/>
    </dgm:pt>
    <dgm:pt modelId="{32AC8362-A3D8-4BE3-AB40-3ADFC8E536B4}" type="pres">
      <dgm:prSet presAssocID="{6CCA872D-620E-4CEF-B784-9C93C0BE496F}" presName="rootText" presStyleLbl="node3" presStyleIdx="0" presStyleCnt="2">
        <dgm:presLayoutVars>
          <dgm:chPref val="3"/>
        </dgm:presLayoutVars>
      </dgm:prSet>
      <dgm:spPr/>
      <dgm:t>
        <a:bodyPr/>
        <a:lstStyle/>
        <a:p>
          <a:endParaRPr lang="en-US"/>
        </a:p>
      </dgm:t>
    </dgm:pt>
    <dgm:pt modelId="{AE4B9ECF-2D14-4FE7-A4CF-DAADA0D37DB6}" type="pres">
      <dgm:prSet presAssocID="{6CCA872D-620E-4CEF-B784-9C93C0BE496F}" presName="rootConnector" presStyleLbl="node3" presStyleIdx="0" presStyleCnt="2"/>
      <dgm:spPr/>
      <dgm:t>
        <a:bodyPr/>
        <a:lstStyle/>
        <a:p>
          <a:endParaRPr lang="en-US"/>
        </a:p>
      </dgm:t>
    </dgm:pt>
    <dgm:pt modelId="{9D9DAB68-E486-484E-951D-85228C53E64F}" type="pres">
      <dgm:prSet presAssocID="{6CCA872D-620E-4CEF-B784-9C93C0BE496F}" presName="hierChild4" presStyleCnt="0"/>
      <dgm:spPr/>
    </dgm:pt>
    <dgm:pt modelId="{1530C1D2-987D-4AB9-98D5-803BDB753193}" type="pres">
      <dgm:prSet presAssocID="{6CCA872D-620E-4CEF-B784-9C93C0BE496F}" presName="hierChild5" presStyleCnt="0"/>
      <dgm:spPr/>
    </dgm:pt>
    <dgm:pt modelId="{DAF1A6EB-C848-4F57-B659-2B644A262D12}" type="pres">
      <dgm:prSet presAssocID="{DE6FB6AF-4B8D-4E42-AD30-61EF3FB29444}" presName="Name37" presStyleLbl="parChTrans1D3" presStyleIdx="1" presStyleCnt="2"/>
      <dgm:spPr/>
      <dgm:t>
        <a:bodyPr/>
        <a:lstStyle/>
        <a:p>
          <a:endParaRPr lang="en-US"/>
        </a:p>
      </dgm:t>
    </dgm:pt>
    <dgm:pt modelId="{8BDD1978-3E63-4F6A-BCA7-A9CF107CB532}" type="pres">
      <dgm:prSet presAssocID="{BF7DCCC4-808D-42E9-9130-84E2AFCAAC9D}" presName="hierRoot2" presStyleCnt="0">
        <dgm:presLayoutVars>
          <dgm:hierBranch val="init"/>
        </dgm:presLayoutVars>
      </dgm:prSet>
      <dgm:spPr/>
    </dgm:pt>
    <dgm:pt modelId="{7487EB19-EA80-42A9-A750-A21100FB942E}" type="pres">
      <dgm:prSet presAssocID="{BF7DCCC4-808D-42E9-9130-84E2AFCAAC9D}" presName="rootComposite" presStyleCnt="0"/>
      <dgm:spPr/>
    </dgm:pt>
    <dgm:pt modelId="{85316969-DB6F-48B0-BE0C-E1A68C32AC11}" type="pres">
      <dgm:prSet presAssocID="{BF7DCCC4-808D-42E9-9130-84E2AFCAAC9D}" presName="rootText" presStyleLbl="node3" presStyleIdx="1" presStyleCnt="2">
        <dgm:presLayoutVars>
          <dgm:chPref val="3"/>
        </dgm:presLayoutVars>
      </dgm:prSet>
      <dgm:spPr/>
      <dgm:t>
        <a:bodyPr/>
        <a:lstStyle/>
        <a:p>
          <a:endParaRPr lang="en-US"/>
        </a:p>
      </dgm:t>
    </dgm:pt>
    <dgm:pt modelId="{5914B624-6C95-4D8F-AC8E-123DFDC31E10}" type="pres">
      <dgm:prSet presAssocID="{BF7DCCC4-808D-42E9-9130-84E2AFCAAC9D}" presName="rootConnector" presStyleLbl="node3" presStyleIdx="1" presStyleCnt="2"/>
      <dgm:spPr/>
      <dgm:t>
        <a:bodyPr/>
        <a:lstStyle/>
        <a:p>
          <a:endParaRPr lang="en-US"/>
        </a:p>
      </dgm:t>
    </dgm:pt>
    <dgm:pt modelId="{6469631A-3306-489C-9980-730582CEF1A8}" type="pres">
      <dgm:prSet presAssocID="{BF7DCCC4-808D-42E9-9130-84E2AFCAAC9D}" presName="hierChild4" presStyleCnt="0"/>
      <dgm:spPr/>
    </dgm:pt>
    <dgm:pt modelId="{63142879-211D-4DC1-9345-A4CD943628C2}" type="pres">
      <dgm:prSet presAssocID="{BF7DCCC4-808D-42E9-9130-84E2AFCAAC9D}" presName="hierChild5" presStyleCnt="0"/>
      <dgm:spPr/>
    </dgm:pt>
    <dgm:pt modelId="{72A1EAA2-2C78-4524-818E-EBD1849905B7}" type="pres">
      <dgm:prSet presAssocID="{55F26ED5-40AF-41A1-B3C0-0D6C2B80F67D}" presName="hierChild5" presStyleCnt="0"/>
      <dgm:spPr/>
    </dgm:pt>
    <dgm:pt modelId="{64B886B7-8F56-4F5B-B51A-900207C2AA33}" type="pres">
      <dgm:prSet presAssocID="{0C931C06-2F2E-4115-B637-38EBB258D9D3}" presName="Name37" presStyleLbl="parChTrans1D2" presStyleIdx="1" presStyleCnt="3"/>
      <dgm:spPr/>
      <dgm:t>
        <a:bodyPr/>
        <a:lstStyle/>
        <a:p>
          <a:endParaRPr lang="en-US"/>
        </a:p>
      </dgm:t>
    </dgm:pt>
    <dgm:pt modelId="{683ABF3E-B033-49B8-848E-2A712CDCF9CF}" type="pres">
      <dgm:prSet presAssocID="{8A614A05-886A-488F-868B-25FC3CDD484B}" presName="hierRoot2" presStyleCnt="0">
        <dgm:presLayoutVars>
          <dgm:hierBranch val="init"/>
        </dgm:presLayoutVars>
      </dgm:prSet>
      <dgm:spPr/>
    </dgm:pt>
    <dgm:pt modelId="{E2EAFFF7-AA58-4DA8-AEA4-86DF27A55868}" type="pres">
      <dgm:prSet presAssocID="{8A614A05-886A-488F-868B-25FC3CDD484B}" presName="rootComposite" presStyleCnt="0"/>
      <dgm:spPr/>
    </dgm:pt>
    <dgm:pt modelId="{A970D9DF-4305-4224-8D7B-5C96D6C59805}" type="pres">
      <dgm:prSet presAssocID="{8A614A05-886A-488F-868B-25FC3CDD484B}" presName="rootText" presStyleLbl="node2" presStyleIdx="1" presStyleCnt="3" custScaleX="116413">
        <dgm:presLayoutVars>
          <dgm:chPref val="3"/>
        </dgm:presLayoutVars>
      </dgm:prSet>
      <dgm:spPr/>
      <dgm:t>
        <a:bodyPr/>
        <a:lstStyle/>
        <a:p>
          <a:endParaRPr lang="en-US"/>
        </a:p>
      </dgm:t>
    </dgm:pt>
    <dgm:pt modelId="{D8EB7187-EE87-4408-986B-9C86CD9148E4}" type="pres">
      <dgm:prSet presAssocID="{8A614A05-886A-488F-868B-25FC3CDD484B}" presName="rootConnector" presStyleLbl="node2" presStyleIdx="1" presStyleCnt="3"/>
      <dgm:spPr/>
      <dgm:t>
        <a:bodyPr/>
        <a:lstStyle/>
        <a:p>
          <a:endParaRPr lang="en-US"/>
        </a:p>
      </dgm:t>
    </dgm:pt>
    <dgm:pt modelId="{1F61B9CB-9240-4331-BE9B-6F3AD0032F51}" type="pres">
      <dgm:prSet presAssocID="{8A614A05-886A-488F-868B-25FC3CDD484B}" presName="hierChild4" presStyleCnt="0"/>
      <dgm:spPr/>
    </dgm:pt>
    <dgm:pt modelId="{59DCB864-BF12-4F48-8EFB-468C07381736}" type="pres">
      <dgm:prSet presAssocID="{8A614A05-886A-488F-868B-25FC3CDD484B}" presName="hierChild5" presStyleCnt="0"/>
      <dgm:spPr/>
    </dgm:pt>
    <dgm:pt modelId="{2A949C48-DFB8-4B48-81FB-44A9BDB8A2B8}" type="pres">
      <dgm:prSet presAssocID="{35A385B6-E1A0-4365-9FAF-A728A91FC08D}" presName="Name37" presStyleLbl="parChTrans1D2" presStyleIdx="2" presStyleCnt="3"/>
      <dgm:spPr/>
      <dgm:t>
        <a:bodyPr/>
        <a:lstStyle/>
        <a:p>
          <a:endParaRPr lang="en-US"/>
        </a:p>
      </dgm:t>
    </dgm:pt>
    <dgm:pt modelId="{78C21127-CC3A-4491-BB86-B0BC18C844C3}" type="pres">
      <dgm:prSet presAssocID="{0B7F1C87-7120-4F03-A6DD-F5DBC09DD1E9}" presName="hierRoot2" presStyleCnt="0">
        <dgm:presLayoutVars>
          <dgm:hierBranch val="init"/>
        </dgm:presLayoutVars>
      </dgm:prSet>
      <dgm:spPr/>
    </dgm:pt>
    <dgm:pt modelId="{6C24F39F-48FB-406D-B644-D7F1AAD26CB7}" type="pres">
      <dgm:prSet presAssocID="{0B7F1C87-7120-4F03-A6DD-F5DBC09DD1E9}" presName="rootComposite" presStyleCnt="0"/>
      <dgm:spPr/>
    </dgm:pt>
    <dgm:pt modelId="{6DCB664E-AE1E-4B0C-BC1D-7535D6738AD1}" type="pres">
      <dgm:prSet presAssocID="{0B7F1C87-7120-4F03-A6DD-F5DBC09DD1E9}" presName="rootText" presStyleLbl="node2" presStyleIdx="2" presStyleCnt="3">
        <dgm:presLayoutVars>
          <dgm:chPref val="3"/>
        </dgm:presLayoutVars>
      </dgm:prSet>
      <dgm:spPr/>
      <dgm:t>
        <a:bodyPr/>
        <a:lstStyle/>
        <a:p>
          <a:endParaRPr lang="en-US"/>
        </a:p>
      </dgm:t>
    </dgm:pt>
    <dgm:pt modelId="{4D2404AF-E3F3-4C32-A391-D61ABDB24291}" type="pres">
      <dgm:prSet presAssocID="{0B7F1C87-7120-4F03-A6DD-F5DBC09DD1E9}" presName="rootConnector" presStyleLbl="node2" presStyleIdx="2" presStyleCnt="3"/>
      <dgm:spPr/>
      <dgm:t>
        <a:bodyPr/>
        <a:lstStyle/>
        <a:p>
          <a:endParaRPr lang="en-US"/>
        </a:p>
      </dgm:t>
    </dgm:pt>
    <dgm:pt modelId="{33F6A9C4-A046-4DEA-999A-02FB4D247406}" type="pres">
      <dgm:prSet presAssocID="{0B7F1C87-7120-4F03-A6DD-F5DBC09DD1E9}" presName="hierChild4" presStyleCnt="0"/>
      <dgm:spPr/>
    </dgm:pt>
    <dgm:pt modelId="{147A0E27-7E22-4C78-8E5B-E2304CF263B7}" type="pres">
      <dgm:prSet presAssocID="{0B7F1C87-7120-4F03-A6DD-F5DBC09DD1E9}" presName="hierChild5" presStyleCnt="0"/>
      <dgm:spPr/>
    </dgm:pt>
    <dgm:pt modelId="{D4FC5392-588B-4B7D-9138-5604AB5E0D47}" type="pres">
      <dgm:prSet presAssocID="{9F76C215-15CE-41E8-9D50-205B5B2EE2CE}" presName="hierChild3" presStyleCnt="0"/>
      <dgm:spPr/>
    </dgm:pt>
  </dgm:ptLst>
  <dgm:cxnLst>
    <dgm:cxn modelId="{765EF20F-B790-49EB-9688-D775C8B3FA77}" type="presOf" srcId="{0B7F1C87-7120-4F03-A6DD-F5DBC09DD1E9}" destId="{6DCB664E-AE1E-4B0C-BC1D-7535D6738AD1}" srcOrd="0" destOrd="0" presId="urn:microsoft.com/office/officeart/2005/8/layout/orgChart1"/>
    <dgm:cxn modelId="{EE4BE614-4638-427C-81EA-2BF15C5A9608}" type="presOf" srcId="{8A614A05-886A-488F-868B-25FC3CDD484B}" destId="{D8EB7187-EE87-4408-986B-9C86CD9148E4}" srcOrd="1" destOrd="0" presId="urn:microsoft.com/office/officeart/2005/8/layout/orgChart1"/>
    <dgm:cxn modelId="{64D3E491-BC5B-43E6-A6B4-8A0F7D098951}" srcId="{400292BB-6744-4050-8AFB-CE457C3C472B}" destId="{9F76C215-15CE-41E8-9D50-205B5B2EE2CE}" srcOrd="0" destOrd="0" parTransId="{59B667B4-D412-40A7-8335-6476058BF2CD}" sibTransId="{67666FC7-DC28-417D-BBAB-7A77237AA46D}"/>
    <dgm:cxn modelId="{7E842034-BF19-4262-888F-C8BD03E62FF0}" type="presOf" srcId="{6CCA872D-620E-4CEF-B784-9C93C0BE496F}" destId="{32AC8362-A3D8-4BE3-AB40-3ADFC8E536B4}" srcOrd="0" destOrd="0" presId="urn:microsoft.com/office/officeart/2005/8/layout/orgChart1"/>
    <dgm:cxn modelId="{F414C586-86EE-4251-B384-D1E12FC3A9AD}" type="presOf" srcId="{8A614A05-886A-488F-868B-25FC3CDD484B}" destId="{A970D9DF-4305-4224-8D7B-5C96D6C59805}" srcOrd="0" destOrd="0" presId="urn:microsoft.com/office/officeart/2005/8/layout/orgChart1"/>
    <dgm:cxn modelId="{202D1DBE-4672-489C-804A-9068E45B8000}" type="presOf" srcId="{67150C1C-3222-4D23-8E3C-A70A6D121341}" destId="{32BA0030-07AA-443C-B2BE-C7EC41A26A9A}" srcOrd="0" destOrd="0" presId="urn:microsoft.com/office/officeart/2005/8/layout/orgChart1"/>
    <dgm:cxn modelId="{4BED5AED-9944-4F85-8EBE-ACCDB84BB68D}" type="presOf" srcId="{6CCA872D-620E-4CEF-B784-9C93C0BE496F}" destId="{AE4B9ECF-2D14-4FE7-A4CF-DAADA0D37DB6}" srcOrd="1" destOrd="0" presId="urn:microsoft.com/office/officeart/2005/8/layout/orgChart1"/>
    <dgm:cxn modelId="{35B1C9CD-BF87-44C3-B7DA-039EE341FBEE}" type="presOf" srcId="{87E8AF23-707D-44BC-B66E-14B2E8E7EF98}" destId="{FF76B583-E08F-49EA-AA41-17DF2AE0FEEC}" srcOrd="0" destOrd="0" presId="urn:microsoft.com/office/officeart/2005/8/layout/orgChart1"/>
    <dgm:cxn modelId="{8EB3817A-1295-4C08-A017-319DAF5AA824}" srcId="{55F26ED5-40AF-41A1-B3C0-0D6C2B80F67D}" destId="{6CCA872D-620E-4CEF-B784-9C93C0BE496F}" srcOrd="0" destOrd="0" parTransId="{67150C1C-3222-4D23-8E3C-A70A6D121341}" sibTransId="{98930913-EE93-4ABD-A932-E4BEBC549752}"/>
    <dgm:cxn modelId="{BF25ABA2-4D21-4406-BBD6-5FCB319EA75F}" type="presOf" srcId="{BF7DCCC4-808D-42E9-9130-84E2AFCAAC9D}" destId="{85316969-DB6F-48B0-BE0C-E1A68C32AC11}" srcOrd="0" destOrd="0" presId="urn:microsoft.com/office/officeart/2005/8/layout/orgChart1"/>
    <dgm:cxn modelId="{3C9E5FAE-1D8E-4661-8517-9C5472C21916}" type="presOf" srcId="{400292BB-6744-4050-8AFB-CE457C3C472B}" destId="{027B27F7-188A-4B2E-8B33-1F01F076B5A9}" srcOrd="0" destOrd="0" presId="urn:microsoft.com/office/officeart/2005/8/layout/orgChart1"/>
    <dgm:cxn modelId="{68D19F2D-43F8-441B-AB20-1E131B12E5BD}" type="presOf" srcId="{0B7F1C87-7120-4F03-A6DD-F5DBC09DD1E9}" destId="{4D2404AF-E3F3-4C32-A391-D61ABDB24291}" srcOrd="1" destOrd="0" presId="urn:microsoft.com/office/officeart/2005/8/layout/orgChart1"/>
    <dgm:cxn modelId="{97B678D2-47EB-4B4C-8B41-FC097AF89442}" type="presOf" srcId="{55F26ED5-40AF-41A1-B3C0-0D6C2B80F67D}" destId="{2E36185B-7017-4769-BCD8-A9F3A00502F7}" srcOrd="0" destOrd="0" presId="urn:microsoft.com/office/officeart/2005/8/layout/orgChart1"/>
    <dgm:cxn modelId="{871F71C9-87D2-4157-B777-51B8CF2D9891}" srcId="{55F26ED5-40AF-41A1-B3C0-0D6C2B80F67D}" destId="{BF7DCCC4-808D-42E9-9130-84E2AFCAAC9D}" srcOrd="1" destOrd="0" parTransId="{DE6FB6AF-4B8D-4E42-AD30-61EF3FB29444}" sibTransId="{FFD98E57-AC07-44ED-8390-B01A8E339FF0}"/>
    <dgm:cxn modelId="{5CB694C7-B55C-4CD1-9907-E8FDEFDBF407}" type="presOf" srcId="{0C931C06-2F2E-4115-B637-38EBB258D9D3}" destId="{64B886B7-8F56-4F5B-B51A-900207C2AA33}" srcOrd="0" destOrd="0" presId="urn:microsoft.com/office/officeart/2005/8/layout/orgChart1"/>
    <dgm:cxn modelId="{0E466FC0-F715-4E72-8193-B5747B08475F}" type="presOf" srcId="{9F76C215-15CE-41E8-9D50-205B5B2EE2CE}" destId="{C55542A4-EAE4-41A8-AD05-A485909B840A}" srcOrd="1" destOrd="0" presId="urn:microsoft.com/office/officeart/2005/8/layout/orgChart1"/>
    <dgm:cxn modelId="{8E30BC6A-4C99-4124-8045-EDE648C4DE3C}" type="presOf" srcId="{BF7DCCC4-808D-42E9-9130-84E2AFCAAC9D}" destId="{5914B624-6C95-4D8F-AC8E-123DFDC31E10}" srcOrd="1" destOrd="0" presId="urn:microsoft.com/office/officeart/2005/8/layout/orgChart1"/>
    <dgm:cxn modelId="{10ED7D78-EE5E-417A-8BC2-3B65F3669298}" srcId="{9F76C215-15CE-41E8-9D50-205B5B2EE2CE}" destId="{55F26ED5-40AF-41A1-B3C0-0D6C2B80F67D}" srcOrd="0" destOrd="0" parTransId="{87E8AF23-707D-44BC-B66E-14B2E8E7EF98}" sibTransId="{DE6ECCEC-75A0-4586-A2AD-E3D9CCDCB505}"/>
    <dgm:cxn modelId="{B81AD6F5-6F76-4BA2-BAA1-597A196C1B2A}" srcId="{9F76C215-15CE-41E8-9D50-205B5B2EE2CE}" destId="{8A614A05-886A-488F-868B-25FC3CDD484B}" srcOrd="1" destOrd="0" parTransId="{0C931C06-2F2E-4115-B637-38EBB258D9D3}" sibTransId="{1BC24E93-CDAB-473D-AB1B-75B54DC5EC8F}"/>
    <dgm:cxn modelId="{43A0C95C-C42C-4E8E-8940-7BA9725E7ED3}" type="presOf" srcId="{55F26ED5-40AF-41A1-B3C0-0D6C2B80F67D}" destId="{6DB341FE-C6C4-4DA1-B105-B9FC43B1DE2D}" srcOrd="1" destOrd="0" presId="urn:microsoft.com/office/officeart/2005/8/layout/orgChart1"/>
    <dgm:cxn modelId="{FBF486F6-1AF9-4C9F-B08F-0A6B15E0DEE3}" type="presOf" srcId="{9F76C215-15CE-41E8-9D50-205B5B2EE2CE}" destId="{ABCE1456-15B8-4AF5-BD53-90DE7477EF07}" srcOrd="0" destOrd="0" presId="urn:microsoft.com/office/officeart/2005/8/layout/orgChart1"/>
    <dgm:cxn modelId="{C5BFAEF8-73BC-426C-AAAD-D32B93180CFB}" srcId="{9F76C215-15CE-41E8-9D50-205B5B2EE2CE}" destId="{0B7F1C87-7120-4F03-A6DD-F5DBC09DD1E9}" srcOrd="2" destOrd="0" parTransId="{35A385B6-E1A0-4365-9FAF-A728A91FC08D}" sibTransId="{F0B37E7E-1D09-4CC3-BDD6-CCEE9022322B}"/>
    <dgm:cxn modelId="{09CEBB0F-5FAE-4E61-B3EF-60D6C20C8D90}" type="presOf" srcId="{DE6FB6AF-4B8D-4E42-AD30-61EF3FB29444}" destId="{DAF1A6EB-C848-4F57-B659-2B644A262D12}" srcOrd="0" destOrd="0" presId="urn:microsoft.com/office/officeart/2005/8/layout/orgChart1"/>
    <dgm:cxn modelId="{50650E63-B7EC-4D5A-98F7-570B62587BA8}" type="presOf" srcId="{35A385B6-E1A0-4365-9FAF-A728A91FC08D}" destId="{2A949C48-DFB8-4B48-81FB-44A9BDB8A2B8}" srcOrd="0" destOrd="0" presId="urn:microsoft.com/office/officeart/2005/8/layout/orgChart1"/>
    <dgm:cxn modelId="{188322BD-C78D-4C59-8F10-6140D0B6644B}" type="presParOf" srcId="{027B27F7-188A-4B2E-8B33-1F01F076B5A9}" destId="{DC7EC8D5-B934-46AE-8848-68BDBD470182}" srcOrd="0" destOrd="0" presId="urn:microsoft.com/office/officeart/2005/8/layout/orgChart1"/>
    <dgm:cxn modelId="{D4DC0E69-9B69-4EA2-90DB-A52F98DF5FC3}" type="presParOf" srcId="{DC7EC8D5-B934-46AE-8848-68BDBD470182}" destId="{C953B40B-6CD0-4DBD-9AED-5543E54F94C9}" srcOrd="0" destOrd="0" presId="urn:microsoft.com/office/officeart/2005/8/layout/orgChart1"/>
    <dgm:cxn modelId="{9010A87C-27F4-43D8-9631-E6F2A1E079F1}" type="presParOf" srcId="{C953B40B-6CD0-4DBD-9AED-5543E54F94C9}" destId="{ABCE1456-15B8-4AF5-BD53-90DE7477EF07}" srcOrd="0" destOrd="0" presId="urn:microsoft.com/office/officeart/2005/8/layout/orgChart1"/>
    <dgm:cxn modelId="{4E4BE6EA-C284-4D9D-89B7-ED14A0C7EF93}" type="presParOf" srcId="{C953B40B-6CD0-4DBD-9AED-5543E54F94C9}" destId="{C55542A4-EAE4-41A8-AD05-A485909B840A}" srcOrd="1" destOrd="0" presId="urn:microsoft.com/office/officeart/2005/8/layout/orgChart1"/>
    <dgm:cxn modelId="{6EFAA120-B4B0-4764-9A6D-A4786D6E3842}" type="presParOf" srcId="{DC7EC8D5-B934-46AE-8848-68BDBD470182}" destId="{207287CE-FAE2-4A6B-8138-8D269D144764}" srcOrd="1" destOrd="0" presId="urn:microsoft.com/office/officeart/2005/8/layout/orgChart1"/>
    <dgm:cxn modelId="{E3581F9A-E8F5-4AAF-92F5-DE99B157CEEC}" type="presParOf" srcId="{207287CE-FAE2-4A6B-8138-8D269D144764}" destId="{FF76B583-E08F-49EA-AA41-17DF2AE0FEEC}" srcOrd="0" destOrd="0" presId="urn:microsoft.com/office/officeart/2005/8/layout/orgChart1"/>
    <dgm:cxn modelId="{B377BF63-22FC-464C-82E8-2909C774DFE0}" type="presParOf" srcId="{207287CE-FAE2-4A6B-8138-8D269D144764}" destId="{1F561F48-B858-4558-B668-4F68531BDAE7}" srcOrd="1" destOrd="0" presId="urn:microsoft.com/office/officeart/2005/8/layout/orgChart1"/>
    <dgm:cxn modelId="{EF875C38-BBB7-4F3F-895B-0909E396BA66}" type="presParOf" srcId="{1F561F48-B858-4558-B668-4F68531BDAE7}" destId="{DBF6DCDF-F957-4EE5-89FF-7189AF313B73}" srcOrd="0" destOrd="0" presId="urn:microsoft.com/office/officeart/2005/8/layout/orgChart1"/>
    <dgm:cxn modelId="{03054507-0329-49BF-A935-497B48C85144}" type="presParOf" srcId="{DBF6DCDF-F957-4EE5-89FF-7189AF313B73}" destId="{2E36185B-7017-4769-BCD8-A9F3A00502F7}" srcOrd="0" destOrd="0" presId="urn:microsoft.com/office/officeart/2005/8/layout/orgChart1"/>
    <dgm:cxn modelId="{1592C81E-D19C-4039-96B1-B218ACF32666}" type="presParOf" srcId="{DBF6DCDF-F957-4EE5-89FF-7189AF313B73}" destId="{6DB341FE-C6C4-4DA1-B105-B9FC43B1DE2D}" srcOrd="1" destOrd="0" presId="urn:microsoft.com/office/officeart/2005/8/layout/orgChart1"/>
    <dgm:cxn modelId="{AC16C2BB-9CAF-4E1F-B7FE-8ECB92778EA2}" type="presParOf" srcId="{1F561F48-B858-4558-B668-4F68531BDAE7}" destId="{1C12FA50-0C8E-4EA0-BD98-8D135CEBACED}" srcOrd="1" destOrd="0" presId="urn:microsoft.com/office/officeart/2005/8/layout/orgChart1"/>
    <dgm:cxn modelId="{23976A7E-4CE0-46EC-99E9-3A2557C3361E}" type="presParOf" srcId="{1C12FA50-0C8E-4EA0-BD98-8D135CEBACED}" destId="{32BA0030-07AA-443C-B2BE-C7EC41A26A9A}" srcOrd="0" destOrd="0" presId="urn:microsoft.com/office/officeart/2005/8/layout/orgChart1"/>
    <dgm:cxn modelId="{AE43221F-991F-4ECA-8075-839C190FC9E1}" type="presParOf" srcId="{1C12FA50-0C8E-4EA0-BD98-8D135CEBACED}" destId="{05B8F0AE-BAB9-4404-8629-CED8256A6D1E}" srcOrd="1" destOrd="0" presId="urn:microsoft.com/office/officeart/2005/8/layout/orgChart1"/>
    <dgm:cxn modelId="{CA5ED81E-3ECA-42DF-A405-BA858F1A1EA5}" type="presParOf" srcId="{05B8F0AE-BAB9-4404-8629-CED8256A6D1E}" destId="{3DA8E88D-ED58-41A9-9471-ACCB1C4DCC8B}" srcOrd="0" destOrd="0" presId="urn:microsoft.com/office/officeart/2005/8/layout/orgChart1"/>
    <dgm:cxn modelId="{EA7CE36A-5C11-4908-8605-9295D873CDF9}" type="presParOf" srcId="{3DA8E88D-ED58-41A9-9471-ACCB1C4DCC8B}" destId="{32AC8362-A3D8-4BE3-AB40-3ADFC8E536B4}" srcOrd="0" destOrd="0" presId="urn:microsoft.com/office/officeart/2005/8/layout/orgChart1"/>
    <dgm:cxn modelId="{05E41ED9-C9EE-4721-9618-E523AB31C0F4}" type="presParOf" srcId="{3DA8E88D-ED58-41A9-9471-ACCB1C4DCC8B}" destId="{AE4B9ECF-2D14-4FE7-A4CF-DAADA0D37DB6}" srcOrd="1" destOrd="0" presId="urn:microsoft.com/office/officeart/2005/8/layout/orgChart1"/>
    <dgm:cxn modelId="{CF7417C4-DD72-493F-977D-E3CB7CDD6201}" type="presParOf" srcId="{05B8F0AE-BAB9-4404-8629-CED8256A6D1E}" destId="{9D9DAB68-E486-484E-951D-85228C53E64F}" srcOrd="1" destOrd="0" presId="urn:microsoft.com/office/officeart/2005/8/layout/orgChart1"/>
    <dgm:cxn modelId="{9E74BCAC-C315-4991-8947-BDC26849D1AF}" type="presParOf" srcId="{05B8F0AE-BAB9-4404-8629-CED8256A6D1E}" destId="{1530C1D2-987D-4AB9-98D5-803BDB753193}" srcOrd="2" destOrd="0" presId="urn:microsoft.com/office/officeart/2005/8/layout/orgChart1"/>
    <dgm:cxn modelId="{B84B651B-4876-42AB-8C4F-C8AADE37466F}" type="presParOf" srcId="{1C12FA50-0C8E-4EA0-BD98-8D135CEBACED}" destId="{DAF1A6EB-C848-4F57-B659-2B644A262D12}" srcOrd="2" destOrd="0" presId="urn:microsoft.com/office/officeart/2005/8/layout/orgChart1"/>
    <dgm:cxn modelId="{B87AF974-1361-4D73-BC8E-7677D78F6ED2}" type="presParOf" srcId="{1C12FA50-0C8E-4EA0-BD98-8D135CEBACED}" destId="{8BDD1978-3E63-4F6A-BCA7-A9CF107CB532}" srcOrd="3" destOrd="0" presId="urn:microsoft.com/office/officeart/2005/8/layout/orgChart1"/>
    <dgm:cxn modelId="{C1BD9A24-4BA4-4B5D-9933-1B7E4A7960C7}" type="presParOf" srcId="{8BDD1978-3E63-4F6A-BCA7-A9CF107CB532}" destId="{7487EB19-EA80-42A9-A750-A21100FB942E}" srcOrd="0" destOrd="0" presId="urn:microsoft.com/office/officeart/2005/8/layout/orgChart1"/>
    <dgm:cxn modelId="{3227B678-79FE-422B-8FFE-51D64DA7F548}" type="presParOf" srcId="{7487EB19-EA80-42A9-A750-A21100FB942E}" destId="{85316969-DB6F-48B0-BE0C-E1A68C32AC11}" srcOrd="0" destOrd="0" presId="urn:microsoft.com/office/officeart/2005/8/layout/orgChart1"/>
    <dgm:cxn modelId="{FB4CEF0F-C640-48CE-9B9D-47BDEEDC8D2E}" type="presParOf" srcId="{7487EB19-EA80-42A9-A750-A21100FB942E}" destId="{5914B624-6C95-4D8F-AC8E-123DFDC31E10}" srcOrd="1" destOrd="0" presId="urn:microsoft.com/office/officeart/2005/8/layout/orgChart1"/>
    <dgm:cxn modelId="{D0CA0735-FF40-4EAB-A807-C46A3A9DEA0C}" type="presParOf" srcId="{8BDD1978-3E63-4F6A-BCA7-A9CF107CB532}" destId="{6469631A-3306-489C-9980-730582CEF1A8}" srcOrd="1" destOrd="0" presId="urn:microsoft.com/office/officeart/2005/8/layout/orgChart1"/>
    <dgm:cxn modelId="{B7CF162F-793B-4B50-8C13-57A91F73EFD2}" type="presParOf" srcId="{8BDD1978-3E63-4F6A-BCA7-A9CF107CB532}" destId="{63142879-211D-4DC1-9345-A4CD943628C2}" srcOrd="2" destOrd="0" presId="urn:microsoft.com/office/officeart/2005/8/layout/orgChart1"/>
    <dgm:cxn modelId="{6C84F435-AC66-4722-AAB5-5E2BEC5EC99D}" type="presParOf" srcId="{1F561F48-B858-4558-B668-4F68531BDAE7}" destId="{72A1EAA2-2C78-4524-818E-EBD1849905B7}" srcOrd="2" destOrd="0" presId="urn:microsoft.com/office/officeart/2005/8/layout/orgChart1"/>
    <dgm:cxn modelId="{6BEAD537-2498-499F-AFAD-50305B055222}" type="presParOf" srcId="{207287CE-FAE2-4A6B-8138-8D269D144764}" destId="{64B886B7-8F56-4F5B-B51A-900207C2AA33}" srcOrd="2" destOrd="0" presId="urn:microsoft.com/office/officeart/2005/8/layout/orgChart1"/>
    <dgm:cxn modelId="{E45D7A1F-7836-45C5-B143-96A4CBA5A15E}" type="presParOf" srcId="{207287CE-FAE2-4A6B-8138-8D269D144764}" destId="{683ABF3E-B033-49B8-848E-2A712CDCF9CF}" srcOrd="3" destOrd="0" presId="urn:microsoft.com/office/officeart/2005/8/layout/orgChart1"/>
    <dgm:cxn modelId="{8E10A54A-491D-4E87-8C3F-E022DB20C815}" type="presParOf" srcId="{683ABF3E-B033-49B8-848E-2A712CDCF9CF}" destId="{E2EAFFF7-AA58-4DA8-AEA4-86DF27A55868}" srcOrd="0" destOrd="0" presId="urn:microsoft.com/office/officeart/2005/8/layout/orgChart1"/>
    <dgm:cxn modelId="{A2E7C3EA-3B08-40F3-88D8-209D31D3C0D3}" type="presParOf" srcId="{E2EAFFF7-AA58-4DA8-AEA4-86DF27A55868}" destId="{A970D9DF-4305-4224-8D7B-5C96D6C59805}" srcOrd="0" destOrd="0" presId="urn:microsoft.com/office/officeart/2005/8/layout/orgChart1"/>
    <dgm:cxn modelId="{58B4056D-F406-4052-88A0-EBCFE571A301}" type="presParOf" srcId="{E2EAFFF7-AA58-4DA8-AEA4-86DF27A55868}" destId="{D8EB7187-EE87-4408-986B-9C86CD9148E4}" srcOrd="1" destOrd="0" presId="urn:microsoft.com/office/officeart/2005/8/layout/orgChart1"/>
    <dgm:cxn modelId="{69B0BBE6-8124-43AD-8AE7-EE008456F621}" type="presParOf" srcId="{683ABF3E-B033-49B8-848E-2A712CDCF9CF}" destId="{1F61B9CB-9240-4331-BE9B-6F3AD0032F51}" srcOrd="1" destOrd="0" presId="urn:microsoft.com/office/officeart/2005/8/layout/orgChart1"/>
    <dgm:cxn modelId="{26FC2309-E91A-40F3-8159-AB0E11B4126A}" type="presParOf" srcId="{683ABF3E-B033-49B8-848E-2A712CDCF9CF}" destId="{59DCB864-BF12-4F48-8EFB-468C07381736}" srcOrd="2" destOrd="0" presId="urn:microsoft.com/office/officeart/2005/8/layout/orgChart1"/>
    <dgm:cxn modelId="{297D044F-8EA1-49B3-BC91-893A8D098897}" type="presParOf" srcId="{207287CE-FAE2-4A6B-8138-8D269D144764}" destId="{2A949C48-DFB8-4B48-81FB-44A9BDB8A2B8}" srcOrd="4" destOrd="0" presId="urn:microsoft.com/office/officeart/2005/8/layout/orgChart1"/>
    <dgm:cxn modelId="{65316130-83C9-4988-A1C2-78F5F0B3754B}" type="presParOf" srcId="{207287CE-FAE2-4A6B-8138-8D269D144764}" destId="{78C21127-CC3A-4491-BB86-B0BC18C844C3}" srcOrd="5" destOrd="0" presId="urn:microsoft.com/office/officeart/2005/8/layout/orgChart1"/>
    <dgm:cxn modelId="{96C0649C-298A-4952-9700-06A63D0A7D76}" type="presParOf" srcId="{78C21127-CC3A-4491-BB86-B0BC18C844C3}" destId="{6C24F39F-48FB-406D-B644-D7F1AAD26CB7}" srcOrd="0" destOrd="0" presId="urn:microsoft.com/office/officeart/2005/8/layout/orgChart1"/>
    <dgm:cxn modelId="{E1ADB81E-2D5F-44B6-AC9F-1CADD502B8BA}" type="presParOf" srcId="{6C24F39F-48FB-406D-B644-D7F1AAD26CB7}" destId="{6DCB664E-AE1E-4B0C-BC1D-7535D6738AD1}" srcOrd="0" destOrd="0" presId="urn:microsoft.com/office/officeart/2005/8/layout/orgChart1"/>
    <dgm:cxn modelId="{8CED2DB9-8354-40B9-B64D-07B6832FB916}" type="presParOf" srcId="{6C24F39F-48FB-406D-B644-D7F1AAD26CB7}" destId="{4D2404AF-E3F3-4C32-A391-D61ABDB24291}" srcOrd="1" destOrd="0" presId="urn:microsoft.com/office/officeart/2005/8/layout/orgChart1"/>
    <dgm:cxn modelId="{4745CC73-685F-4614-82BE-25FC4E8ED790}" type="presParOf" srcId="{78C21127-CC3A-4491-BB86-B0BC18C844C3}" destId="{33F6A9C4-A046-4DEA-999A-02FB4D247406}" srcOrd="1" destOrd="0" presId="urn:microsoft.com/office/officeart/2005/8/layout/orgChart1"/>
    <dgm:cxn modelId="{ADDA6666-A807-4D38-95B7-733A165FAABE}" type="presParOf" srcId="{78C21127-CC3A-4491-BB86-B0BC18C844C3}" destId="{147A0E27-7E22-4C78-8E5B-E2304CF263B7}" srcOrd="2" destOrd="0" presId="urn:microsoft.com/office/officeart/2005/8/layout/orgChart1"/>
    <dgm:cxn modelId="{A29BD26D-604B-4499-82CB-81B2E879B212}" type="presParOf" srcId="{DC7EC8D5-B934-46AE-8848-68BDBD470182}" destId="{D4FC5392-588B-4B7D-9138-5604AB5E0D47}" srcOrd="2" destOrd="0" presId="urn:microsoft.com/office/officeart/2005/8/layout/orgChart1"/>
  </dgm:cxnLst>
  <dgm:bg/>
  <dgm:whole/>
</dgm:dataModel>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B3A6DEA-7EB1-4A39-824C-A33F2758DA17}" type="datetimeFigureOut">
              <a:rPr lang="en-US" smtClean="0"/>
              <a:pPr/>
              <a:t>11/4/2020</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5070857-74E0-4C50-936C-7891CEE4B1F0}" type="slidenum">
              <a:rPr lang="en-US" smtClean="0"/>
              <a:pPr/>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3A6DEA-7EB1-4A39-824C-A33F2758DA17}"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070857-74E0-4C50-936C-7891CEE4B1F0}"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6915912" y="3009901"/>
            <a:ext cx="457200" cy="441325"/>
          </a:xfrm>
        </p:spPr>
        <p:txBody>
          <a:bodyPr/>
          <a:lstStyle/>
          <a:p>
            <a:fld id="{25070857-74E0-4C50-936C-7891CEE4B1F0}" type="slidenum">
              <a:rPr lang="en-US" smtClean="0"/>
              <a:pPr/>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B3A6DEA-7EB1-4A39-824C-A33F2758DA17}"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B3A6DEA-7EB1-4A39-824C-A33F2758DA17}" type="datetimeFigureOut">
              <a:rPr lang="en-US" smtClean="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25070857-74E0-4C50-936C-7891CEE4B1F0}" type="slidenum">
              <a:rPr lang="en-US" smtClean="0"/>
              <a:pPr/>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EB3A6DEA-7EB1-4A39-824C-A33F2758DA17}" type="datetimeFigureOut">
              <a:rPr lang="en-US" smtClean="0"/>
              <a:pPr/>
              <a:t>11/4/2020</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5070857-74E0-4C50-936C-7891CEE4B1F0}" type="slidenum">
              <a:rPr lang="en-US" smtClean="0"/>
              <a:pPr/>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EB3A6DEA-7EB1-4A39-824C-A33F2758DA17}" type="datetimeFigureOut">
              <a:rPr lang="en-US" smtClean="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070857-74E0-4C50-936C-7891CEE4B1F0}" type="slidenum">
              <a:rPr lang="en-US" smtClean="0"/>
              <a:pPr/>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B3A6DEA-7EB1-4A39-824C-A33F2758DA17}" type="datetimeFigureOut">
              <a:rPr lang="en-US" smtClean="0"/>
              <a:pPr/>
              <a:t>11/4/2020</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5070857-74E0-4C50-936C-7891CEE4B1F0}" type="slidenum">
              <a:rPr lang="en-US" smtClean="0"/>
              <a:pPr/>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B3A6DEA-7EB1-4A39-824C-A33F2758DA17}" type="datetimeFigureOut">
              <a:rPr lang="en-US" smtClean="0"/>
              <a:pPr/>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25070857-74E0-4C50-936C-7891CEE4B1F0}"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B3A6DEA-7EB1-4A39-824C-A33F2758DA17}" type="datetimeFigureOut">
              <a:rPr lang="en-US" smtClean="0"/>
              <a:pPr/>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5070857-74E0-4C50-936C-7891CEE4B1F0}"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5070857-74E0-4C50-936C-7891CEE4B1F0}" type="slidenum">
              <a:rPr lang="en-US" smtClean="0"/>
              <a:pPr/>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p:txBody>
          <a:bodyPr/>
          <a:lstStyle/>
          <a:p>
            <a:fld id="{EB3A6DEA-7EB1-4A39-824C-A33F2758DA17}" type="datetimeFigureOut">
              <a:rPr lang="en-US" smtClean="0"/>
              <a:pPr/>
              <a:t>11/4/2020</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Slide Number Placeholder 6"/>
          <p:cNvSpPr>
            <a:spLocks noGrp="1"/>
          </p:cNvSpPr>
          <p:nvPr>
            <p:ph type="sldNum" sz="quarter" idx="12"/>
          </p:nvPr>
        </p:nvSpPr>
        <p:spPr>
          <a:xfrm>
            <a:off x="1371600" y="312738"/>
            <a:ext cx="457200" cy="441325"/>
          </a:xfrm>
        </p:spPr>
        <p:txBody>
          <a:bodyPr/>
          <a:lstStyle/>
          <a:p>
            <a:fld id="{25070857-74E0-4C50-936C-7891CEE4B1F0}" type="slidenum">
              <a:rPr lang="en-US" smtClean="0"/>
              <a:pPr/>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Date Placeholder 4"/>
          <p:cNvSpPr>
            <a:spLocks noGrp="1"/>
          </p:cNvSpPr>
          <p:nvPr>
            <p:ph type="dt" sz="half" idx="10"/>
          </p:nvPr>
        </p:nvSpPr>
        <p:spPr>
          <a:xfrm>
            <a:off x="5788152" y="6404984"/>
            <a:ext cx="3044952" cy="365760"/>
          </a:xfrm>
        </p:spPr>
        <p:txBody>
          <a:bodyPr/>
          <a:lstStyle/>
          <a:p>
            <a:fld id="{EB3A6DEA-7EB1-4A39-824C-A33F2758DA17}" type="datetimeFigureOut">
              <a:rPr lang="en-US" smtClean="0"/>
              <a:pPr/>
              <a:t>11/4/2020</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B3A6DEA-7EB1-4A39-824C-A33F2758DA17}" type="datetimeFigureOut">
              <a:rPr lang="en-US" smtClean="0"/>
              <a:pPr/>
              <a:t>11/4/2020</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5070857-74E0-4C50-936C-7891CEE4B1F0}" type="slidenum">
              <a:rPr lang="en-US" smtClean="0"/>
              <a:pPr/>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7772400" cy="1450975"/>
          </a:xfrm>
        </p:spPr>
        <p:txBody>
          <a:bodyPr>
            <a:normAutofit/>
          </a:bodyPr>
          <a:lstStyle/>
          <a:p>
            <a:r>
              <a:rPr lang="en-US" b="1" dirty="0" smtClean="0"/>
              <a:t>Object Oriented Programming</a:t>
            </a:r>
            <a:br>
              <a:rPr lang="en-US" b="1" dirty="0" smtClean="0"/>
            </a:br>
            <a:r>
              <a:rPr lang="en-US" b="1" dirty="0" smtClean="0"/>
              <a:t>with Java</a:t>
            </a:r>
            <a:endParaRPr lang="en-US" b="1" dirty="0"/>
          </a:p>
        </p:txBody>
      </p:sp>
      <p:sp>
        <p:nvSpPr>
          <p:cNvPr id="24578" name="AutoShape 2" descr="data:image/jpeg;base64,/9j/4AAQSkZJRgABAQAAAQABAAD/2wCEAAkGBxMSEhUQEhAVFRUWFRcXGBgWFxYXGRgYFRcXFxgdFRUYHSghGBslHxUWITEiJS0rLi4uFx8zODMtNygtLisBCgoKDg0OGxAQGy0lICUtNS0tLS0tLS0tLS0tLS0tLS0tLS0tLS0tLS8tLS0tLS0tLS0tLS0tLS0tLS0tLS0tLf/AABEIALcBEwMBEQACEQEDEQH/xAAcAAEAAgMBAQEAAAAAAAAAAAAABgcBBAUDAgj/xABIEAABAwICBQgECgcIAwAAAAABAAIDBBEFIQYHEjFBIlFhcYGRobETMlJyMzRCc4KSorLB0RQWI0RUYtIVJENTY5Ph8IPC8f/EABsBAQACAwEBAAAAAAAAAAAAAAADBAIFBgEH/8QAOhEAAgEDAAYGCQUAAgIDAAAAAAECAwQRBRIhMUFRFGFxkaGxExUiMjNCgcHRBjRS4fBT8SNyFmKy/9oADAMBAAIRAxEAPwC8UAQBAEAQBAEAQBAEB8bYva4va9uhAfaAIAgCAIAgCAIAgCAIAgCAIAgCAIAgCAIAgCAIAgCAIAgCAIAgCAIAgCAjGk9eYKqikvk974n9LX7Fu52ye9QVJas4mzsrf09CsuKSku1f0SYKc1hlAEAQBAEAQBAEAQBAEAQBAEAQBAEAQBAEAQBAEAQBAEAQBAEAQBAEAQFb6w6n0lbS07Tm1zSegyPaB4Nv2qlcPM4pf7adLoanqWtWq+Ka7k/uWOFdOaRlAEAQBAEAQBAEAQBAEAQBAEAQBAEAQBAEAQBAEAQBAEAQBAEAQBAEBz8bxRlNE6aQ5DcOLnHc0dJWM5qCyye2t53FVU4b35cyudCad9ZXuq5M9gmQ822cmNHUPuhUqCdSprM6bSk4WlmreHHZ9N7f1LVCvnJGUAQBAEAQBAEAQBAEAQBAEAQBAEAQBAEAQBAEAQBAEAQBAEAQBAEBoYxi0VNGZZXWHAcXHmaOJWM5qKyye3tqlxPUprLKkxfFJ8SqGta05m0cYOTQd5cee28rXTnKrLC7jsra2o6OoOUn2vn1L7L6lqaN4K2kgbC3M73u9px3nq4DoC2FOChHCOQvLuV1VdSX0XJHVWZVF0BlAEAQBAEAQBAEAQBAEAQBAEAQBAEAQBAEAQBAEAQBAEAQBAEBH9KNKYqNtjy5SOTGD4uPyQoatWMO02Fjo6pdy2bI8X+ObKrqqqpr5xe8kjsmtHqtHQPktHEntVBudWR18KdvY0eSW98X/fUWjojouyjZtGzpnDlO4D+VnR5q/RpKC6zkdI6Rndyxuity+76/I7FfiEUDduWRrG87jbuHE9SklJR2spUqNSrLVprL6iMDS6WpeYqCn27ZGWW7WN6bDM9WR6FD6ZzeIL6m1ejKdvHXup4/+q2t/wC5ndw7DHjlzzumk+rG33Ixl2uuVLFNb3k11atCWynFRXe32v8AGDqBZlcygCAIAgCAIAgCAIAgCAIAgCAIAgCAIAgCAIAgCAIAgCAwgIjprpcKUehisZyOsRg7ied3MP8Apr1q2psW83GjNFu5evPZDz6v7K4wvDpq2fZaS57jtPe65DRxLj5BUowlUkdRcXFGzo5exbklx/3Mt3R3R6KjZsxi7j6zz6zvyHQtjTpqC2HFXl9Vup6093BcEcnS7TNlNeGIB83H2We9beejvUdWuobFvLujtEzufbnsh4vs/JGcA0enxF/6VVyO9HwJ3v6Ix8hnSOznUFOlKq9ae42l3fUbCPobeK1vLt5vqLNoaKOFgjiYGNG4AW/+npV5JJYRy1SpOrJzm8t8TYXpgEAQBAEAQBAEAQBAEAQBAEAQBAEAQBAEAQBAEAQBAEAQBAcrSbFf0Wnkm3kCzQeLnZNv0X8lhUnqRbLVlbdJrxp8Hv7OJSXLmk4vkkf2uc4/mVqtsn1s732KNPlGK8EXVozgbKSERtzcc3u9p3HsG4LaU6ahHBwd7eSuqrm93Bckamm+Omkguw/tJDss6Ms3dg8SFjWqakdm8m0XZdKrYl7q2v8AH1K40Owf9MqQ19yxoMkhJzdnuJ53E911Sow15bTqdJ3fRLf2NjexdX/Rc8TA0AAAACwA3ADmWzOFbb2s+0AQBAEAQBAEAQBAEAQBAEAQBAEAQBAEAQBAEAQBAEAQBAEAQER1nxF1FcfJkY49WbfNwVe5XsG30HJRu0nxTRCNXsAfXR3+S17x1gWHnfsVS2Sc0dBpqbjaSxxaX0/yLkC2ZxBWGth5/SIW8BESOsuz8gqN2/aR1f6eivRTfWvI8dVtW1lS+N2+SPk9bDe3cSexeWslrNczP9QUpSoRmvle36lqhXzkTKAIAgCAIAgCA+JJA3NxAHOSB5oMZPiOpY42a9pPMCCmT1xa3o9kPAgCAIAgCAIAgCAIAgCAIAgCAIAgCAIAgNbEaNs0b4njkvaWnt5uleSipLDM6VWVKanHenkqDC9rD8QYJcth+y48Cx4LdodFiD2LWwTpVMM7W4cb+xcocVn6rh5lztK2Zw5B9aWFl8TKhouYjZ3uPtn2EDvVW6hmOtyN9oG5UKrpS+bd2laU07o3tkYdlzSC08xCoptPKOrqQjOLhJZT2F16L422rgEosHDkvb7Lhv7DvC2tOanHJwN9ZytazpvdwfNHZWZUCAIAgCAIAgIjrQH9yPzkfmq918M3Ggv3i7H5EL1atArmZD4OTyCq2y/8hvtOtu0favuXCFsjiTKAIAgCAIAgCAIAgCAIAgCAIAgCAIAgCAICNaaaMisju2wmYDsE8Rxa7oPgVDWo666zZaN0hK0qbfde/wDJq6BY26Rho57tngyIdvLBkO0ZA9h4rGhUb9l70TaWtIwmq9LbCfLn/vwSqaIPaWuALXAgg7iCLEFWGuBqIycXlb0Uxpdo86jm2RcxPuY3dHFp6RftFlrK1LUfUd1oy/V3T2+8t/5+vmdLVjVObVmMerJG646WWIPiR2rO1eJ4KmnqUZWynxTXjktoLYHHhAEAQBAEAQER1n/Ej85H5qvc/DNvoL92ux+RDNW3x5nzcnkFWtviG+05+0favuWxWVscLDJK9rGjeXEAePFbBtLazjadKdR6sE2+SIvW6xKRmTBJL0tbsjsLyPJQSuYI21LQV1P3sR7XnyyaI1nR3zpZLe+2/csOlx5Fj/47V/5F4/gkOBaWU9Wdhji1/sPFnH3eDuwqaFaM9xrbvRte22zWzmt39G/jGJCnhdO5rnNZYkNtexIF7EjddZylqrLK1tQlXqqlFpN8zhYZp5TzyshayVpebAuDQL2uL2ceZQwuIyeEbCvoavRpuo2mlyz+CVhWDUmnjGItp4nzvBLWAEhtrm5Ayv1rGclGOWTW9CVeqqcd7ODhOnEFRMyBkcoc8kAkNsLAk3s7mCihcRk8LJfudD1rem6kmsLt/B3cTxWGnaHTStYDuuczb2QMz2KWU4x2yZQo29WvLVpxbIvV6yKZp/ZxyydNg0faN/BQO6gtxtqegLiXvyivHyNeLWbFflUsgHQ5p8DZYq7jxRK/09VxsnHx/BKcDx+CrBML7kes05Ob1jm6RkrEKkZ7jUXVnWtniovrwAxlu2IzG8OJsMgRk8sN3A2G6+edl7rcCL0LxrZR07rIiPpAEAQBAEAugMICP6QYAZHtqqchlTHm0/JeOLJLcCMr8LqGpTy9aO9F+0vFCLo1dtOW/mutHYw+p9IwP2S0/Kad7XDeD1Hv3qVPKyU6kNSTWc9fMi2tJjf0ME2uJWbPWQ4Hwv3KC69z6m20C2rrC3arz9vE0dWOBOYHVcgsXjZjB9m9y7tsLdSwtabS1mWNO3qnJUIPdv7eC+hPwrZzxlAYc4DMmyHjeDziqWOya9ruog+SNNDKPVD0IAgIjrP+JH5yPzVe5+GbjQX7tdj8iGatvjzPm5PIKtbfEN7pz9o+1fcs3SHCW1UDoHO2dotO1a5Ba4HIdnir1SGvHVZydncytqqqpZx9zi0er6jYOUJJDzueR4MsolbU0XqmnLuXutR7F+T0rdAqN7SGRujdwc1zjY9TiQV67eDWxGNPTV3F+1LK5MquojkppnNDrSRPIBHtMORCoNOEutHYU5QuaSbXsyXmXawNqqUbQymhF+qRn/K2eVKO3ijgNtCtlb4vyZR/Lgl5nxP+1G78wtXti+w+g+zXp9Ul5ovnD6oSxslbuexrh1OAP4rbJ5WT53UpunNwe9PBFtaFTs0gZxkkaOxt3n7oUF08QwbbQNPWutbkn47CMar6Taq3ScI4z3vIA8A5V7WPtt8jbafq6tuoLi/LaTvSjRxla2Nrnlmw692gEkEWIF93A9it1aSqLDOesb+dpKTis5WNppUugNE0Zxueed73eTSAsVb01wJ56avJbpY7EjVxzQGndG4wNMcgBLeU4tJGdnBxO/nCxnbQa2E1rpu4jNKq9ZceZXmjle6Cpilabctod0tcQHA9h8AqVKTjJHTX1CNa3nB8srtW0vUBbY+en0h6EAQHhWVbImmSR7WNG8uIA7yvYxcnhIxlJRWZMhuJaxoQ4R00T53kgN+S0kmwtcbR7lfho+eM1GkjX1NJQT1aabZ0KOnxKflTTx0zT8iJge/te+4B6rqKUreGyKcu3YiWEbie2TUezaztUeGBmZllkPO+Rx+yLN8FXlPO5JFmNPG9tm8FgSGUB82QHExPBBVSsdP8FEbtj9t27ak6OAb0m++yjnTU2s7kXKF27eElS96W98lyX5O2wWyUhTM3QHwJmk7IcCeYEX7kwzzKNKtwSCY3mjEnQ8lzR7rSbDsCzjVnD3XgjnRhP3lkiukmgERaZaMGKVouGtJ2XW4Di081sleoX8k9WrtTKNxYRxrUtjOfoBpjI6RtJUuLtrKN7vWDh8l543tkTndS3tnFR9JT+v5IbG9k5ejqfT8FlBak3JlARHWf8SPzkfmq9z8M3Ggv3a7H5EM1bfHmfNyeQVa2+Ib3Tn7R9q+5b91sTiSM4rpzSQksDjK4bxGLgHpcbDuKglcQjsNrb6Huay1saq69nhvONJrOZwpXdr2jyBUTu1yLy/TtTjNdzIFi9Z6eaSbZ2fSPLrXva/TxVSctaTZ0lpR9DShTznCx4l2aOfFKf5iL7jVtIe6jgLr48+1+ZV+sSg9FWucBlKBIOv1XeIv2qjcxxPtOu0JW9JaqL+V4+6Jnqzr/AElJ6MnOJxb9E8pvmR2KzbSzDHI0WnKPo7nW/ks/Zkf1rVm1NDCD6jC8jpeQB4NPeobuW1I2X6epYhOo+Lx3HZ1WUWzTPmO+STL3WckeO0pbWOIZ5lHT9bXuFBfKvFkyllDQXOcGgC5JNgB0kqxnCNIk28IieIawqWM2ZtykcWABvY5xF+xQSuYLrNxR0HdT2yxHt/COXJrNaQQKV3bIP6VH0tci2v07Pe5ruZAKX4Rnvt+8FTjvOjqLFKS6n5M/QQW4PnBlAEAQEW010TNdsubMWOYCADmw35xwPTmrdrdegzlZz3lK7tPT4w8Y7iBy6B18Lg+NrXFpu10bwCCMwRtWzWzV/QmsS8TVvR9eDzHhyZ2IcaxqLJ1MZLcXR3PfGQq7o2ct0sfUsKtexW2OfoerdNsRHrYaT1RzD8150K3e6p5GXTrhb6fmZOnldu/s11/dm/pToNH/AJPL8j1hW/4/Mw7TfET6uGkdccx/JOhW/Gp5Dp9w91PzM/rNi7vVoAOuKT8XLzo1qt8/EdJvHuh4H22sx2TdCyPrEY+84leallHi3/uw9176XBI9mYNjMnwlcyMfy2v9hg81j6a0jug2ZKjeS3zSNqm0Gc4g1NfUTcS0Oc1p7yTbqssJXqXuQS8SSNi85nNvwJXQ0UcLQyKNrGjg0W7+cqlKcpPMmXYQjBYisGyvDMwV4Ch6f9riIMXyqvabbm9LtA9QGa6WXs2/tfx29xy8faufZ/l9y+AubR1BlARHWf8AEj85H5qvc/DNxoL92ux+RDNW3x5nzcnkFWtviG905+0favuSbWfjD442UzCW+luXkb9gWFr9JPgp7qo0tVcTUaBtI1JurNZ1d3acXQDReOpD55gXMa7Yay9gSACS62dsxl1qK3oqW2Rf0xpKpbtUqWxtZb/BYMOAUrRZtLCPoNPmFc9HDkc1K8uJPLm+9lPaURhtXUNaAAJHAACwA6ANy1tZe2zuNGycrWm28vH3Lj0b+KU/zEX3GrZQ91HDXXx59r8yMa1KDagjnAzjfY+7Jl5hveoLqOY55G30BX1a0qb+ZeK/o4GrCt2Kp0V8pYz9ZnKHhtKG1liWDY6fo61up8Yvwf8AZxNJa01NXK9ue1JsMHOG8htuu3io6stebwX7Ckre1inyy/MuXBaEQQRwj5DAOs2zPabntWyhHVikcPc1nWqyqPi8leazsYc6YUrSQxgDnD2nOzF+cAW7Sqd1UedU6XQNrFU3Xay3sXUv7N/QfRCCSBlTO30hfctafVa0EgXA3k2vmsqFCLjrPaV9LaUrQrSo0nqpb2t7/olxwOma0gUsIyP+G38lZ9HDkaTpddv333spCl+EZ77fvBapb/8Aczvp/Bf/AKv/APLP0EFuD5yjKAIAgCAwUBw8S0ngimbTB3pJnuDQxpHJLvbccm8/P0KeFtOUHPgv9sK07mnGagtrfD8ncaoCyZQBAEBhALoBdAZQGCgINrB0sETTSQHameNlxbnsA5Wy+Wb7uF+pbCytXN+kluXiay+u9RejhvfgeervRF0P96nbaQjkMO9gO8nmcRlbgCVlfXaqexDdx6zGws3T/wDJPfwJ6FrTamUBEdZ/xI/Ox+ZVe69z6m40F+7XYyG6th/fm/NyeQVa2+IbzTv7R9q+52NbFG7ahnA5NjGTzG+02/Xyu5SXcd0ij+na0cTpcdj+zOboNpUykD4pg7Yc7aDmi+y6wBuOY2G5YUKygsSLWltGTuWqlPGUsYZIsT1jU7Wn0DXyO4bQLGjrJz7gppXUV7u01dDQFeUv/K1Fdqb+mPuVxikkj5HSytIfJ+0zGzcO3EDmVKeW8vidVbKnCmoU3lR2dxdujfxSn+Yi+41bSHuo4G7+PP8A9n5n3jlD6eCWH22EDrtyfGyTjrRaMbas6NaNRcHkoykqXwvEjDsvbfsJBafMrVxk4vJ9Bq0oVoOL2p/9okGrzC/TVbXEciEbZ97cwd9z9FS20Myy+BrdNXPorZxW+Wz6cS4bLZHFFRayaJ0dYZCOTK1rgeF2gNcOvId611zFqeTstBVYzttRb0/M6mh2msUEDaeo2hsXDXNaXAtJJAIGYIvbuUlGvGMcSKmk9EVatZ1aWHnem8bfqbWN6xGFuxSsc5xyDntIAvlkze49y9ndLdHeQ2ugZ51rh4S4J58dyK/ijc2VrXAhwkaCDkQQ4XBCppNSwzpZSjKi3Hdh47mX+FuD5yjKAIAgCAwUBU+kmgdSyV81OfStLy8WNpGkna477HiM+hbm3vqbgoz2cOo0Vxo+qpOcNvHrNH9acUp+TI6QWy/axA/aLc+9S9Ftam2PgyNXV3T97P1R6s1lVo/yT1sP4OC89W0Xuz3j1nW6u49hrOq7fBQX59l/ltrH1ZS5s9WlavJHk7WXWc0A+g78XrL1bR6/99B60rPgjWdpriMuTJT/AOONv4NJWSs7eO9d7MXe3M93ggKHFqneKkg+25zB3OICa9rS3Y8zzUvKvPyJvoZhWIU4DJpIjFwaS572+64ZDquVrbqpb1NsE8+Bs7SlcU1ibTXiS6aUNBc7cOgnuAzKpJZL7eFlkfxGStqf2dO39GjORll+EI/04hm3rdY9Ss01Sp7ZvWfJbu8q1HWqbIeyub39x9aP6H09KfSWMsu8ySZm537I3Dr39KV7upVWNy5IULOnSed75skQVYtmUAQFfa1sSbsR0wPKLvSOHMACG36yT9VVLqexROi/T9u3UlWe5LC7Xv8AA5+qqjJnkmtyWM2PpPIPk3xWFrHa2Wf1BWSpRp8W8/RFlVdKyVhjkaHNcLEEXBV1pNYZy0JyhJSi8NESqtW9M43ZJLGOYFpHZtAnxVd2sDc09PXMViSTN3CdB6SBwfsmVw3GQggHnDQAPBZQoQjtK9xpe6rLVzhdWw2Ma0TpqqT0srXbWyG8lxaLAkjIdZWU6MJvLI7bSdxbQ1KbWM52rJ2aOnbFGyJvqsaGi+eTRYXPYpEsLBSnNzk5Pe9p6lemBF6nQOje90ha+7nFxs8gXcbmw4ZlQO3g3k21PTN3CKimtmzcdXAsChpGubC0gONyXEuJIFhmeH5lZwpxhsRUuryrcyUqj3bOR1ApCqaWK4XFUM9HMwPbvz3g87SMwVjKKksMmoXFShPXpvDIrJq1pybiaZo5rsPiWqv0SHNm3j+oLhLbGL+n9nZwXROmpTtxx7T/AG3nacOrg3sClhRhDcihdaSuLhYm9nJbEeNZoXSyyunc1+25wcbPIFxbh2Lx0IN5M6elrmnSVKLWEsbuBIwpjXGUAQBAEAQGCgNamrY5S4Me1+ybO2cwDzE7r9C9lGUd6MFOMtiMS4bC71oY3dbGnzC9VSS3Nj0cXwR5f2JTfwsP+0z8ll6ap/J95j6Gn/Fdx6R4XA31YIh1MaPILF1Jve33mSpwW5LuNpjANwA6sliZJJGUPTKAIAgCAIAgOfjbpxC80waZQ3kh249XTzXyWM9bVervJrZUnVSrZ1eOCo8NwKqrpS4h2bjtyyAgA7jv3kbtkbrcFro0p1HtO0r3ttZ00otbtiX+8S2sCwiOlhbDHuGZJ3ucd5P/AHmWxhBQWEcbdXM7mq6k/wCkuSOkFkVwgCAIAgCAIAgCAIAgCAIAgCAIAgCAIDhaZ0E09K+OndZ5sbXttNG9t+F/G1uKsWs4QqqU1sK13TnUpOMN5UeH4vV0DnRsc6I35THtyJ3X2XDxC3k6NK4WcZ60aCnWrW7wtnadyDWZVj1o4XfRcPJyrPRtLg2WY6UqrekbbdaMvGlj7HuH4LD1XH+RJ62l/HxPiTWjP8mmiHW5x/Je+q4cZM8elZcIo59TrFrXeqY2e6y5+0SpI6OormyGWk673YR44bpvXNlB9IZr/wCG5twfdDQCD1LOpY0HHdjrMad/XUs5z1Fr4DiUk8e3JTSQHLJ9s/d494C0lWmoSwpJm+o1JTjmUWjqKImCAIAgCAwUBhjAMgLdXTmUB9IAgCAIAgCAIAgCAIAgCAIAgCAIDBQEZx7TelpiWbRkkG9sedj/ADO3Dq39Ct0bOrV27l1lKvfUqWzOXyR5UNViVUA8NipIzmNoGSUg7jsmwHaF7ONvTeMuT7kITuKqzhRXezsUWGSNO0+smkPSImt+q1n4qvOpF7opd5PClJb5N9x0woyY1q7D4phsyxMkHM5od3X3LKM5QeYvBhOnGaxJZI/Vav6F+Yicw/yPcPAkhWo39dcclWWj6D4Y+poP1YUp3SzjtYfNqkWkqvJEL0VS5szHqypRvlmP0mDyaj0lV5ILRdFb2zoUugNCzP0Jef53vPgCAopX1d8e4mjYUI/Kd2iw6GEWihZGP5GhvfYZqtKcpe88lqFOMPdWDaWJmZQBAc3H8WbSwmZ2diAG8XEkCzed35KSlSdSWqiGtVVOGszoMNxdRkqPpD0IAgCAIAgCAIAgCAIAgCAIAgCAIAgCA5ukVLLLTyRwP2JHNs127iLi43XFxfhdSUZRjUTmsohrxlKm1B4ZSdfo5VQm0lNIOkNLm/WbcLoYXNKfuyRzdS1rQe2LO/hmsWqhAZMxsoGXKux+XORl4KtU0dSntg8eJbp6Rq09k1nwJHS60Kc/CQSsPRsvHfcHwVSejKi3NeRbjpSm96aOnDrAoD/jOb1xv/AKF2FdcPEnWkKD4m2zTChP70zt2h5hYdErr5WSK8oP5kew0oov4yH64WPRq38X3HvSqP8ANd5n9Z6P+Mh/3G/mnRq38X3DpVH+a7zH60UX8ZD9dq96NW/i+4dKo/zXeeTtL6EfvcfZc+QXqtKz+Vnju6C+ZGtJp7QD94v1MkP/AKrJWNd/KYO/oL5jTn1k0Td3pX9TAPvEKRaOrPfjvI3pKit2X9DxZp6+XKmw6eTpPJHe0OHisnYqPv1EjxX8pe5TbNqKbFp/8OClaeLryPHUL277KNq1hxcvBGaldT4KPizfw/RprXiaeV9TMNzpLbLD/pxjJviVHO5bWrBaq6vyS07ZJ603rPr/AAbtXjEbJGwA7czzYRtzIHFz/ZaBnc9lyo40pOLluS4kkq0VJRW18johRkplAEAQBAEAQBAEAQBAEAQBAEAQBAEAQBAEB4zUrH5Pja73mg+a9UmtzMXFPejkV2j1D60lJEOciO3eWjJTQr1lsjJkM7ehvlFHJGjOES+p6K/8k7vLbyU/SrpcX3FfolrLcl3mTq8oHer6Qe7JfzBTp9db8dw9X0H/ANnwdWdH7c31m/0r31lW6u489WUXzPhurGk/zZz9Jn9C99ZVuo89V0es+xq0o/amP02/0rz1lW6u4y9WUevvPZmryhG9jz1yOHlZYvSFd8fBHvq+34rxPZui+GRZmKIW/wAyQn77li7q5lxZkrW2jwR9sxDC6f1X0jCPYEZPP8kErH0dzU4SZl6S2p7nFGvU6w6Fnqve/wB1hH3rKSOj6z3rH1I5aRoLc/A0P17nmypMOlffc517duyLeKk6DCG2pNIj6fOfw6bfaZbhmLVfw9Q2ljO9sXrd7Tf7XYnpLWl7kdZ82FSuqvvy1V1EkwDR2CkaRE0lzvWkdm93WeboCqVridV+13FujbwpL2e864UJYMoAgCAIAgCAIAgCAIAgCAIAgCAIAgCAIAgCAwgNSswyGXKWGN/vMa7zCyjOUdzMJU4S3o5cuhlC792a33C5n3SFMrusvmIHZ0X8p5HQml4GZvVNJ+JWXTKnHHcjzodPhnvZ5HQaDhUVQ6pj+S96bPlHuR50OHN97Pk6BwH94qv93/he9Nn/ABj3I86DB8X3nm7V3SHNz53dcn/C96fU4Jdx56vpPfnvPtmrqgBv6Jx65HfgV50+vz8B6uocvE3IdCqFu6lafeLnfeKwd5XfzEisqC+U6VLg1PH8HTxN6mNB77KGVWct8n3ksaNOPuxSN4BYEplAEAQBAEAQBAEAQBAEAQBAEAQBAEAQBAEAQBAEAQBAEAQBAEAQBAEAQBAEAQBAEAQBAEAQBAEAQBAEAQBAEAQBAEAQB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sp>
        <p:nvSpPr>
          <p:cNvPr id="24580" name="AutoShape 4" descr="data:image/jpeg;base64,/9j/4AAQSkZJRgABAQAAAQABAAD/2wCEAAkGBxMSEhUQEhAVFRUWFRcXGBgWFxYXGRgYFRcXFxgdFRUYHSghGBslHxUWITEiJS0rLi4uFx8zODMtNygtLisBCgoKDg0OGxAQGy0lICUtNS0tLS0tLS0tLS0tLS0tLS0tLS0tLS0tLS8tLS0tLS0tLS0tLS0tLS0tLS0tLS0tLf/AABEIALcBEwMBEQACEQEDEQH/xAAcAAEAAgMBAQEAAAAAAAAAAAAABgcBBAUDAgj/xABIEAABAwICBQgECgcIAwAAAAABAAIDBBEFIQYHEjFBIlFhcYGRobETMlJyMzRCc4KSorLB0RQWI0RUYtIVJENTY5Ph8IPC8f/EABsBAQACAwEBAAAAAAAAAAAAAAADBAIFBgEH/8QAOhEAAgEDAAYGCQUAAgIDAAAAAAECAwQRBRIhMUFRFGFxkaGxExUiMjNCgcHRBjRS4fBT8SNyFmKy/9oADAMBAAIRAxEAPwC8UAQBAEAQBAEAQBAEB8bYva4va9uhAfaAIAgCAIAgCAIAgCAIAgCAIAgCAIAgCAIAgCAIAgCAIAgCAIAgCAIAgCAjGk9eYKqikvk974n9LX7Fu52ye9QVJas4mzsrf09CsuKSku1f0SYKc1hlAEAQBAEAQBAEAQBAEAQBAEAQBAEAQBAEAQBAEAQBAEAQBAEAQBAEAQFb6w6n0lbS07Tm1zSegyPaB4Nv2qlcPM4pf7adLoanqWtWq+Ka7k/uWOFdOaRlAEAQBAEAQBAEAQBAEAQBAEAQBAEAQBAEAQBAEAQBAEAQBAEAQBAEBz8bxRlNE6aQ5DcOLnHc0dJWM5qCyye2t53FVU4b35cyudCad9ZXuq5M9gmQ822cmNHUPuhUqCdSprM6bSk4WlmreHHZ9N7f1LVCvnJGUAQBAEAQBAEAQBAEAQBAEAQBAEAQBAEAQBAEAQBAEAQBAEAQBAEBoYxi0VNGZZXWHAcXHmaOJWM5qKyye3tqlxPUprLKkxfFJ8SqGta05m0cYOTQd5cee28rXTnKrLC7jsra2o6OoOUn2vn1L7L6lqaN4K2kgbC3M73u9px3nq4DoC2FOChHCOQvLuV1VdSX0XJHVWZVF0BlAEAQBAEAQBAEAQBAEAQBAEAQBAEAQBAEAQBAEAQBAEAQBAEBH9KNKYqNtjy5SOTGD4uPyQoatWMO02Fjo6pdy2bI8X+ObKrqqqpr5xe8kjsmtHqtHQPktHEntVBudWR18KdvY0eSW98X/fUWjojouyjZtGzpnDlO4D+VnR5q/RpKC6zkdI6Rndyxuity+76/I7FfiEUDduWRrG87jbuHE9SklJR2spUqNSrLVprL6iMDS6WpeYqCn27ZGWW7WN6bDM9WR6FD6ZzeIL6m1ejKdvHXup4/+q2t/wC5ndw7DHjlzzumk+rG33Ixl2uuVLFNb3k11atCWynFRXe32v8AGDqBZlcygCAIAgCAIAgCAIAgCAIAgCAIAgCAIAgCAIAgCAIAgCAwgIjprpcKUehisZyOsRg7ied3MP8Apr1q2psW83GjNFu5evPZDz6v7K4wvDpq2fZaS57jtPe65DRxLj5BUowlUkdRcXFGzo5exbklx/3Mt3R3R6KjZsxi7j6zz6zvyHQtjTpqC2HFXl9Vup6093BcEcnS7TNlNeGIB83H2We9beejvUdWuobFvLujtEzufbnsh4vs/JGcA0enxF/6VVyO9HwJ3v6Ix8hnSOznUFOlKq9ae42l3fUbCPobeK1vLt5vqLNoaKOFgjiYGNG4AW/+npV5JJYRy1SpOrJzm8t8TYXpgEAQBAEAQBAEAQBAEAQBAEAQBAEAQBAEAQBAEAQBAEAQBAcrSbFf0Wnkm3kCzQeLnZNv0X8lhUnqRbLVlbdJrxp8Hv7OJSXLmk4vkkf2uc4/mVqtsn1s732KNPlGK8EXVozgbKSERtzcc3u9p3HsG4LaU6ahHBwd7eSuqrm93Bckamm+Omkguw/tJDss6Ms3dg8SFjWqakdm8m0XZdKrYl7q2v8AH1K40Owf9MqQ19yxoMkhJzdnuJ53E911Sow15bTqdJ3fRLf2NjexdX/Rc8TA0AAAACwA3ADmWzOFbb2s+0AQBAEAQBAEAQBAEAQBAEAQBAEAQBAEAQBAEAQBAEAQBAEAQER1nxF1FcfJkY49WbfNwVe5XsG30HJRu0nxTRCNXsAfXR3+S17x1gWHnfsVS2Sc0dBpqbjaSxxaX0/yLkC2ZxBWGth5/SIW8BESOsuz8gqN2/aR1f6eivRTfWvI8dVtW1lS+N2+SPk9bDe3cSexeWslrNczP9QUpSoRmvle36lqhXzkTKAIAgCAIAgCA+JJA3NxAHOSB5oMZPiOpY42a9pPMCCmT1xa3o9kPAgCAIAgCAIAgCAIAgCAIAgCAIAgCAIAgNbEaNs0b4njkvaWnt5uleSipLDM6VWVKanHenkqDC9rD8QYJcth+y48Cx4LdodFiD2LWwTpVMM7W4cb+xcocVn6rh5lztK2Zw5B9aWFl8TKhouYjZ3uPtn2EDvVW6hmOtyN9oG5UKrpS+bd2laU07o3tkYdlzSC08xCoptPKOrqQjOLhJZT2F16L422rgEosHDkvb7Lhv7DvC2tOanHJwN9ZytazpvdwfNHZWZUCAIAgCAIAgIjrQH9yPzkfmq918M3Ggv3i7H5EL1atArmZD4OTyCq2y/8hvtOtu0favuXCFsjiTKAIAgCAIAgCAIAgCAIAgCAIAgCAIAgCAICNaaaMisju2wmYDsE8Rxa7oPgVDWo666zZaN0hK0qbfde/wDJq6BY26Rho57tngyIdvLBkO0ZA9h4rGhUb9l70TaWtIwmq9LbCfLn/vwSqaIPaWuALXAgg7iCLEFWGuBqIycXlb0Uxpdo86jm2RcxPuY3dHFp6RftFlrK1LUfUd1oy/V3T2+8t/5+vmdLVjVObVmMerJG646WWIPiR2rO1eJ4KmnqUZWynxTXjktoLYHHhAEAQBAEAQER1n/Ej85H5qvc/DNvoL92ux+RDNW3x5nzcnkFWtviG+05+0favuWxWVscLDJK9rGjeXEAePFbBtLazjadKdR6sE2+SIvW6xKRmTBJL0tbsjsLyPJQSuYI21LQV1P3sR7XnyyaI1nR3zpZLe+2/csOlx5Fj/47V/5F4/gkOBaWU9Wdhji1/sPFnH3eDuwqaFaM9xrbvRte22zWzmt39G/jGJCnhdO5rnNZYkNtexIF7EjddZylqrLK1tQlXqqlFpN8zhYZp5TzyshayVpebAuDQL2uL2ceZQwuIyeEbCvoavRpuo2mlyz+CVhWDUmnjGItp4nzvBLWAEhtrm5Ayv1rGclGOWTW9CVeqqcd7ODhOnEFRMyBkcoc8kAkNsLAk3s7mCihcRk8LJfudD1rem6kmsLt/B3cTxWGnaHTStYDuuczb2QMz2KWU4x2yZQo29WvLVpxbIvV6yKZp/ZxyydNg0faN/BQO6gtxtqegLiXvyivHyNeLWbFflUsgHQ5p8DZYq7jxRK/09VxsnHx/BKcDx+CrBML7kes05Ob1jm6RkrEKkZ7jUXVnWtniovrwAxlu2IzG8OJsMgRk8sN3A2G6+edl7rcCL0LxrZR07rIiPpAEAQBAEAugMICP6QYAZHtqqchlTHm0/JeOLJLcCMr8LqGpTy9aO9F+0vFCLo1dtOW/mutHYw+p9IwP2S0/Kad7XDeD1Hv3qVPKyU6kNSTWc9fMi2tJjf0ME2uJWbPWQ4Hwv3KC69z6m20C2rrC3arz9vE0dWOBOYHVcgsXjZjB9m9y7tsLdSwtabS1mWNO3qnJUIPdv7eC+hPwrZzxlAYc4DMmyHjeDziqWOya9ruog+SNNDKPVD0IAgIjrP+JH5yPzVe5+GbjQX7tdj8iGatvjzPm5PIKtbfEN7pz9o+1fcs3SHCW1UDoHO2dotO1a5Ba4HIdnir1SGvHVZydncytqqqpZx9zi0er6jYOUJJDzueR4MsolbU0XqmnLuXutR7F+T0rdAqN7SGRujdwc1zjY9TiQV67eDWxGNPTV3F+1LK5MquojkppnNDrSRPIBHtMORCoNOEutHYU5QuaSbXsyXmXawNqqUbQymhF+qRn/K2eVKO3ijgNtCtlb4vyZR/Lgl5nxP+1G78wtXti+w+g+zXp9Ul5ovnD6oSxslbuexrh1OAP4rbJ5WT53UpunNwe9PBFtaFTs0gZxkkaOxt3n7oUF08QwbbQNPWutbkn47CMar6Taq3ScI4z3vIA8A5V7WPtt8jbafq6tuoLi/LaTvSjRxla2Nrnlmw692gEkEWIF93A9it1aSqLDOesb+dpKTis5WNppUugNE0Zxueed73eTSAsVb01wJ56avJbpY7EjVxzQGndG4wNMcgBLeU4tJGdnBxO/nCxnbQa2E1rpu4jNKq9ZceZXmjle6Cpilabctod0tcQHA9h8AqVKTjJHTX1CNa3nB8srtW0vUBbY+en0h6EAQHhWVbImmSR7WNG8uIA7yvYxcnhIxlJRWZMhuJaxoQ4R00T53kgN+S0kmwtcbR7lfho+eM1GkjX1NJQT1aabZ0KOnxKflTTx0zT8iJge/te+4B6rqKUreGyKcu3YiWEbie2TUezaztUeGBmZllkPO+Rx+yLN8FXlPO5JFmNPG9tm8FgSGUB82QHExPBBVSsdP8FEbtj9t27ak6OAb0m++yjnTU2s7kXKF27eElS96W98lyX5O2wWyUhTM3QHwJmk7IcCeYEX7kwzzKNKtwSCY3mjEnQ8lzR7rSbDsCzjVnD3XgjnRhP3lkiukmgERaZaMGKVouGtJ2XW4Di081sleoX8k9WrtTKNxYRxrUtjOfoBpjI6RtJUuLtrKN7vWDh8l543tkTndS3tnFR9JT+v5IbG9k5ejqfT8FlBak3JlARHWf8SPzkfmq9z8M3Ggv3a7H5EM1bfHmfNyeQVa2+Ib3Tn7R9q+5b91sTiSM4rpzSQksDjK4bxGLgHpcbDuKglcQjsNrb6Huay1saq69nhvONJrOZwpXdr2jyBUTu1yLy/TtTjNdzIFi9Z6eaSbZ2fSPLrXva/TxVSctaTZ0lpR9DShTznCx4l2aOfFKf5iL7jVtIe6jgLr48+1+ZV+sSg9FWucBlKBIOv1XeIv2qjcxxPtOu0JW9JaqL+V4+6Jnqzr/AElJ6MnOJxb9E8pvmR2KzbSzDHI0WnKPo7nW/ks/Zkf1rVm1NDCD6jC8jpeQB4NPeobuW1I2X6epYhOo+Lx3HZ1WUWzTPmO+STL3WckeO0pbWOIZ5lHT9bXuFBfKvFkyllDQXOcGgC5JNgB0kqxnCNIk28IieIawqWM2ZtykcWABvY5xF+xQSuYLrNxR0HdT2yxHt/COXJrNaQQKV3bIP6VH0tci2v07Pe5ruZAKX4Rnvt+8FTjvOjqLFKS6n5M/QQW4PnBlAEAQEW010TNdsubMWOYCADmw35xwPTmrdrdegzlZz3lK7tPT4w8Y7iBy6B18Lg+NrXFpu10bwCCMwRtWzWzV/QmsS8TVvR9eDzHhyZ2IcaxqLJ1MZLcXR3PfGQq7o2ct0sfUsKtexW2OfoerdNsRHrYaT1RzD8150K3e6p5GXTrhb6fmZOnldu/s11/dm/pToNH/AJPL8j1hW/4/Mw7TfET6uGkdccx/JOhW/Gp5Dp9w91PzM/rNi7vVoAOuKT8XLzo1qt8/EdJvHuh4H22sx2TdCyPrEY+84leallHi3/uw9176XBI9mYNjMnwlcyMfy2v9hg81j6a0jug2ZKjeS3zSNqm0Gc4g1NfUTcS0Oc1p7yTbqssJXqXuQS8SSNi85nNvwJXQ0UcLQyKNrGjg0W7+cqlKcpPMmXYQjBYisGyvDMwV4Ch6f9riIMXyqvabbm9LtA9QGa6WXs2/tfx29xy8faufZ/l9y+AubR1BlARHWf8AEj85H5qvc/DNxoL92ux+RDNW3x5nzcnkFWtviG905+0favuSbWfjD442UzCW+luXkb9gWFr9JPgp7qo0tVcTUaBtI1JurNZ1d3acXQDReOpD55gXMa7Yay9gSACS62dsxl1qK3oqW2Rf0xpKpbtUqWxtZb/BYMOAUrRZtLCPoNPmFc9HDkc1K8uJPLm+9lPaURhtXUNaAAJHAACwA6ANy1tZe2zuNGycrWm28vH3Lj0b+KU/zEX3GrZQ91HDXXx59r8yMa1KDagjnAzjfY+7Jl5hveoLqOY55G30BX1a0qb+ZeK/o4GrCt2Kp0V8pYz9ZnKHhtKG1liWDY6fo61up8Yvwf8AZxNJa01NXK9ue1JsMHOG8htuu3io6stebwX7Ckre1inyy/MuXBaEQQRwj5DAOs2zPabntWyhHVikcPc1nWqyqPi8leazsYc6YUrSQxgDnD2nOzF+cAW7Sqd1UedU6XQNrFU3Xay3sXUv7N/QfRCCSBlTO30hfctafVa0EgXA3k2vmsqFCLjrPaV9LaUrQrSo0nqpb2t7/olxwOma0gUsIyP+G38lZ9HDkaTpddv333spCl+EZ77fvBapb/8Aczvp/Bf/AKv/APLP0EFuD5yjKAIAgCAwUBw8S0ngimbTB3pJnuDQxpHJLvbccm8/P0KeFtOUHPgv9sK07mnGagtrfD8ncaoCyZQBAEBhALoBdAZQGCgINrB0sETTSQHameNlxbnsA5Wy+Wb7uF+pbCytXN+kluXiay+u9RejhvfgeervRF0P96nbaQjkMO9gO8nmcRlbgCVlfXaqexDdx6zGws3T/wDJPfwJ6FrTamUBEdZ/xI/Ox+ZVe69z6m40F+7XYyG6th/fm/NyeQVa2+IbzTv7R9q+52NbFG7ahnA5NjGTzG+02/Xyu5SXcd0ij+na0cTpcdj+zOboNpUykD4pg7Yc7aDmi+y6wBuOY2G5YUKygsSLWltGTuWqlPGUsYZIsT1jU7Wn0DXyO4bQLGjrJz7gppXUV7u01dDQFeUv/K1Fdqb+mPuVxikkj5HSytIfJ+0zGzcO3EDmVKeW8vidVbKnCmoU3lR2dxdujfxSn+Yi+41bSHuo4G7+PP8A9n5n3jlD6eCWH22EDrtyfGyTjrRaMbas6NaNRcHkoykqXwvEjDsvbfsJBafMrVxk4vJ9Bq0oVoOL2p/9okGrzC/TVbXEciEbZ97cwd9z9FS20Myy+BrdNXPorZxW+Wz6cS4bLZHFFRayaJ0dYZCOTK1rgeF2gNcOvId611zFqeTstBVYzttRb0/M6mh2msUEDaeo2hsXDXNaXAtJJAIGYIvbuUlGvGMcSKmk9EVatZ1aWHnem8bfqbWN6xGFuxSsc5xyDntIAvlkze49y9ndLdHeQ2ugZ51rh4S4J58dyK/ijc2VrXAhwkaCDkQQ4XBCppNSwzpZSjKi3Hdh47mX+FuD5yjKAIAgCAwUBU+kmgdSyV81OfStLy8WNpGkna477HiM+hbm3vqbgoz2cOo0Vxo+qpOcNvHrNH9acUp+TI6QWy/axA/aLc+9S9Ftam2PgyNXV3T97P1R6s1lVo/yT1sP4OC89W0Xuz3j1nW6u49hrOq7fBQX59l/ltrH1ZS5s9WlavJHk7WXWc0A+g78XrL1bR6/99B60rPgjWdpriMuTJT/AOONv4NJWSs7eO9d7MXe3M93ggKHFqneKkg+25zB3OICa9rS3Y8zzUvKvPyJvoZhWIU4DJpIjFwaS572+64ZDquVrbqpb1NsE8+Bs7SlcU1ibTXiS6aUNBc7cOgnuAzKpJZL7eFlkfxGStqf2dO39GjORll+EI/04hm3rdY9Ss01Sp7ZvWfJbu8q1HWqbIeyub39x9aP6H09KfSWMsu8ySZm537I3Dr39KV7upVWNy5IULOnSed75skQVYtmUAQFfa1sSbsR0wPKLvSOHMACG36yT9VVLqexROi/T9u3UlWe5LC7Xv8AA5+qqjJnkmtyWM2PpPIPk3xWFrHa2Wf1BWSpRp8W8/RFlVdKyVhjkaHNcLEEXBV1pNYZy0JyhJSi8NESqtW9M43ZJLGOYFpHZtAnxVd2sDc09PXMViSTN3CdB6SBwfsmVw3GQggHnDQAPBZQoQjtK9xpe6rLVzhdWw2Ma0TpqqT0srXbWyG8lxaLAkjIdZWU6MJvLI7bSdxbQ1KbWM52rJ2aOnbFGyJvqsaGi+eTRYXPYpEsLBSnNzk5Pe9p6lemBF6nQOje90ha+7nFxs8gXcbmw4ZlQO3g3k21PTN3CKimtmzcdXAsChpGubC0gONyXEuJIFhmeH5lZwpxhsRUuryrcyUqj3bOR1ApCqaWK4XFUM9HMwPbvz3g87SMwVjKKksMmoXFShPXpvDIrJq1pybiaZo5rsPiWqv0SHNm3j+oLhLbGL+n9nZwXROmpTtxx7T/AG3nacOrg3sClhRhDcihdaSuLhYm9nJbEeNZoXSyyunc1+25wcbPIFxbh2Lx0IN5M6elrmnSVKLWEsbuBIwpjXGUAQBAEAQGCgNamrY5S4Me1+ybO2cwDzE7r9C9lGUd6MFOMtiMS4bC71oY3dbGnzC9VSS3Nj0cXwR5f2JTfwsP+0z8ll6ap/J95j6Gn/Fdx6R4XA31YIh1MaPILF1Jve33mSpwW5LuNpjANwA6sliZJJGUPTKAIAgCAIAgOfjbpxC80waZQ3kh249XTzXyWM9bVervJrZUnVSrZ1eOCo8NwKqrpS4h2bjtyyAgA7jv3kbtkbrcFro0p1HtO0r3ttZ00otbtiX+8S2sCwiOlhbDHuGZJ3ucd5P/AHmWxhBQWEcbdXM7mq6k/wCkuSOkFkVwgCAIAgCAIAgCAIAgCAIAgCAIAgCAIDhaZ0E09K+OndZ5sbXttNG9t+F/G1uKsWs4QqqU1sK13TnUpOMN5UeH4vV0DnRsc6I35THtyJ3X2XDxC3k6NK4WcZ60aCnWrW7wtnadyDWZVj1o4XfRcPJyrPRtLg2WY6UqrekbbdaMvGlj7HuH4LD1XH+RJ62l/HxPiTWjP8mmiHW5x/Je+q4cZM8elZcIo59TrFrXeqY2e6y5+0SpI6OormyGWk673YR44bpvXNlB9IZr/wCG5twfdDQCD1LOpY0HHdjrMad/XUs5z1Fr4DiUk8e3JTSQHLJ9s/d494C0lWmoSwpJm+o1JTjmUWjqKImCAIAgCAwUBhjAMgLdXTmUB9IAgCAIAgCAIAgCAIAgCAIAgCAIDBQEZx7TelpiWbRkkG9sedj/ADO3Dq39Ct0bOrV27l1lKvfUqWzOXyR5UNViVUA8NipIzmNoGSUg7jsmwHaF7ONvTeMuT7kITuKqzhRXezsUWGSNO0+smkPSImt+q1n4qvOpF7opd5PClJb5N9x0woyY1q7D4phsyxMkHM5od3X3LKM5QeYvBhOnGaxJZI/Vav6F+Yicw/yPcPAkhWo39dcclWWj6D4Y+poP1YUp3SzjtYfNqkWkqvJEL0VS5szHqypRvlmP0mDyaj0lV5ILRdFb2zoUugNCzP0Jef53vPgCAopX1d8e4mjYUI/Kd2iw6GEWihZGP5GhvfYZqtKcpe88lqFOMPdWDaWJmZQBAc3H8WbSwmZ2diAG8XEkCzed35KSlSdSWqiGtVVOGszoMNxdRkqPpD0IAgCAIAgCAIAgCAIAgCAIAgCAIAgCA5ukVLLLTyRwP2JHNs127iLi43XFxfhdSUZRjUTmsohrxlKm1B4ZSdfo5VQm0lNIOkNLm/WbcLoYXNKfuyRzdS1rQe2LO/hmsWqhAZMxsoGXKux+XORl4KtU0dSntg8eJbp6Rq09k1nwJHS60Kc/CQSsPRsvHfcHwVSejKi3NeRbjpSm96aOnDrAoD/jOb1xv/AKF2FdcPEnWkKD4m2zTChP70zt2h5hYdErr5WSK8oP5kew0oov4yH64WPRq38X3HvSqP8ANd5n9Z6P+Mh/3G/mnRq38X3DpVH+a7zH60UX8ZD9dq96NW/i+4dKo/zXeeTtL6EfvcfZc+QXqtKz+Vnju6C+ZGtJp7QD94v1MkP/AKrJWNd/KYO/oL5jTn1k0Td3pX9TAPvEKRaOrPfjvI3pKit2X9DxZp6+XKmw6eTpPJHe0OHisnYqPv1EjxX8pe5TbNqKbFp/8OClaeLryPHUL277KNq1hxcvBGaldT4KPizfw/RprXiaeV9TMNzpLbLD/pxjJviVHO5bWrBaq6vyS07ZJ603rPr/AAbtXjEbJGwA7czzYRtzIHFz/ZaBnc9lyo40pOLluS4kkq0VJRW18johRkplAEAQBAEAQBAEAQBAEAQBAEAQBAEAQBAEB4zUrH5Pja73mg+a9UmtzMXFPejkV2j1D60lJEOciO3eWjJTQr1lsjJkM7ehvlFHJGjOES+p6K/8k7vLbyU/SrpcX3FfolrLcl3mTq8oHer6Qe7JfzBTp9db8dw9X0H/ANnwdWdH7c31m/0r31lW6u489WUXzPhurGk/zZz9Jn9C99ZVuo89V0es+xq0o/amP02/0rz1lW6u4y9WUevvPZmryhG9jz1yOHlZYvSFd8fBHvq+34rxPZui+GRZmKIW/wAyQn77li7q5lxZkrW2jwR9sxDC6f1X0jCPYEZPP8kErH0dzU4SZl6S2p7nFGvU6w6Fnqve/wB1hH3rKSOj6z3rH1I5aRoLc/A0P17nmypMOlffc517duyLeKk6DCG2pNIj6fOfw6bfaZbhmLVfw9Q2ljO9sXrd7Tf7XYnpLWl7kdZ82FSuqvvy1V1EkwDR2CkaRE0lzvWkdm93WeboCqVridV+13FujbwpL2e864UJYMoAgCAIAgCAIAgCAIAgCAIAgCAIAgCAIAgCAwgNSswyGXKWGN/vMa7zCyjOUdzMJU4S3o5cuhlC792a33C5n3SFMrusvmIHZ0X8p5HQml4GZvVNJ+JWXTKnHHcjzodPhnvZ5HQaDhUVQ6pj+S96bPlHuR50OHN97Pk6BwH94qv93/he9Nn/ABj3I86DB8X3nm7V3SHNz53dcn/C96fU4Jdx56vpPfnvPtmrqgBv6Jx65HfgV50+vz8B6uocvE3IdCqFu6lafeLnfeKwd5XfzEisqC+U6VLg1PH8HTxN6mNB77KGVWct8n3ksaNOPuxSN4BYEplAEAQBAEAQBAEAQBAEAQBAEAQBAEAQBAEAQBAEAQBAEAQBAEAQBAEAQBAEAQBAEAQBAEAQBAEAQBAEAQBAEAQBAEAQBAEB/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6" name="Picture 5" descr="java.jpg"/>
          <p:cNvPicPr>
            <a:picLocks noChangeAspect="1"/>
          </p:cNvPicPr>
          <p:nvPr/>
        </p:nvPicPr>
        <p:blipFill>
          <a:blip r:embed="rId2"/>
          <a:stretch>
            <a:fillRect/>
          </a:stretch>
        </p:blipFill>
        <p:spPr>
          <a:xfrm>
            <a:off x="3200400" y="3657600"/>
            <a:ext cx="2619375" cy="1743075"/>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28600" y="228600"/>
            <a:ext cx="8610600"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
              <a:tabLst>
                <a:tab pos="762000" algn="l"/>
              </a:tabLst>
            </a:pPr>
            <a:r>
              <a:rPr kumimoji="0" lang="en-US" sz="20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“Class is a user defined data type”</a:t>
            </a: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 Explain</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914400" marR="0" lvl="1" indent="-457200" algn="just" defTabSz="914400" rtl="0" eaLnBrk="0" fontAlgn="base" latinLnBrk="0" hangingPunct="0">
              <a:lnSpc>
                <a:spcPct val="100000"/>
              </a:lnSpc>
              <a:spcBef>
                <a:spcPct val="0"/>
              </a:spcBef>
              <a:spcAft>
                <a:spcPct val="0"/>
              </a:spcAft>
              <a:buClrTx/>
              <a:buSzTx/>
              <a:buFont typeface="+mj-lt"/>
              <a:buAutoNum type="alphaLcParenR"/>
              <a:tabLst>
                <a:tab pos="762000" algn="l"/>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In Java, class is a collection of different types of data elements and their associated behaviors or methods into a single unit.</a:t>
            </a:r>
            <a:endParaRPr lang="en-US" sz="2000" dirty="0" smtClean="0">
              <a:latin typeface="Arial" pitchFamily="34" charset="0"/>
              <a:ea typeface="Calibri" pitchFamily="34" charset="0"/>
              <a:cs typeface="Arial" pitchFamily="34" charset="0"/>
            </a:endParaRPr>
          </a:p>
          <a:p>
            <a:pPr marL="914400" marR="0" lvl="1" indent="-457200" algn="just" defTabSz="914400" rtl="0" eaLnBrk="0" fontAlgn="base" latinLnBrk="0" hangingPunct="0">
              <a:lnSpc>
                <a:spcPct val="100000"/>
              </a:lnSpc>
              <a:spcBef>
                <a:spcPct val="0"/>
              </a:spcBef>
              <a:spcAft>
                <a:spcPct val="0"/>
              </a:spcAft>
              <a:buClrTx/>
              <a:buSzTx/>
              <a:buFont typeface="+mj-lt"/>
              <a:buAutoNum type="alphaLcParenR"/>
              <a:tabLst>
                <a:tab pos="762000" algn="l"/>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 class is a composite user-defined data type. Composite data type is based on the fundamental data types.</a:t>
            </a:r>
            <a:endParaRPr lang="en-US" sz="2000" dirty="0" smtClean="0">
              <a:latin typeface="Arial" pitchFamily="34" charset="0"/>
              <a:ea typeface="Calibri" pitchFamily="34" charset="0"/>
              <a:cs typeface="Arial" pitchFamily="34" charset="0"/>
            </a:endParaRPr>
          </a:p>
          <a:p>
            <a:pPr marL="914400" marR="0" lvl="1" indent="-457200" algn="just" defTabSz="914400" rtl="0" eaLnBrk="0" fontAlgn="base" latinLnBrk="0" hangingPunct="0">
              <a:lnSpc>
                <a:spcPct val="100000"/>
              </a:lnSpc>
              <a:spcBef>
                <a:spcPct val="0"/>
              </a:spcBef>
              <a:spcAft>
                <a:spcPct val="0"/>
              </a:spcAft>
              <a:buClrTx/>
              <a:buSzTx/>
              <a:buFont typeface="+mj-lt"/>
              <a:buAutoNum type="alphaLcParenR"/>
              <a:tabLst>
                <a:tab pos="762000" algn="l"/>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To access the class elements, the programmer needs to create object of the class.</a:t>
            </a:r>
            <a:endParaRPr lang="en-US" sz="2000" dirty="0" smtClean="0">
              <a:latin typeface="Arial" pitchFamily="34" charset="0"/>
              <a:ea typeface="Calibri" pitchFamily="34" charset="0"/>
              <a:cs typeface="Arial" pitchFamily="34" charset="0"/>
            </a:endParaRPr>
          </a:p>
          <a:p>
            <a:pPr marL="914400" marR="0" lvl="1" indent="-457200" algn="just" defTabSz="914400" rtl="0" eaLnBrk="0" fontAlgn="base" latinLnBrk="0" hangingPunct="0">
              <a:lnSpc>
                <a:spcPct val="100000"/>
              </a:lnSpc>
              <a:spcBef>
                <a:spcPct val="0"/>
              </a:spcBef>
              <a:spcAft>
                <a:spcPct val="0"/>
              </a:spcAft>
              <a:buClrTx/>
              <a:buSzTx/>
              <a:buFont typeface="+mj-lt"/>
              <a:buAutoNum type="alphaLcParenR"/>
              <a:tabLst>
                <a:tab pos="762000" algn="l"/>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Object in an instantiation of a class. In terms of variables, the class would be the type and object would be the variable. An object represents data elements and their associated methods together into a single unit.</a:t>
            </a:r>
            <a:endParaRPr lang="en-US" sz="2000" dirty="0" smtClean="0">
              <a:latin typeface="Arial" pitchFamily="34" charset="0"/>
              <a:ea typeface="Calibri" pitchFamily="34" charset="0"/>
              <a:cs typeface="Arial" pitchFamily="34" charset="0"/>
            </a:endParaRPr>
          </a:p>
          <a:p>
            <a:pPr marL="914400" marR="0" lvl="1" indent="-457200" algn="just" defTabSz="914400" rtl="0" eaLnBrk="0" fontAlgn="base" latinLnBrk="0" hangingPunct="0">
              <a:lnSpc>
                <a:spcPct val="100000"/>
              </a:lnSpc>
              <a:spcBef>
                <a:spcPct val="0"/>
              </a:spcBef>
              <a:spcAft>
                <a:spcPct val="0"/>
              </a:spcAft>
              <a:buClrTx/>
              <a:buSzTx/>
              <a:buFont typeface="+mj-lt"/>
              <a:buAutoNum type="alphaLcParenR"/>
              <a:tabLst>
                <a:tab pos="762000" algn="l"/>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An object declaration statement has three parts: declaration...</a:t>
            </a:r>
            <a:endParaRPr lang="en-US" sz="2000" dirty="0" smtClean="0">
              <a:latin typeface="Arial" pitchFamily="34" charset="0"/>
              <a:ea typeface="Calibri" pitchFamily="34" charset="0"/>
              <a:cs typeface="Arial" pitchFamily="34" charset="0"/>
            </a:endParaRPr>
          </a:p>
          <a:p>
            <a:pPr marL="914400" marR="0" lvl="1" indent="-457200" algn="just" defTabSz="914400" rtl="0" eaLnBrk="0" fontAlgn="base" latinLnBrk="0" hangingPunct="0">
              <a:lnSpc>
                <a:spcPct val="100000"/>
              </a:lnSpc>
              <a:spcBef>
                <a:spcPct val="0"/>
              </a:spcBef>
              <a:spcAft>
                <a:spcPct val="0"/>
              </a:spcAft>
              <a:buClrTx/>
              <a:buSzTx/>
              <a:buFont typeface="+mj-lt"/>
              <a:buAutoNum type="alphaLcParenR"/>
              <a:tabLst>
                <a:tab pos="762000" algn="l"/>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Objects can be used in two ways: by referencing an object's fields and by calling its methods.</a:t>
            </a:r>
            <a:endParaRPr lang="en-US" sz="2000" dirty="0" smtClean="0">
              <a:latin typeface="Arial" pitchFamily="34" charset="0"/>
              <a:ea typeface="Calibri" pitchFamily="34" charset="0"/>
              <a:cs typeface="Arial" pitchFamily="34" charset="0"/>
            </a:endParaRPr>
          </a:p>
          <a:p>
            <a:pPr marL="914400" marR="0" lvl="1" indent="-457200" algn="just" defTabSz="914400" rtl="0" eaLnBrk="0" fontAlgn="base" latinLnBrk="0" hangingPunct="0">
              <a:lnSpc>
                <a:spcPct val="100000"/>
              </a:lnSpc>
              <a:spcBef>
                <a:spcPct val="0"/>
              </a:spcBef>
              <a:spcAft>
                <a:spcPct val="0"/>
              </a:spcAft>
              <a:buClrTx/>
              <a:buSzTx/>
              <a:buFont typeface="+mj-lt"/>
              <a:buAutoNum type="alphaLcParenR"/>
              <a:tabLst>
                <a:tab pos="762000" algn="l"/>
              </a:tabLst>
            </a:pPr>
            <a:r>
              <a:rPr kumimoji="0" lang="en-US" sz="20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Java provides access specifiers to control the accessibility of the class elements outside its class body.</a:t>
            </a:r>
            <a:endParaRPr lang="en-US" sz="2000" dirty="0" smtClean="0">
              <a:latin typeface="Arial" pitchFamily="34" charset="0"/>
              <a:ea typeface="Calibri" pitchFamily="34" charset="0"/>
              <a:cs typeface="Times New Roman" pitchFamily="18" charset="0"/>
            </a:endParaRPr>
          </a:p>
          <a:p>
            <a:pPr marL="914400" marR="0" lvl="1" indent="-457200" algn="just" defTabSz="914400" rtl="0" eaLnBrk="0" fontAlgn="base" latinLnBrk="0" hangingPunct="0">
              <a:lnSpc>
                <a:spcPct val="100000"/>
              </a:lnSpc>
              <a:spcBef>
                <a:spcPct val="0"/>
              </a:spcBef>
              <a:spcAft>
                <a:spcPct val="0"/>
              </a:spcAft>
              <a:buClrTx/>
              <a:buSzTx/>
              <a:buFont typeface="+mj-lt"/>
              <a:buAutoNum type="alphaLcParenR"/>
              <a:tabLst>
                <a:tab pos="762000" algn="l"/>
              </a:tabLst>
            </a:pPr>
            <a:r>
              <a:rPr lang="en-US" sz="2000" dirty="0" smtClean="0">
                <a:latin typeface="Calibri" pitchFamily="34" charset="0"/>
                <a:ea typeface="Calibri" pitchFamily="34" charset="0"/>
                <a:cs typeface="Times New Roman" pitchFamily="18" charset="0"/>
              </a:rPr>
              <a:t>Data members or member functions specified as public can be used outside a class also. Data members or member functions specified as private can be used within a class only. Protected elements are accessible only inside the same class and by the derived class.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534400" cy="584775"/>
          </a:xfrm>
          <a:prstGeom prst="rect">
            <a:avLst/>
          </a:prstGeom>
          <a:noFill/>
        </p:spPr>
        <p:txBody>
          <a:bodyPr wrap="square" rtlCol="0">
            <a:spAutoFit/>
          </a:bodyPr>
          <a:lstStyle/>
          <a:p>
            <a:pPr algn="ctr"/>
            <a:r>
              <a:rPr lang="en-US" sz="3200" b="1" i="1" dirty="0" smtClean="0"/>
              <a:t>- Assignments -</a:t>
            </a:r>
            <a:endParaRPr lang="en-US" sz="3200" b="1"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8534400" cy="3662541"/>
          </a:xfrm>
          <a:prstGeom prst="rect">
            <a:avLst/>
          </a:prstGeom>
          <a:noFill/>
        </p:spPr>
        <p:txBody>
          <a:bodyPr wrap="square" rtlCol="0">
            <a:spAutoFit/>
          </a:bodyPr>
          <a:lstStyle/>
          <a:p>
            <a:pPr algn="ctr"/>
            <a:r>
              <a:rPr lang="en-US" sz="3200" b="1" i="1" dirty="0" smtClean="0">
                <a:latin typeface="Calibri" pitchFamily="34" charset="0"/>
                <a:ea typeface="Arial Unicode MS" pitchFamily="34" charset="-128"/>
                <a:cs typeface="Calibri" pitchFamily="34" charset="0"/>
              </a:rPr>
              <a:t>Module – II: An Overview of Java</a:t>
            </a:r>
          </a:p>
          <a:p>
            <a:pPr algn="ctr"/>
            <a:endParaRPr lang="en-US" sz="3200" b="1" i="1" dirty="0" smtClean="0">
              <a:latin typeface="Calibri" pitchFamily="34" charset="0"/>
              <a:ea typeface="Arial Unicode MS" pitchFamily="34" charset="-128"/>
              <a:cs typeface="Calibri" pitchFamily="34" charset="0"/>
            </a:endParaRPr>
          </a:p>
          <a:p>
            <a:pPr lvl="1">
              <a:buFont typeface="Wingdings" pitchFamily="2" charset="2"/>
              <a:buChar char="§"/>
            </a:pPr>
            <a:r>
              <a:rPr lang="en-US" sz="2400" dirty="0" smtClean="0">
                <a:latin typeface="Calibri" pitchFamily="34" charset="0"/>
                <a:ea typeface="Arial Unicode MS" pitchFamily="34" charset="-128"/>
                <a:cs typeface="Calibri" pitchFamily="34" charset="0"/>
              </a:rPr>
              <a:t> Explain – Java</a:t>
            </a:r>
          </a:p>
          <a:p>
            <a:pPr lvl="1">
              <a:buFont typeface="Wingdings" pitchFamily="2" charset="2"/>
              <a:buChar char="§"/>
            </a:pPr>
            <a:r>
              <a:rPr lang="en-US" sz="2400" dirty="0" smtClean="0">
                <a:latin typeface="Calibri" pitchFamily="34" charset="0"/>
                <a:ea typeface="Arial Unicode MS" pitchFamily="34" charset="-128"/>
                <a:cs typeface="Calibri" pitchFamily="34" charset="0"/>
              </a:rPr>
              <a:t> Explain – Java Features</a:t>
            </a:r>
          </a:p>
          <a:p>
            <a:pPr lvl="1">
              <a:buFont typeface="Wingdings" pitchFamily="2" charset="2"/>
              <a:buChar char="§"/>
            </a:pPr>
            <a:r>
              <a:rPr lang="en-US" sz="2400" dirty="0" smtClean="0">
                <a:latin typeface="Calibri" pitchFamily="34" charset="0"/>
                <a:ea typeface="Arial Unicode MS" pitchFamily="34" charset="-128"/>
                <a:cs typeface="Calibri" pitchFamily="34" charset="0"/>
              </a:rPr>
              <a:t> Explain – JVM</a:t>
            </a:r>
          </a:p>
          <a:p>
            <a:pPr lvl="1">
              <a:buFont typeface="Wingdings" pitchFamily="2" charset="2"/>
              <a:buChar char="§"/>
            </a:pPr>
            <a:r>
              <a:rPr lang="en-US" sz="2400" dirty="0" smtClean="0">
                <a:latin typeface="Calibri" pitchFamily="34" charset="0"/>
                <a:ea typeface="Arial Unicode MS" pitchFamily="34" charset="-128"/>
                <a:cs typeface="Calibri" pitchFamily="34" charset="0"/>
              </a:rPr>
              <a:t> Idea on Java Development Kit (JDK)</a:t>
            </a:r>
          </a:p>
          <a:p>
            <a:pPr lvl="1">
              <a:buFont typeface="Wingdings" pitchFamily="2" charset="2"/>
              <a:buChar char="§"/>
            </a:pPr>
            <a:r>
              <a:rPr lang="en-US" sz="2400" dirty="0" smtClean="0">
                <a:latin typeface="Calibri" pitchFamily="34" charset="0"/>
                <a:ea typeface="Arial Unicode MS" pitchFamily="34" charset="-128"/>
                <a:cs typeface="Calibri" pitchFamily="34" charset="0"/>
              </a:rPr>
              <a:t> Idea on Java Runtime Environment (JRE)</a:t>
            </a:r>
          </a:p>
          <a:p>
            <a:pPr lvl="1">
              <a:buFont typeface="Wingdings" pitchFamily="2" charset="2"/>
              <a:buChar char="§"/>
            </a:pPr>
            <a:r>
              <a:rPr lang="en-US" sz="2400" dirty="0" smtClean="0">
                <a:latin typeface="Calibri" pitchFamily="34" charset="0"/>
                <a:ea typeface="Arial Unicode MS" pitchFamily="34" charset="-128"/>
                <a:cs typeface="Calibri" pitchFamily="34" charset="0"/>
              </a:rPr>
              <a:t> Comparison between Java &amp; C++</a:t>
            </a:r>
          </a:p>
          <a:p>
            <a:pPr lvl="1">
              <a:buFont typeface="Wingdings" pitchFamily="2" charset="2"/>
              <a:buChar char="§"/>
            </a:pPr>
            <a:r>
              <a:rPr lang="en-US" sz="2400" dirty="0" smtClean="0">
                <a:latin typeface="Calibri" pitchFamily="34" charset="0"/>
                <a:ea typeface="Arial Unicode MS" pitchFamily="34" charset="-128"/>
                <a:cs typeface="Calibri" pitchFamily="34" charset="0"/>
              </a:rPr>
              <a:t> Java programs execution process using JDK</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534400" cy="5016758"/>
          </a:xfrm>
          <a:prstGeom prst="rect">
            <a:avLst/>
          </a:prstGeom>
          <a:noFill/>
        </p:spPr>
        <p:txBody>
          <a:bodyPr wrap="square" rtlCol="0">
            <a:spAutoFit/>
          </a:bodyPr>
          <a:lstStyle/>
          <a:p>
            <a:pPr algn="ctr">
              <a:buFontTx/>
              <a:buChar char="-"/>
            </a:pPr>
            <a:r>
              <a:rPr lang="en-US" sz="3200" b="1" i="1" dirty="0" smtClean="0">
                <a:latin typeface="Calibri" pitchFamily="34" charset="0"/>
                <a:ea typeface="Arial Unicode MS" pitchFamily="34" charset="-128"/>
                <a:cs typeface="Calibri" pitchFamily="34" charset="0"/>
              </a:rPr>
              <a:t>Java –</a:t>
            </a:r>
          </a:p>
          <a:p>
            <a:pPr>
              <a:buFont typeface="Wingdings" pitchFamily="2" charset="2"/>
              <a:buChar char="q"/>
            </a:pPr>
            <a:r>
              <a:rPr lang="en-US" sz="2400" dirty="0" smtClean="0">
                <a:latin typeface="Calibri" pitchFamily="34" charset="0"/>
                <a:ea typeface="Arial Unicode MS" pitchFamily="34" charset="-128"/>
                <a:cs typeface="Calibri" pitchFamily="34" charset="0"/>
              </a:rPr>
              <a:t> </a:t>
            </a:r>
            <a:r>
              <a:rPr lang="en-US" sz="2400" b="1" dirty="0" smtClean="0">
                <a:latin typeface="Calibri" pitchFamily="34" charset="0"/>
                <a:ea typeface="Arial Unicode MS" pitchFamily="34" charset="-128"/>
                <a:cs typeface="Calibri" pitchFamily="34" charset="0"/>
              </a:rPr>
              <a:t>What is Java?</a:t>
            </a:r>
          </a:p>
          <a:p>
            <a:pPr algn="just"/>
            <a:r>
              <a:rPr lang="en-US" sz="2400" dirty="0" smtClean="0">
                <a:latin typeface="Calibri" pitchFamily="34" charset="0"/>
                <a:ea typeface="Arial Unicode MS" pitchFamily="34" charset="-128"/>
                <a:cs typeface="Calibri" pitchFamily="34" charset="0"/>
              </a:rPr>
              <a:t>Java is a programming language and a computing platform for application development. It was first released by Sun Microsystems in 1995 and later acquired by Oracle Corporation. It is one of the most used programming languages.</a:t>
            </a:r>
          </a:p>
          <a:p>
            <a:pPr algn="just">
              <a:buFont typeface="Wingdings" pitchFamily="2" charset="2"/>
              <a:buChar char="q"/>
            </a:pPr>
            <a:endParaRPr lang="en-US" sz="2400" dirty="0" smtClean="0">
              <a:latin typeface="Calibri" pitchFamily="34" charset="0"/>
              <a:ea typeface="Arial Unicode MS" pitchFamily="34" charset="-128"/>
              <a:cs typeface="Calibri" pitchFamily="34" charset="0"/>
            </a:endParaRPr>
          </a:p>
          <a:p>
            <a:pPr algn="just">
              <a:buFont typeface="Wingdings" pitchFamily="2" charset="2"/>
              <a:buChar char="q"/>
            </a:pPr>
            <a:r>
              <a:rPr lang="en-US" sz="2400" dirty="0" smtClean="0">
                <a:latin typeface="Calibri" pitchFamily="34" charset="0"/>
                <a:ea typeface="Arial Unicode MS" pitchFamily="34" charset="-128"/>
                <a:cs typeface="Calibri" pitchFamily="34" charset="0"/>
              </a:rPr>
              <a:t> </a:t>
            </a:r>
            <a:r>
              <a:rPr lang="en-US" sz="2400" b="1" dirty="0" smtClean="0">
                <a:latin typeface="Calibri" pitchFamily="34" charset="0"/>
                <a:ea typeface="Arial Unicode MS" pitchFamily="34" charset="-128"/>
                <a:cs typeface="Calibri" pitchFamily="34" charset="0"/>
              </a:rPr>
              <a:t>What is Java Platform?</a:t>
            </a:r>
          </a:p>
          <a:p>
            <a:pPr algn="just"/>
            <a:r>
              <a:rPr lang="en-US" sz="2400" dirty="0" smtClean="0">
                <a:latin typeface="Calibri" pitchFamily="34" charset="0"/>
                <a:ea typeface="Arial Unicode MS" pitchFamily="34" charset="-128"/>
                <a:cs typeface="Calibri" pitchFamily="34" charset="0"/>
              </a:rPr>
              <a:t>Java platform is a collection of programs that help to develop and run programs written in the Java programming language. Java platform includes an execution engine, a compiler, and a set of libraries. JAVA is platform-independent language. It is not specific to any processor or operating system.</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09600"/>
            <a:ext cx="3352800" cy="369332"/>
          </a:xfrm>
          <a:prstGeom prst="rect">
            <a:avLst/>
          </a:prstGeom>
          <a:noFill/>
        </p:spPr>
        <p:txBody>
          <a:bodyPr wrap="square" rtlCol="0">
            <a:spAutoFit/>
          </a:bodyPr>
          <a:lstStyle/>
          <a:p>
            <a:endParaRPr lang="en-US" dirty="0"/>
          </a:p>
        </p:txBody>
      </p:sp>
      <p:sp>
        <p:nvSpPr>
          <p:cNvPr id="3" name="Rectangle 2"/>
          <p:cNvSpPr/>
          <p:nvPr/>
        </p:nvSpPr>
        <p:spPr>
          <a:xfrm>
            <a:off x="304800" y="609600"/>
            <a:ext cx="8534400" cy="5262979"/>
          </a:xfrm>
          <a:prstGeom prst="rect">
            <a:avLst/>
          </a:prstGeom>
        </p:spPr>
        <p:txBody>
          <a:bodyPr wrap="square">
            <a:spAutoFit/>
          </a:bodyPr>
          <a:lstStyle/>
          <a:p>
            <a:pPr algn="just">
              <a:buFont typeface="Wingdings" pitchFamily="2" charset="2"/>
              <a:buChar char="q"/>
            </a:pPr>
            <a:r>
              <a:rPr lang="en-US" dirty="0" smtClean="0"/>
              <a:t> </a:t>
            </a:r>
            <a:r>
              <a:rPr lang="en-US" sz="2400" b="1" dirty="0" smtClean="0"/>
              <a:t>Brief History of Java -</a:t>
            </a:r>
          </a:p>
          <a:p>
            <a:pPr algn="just"/>
            <a:r>
              <a:rPr lang="en-US" sz="2400" dirty="0" smtClean="0"/>
              <a:t>Java language project initially started in June 1991 by James Gosling, Mike Sheridan, and Patrick Naughton. An oak tree stood outside Gosling’s office at that time and java named as oak initially. It later renamed as Green and was later renamed as java from java coffee.</a:t>
            </a:r>
          </a:p>
          <a:p>
            <a:pPr algn="just"/>
            <a:endParaRPr lang="en-US" sz="2400" dirty="0" smtClean="0"/>
          </a:p>
          <a:p>
            <a:pPr algn="just">
              <a:buFont typeface="Wingdings" pitchFamily="2" charset="2"/>
              <a:buChar char="q"/>
            </a:pPr>
            <a:r>
              <a:rPr lang="en-US" sz="2400" dirty="0" smtClean="0"/>
              <a:t> </a:t>
            </a:r>
            <a:r>
              <a:rPr lang="en-US" sz="2400" b="1" dirty="0" smtClean="0"/>
              <a:t>How is Java Platform Independent?</a:t>
            </a:r>
          </a:p>
          <a:p>
            <a:pPr algn="just"/>
            <a:r>
              <a:rPr lang="en-US" sz="2400" dirty="0" smtClean="0"/>
              <a:t>Like C compiler, Java compiler does not produce native executable code for a particular machine. Instead, Java produces a unique format called byte code. It executes according to the rules laid out in the virtual machine specification. Byte code is understandable to any JVM installed on any OS. In short, the java source code can run on all operating systems.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6001643"/>
          </a:xfrm>
          <a:prstGeom prst="rect">
            <a:avLst/>
          </a:prstGeom>
        </p:spPr>
        <p:txBody>
          <a:bodyPr wrap="square">
            <a:spAutoFit/>
          </a:bodyPr>
          <a:lstStyle/>
          <a:p>
            <a:pPr>
              <a:buFont typeface="Wingdings" pitchFamily="2" charset="2"/>
              <a:buChar char="q"/>
            </a:pPr>
            <a:r>
              <a:rPr lang="en-US" sz="2400" dirty="0" smtClean="0"/>
              <a:t> </a:t>
            </a:r>
            <a:r>
              <a:rPr lang="en-US" sz="2400" b="1" dirty="0" smtClean="0"/>
              <a:t>Base concept of java language project -</a:t>
            </a:r>
          </a:p>
          <a:p>
            <a:pPr algn="just"/>
            <a:r>
              <a:rPr lang="en-US" sz="2400" b="1" i="1" dirty="0" smtClean="0"/>
              <a:t>Write once, run anywhere (WORA)</a:t>
            </a:r>
            <a:r>
              <a:rPr lang="en-US" sz="2400" dirty="0" smtClean="0"/>
              <a:t> – that means java program can run anywhere and on any platform. When java code is compiled it is converted into byte code. Now only this byte code is needed to run using JVM, no need of source code and recompilation.</a:t>
            </a:r>
          </a:p>
          <a:p>
            <a:r>
              <a:rPr lang="en-US" sz="2400" dirty="0" smtClean="0"/>
              <a:t>Java released versions:</a:t>
            </a:r>
          </a:p>
          <a:p>
            <a:pPr lvl="3" algn="just"/>
            <a:r>
              <a:rPr lang="en-US" sz="2000" b="1" dirty="0" smtClean="0"/>
              <a:t>1. JDK Alpha and Beta (1995)</a:t>
            </a:r>
          </a:p>
          <a:p>
            <a:pPr lvl="3" algn="just"/>
            <a:r>
              <a:rPr lang="en-US" sz="2000" b="1" dirty="0" smtClean="0"/>
              <a:t>2. JDK 1.0 (23rd Jan, 1996)</a:t>
            </a:r>
          </a:p>
          <a:p>
            <a:pPr lvl="3" algn="just"/>
            <a:r>
              <a:rPr lang="en-US" sz="2000" b="1" dirty="0" smtClean="0"/>
              <a:t>3. JDK 1.1 (19th Feb, 1997)</a:t>
            </a:r>
          </a:p>
          <a:p>
            <a:pPr lvl="3" algn="just"/>
            <a:r>
              <a:rPr lang="en-US" sz="2000" b="1" dirty="0" smtClean="0"/>
              <a:t>4. J2SE 1.2 (8th Dec, 1998)</a:t>
            </a:r>
          </a:p>
          <a:p>
            <a:pPr lvl="3" algn="just"/>
            <a:r>
              <a:rPr lang="en-US" sz="2000" b="1" dirty="0" smtClean="0"/>
              <a:t>5. J2SE 1.3 (8th May, 2000)</a:t>
            </a:r>
          </a:p>
          <a:p>
            <a:pPr lvl="3" algn="just"/>
            <a:r>
              <a:rPr lang="en-US" sz="2000" b="1" dirty="0" smtClean="0"/>
              <a:t>6. J2SE 1.4 (6th Feb, 2002)</a:t>
            </a:r>
          </a:p>
          <a:p>
            <a:pPr lvl="3" algn="just"/>
            <a:r>
              <a:rPr lang="en-US" sz="2000" b="1" dirty="0" smtClean="0"/>
              <a:t>7. J2SE 5.0 (30th Sep, 2004)</a:t>
            </a:r>
          </a:p>
          <a:p>
            <a:pPr lvl="3" algn="just"/>
            <a:r>
              <a:rPr lang="en-US" sz="2000" b="1" dirty="0" smtClean="0"/>
              <a:t>8. Java SE 6 (11th Dec, 2006)</a:t>
            </a:r>
          </a:p>
          <a:p>
            <a:pPr lvl="3" algn="just"/>
            <a:r>
              <a:rPr lang="en-US" sz="2000" b="1" dirty="0" smtClean="0"/>
              <a:t>9. Java SE 7 (28th July, 2011)</a:t>
            </a:r>
          </a:p>
          <a:p>
            <a:pPr lvl="3" algn="just"/>
            <a:r>
              <a:rPr lang="en-US" sz="2000" b="1" dirty="0" smtClean="0"/>
              <a:t>10.  Java SE 8 (18th March, 2014)</a:t>
            </a:r>
          </a:p>
          <a:p>
            <a:pPr lvl="3" algn="just"/>
            <a:r>
              <a:rPr lang="en-US" sz="2000" b="1" dirty="0" smtClean="0"/>
              <a:t>11.  Java SE 9 (21th Sept, 2017)</a:t>
            </a:r>
          </a:p>
          <a:p>
            <a:pPr lvl="3" algn="just"/>
            <a:r>
              <a:rPr lang="en-US" sz="2000" b="1" dirty="0" smtClean="0"/>
              <a:t>12.  Java SE 10 (20th March, 2018)</a:t>
            </a:r>
            <a:endParaRPr lang="en-US" sz="2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3046988"/>
          </a:xfrm>
          <a:prstGeom prst="rect">
            <a:avLst/>
          </a:prstGeom>
        </p:spPr>
        <p:txBody>
          <a:bodyPr wrap="square">
            <a:spAutoFit/>
          </a:bodyPr>
          <a:lstStyle/>
          <a:p>
            <a:pPr>
              <a:buFont typeface="Wingdings" pitchFamily="2" charset="2"/>
              <a:buChar char="q"/>
            </a:pPr>
            <a:r>
              <a:rPr lang="en-US" sz="2400" dirty="0" smtClean="0"/>
              <a:t> </a:t>
            </a:r>
            <a:r>
              <a:rPr lang="en-US" sz="2400" b="1" dirty="0" smtClean="0"/>
              <a:t>Why java is used - Java features -</a:t>
            </a:r>
          </a:p>
          <a:p>
            <a:r>
              <a:rPr lang="en-US" sz="2400" dirty="0" smtClean="0"/>
              <a:t>Java is used because of following features.</a:t>
            </a:r>
          </a:p>
          <a:p>
            <a:r>
              <a:rPr lang="en-US" sz="2400" b="1" dirty="0" smtClean="0"/>
              <a:t>1. Simple, easy and familiar: </a:t>
            </a:r>
            <a:r>
              <a:rPr lang="en-US" sz="2400" dirty="0" smtClean="0"/>
              <a:t>Java is easy to learn and familiar because java syntax is just like C++. It is simple because -</a:t>
            </a:r>
          </a:p>
          <a:p>
            <a:r>
              <a:rPr lang="en-US" sz="2400" dirty="0" smtClean="0"/>
              <a:t>	a) It does not use header files.</a:t>
            </a:r>
          </a:p>
          <a:p>
            <a:r>
              <a:rPr lang="en-US" sz="2400" dirty="0" smtClean="0"/>
              <a:t>	b) Eliminated the use of pointer and operator overloading.</a:t>
            </a:r>
          </a:p>
          <a:p>
            <a:r>
              <a:rPr lang="en-US" sz="2400" b="1" dirty="0" smtClean="0"/>
              <a:t>2. Platform Independent: </a:t>
            </a:r>
            <a:r>
              <a:rPr lang="en-US" sz="2400" i="1" dirty="0" smtClean="0"/>
              <a:t>Write once, run anywhere (WORA)</a:t>
            </a:r>
          </a:p>
          <a:p>
            <a:endParaRPr lang="en-US" sz="2400" i="1" dirty="0"/>
          </a:p>
        </p:txBody>
      </p:sp>
      <p:pic>
        <p:nvPicPr>
          <p:cNvPr id="1026" name="Picture 2"/>
          <p:cNvPicPr>
            <a:picLocks noChangeAspect="1" noChangeArrowheads="1"/>
          </p:cNvPicPr>
          <p:nvPr/>
        </p:nvPicPr>
        <p:blipFill>
          <a:blip r:embed="rId2"/>
          <a:srcRect l="14286" r="11429" b="13871"/>
          <a:stretch>
            <a:fillRect/>
          </a:stretch>
        </p:blipFill>
        <p:spPr bwMode="auto">
          <a:xfrm>
            <a:off x="2743200" y="2971800"/>
            <a:ext cx="3505200" cy="337459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5632311"/>
          </a:xfrm>
          <a:prstGeom prst="rect">
            <a:avLst/>
          </a:prstGeom>
        </p:spPr>
        <p:txBody>
          <a:bodyPr wrap="square">
            <a:spAutoFit/>
          </a:bodyPr>
          <a:lstStyle/>
          <a:p>
            <a:pPr algn="just"/>
            <a:r>
              <a:rPr lang="en-US" sz="2400" b="1" dirty="0" smtClean="0"/>
              <a:t>3. Object-Oriented: </a:t>
            </a:r>
            <a:r>
              <a:rPr lang="en-US" sz="2400" dirty="0" smtClean="0"/>
              <a:t>Java is Object oriented throughout language- that mean no coding outside of class definitions, including main ().</a:t>
            </a:r>
          </a:p>
          <a:p>
            <a:pPr algn="just"/>
            <a:endParaRPr lang="en-US" sz="2400" dirty="0" smtClean="0"/>
          </a:p>
          <a:p>
            <a:pPr algn="just"/>
            <a:r>
              <a:rPr lang="en-US" sz="2400" b="1" dirty="0" smtClean="0"/>
              <a:t>4. Robust:</a:t>
            </a:r>
            <a:r>
              <a:rPr lang="en-US" sz="2400" dirty="0" smtClean="0"/>
              <a:t> Robust means inbuilt capabilities to handle errors/exceptions. Java is robust because of following – Built-in Exception handling.</a:t>
            </a:r>
          </a:p>
          <a:p>
            <a:pPr marL="914400" lvl="1" indent="-457200" algn="just">
              <a:buFont typeface="Arial" pitchFamily="34" charset="0"/>
              <a:buChar char="•"/>
            </a:pPr>
            <a:r>
              <a:rPr lang="en-US" sz="2400" dirty="0" smtClean="0"/>
              <a:t>Strong type checking i.e. all data must be declared an explicit type.</a:t>
            </a:r>
          </a:p>
          <a:p>
            <a:pPr marL="914400" lvl="1" indent="-457200" algn="just">
              <a:buFont typeface="Arial" pitchFamily="34" charset="0"/>
              <a:buChar char="•"/>
            </a:pPr>
            <a:r>
              <a:rPr lang="en-US" sz="2400" dirty="0" smtClean="0"/>
              <a:t>Local variables must be initialized.</a:t>
            </a:r>
          </a:p>
          <a:p>
            <a:pPr marL="914400" lvl="1" indent="-457200" algn="just">
              <a:buFont typeface="Arial" pitchFamily="34" charset="0"/>
              <a:buChar char="•"/>
            </a:pPr>
            <a:r>
              <a:rPr lang="en-US" sz="2400" dirty="0" smtClean="0"/>
              <a:t>Automatic garbage collection.</a:t>
            </a:r>
          </a:p>
          <a:p>
            <a:pPr marL="914400" lvl="1" indent="-457200" algn="just">
              <a:buFont typeface="Arial" pitchFamily="34" charset="0"/>
              <a:buChar char="•"/>
            </a:pPr>
            <a:r>
              <a:rPr lang="en-US" sz="2400" dirty="0" smtClean="0"/>
              <a:t>First checks the reliability of the code before Execution etc.</a:t>
            </a:r>
          </a:p>
          <a:p>
            <a:pPr marL="914400" lvl="1" indent="-457200" algn="just">
              <a:buFont typeface="Arial" pitchFamily="34" charset="0"/>
              <a:buChar char="•"/>
            </a:pPr>
            <a:endParaRPr lang="en-US" sz="2400" dirty="0" smtClean="0"/>
          </a:p>
          <a:p>
            <a:pPr marL="457200" indent="-457200" algn="just"/>
            <a:r>
              <a:rPr lang="en-US" sz="2400" b="1" dirty="0" smtClean="0"/>
              <a:t>5. Secure: </a:t>
            </a:r>
            <a:r>
              <a:rPr lang="en-US" sz="2400" dirty="0" smtClean="0"/>
              <a:t>Java is secure because it provides -</a:t>
            </a:r>
          </a:p>
          <a:p>
            <a:pPr marL="914400" lvl="1" indent="-457200" algn="just">
              <a:buFont typeface="Arial" pitchFamily="34" charset="0"/>
              <a:buChar char="•"/>
            </a:pPr>
            <a:r>
              <a:rPr lang="en-US" sz="2400" dirty="0" smtClean="0"/>
              <a:t>Access restrictions with the help of access modifiers.</a:t>
            </a:r>
          </a:p>
          <a:p>
            <a:pPr marL="914400" lvl="1" indent="-457200" algn="just">
              <a:buFont typeface="Arial" pitchFamily="34" charset="0"/>
              <a:buChar char="•"/>
            </a:pPr>
            <a:r>
              <a:rPr lang="en-US" sz="2400" dirty="0" smtClean="0"/>
              <a:t>Byte codes verification – checks classes after loading.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610600" cy="6001643"/>
          </a:xfrm>
          <a:prstGeom prst="rect">
            <a:avLst/>
          </a:prstGeom>
        </p:spPr>
        <p:txBody>
          <a:bodyPr wrap="square">
            <a:spAutoFit/>
          </a:bodyPr>
          <a:lstStyle/>
          <a:p>
            <a:pPr algn="just"/>
            <a:r>
              <a:rPr lang="en-US" sz="2400" dirty="0" smtClean="0"/>
              <a:t>Notes: </a:t>
            </a:r>
          </a:p>
          <a:p>
            <a:pPr lvl="1" algn="just">
              <a:buFont typeface="Wingdings" pitchFamily="2" charset="2"/>
              <a:buChar char="§"/>
            </a:pPr>
            <a:r>
              <a:rPr lang="en-US" sz="2400" dirty="0" smtClean="0"/>
              <a:t> </a:t>
            </a:r>
            <a:r>
              <a:rPr lang="en-US" sz="2400" b="1" dirty="0" smtClean="0"/>
              <a:t>Class Loader –</a:t>
            </a:r>
            <a:r>
              <a:rPr lang="en-US" sz="2400" dirty="0" smtClean="0"/>
              <a:t> Confines objects to unique namespaces.</a:t>
            </a:r>
          </a:p>
          <a:p>
            <a:pPr lvl="1" algn="just">
              <a:buFont typeface="Wingdings" pitchFamily="2" charset="2"/>
              <a:buChar char="§"/>
            </a:pPr>
            <a:r>
              <a:rPr lang="en-US" sz="2400" dirty="0" smtClean="0"/>
              <a:t> </a:t>
            </a:r>
            <a:r>
              <a:rPr lang="en-US" sz="2400" b="1" dirty="0" smtClean="0"/>
              <a:t>Security Manager –</a:t>
            </a:r>
            <a:r>
              <a:rPr lang="en-US" sz="2400" dirty="0" smtClean="0"/>
              <a:t> Determines what resources a class can access such as reading and writing to the local disk.</a:t>
            </a:r>
          </a:p>
          <a:p>
            <a:pPr algn="just"/>
            <a:r>
              <a:rPr lang="en-US" sz="2400" b="1" dirty="0" smtClean="0"/>
              <a:t>6. Distributed: </a:t>
            </a:r>
            <a:r>
              <a:rPr lang="en-US" sz="2400" dirty="0" smtClean="0"/>
              <a:t>Java provides the network facility. i.e. programs can be access remotely from any machine on the network rather than writing program on the local machine. HTTP and FTP protocols are</a:t>
            </a:r>
          </a:p>
          <a:p>
            <a:pPr algn="just"/>
            <a:r>
              <a:rPr lang="en-US" sz="2400" dirty="0" smtClean="0"/>
              <a:t>developed in java.</a:t>
            </a:r>
          </a:p>
          <a:p>
            <a:pPr algn="just"/>
            <a:endParaRPr lang="en-US" sz="2400" dirty="0" smtClean="0"/>
          </a:p>
          <a:p>
            <a:pPr algn="just"/>
            <a:r>
              <a:rPr lang="en-US" sz="2400" b="1" dirty="0" smtClean="0"/>
              <a:t>7. Compiled and interpreted:</a:t>
            </a:r>
            <a:r>
              <a:rPr lang="en-US" sz="2400" dirty="0" smtClean="0"/>
              <a:t> Java code is translated into byte code after compilation and the byte code is interpreted by JVM (Java Virtual Machine). This two steps process allows for extensive code checking and also increase security.</a:t>
            </a:r>
          </a:p>
          <a:p>
            <a:pPr algn="just"/>
            <a:endParaRPr lang="en-US" sz="2400" dirty="0" smtClean="0"/>
          </a:p>
          <a:p>
            <a:pPr algn="just"/>
            <a:r>
              <a:rPr lang="en-US" sz="2400" b="1" dirty="0" smtClean="0"/>
              <a:t>8. Portable:</a:t>
            </a:r>
            <a:r>
              <a:rPr lang="en-US" sz="2400" dirty="0" smtClean="0"/>
              <a:t> Means able to be easily carried or moved. </a:t>
            </a:r>
            <a:r>
              <a:rPr lang="en-US" sz="2400" b="1" dirty="0" smtClean="0"/>
              <a:t>Write once, run anywhere (WORA)</a:t>
            </a:r>
            <a:r>
              <a:rPr lang="en-US" sz="2400" dirty="0" smtClean="0"/>
              <a:t> feature makes it portable.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304800"/>
            <a:ext cx="8534400" cy="6001643"/>
          </a:xfrm>
          <a:prstGeom prst="rect">
            <a:avLst/>
          </a:prstGeom>
        </p:spPr>
        <p:txBody>
          <a:bodyPr wrap="square">
            <a:spAutoFit/>
          </a:bodyPr>
          <a:lstStyle/>
          <a:p>
            <a:pPr algn="just"/>
            <a:r>
              <a:rPr lang="en-US" sz="2400" b="1" dirty="0" smtClean="0"/>
              <a:t>9. Architecture-Neutral:</a:t>
            </a:r>
            <a:r>
              <a:rPr lang="en-US" sz="2400" dirty="0" smtClean="0"/>
              <a:t> Java code is translated into byte code after compilation which is independent of any computer architecture; it needs only JVM (Java Virtual Machine) to execute.</a:t>
            </a:r>
          </a:p>
          <a:p>
            <a:endParaRPr lang="en-US" sz="2400" dirty="0" smtClean="0"/>
          </a:p>
          <a:p>
            <a:pPr algn="just"/>
            <a:r>
              <a:rPr lang="en-US" sz="2400" b="1" dirty="0" smtClean="0"/>
              <a:t>10. High performance:</a:t>
            </a:r>
            <a:r>
              <a:rPr lang="en-US" sz="2400" dirty="0" smtClean="0"/>
              <a:t> JVM can execute byte codes (highly optimized) very fast with the help of Just in time (JIT) compilation technique.</a:t>
            </a:r>
          </a:p>
          <a:p>
            <a:pPr algn="just"/>
            <a:endParaRPr lang="en-US" sz="2400" dirty="0" smtClean="0"/>
          </a:p>
          <a:p>
            <a:pPr algn="just"/>
            <a:r>
              <a:rPr lang="en-US" sz="2400" b="1" dirty="0" smtClean="0"/>
              <a:t>11. Re-usability of code:</a:t>
            </a:r>
            <a:r>
              <a:rPr lang="en-US" sz="2400" dirty="0" smtClean="0"/>
              <a:t> Java provides the code reusability with the help of Inheritance.</a:t>
            </a:r>
          </a:p>
          <a:p>
            <a:pPr algn="just"/>
            <a:endParaRPr lang="en-US" sz="2400" dirty="0" smtClean="0"/>
          </a:p>
          <a:p>
            <a:pPr algn="just"/>
            <a:r>
              <a:rPr lang="en-US" sz="2400" b="1" dirty="0" smtClean="0"/>
              <a:t>12. Multithreading:</a:t>
            </a:r>
            <a:r>
              <a:rPr lang="en-US" sz="2400" dirty="0" smtClean="0"/>
              <a:t> Java provides multitasking facility with the help of lightweight processes called threads.</a:t>
            </a:r>
          </a:p>
          <a:p>
            <a:pPr algn="just"/>
            <a:endParaRPr lang="en-US" sz="2400" dirty="0" smtClean="0"/>
          </a:p>
          <a:p>
            <a:pPr algn="just"/>
            <a:r>
              <a:rPr lang="en-US" sz="2400" b="1" dirty="0" smtClean="0"/>
              <a:t>13. Dynamic:</a:t>
            </a:r>
            <a:r>
              <a:rPr lang="en-US" sz="2400" dirty="0" smtClean="0"/>
              <a:t> Java has the capability of linking dynamic new classes, methods and objects</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8534400" cy="4770537"/>
          </a:xfrm>
          <a:prstGeom prst="rect">
            <a:avLst/>
          </a:prstGeom>
          <a:noFill/>
        </p:spPr>
        <p:txBody>
          <a:bodyPr wrap="square" rtlCol="0">
            <a:spAutoFit/>
          </a:bodyPr>
          <a:lstStyle/>
          <a:p>
            <a:pPr algn="ctr"/>
            <a:r>
              <a:rPr lang="en-US" sz="3200" b="1" i="1" dirty="0" smtClean="0">
                <a:latin typeface="Calibri" pitchFamily="34" charset="0"/>
                <a:ea typeface="Arial Unicode MS" pitchFamily="34" charset="-128"/>
                <a:cs typeface="Calibri" pitchFamily="34" charset="0"/>
              </a:rPr>
              <a:t>Module – I: OOPS Concept</a:t>
            </a:r>
          </a:p>
          <a:p>
            <a:pPr algn="ctr"/>
            <a:endParaRPr lang="en-US" sz="3200" b="1" i="1" dirty="0" smtClean="0">
              <a:latin typeface="Calibri" pitchFamily="34" charset="0"/>
              <a:ea typeface="Arial Unicode MS" pitchFamily="34" charset="-128"/>
              <a:cs typeface="Calibri" pitchFamily="34" charset="0"/>
            </a:endParaRPr>
          </a:p>
          <a:p>
            <a:pPr lvl="1">
              <a:buFont typeface="Wingdings" pitchFamily="2" charset="2"/>
              <a:buChar char="§"/>
            </a:pPr>
            <a:r>
              <a:rPr lang="en-US" sz="2400" dirty="0" smtClean="0">
                <a:latin typeface="Calibri" pitchFamily="34" charset="0"/>
                <a:ea typeface="Arial Unicode MS" pitchFamily="34" charset="-128"/>
                <a:cs typeface="Calibri" pitchFamily="34" charset="0"/>
              </a:rPr>
              <a:t> Explain - Object Oriented Paradigm</a:t>
            </a:r>
          </a:p>
          <a:p>
            <a:pPr lvl="1">
              <a:buFont typeface="Wingdings" pitchFamily="2" charset="2"/>
              <a:buChar char="§"/>
            </a:pPr>
            <a:r>
              <a:rPr lang="en-US" sz="2400" dirty="0" smtClean="0">
                <a:latin typeface="Calibri" pitchFamily="34" charset="0"/>
                <a:ea typeface="Arial Unicode MS" pitchFamily="34" charset="-128"/>
                <a:cs typeface="Calibri" pitchFamily="34" charset="0"/>
              </a:rPr>
              <a:t> Some definitions of –</a:t>
            </a:r>
          </a:p>
          <a:p>
            <a:pPr lvl="2">
              <a:buFont typeface="Wingdings" pitchFamily="2" charset="2"/>
              <a:buChar char="ü"/>
            </a:pPr>
            <a:r>
              <a:rPr lang="en-US" sz="2400" dirty="0" smtClean="0">
                <a:latin typeface="Calibri" pitchFamily="34" charset="0"/>
                <a:ea typeface="Arial Unicode MS" pitchFamily="34" charset="-128"/>
                <a:cs typeface="Calibri" pitchFamily="34" charset="0"/>
              </a:rPr>
              <a:t> Class</a:t>
            </a:r>
          </a:p>
          <a:p>
            <a:pPr lvl="2">
              <a:buFont typeface="Wingdings" pitchFamily="2" charset="2"/>
              <a:buChar char="ü"/>
            </a:pPr>
            <a:r>
              <a:rPr lang="en-US" sz="2400" dirty="0" smtClean="0">
                <a:latin typeface="Calibri" pitchFamily="34" charset="0"/>
                <a:ea typeface="Arial Unicode MS" pitchFamily="34" charset="-128"/>
                <a:cs typeface="Calibri" pitchFamily="34" charset="0"/>
              </a:rPr>
              <a:t> Object</a:t>
            </a:r>
          </a:p>
          <a:p>
            <a:pPr lvl="2">
              <a:buFont typeface="Wingdings" pitchFamily="2" charset="2"/>
              <a:buChar char="ü"/>
            </a:pPr>
            <a:r>
              <a:rPr lang="en-US" sz="2400" dirty="0" smtClean="0">
                <a:latin typeface="Calibri" pitchFamily="34" charset="0"/>
                <a:ea typeface="Arial Unicode MS" pitchFamily="34" charset="-128"/>
                <a:cs typeface="Calibri" pitchFamily="34" charset="0"/>
              </a:rPr>
              <a:t> Polymorphism</a:t>
            </a:r>
          </a:p>
          <a:p>
            <a:pPr lvl="2">
              <a:buFont typeface="Wingdings" pitchFamily="2" charset="2"/>
              <a:buChar char="ü"/>
            </a:pPr>
            <a:r>
              <a:rPr lang="en-US" sz="2400" dirty="0" smtClean="0">
                <a:latin typeface="Calibri" pitchFamily="34" charset="0"/>
                <a:ea typeface="Arial Unicode MS" pitchFamily="34" charset="-128"/>
                <a:cs typeface="Calibri" pitchFamily="34" charset="0"/>
              </a:rPr>
              <a:t> Inheritance</a:t>
            </a:r>
          </a:p>
          <a:p>
            <a:pPr lvl="2">
              <a:buFont typeface="Wingdings" pitchFamily="2" charset="2"/>
              <a:buChar char="ü"/>
            </a:pPr>
            <a:r>
              <a:rPr lang="en-US" sz="2400" dirty="0" smtClean="0">
                <a:latin typeface="Calibri" pitchFamily="34" charset="0"/>
                <a:ea typeface="Arial Unicode MS" pitchFamily="34" charset="-128"/>
                <a:cs typeface="Calibri" pitchFamily="34" charset="0"/>
              </a:rPr>
              <a:t> Abstraction</a:t>
            </a:r>
          </a:p>
          <a:p>
            <a:pPr lvl="2">
              <a:buFont typeface="Wingdings" pitchFamily="2" charset="2"/>
              <a:buChar char="ü"/>
            </a:pPr>
            <a:r>
              <a:rPr lang="en-US" sz="2400" dirty="0" smtClean="0">
                <a:latin typeface="Calibri" pitchFamily="34" charset="0"/>
                <a:ea typeface="Arial Unicode MS" pitchFamily="34" charset="-128"/>
                <a:cs typeface="Calibri" pitchFamily="34" charset="0"/>
              </a:rPr>
              <a:t> Encapsulation</a:t>
            </a:r>
          </a:p>
          <a:p>
            <a:pPr lvl="1">
              <a:buFont typeface="Wingdings" pitchFamily="2" charset="2"/>
              <a:buChar char="§"/>
            </a:pPr>
            <a:r>
              <a:rPr lang="en-US" sz="2400" dirty="0" smtClean="0">
                <a:latin typeface="Calibri" pitchFamily="34" charset="0"/>
                <a:ea typeface="Arial Unicode MS" pitchFamily="34" charset="-128"/>
                <a:cs typeface="Calibri" pitchFamily="34" charset="0"/>
              </a:rPr>
              <a:t> Advantages of OOP over POP language</a:t>
            </a:r>
          </a:p>
          <a:p>
            <a:pPr lvl="1">
              <a:buFont typeface="Wingdings" pitchFamily="2" charset="2"/>
              <a:buChar char="§"/>
            </a:pPr>
            <a:r>
              <a:rPr lang="en-US" sz="2400" dirty="0" smtClean="0">
                <a:latin typeface="Calibri" pitchFamily="34" charset="0"/>
                <a:ea typeface="Arial Unicode MS" pitchFamily="34" charset="-128"/>
                <a:cs typeface="Calibri" pitchFamily="34" charset="0"/>
              </a:rPr>
              <a:t> Significance of OOPs paradigm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2308324"/>
          </a:xfrm>
          <a:prstGeom prst="rect">
            <a:avLst/>
          </a:prstGeom>
        </p:spPr>
        <p:txBody>
          <a:bodyPr wrap="square">
            <a:spAutoFit/>
          </a:bodyPr>
          <a:lstStyle/>
          <a:p>
            <a:pPr algn="just">
              <a:buFont typeface="Wingdings" pitchFamily="2" charset="2"/>
              <a:buChar char="q"/>
            </a:pPr>
            <a:r>
              <a:rPr lang="en-US" sz="2400" b="1" dirty="0" smtClean="0"/>
              <a:t> What is JVM?</a:t>
            </a:r>
          </a:p>
          <a:p>
            <a:pPr algn="just"/>
            <a:r>
              <a:rPr lang="en-US" sz="2400" dirty="0" smtClean="0"/>
              <a:t>JVM is a virtual machine or a program that provides run-time environment in which java byte code can be executed. JVMs are available for many hardware and software platforms. The use of the same byte code for all JVMs on all platforms make java platform independent.</a:t>
            </a:r>
          </a:p>
        </p:txBody>
      </p:sp>
      <p:pic>
        <p:nvPicPr>
          <p:cNvPr id="1026" name="Picture 2"/>
          <p:cNvPicPr>
            <a:picLocks noChangeAspect="1" noChangeArrowheads="1"/>
          </p:cNvPicPr>
          <p:nvPr/>
        </p:nvPicPr>
        <p:blipFill>
          <a:blip r:embed="rId2"/>
          <a:srcRect b="9131"/>
          <a:stretch>
            <a:fillRect/>
          </a:stretch>
        </p:blipFill>
        <p:spPr bwMode="auto">
          <a:xfrm>
            <a:off x="2057400" y="2438400"/>
            <a:ext cx="5334000" cy="38862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vm-architecture.png"/>
          <p:cNvPicPr>
            <a:picLocks noChangeAspect="1"/>
          </p:cNvPicPr>
          <p:nvPr/>
        </p:nvPicPr>
        <p:blipFill>
          <a:blip r:embed="rId2"/>
          <a:stretch>
            <a:fillRect/>
          </a:stretch>
        </p:blipFill>
        <p:spPr>
          <a:xfrm>
            <a:off x="1003255" y="228599"/>
            <a:ext cx="7150145" cy="6093417"/>
          </a:xfrm>
          <a:prstGeom prst="rect">
            <a:avLst/>
          </a:prstGeom>
        </p:spPr>
      </p:pic>
      <p:sp>
        <p:nvSpPr>
          <p:cNvPr id="3" name="TextBox 2"/>
          <p:cNvSpPr txBox="1"/>
          <p:nvPr/>
        </p:nvSpPr>
        <p:spPr>
          <a:xfrm>
            <a:off x="2286000" y="6320135"/>
            <a:ext cx="4495800" cy="461665"/>
          </a:xfrm>
          <a:prstGeom prst="rect">
            <a:avLst/>
          </a:prstGeom>
          <a:noFill/>
        </p:spPr>
        <p:txBody>
          <a:bodyPr wrap="square" rtlCol="0">
            <a:spAutoFit/>
          </a:bodyPr>
          <a:lstStyle/>
          <a:p>
            <a:pPr algn="ctr"/>
            <a:r>
              <a:rPr lang="en-US" sz="2400" b="1" dirty="0" smtClean="0"/>
              <a:t>Java Structural Architecture</a:t>
            </a:r>
            <a:endParaRPr lang="en-US" sz="2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86800" cy="6124754"/>
          </a:xfrm>
          <a:prstGeom prst="rect">
            <a:avLst/>
          </a:prstGeom>
          <a:noFill/>
        </p:spPr>
        <p:txBody>
          <a:bodyPr wrap="square" rtlCol="0">
            <a:spAutoFit/>
          </a:bodyPr>
          <a:lstStyle/>
          <a:p>
            <a:pPr>
              <a:buFont typeface="Wingdings" pitchFamily="2" charset="2"/>
              <a:buChar char="q"/>
            </a:pPr>
            <a:r>
              <a:rPr lang="en-US" sz="2400" b="1" dirty="0" smtClean="0"/>
              <a:t>  JVM provides definitions for the -</a:t>
            </a:r>
            <a:r>
              <a:rPr lang="en-US" sz="2400" dirty="0" smtClean="0"/>
              <a:t> </a:t>
            </a:r>
          </a:p>
          <a:p>
            <a:pPr marL="914400" lvl="1" indent="-457200">
              <a:buFont typeface="+mj-lt"/>
              <a:buAutoNum type="alphaLcParenR"/>
            </a:pPr>
            <a:r>
              <a:rPr lang="en-US" sz="2400" dirty="0" smtClean="0"/>
              <a:t>Memory area</a:t>
            </a:r>
          </a:p>
          <a:p>
            <a:pPr marL="914400" lvl="1" indent="-457200">
              <a:buFont typeface="+mj-lt"/>
              <a:buAutoNum type="alphaLcParenR"/>
            </a:pPr>
            <a:r>
              <a:rPr lang="en-US" sz="2400" dirty="0" smtClean="0"/>
              <a:t>Class file format</a:t>
            </a:r>
          </a:p>
          <a:p>
            <a:pPr marL="914400" lvl="1" indent="-457200">
              <a:buFont typeface="+mj-lt"/>
              <a:buAutoNum type="alphaLcParenR"/>
            </a:pPr>
            <a:r>
              <a:rPr lang="en-US" sz="2400" dirty="0" smtClean="0"/>
              <a:t>Register set</a:t>
            </a:r>
          </a:p>
          <a:p>
            <a:pPr marL="914400" lvl="1" indent="-457200">
              <a:buFont typeface="+mj-lt"/>
              <a:buAutoNum type="alphaLcParenR"/>
            </a:pPr>
            <a:r>
              <a:rPr lang="en-US" sz="2400" dirty="0" smtClean="0"/>
              <a:t>Garbage-collected heap</a:t>
            </a:r>
          </a:p>
          <a:p>
            <a:pPr marL="914400" lvl="1" indent="-457200">
              <a:buFont typeface="+mj-lt"/>
              <a:buAutoNum type="alphaLcParenR"/>
            </a:pPr>
            <a:r>
              <a:rPr lang="en-US" sz="2400" dirty="0" smtClean="0"/>
              <a:t>Fatal error reporting etc.</a:t>
            </a:r>
          </a:p>
          <a:p>
            <a:pPr marL="914400" lvl="1" indent="-457200">
              <a:buFont typeface="+mj-lt"/>
              <a:buAutoNum type="alphaLcParenR"/>
            </a:pPr>
            <a:endParaRPr lang="en-US" sz="2400" dirty="0" smtClean="0"/>
          </a:p>
          <a:p>
            <a:pPr marL="457200" indent="-457200"/>
            <a:r>
              <a:rPr lang="en-US" sz="2400" b="1" dirty="0" smtClean="0"/>
              <a:t>Notes: </a:t>
            </a:r>
          </a:p>
          <a:p>
            <a:pPr marL="914400" lvl="1" indent="-457200" algn="just">
              <a:buFont typeface="Wingdings" pitchFamily="2" charset="2"/>
              <a:buChar char="§"/>
            </a:pPr>
            <a:r>
              <a:rPr lang="en-US" sz="2000" dirty="0" smtClean="0"/>
              <a:t>“</a:t>
            </a:r>
            <a:r>
              <a:rPr lang="en-US" sz="2000" b="1" dirty="0" smtClean="0"/>
              <a:t>Write Once, Run Anywhere</a:t>
            </a:r>
            <a:r>
              <a:rPr lang="en-US" sz="2000" dirty="0" smtClean="0"/>
              <a:t>” (WORA) was the tagline for JAVA 1.0</a:t>
            </a:r>
          </a:p>
          <a:p>
            <a:pPr marL="914400" lvl="1" indent="-457200" algn="just">
              <a:buFont typeface="Wingdings" pitchFamily="2" charset="2"/>
              <a:buChar char="§"/>
            </a:pPr>
            <a:r>
              <a:rPr lang="en-US" sz="2000" dirty="0" smtClean="0"/>
              <a:t>After some successful updating, SUN launched new &amp; different versions of Java for different purposes.</a:t>
            </a:r>
          </a:p>
          <a:p>
            <a:pPr marL="1371600" lvl="2" indent="-457200" algn="just">
              <a:buFont typeface="Wingdings" pitchFamily="2" charset="2"/>
              <a:buChar char="ü"/>
            </a:pPr>
            <a:r>
              <a:rPr lang="en-US" sz="2000" b="1" dirty="0" smtClean="0"/>
              <a:t>J2EE </a:t>
            </a:r>
            <a:r>
              <a:rPr lang="en-US" sz="2000" dirty="0" smtClean="0"/>
              <a:t>for </a:t>
            </a:r>
            <a:r>
              <a:rPr lang="en-US" sz="2000" b="1" dirty="0" smtClean="0"/>
              <a:t>Enterprise Edition (Server Side Programming)</a:t>
            </a:r>
          </a:p>
          <a:p>
            <a:pPr marL="1371600" lvl="2" indent="-457200" algn="just">
              <a:buFont typeface="Wingdings" pitchFamily="2" charset="2"/>
              <a:buChar char="ü"/>
            </a:pPr>
            <a:r>
              <a:rPr lang="en-US" sz="2000" b="1" dirty="0" smtClean="0"/>
              <a:t>J2ME </a:t>
            </a:r>
            <a:r>
              <a:rPr lang="en-US" sz="2000" dirty="0" smtClean="0"/>
              <a:t>for </a:t>
            </a:r>
            <a:r>
              <a:rPr lang="en-US" sz="2000" b="1" dirty="0" smtClean="0"/>
              <a:t>Mobile Application</a:t>
            </a:r>
          </a:p>
          <a:p>
            <a:pPr marL="1371600" lvl="2" indent="-457200" algn="just">
              <a:buFont typeface="Wingdings" pitchFamily="2" charset="2"/>
              <a:buChar char="ü"/>
            </a:pPr>
            <a:r>
              <a:rPr lang="en-US" sz="2000" b="1" dirty="0" smtClean="0"/>
              <a:t>J2SE </a:t>
            </a:r>
            <a:r>
              <a:rPr lang="en-US" sz="2000" dirty="0" smtClean="0"/>
              <a:t>for </a:t>
            </a:r>
            <a:r>
              <a:rPr lang="en-US" sz="2000" b="1" dirty="0" smtClean="0"/>
              <a:t>Standard Edition</a:t>
            </a:r>
          </a:p>
          <a:p>
            <a:pPr marL="914400" lvl="1" indent="-457200" algn="just">
              <a:buFont typeface="Wingdings" pitchFamily="2" charset="2"/>
              <a:buChar char="§"/>
            </a:pPr>
            <a:r>
              <a:rPr lang="en-US" sz="2000" dirty="0" smtClean="0"/>
              <a:t>The platform independent feature of Java is achieved by compiling the Java source code not to a machine code but to an intermediate code called </a:t>
            </a:r>
            <a:r>
              <a:rPr lang="en-US" sz="2000" b="1" dirty="0" smtClean="0"/>
              <a:t>byte codes</a:t>
            </a:r>
            <a:r>
              <a:rPr lang="en-US" sz="2000" dirty="0" smtClean="0"/>
              <a:t>. Byte codes are collection of instructions for JVM which are later interpreted to native codes.     </a:t>
            </a:r>
            <a:r>
              <a:rPr lang="en-US" sz="2000" b="1" dirty="0" smtClean="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686800" cy="1938992"/>
          </a:xfrm>
          <a:prstGeom prst="rect">
            <a:avLst/>
          </a:prstGeom>
          <a:noFill/>
        </p:spPr>
        <p:txBody>
          <a:bodyPr wrap="square" rtlCol="0">
            <a:spAutoFit/>
          </a:bodyPr>
          <a:lstStyle/>
          <a:p>
            <a:pPr lvl="1" algn="just">
              <a:buFont typeface="Wingdings" pitchFamily="2" charset="2"/>
              <a:buChar char="§"/>
            </a:pPr>
            <a:r>
              <a:rPr lang="en-US" dirty="0" smtClean="0"/>
              <a:t> </a:t>
            </a:r>
            <a:r>
              <a:rPr lang="en-US" sz="2000" dirty="0" smtClean="0"/>
              <a:t>In </a:t>
            </a:r>
            <a:r>
              <a:rPr lang="en-US" sz="2000" b="1" dirty="0" smtClean="0"/>
              <a:t>GCJ </a:t>
            </a:r>
            <a:r>
              <a:rPr lang="en-US" sz="2000" dirty="0" smtClean="0"/>
              <a:t>compiler converts Java source codes to native machine codes resulting in faster execution of Java programs. When a Java file is compiled, a class file is created.</a:t>
            </a:r>
          </a:p>
          <a:p>
            <a:pPr lvl="1" algn="just">
              <a:buFont typeface="Wingdings" pitchFamily="2" charset="2"/>
              <a:buChar char="§"/>
            </a:pPr>
            <a:endParaRPr lang="en-US" sz="2000" dirty="0" smtClean="0"/>
          </a:p>
          <a:p>
            <a:pPr lvl="1" algn="just">
              <a:buFont typeface="Wingdings" pitchFamily="2" charset="2"/>
              <a:buChar char="§"/>
            </a:pPr>
            <a:endParaRPr lang="en-US" sz="2000" dirty="0" smtClean="0"/>
          </a:p>
          <a:p>
            <a:pPr lvl="1" algn="just">
              <a:buFont typeface="Wingdings" pitchFamily="2" charset="2"/>
              <a:buChar char="§"/>
            </a:pPr>
            <a:r>
              <a:rPr lang="en-US" sz="2000" dirty="0" smtClean="0"/>
              <a:t> </a:t>
            </a:r>
            <a:r>
              <a:rPr lang="en-US" sz="2000" b="1" dirty="0" smtClean="0"/>
              <a:t>“Just In Time” (JIT) </a:t>
            </a:r>
            <a:r>
              <a:rPr lang="en-US" sz="2000" dirty="0" smtClean="0"/>
              <a:t>compiler is a solution to improve the performance.</a:t>
            </a:r>
          </a:p>
        </p:txBody>
      </p:sp>
      <p:sp>
        <p:nvSpPr>
          <p:cNvPr id="3" name="Rectangle 2"/>
          <p:cNvSpPr/>
          <p:nvPr/>
        </p:nvSpPr>
        <p:spPr>
          <a:xfrm>
            <a:off x="762000" y="1295400"/>
            <a:ext cx="800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 class file is merely collection of byte codes. Byte codes are then interpreted by a JVM but this interpretation is quite slow.</a:t>
            </a:r>
            <a:endParaRPr lang="en-US" b="1" dirty="0"/>
          </a:p>
        </p:txBody>
      </p:sp>
      <p:pic>
        <p:nvPicPr>
          <p:cNvPr id="4" name="Picture 3" descr="JIT-Compiler-JIT-in-Java-Edureka-2.png"/>
          <p:cNvPicPr>
            <a:picLocks noChangeAspect="1"/>
          </p:cNvPicPr>
          <p:nvPr/>
        </p:nvPicPr>
        <p:blipFill>
          <a:blip r:embed="rId2"/>
          <a:stretch>
            <a:fillRect/>
          </a:stretch>
        </p:blipFill>
        <p:spPr>
          <a:xfrm>
            <a:off x="1219200" y="2892722"/>
            <a:ext cx="6927266" cy="2822278"/>
          </a:xfrm>
          <a:prstGeom prst="rect">
            <a:avLst/>
          </a:prstGeom>
        </p:spPr>
      </p:pic>
      <p:sp>
        <p:nvSpPr>
          <p:cNvPr id="5" name="Rectangle 4"/>
          <p:cNvSpPr/>
          <p:nvPr/>
        </p:nvSpPr>
        <p:spPr>
          <a:xfrm>
            <a:off x="7239000" y="5562600"/>
            <a:ext cx="1219200" cy="3048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vm-jre-jdk1.png"/>
          <p:cNvPicPr>
            <a:picLocks noChangeAspect="1"/>
          </p:cNvPicPr>
          <p:nvPr/>
        </p:nvPicPr>
        <p:blipFill>
          <a:blip r:embed="rId2"/>
          <a:stretch>
            <a:fillRect/>
          </a:stretch>
        </p:blipFill>
        <p:spPr>
          <a:xfrm>
            <a:off x="1600200" y="228600"/>
            <a:ext cx="5961006" cy="6096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DK_JRE_JVM-1.jpg"/>
          <p:cNvPicPr>
            <a:picLocks noChangeAspect="1"/>
          </p:cNvPicPr>
          <p:nvPr/>
        </p:nvPicPr>
        <p:blipFill>
          <a:blip r:embed="rId2"/>
          <a:srcRect b="7778"/>
          <a:stretch>
            <a:fillRect/>
          </a:stretch>
        </p:blipFill>
        <p:spPr>
          <a:xfrm>
            <a:off x="0" y="0"/>
            <a:ext cx="9144000"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6370975"/>
          </a:xfrm>
          <a:prstGeom prst="rect">
            <a:avLst/>
          </a:prstGeom>
        </p:spPr>
        <p:txBody>
          <a:bodyPr wrap="square">
            <a:spAutoFit/>
          </a:bodyPr>
          <a:lstStyle/>
          <a:p>
            <a:pPr>
              <a:buFont typeface="Wingdings" pitchFamily="2" charset="2"/>
              <a:buChar char="q"/>
            </a:pPr>
            <a:r>
              <a:rPr lang="en-US" sz="2400" dirty="0" smtClean="0"/>
              <a:t> </a:t>
            </a:r>
            <a:r>
              <a:rPr lang="en-US" sz="2400" b="1" dirty="0" smtClean="0"/>
              <a:t>JVM detail Architecture -</a:t>
            </a:r>
          </a:p>
          <a:p>
            <a:pPr algn="just"/>
            <a:r>
              <a:rPr lang="en-US" sz="2400" b="1" dirty="0" smtClean="0"/>
              <a:t>1. Class loader subsystem:</a:t>
            </a:r>
            <a:r>
              <a:rPr lang="en-US" sz="2400" dirty="0" smtClean="0"/>
              <a:t> It is a part of JVM that care of finding and loading of class files.</a:t>
            </a:r>
          </a:p>
          <a:p>
            <a:pPr algn="just"/>
            <a:endParaRPr lang="en-US" sz="2000" b="1" dirty="0" smtClean="0"/>
          </a:p>
          <a:p>
            <a:pPr algn="just"/>
            <a:r>
              <a:rPr lang="en-US" sz="2400" b="1" dirty="0" smtClean="0"/>
              <a:t>2. Class/method area:</a:t>
            </a:r>
            <a:r>
              <a:rPr lang="en-US" sz="2400" dirty="0" smtClean="0"/>
              <a:t> It is a part of JVM that contains the information of types/classes loaded by class loader. It also contains the static variable, method body etc.</a:t>
            </a:r>
          </a:p>
          <a:p>
            <a:endParaRPr lang="en-US" sz="2000" dirty="0" smtClean="0"/>
          </a:p>
          <a:p>
            <a:pPr algn="just"/>
            <a:r>
              <a:rPr lang="en-US" sz="2400" b="1" dirty="0" smtClean="0"/>
              <a:t>3. Heap:</a:t>
            </a:r>
            <a:r>
              <a:rPr lang="en-US" sz="2400" dirty="0" smtClean="0"/>
              <a:t> It is a part of JVM that contains object. When a new object is created, memory is allocated to the object from the heap and object is no longer referenced memory is reclaimed by garbage</a:t>
            </a:r>
          </a:p>
          <a:p>
            <a:pPr algn="just"/>
            <a:r>
              <a:rPr lang="en-US" sz="2400" dirty="0" smtClean="0"/>
              <a:t>collector.</a:t>
            </a:r>
          </a:p>
          <a:p>
            <a:pPr algn="just"/>
            <a:endParaRPr lang="en-US" sz="2000" dirty="0" smtClean="0"/>
          </a:p>
          <a:p>
            <a:pPr algn="just"/>
            <a:r>
              <a:rPr lang="en-US" sz="2400" b="1" dirty="0" smtClean="0"/>
              <a:t>4. Java Stack: </a:t>
            </a:r>
            <a:r>
              <a:rPr lang="en-US" sz="2400" dirty="0" smtClean="0"/>
              <a:t>It is a part of JVM that contains local variable, operands and frames. To perform an operation, Byte code instructions takes operands from the stack, operate and then return the result in to the java stack.</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962085"/>
            <a:ext cx="8686800" cy="4524315"/>
          </a:xfrm>
          <a:prstGeom prst="rect">
            <a:avLst/>
          </a:prstGeom>
        </p:spPr>
        <p:txBody>
          <a:bodyPr wrap="square">
            <a:spAutoFit/>
          </a:bodyPr>
          <a:lstStyle/>
          <a:p>
            <a:pPr algn="just"/>
            <a:r>
              <a:rPr lang="en-US" sz="2400" b="1" dirty="0" smtClean="0"/>
              <a:t>5. Program Counter:</a:t>
            </a:r>
            <a:r>
              <a:rPr lang="en-US" sz="2400" dirty="0" smtClean="0"/>
              <a:t> For each thread JVM instance provide a separate program counter (PC) or pc register which contains the address of currently executed instruction.</a:t>
            </a:r>
          </a:p>
          <a:p>
            <a:pPr algn="just"/>
            <a:endParaRPr lang="en-US" sz="2400" dirty="0" smtClean="0"/>
          </a:p>
          <a:p>
            <a:pPr algn="just"/>
            <a:r>
              <a:rPr lang="en-US" sz="2400" b="1" dirty="0" smtClean="0"/>
              <a:t>6. Native method Stack:</a:t>
            </a:r>
            <a:r>
              <a:rPr lang="en-US" sz="2400" dirty="0" smtClean="0"/>
              <a:t> As java program can call native methods (A method written in other language like c). Native method stack contains these native methods.</a:t>
            </a:r>
          </a:p>
          <a:p>
            <a:pPr algn="just"/>
            <a:endParaRPr lang="en-US" sz="2400" dirty="0" smtClean="0"/>
          </a:p>
          <a:p>
            <a:pPr algn="just"/>
            <a:r>
              <a:rPr lang="en-US" sz="2400" b="1" dirty="0" smtClean="0"/>
              <a:t>7. Execution Engine:</a:t>
            </a:r>
            <a:r>
              <a:rPr lang="en-US" sz="2400" dirty="0" smtClean="0"/>
              <a:t> It is a part JVM that uses Virtual processor (for execution), interpreter (for reading instructions) and JIT (Just in time) compiler (for performance improvement) to execute the instructions.</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81310"/>
            <a:ext cx="8686800" cy="5386090"/>
          </a:xfrm>
          <a:prstGeom prst="rect">
            <a:avLst/>
          </a:prstGeom>
          <a:noFill/>
        </p:spPr>
        <p:txBody>
          <a:bodyPr wrap="square" rtlCol="0">
            <a:spAutoFit/>
          </a:bodyPr>
          <a:lstStyle/>
          <a:p>
            <a:pPr>
              <a:buFont typeface="Wingdings" pitchFamily="2" charset="2"/>
              <a:buChar char="q"/>
            </a:pPr>
            <a:r>
              <a:rPr lang="en-US" sz="2400" b="1" dirty="0" smtClean="0"/>
              <a:t> Class Loader –</a:t>
            </a:r>
          </a:p>
          <a:p>
            <a:pPr algn="just"/>
            <a:r>
              <a:rPr lang="en-US" sz="2000" dirty="0" smtClean="0"/>
              <a:t>Classloader is a subsystem of JVM which is used to load class files. Whenever we run the java program, it is loaded first by the classloader. There are three built-in classloaders in Java.</a:t>
            </a:r>
          </a:p>
          <a:p>
            <a:pPr lvl="1" algn="just">
              <a:buFont typeface="Wingdings" pitchFamily="2" charset="2"/>
              <a:buChar char="§"/>
            </a:pPr>
            <a:r>
              <a:rPr lang="en-US" sz="2000" b="1" dirty="0" smtClean="0"/>
              <a:t> Bootstrap ClassLoader -</a:t>
            </a:r>
            <a:r>
              <a:rPr lang="en-US" sz="2000" dirty="0" smtClean="0"/>
              <a:t> This is the first classloader which is the super class of Extension classloader. It loads the rt.jar file which contains all class files of Java Standard Edition like java.lang package classes, java.net package classes, java.util package classes, java.io package classes, java.sql package classes etc.</a:t>
            </a:r>
          </a:p>
          <a:p>
            <a:pPr lvl="1" algn="just">
              <a:buFont typeface="Wingdings" pitchFamily="2" charset="2"/>
              <a:buChar char="§"/>
            </a:pPr>
            <a:endParaRPr lang="en-US" sz="2000" dirty="0" smtClean="0"/>
          </a:p>
          <a:p>
            <a:pPr lvl="1" algn="just">
              <a:buFont typeface="Wingdings" pitchFamily="2" charset="2"/>
              <a:buChar char="§"/>
            </a:pPr>
            <a:r>
              <a:rPr lang="en-US" sz="2000" dirty="0" smtClean="0"/>
              <a:t> </a:t>
            </a:r>
            <a:r>
              <a:rPr lang="en-US" sz="2000" b="1" dirty="0" smtClean="0"/>
              <a:t>Extension ClassLoader -</a:t>
            </a:r>
            <a:r>
              <a:rPr lang="en-US" sz="2000" dirty="0" smtClean="0"/>
              <a:t> This is the child classloader of Bootstrap and parent classloader of System classloader. It loads the jar files located inside $JAVA_HOME/jre/lib/ext directory.</a:t>
            </a:r>
          </a:p>
          <a:p>
            <a:pPr lvl="1" algn="just">
              <a:buFont typeface="Wingdings" pitchFamily="2" charset="2"/>
              <a:buChar char="§"/>
            </a:pPr>
            <a:endParaRPr lang="en-US" sz="2000" dirty="0" smtClean="0"/>
          </a:p>
          <a:p>
            <a:pPr lvl="1" algn="just">
              <a:buFont typeface="Wingdings" pitchFamily="2" charset="2"/>
              <a:buChar char="§"/>
            </a:pPr>
            <a:r>
              <a:rPr lang="en-US" sz="2000" dirty="0" smtClean="0"/>
              <a:t> </a:t>
            </a:r>
            <a:r>
              <a:rPr lang="en-US" sz="2000" b="1" dirty="0" smtClean="0"/>
              <a:t>System/Application ClassLoader -</a:t>
            </a:r>
            <a:r>
              <a:rPr lang="en-US" sz="2000" dirty="0" smtClean="0"/>
              <a:t> This is the child classloader of Extension classloader. It loads the classfiles from classpath. By default, classpath is set to current directory. We can change the classpath. It is also known as Application classloader.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57200"/>
            <a:ext cx="8610600" cy="2893100"/>
          </a:xfrm>
          <a:prstGeom prst="rect">
            <a:avLst/>
          </a:prstGeom>
        </p:spPr>
        <p:txBody>
          <a:bodyPr wrap="square">
            <a:spAutoFit/>
          </a:bodyPr>
          <a:lstStyle/>
          <a:p>
            <a:r>
              <a:rPr lang="en-US" sz="1600" b="1" dirty="0" smtClean="0">
                <a:latin typeface="Courier New" pitchFamily="49" charset="0"/>
                <a:cs typeface="Courier New" pitchFamily="49" charset="0"/>
              </a:rPr>
              <a:t>public class </a:t>
            </a:r>
            <a:r>
              <a:rPr lang="en-US" sz="1600" b="1" dirty="0" err="1" smtClean="0">
                <a:latin typeface="Courier New" pitchFamily="49" charset="0"/>
                <a:cs typeface="Courier New" pitchFamily="49" charset="0"/>
              </a:rPr>
              <a:t>ClassLoaderExample</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public static void main(String[] </a:t>
            </a:r>
            <a:r>
              <a:rPr lang="en-US" sz="1600" b="1" dirty="0" err="1" smtClean="0">
                <a:latin typeface="Courier New" pitchFamily="49" charset="0"/>
                <a:cs typeface="Courier New" pitchFamily="49" charset="0"/>
              </a:rPr>
              <a:t>args</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  </a:t>
            </a:r>
          </a:p>
          <a:p>
            <a:r>
              <a:rPr lang="en-US" sz="1600" b="1" dirty="0" smtClean="0">
                <a:latin typeface="Courier New" pitchFamily="49" charset="0"/>
                <a:cs typeface="Courier New" pitchFamily="49" charset="0"/>
              </a:rPr>
              <a:t>        // Let's print the classloader name of current class.   </a:t>
            </a:r>
          </a:p>
          <a:p>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Class c=</a:t>
            </a:r>
            <a:r>
              <a:rPr lang="en-US" sz="1600" b="1" dirty="0" err="1" smtClean="0">
                <a:latin typeface="Courier New" pitchFamily="49" charset="0"/>
                <a:cs typeface="Courier New" pitchFamily="49" charset="0"/>
              </a:rPr>
              <a:t>ClassLoaderExample.class</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System.out.println</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c.getClassLoader</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a:t>
            </a:r>
            <a:r>
              <a:rPr lang="en-US" sz="1600" b="1" dirty="0" err="1" smtClean="0">
                <a:latin typeface="Courier New" pitchFamily="49" charset="0"/>
                <a:cs typeface="Courier New" pitchFamily="49" charset="0"/>
              </a:rPr>
              <a:t>System.out.println</a:t>
            </a:r>
            <a:r>
              <a:rPr lang="en-US" sz="1600" b="1" dirty="0" smtClean="0">
                <a:latin typeface="Courier New" pitchFamily="49" charset="0"/>
                <a:cs typeface="Courier New" pitchFamily="49" charset="0"/>
              </a:rPr>
              <a:t>(</a:t>
            </a:r>
            <a:r>
              <a:rPr lang="en-US" sz="1600" b="1" dirty="0" err="1" smtClean="0">
                <a:latin typeface="Courier New" pitchFamily="49" charset="0"/>
                <a:cs typeface="Courier New" pitchFamily="49" charset="0"/>
              </a:rPr>
              <a:t>String.class.getClassLoader</a:t>
            </a:r>
            <a:r>
              <a:rPr lang="en-US" sz="1600" b="1" dirty="0" smtClean="0">
                <a:latin typeface="Courier New" pitchFamily="49" charset="0"/>
                <a:cs typeface="Courier New" pitchFamily="49" charset="0"/>
              </a:rPr>
              <a:t>());  </a:t>
            </a:r>
          </a:p>
          <a:p>
            <a:r>
              <a:rPr lang="en-US" sz="1600" b="1" dirty="0" smtClean="0">
                <a:latin typeface="Courier New" pitchFamily="49" charset="0"/>
                <a:cs typeface="Courier New" pitchFamily="49" charset="0"/>
              </a:rPr>
              <a:t>    }  </a:t>
            </a:r>
          </a:p>
          <a:p>
            <a:r>
              <a:rPr lang="en-US" sz="1600" b="1" dirty="0" smtClean="0">
                <a:latin typeface="Courier New" pitchFamily="49" charset="0"/>
                <a:cs typeface="Courier New" pitchFamily="49" charset="0"/>
              </a:rPr>
              <a:t>} </a:t>
            </a:r>
            <a:endParaRPr lang="en-US" sz="1600" b="1" dirty="0">
              <a:latin typeface="Courier New" pitchFamily="49" charset="0"/>
              <a:cs typeface="Courier New" pitchFamily="49" charset="0"/>
            </a:endParaRPr>
          </a:p>
        </p:txBody>
      </p:sp>
      <p:sp>
        <p:nvSpPr>
          <p:cNvPr id="3" name="TextBox 2"/>
          <p:cNvSpPr txBox="1"/>
          <p:nvPr/>
        </p:nvSpPr>
        <p:spPr>
          <a:xfrm>
            <a:off x="304800" y="3429000"/>
            <a:ext cx="8534400" cy="923330"/>
          </a:xfrm>
          <a:prstGeom prst="rect">
            <a:avLst/>
          </a:prstGeom>
          <a:noFill/>
        </p:spPr>
        <p:txBody>
          <a:bodyPr wrap="square" rtlCol="0">
            <a:spAutoFit/>
          </a:bodyPr>
          <a:lstStyle/>
          <a:p>
            <a:r>
              <a:rPr lang="en-US" b="1" dirty="0" smtClean="0"/>
              <a:t>Note:</a:t>
            </a:r>
          </a:p>
          <a:p>
            <a:pPr lvl="1"/>
            <a:r>
              <a:rPr lang="en-US" b="1" dirty="0" smtClean="0">
                <a:solidFill>
                  <a:srgbClr val="C00000"/>
                </a:solidFill>
              </a:rPr>
              <a:t>If we print the classloader name of String, it will print null because it is an  in-built class which is found in </a:t>
            </a:r>
            <a:r>
              <a:rPr lang="en-US" b="1" i="1" dirty="0" smtClean="0">
                <a:solidFill>
                  <a:srgbClr val="C00000"/>
                </a:solidFill>
              </a:rPr>
              <a:t>rt.jar</a:t>
            </a:r>
            <a:r>
              <a:rPr lang="en-US" b="1" dirty="0" smtClean="0">
                <a:solidFill>
                  <a:srgbClr val="C00000"/>
                </a:solidFill>
              </a:rPr>
              <a:t>, so it is loaded by </a:t>
            </a:r>
            <a:r>
              <a:rPr lang="en-US" b="1" i="1" dirty="0" smtClean="0">
                <a:solidFill>
                  <a:srgbClr val="C00000"/>
                </a:solidFill>
              </a:rPr>
              <a:t>Bootstrap classloader.</a:t>
            </a:r>
            <a:r>
              <a:rPr lang="en-US" b="1" dirty="0" smtClean="0">
                <a:solidFill>
                  <a:srgbClr val="C00000"/>
                </a:solidFill>
              </a:rPr>
              <a:t>  </a:t>
            </a:r>
            <a:endParaRPr lang="en-US" b="1" dirty="0">
              <a:solidFill>
                <a:srgbClr val="C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534400" cy="584775"/>
          </a:xfrm>
          <a:prstGeom prst="rect">
            <a:avLst/>
          </a:prstGeom>
          <a:noFill/>
        </p:spPr>
        <p:txBody>
          <a:bodyPr wrap="square" rtlCol="0">
            <a:spAutoFit/>
          </a:bodyPr>
          <a:lstStyle/>
          <a:p>
            <a:pPr algn="ctr"/>
            <a:r>
              <a:rPr lang="en-US" sz="3200" b="1" dirty="0" smtClean="0">
                <a:latin typeface="Calibri" pitchFamily="34" charset="0"/>
                <a:cs typeface="Calibri" pitchFamily="34" charset="0"/>
              </a:rPr>
              <a:t>- Object Oriented Programming -</a:t>
            </a:r>
            <a:endParaRPr lang="en-US" sz="2400" dirty="0" smtClean="0">
              <a:latin typeface="Calibri" pitchFamily="34" charset="0"/>
              <a:ea typeface="Arial Unicode MS" pitchFamily="34" charset="-128"/>
              <a:cs typeface="Calibri" pitchFamily="34" charset="0"/>
            </a:endParaRPr>
          </a:p>
        </p:txBody>
      </p:sp>
      <p:sp>
        <p:nvSpPr>
          <p:cNvPr id="3" name="Rectangle 2"/>
          <p:cNvSpPr/>
          <p:nvPr/>
        </p:nvSpPr>
        <p:spPr>
          <a:xfrm>
            <a:off x="381000" y="990600"/>
            <a:ext cx="8382000" cy="1569660"/>
          </a:xfrm>
          <a:prstGeom prst="rect">
            <a:avLst/>
          </a:prstGeom>
        </p:spPr>
        <p:txBody>
          <a:bodyPr wrap="square">
            <a:spAutoFit/>
          </a:bodyPr>
          <a:lstStyle/>
          <a:p>
            <a:pPr marL="342900" indent="-342900" algn="just"/>
            <a:r>
              <a:rPr lang="en-US" sz="2400" dirty="0" smtClean="0"/>
              <a:t>	Object Oriented programming is a programming style that is associated with the concept of Class, Objects and various other concepts revolving around these two, like Inheritance, Polymorphism, Abstraction, Encapsulation etc.</a:t>
            </a:r>
          </a:p>
        </p:txBody>
      </p:sp>
      <p:pic>
        <p:nvPicPr>
          <p:cNvPr id="4" name="Picture 3"/>
          <p:cNvPicPr>
            <a:picLocks noChangeAspect="1"/>
          </p:cNvPicPr>
          <p:nvPr/>
        </p:nvPicPr>
        <p:blipFill rotWithShape="1">
          <a:blip r:embed="rId2">
            <a:extLst>
              <a:ext uri="{28A0092B-C50C-407E-A947-70E740481C1C}">
                <a14:useLocalDpi xmlns="" xmlns:a14="http://schemas.microsoft.com/office/drawing/2010/main" val="0"/>
              </a:ext>
            </a:extLst>
          </a:blip>
          <a:srcRect l="5294" t="10656" r="13865" b="1014"/>
          <a:stretch/>
        </p:blipFill>
        <p:spPr>
          <a:xfrm>
            <a:off x="2133600" y="2348869"/>
            <a:ext cx="4724400" cy="3975731"/>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46757"/>
            <a:ext cx="8686800" cy="6001643"/>
          </a:xfrm>
          <a:prstGeom prst="rect">
            <a:avLst/>
          </a:prstGeom>
        </p:spPr>
        <p:txBody>
          <a:bodyPr wrap="square">
            <a:spAutoFit/>
          </a:bodyPr>
          <a:lstStyle/>
          <a:p>
            <a:pPr>
              <a:buFont typeface="Wingdings" pitchFamily="2" charset="2"/>
              <a:buChar char="q"/>
            </a:pPr>
            <a:r>
              <a:rPr lang="en-US" sz="2400" b="1" dirty="0" smtClean="0"/>
              <a:t> How JVM is created (Why  JVM is virtual)?</a:t>
            </a:r>
          </a:p>
          <a:p>
            <a:pPr algn="just"/>
            <a:r>
              <a:rPr lang="en-US" sz="2400" dirty="0" smtClean="0"/>
              <a:t>When JRE installed on your machine, you got all required code to create JVM. JVM is created when you run a java program.</a:t>
            </a:r>
            <a:r>
              <a:rPr lang="en-US" sz="2400" b="1" dirty="0" smtClean="0"/>
              <a:t>  </a:t>
            </a:r>
          </a:p>
          <a:p>
            <a:pPr algn="just"/>
            <a:r>
              <a:rPr lang="en-US" sz="2400" b="1" dirty="0" smtClean="0"/>
              <a:t> </a:t>
            </a:r>
          </a:p>
          <a:p>
            <a:pPr algn="just">
              <a:buFont typeface="Wingdings" pitchFamily="2" charset="2"/>
              <a:buChar char="q"/>
            </a:pPr>
            <a:r>
              <a:rPr lang="en-US" sz="2400" b="1" dirty="0" smtClean="0"/>
              <a:t> Lifetime of JVM -	</a:t>
            </a:r>
          </a:p>
          <a:p>
            <a:pPr algn="just"/>
            <a:r>
              <a:rPr lang="en-US" sz="2400" dirty="0" smtClean="0"/>
              <a:t>When an application starts, a runtime instance is created. When application ends, runtime environment destroyed. If n no. of applications starts on one machine then n no. of runtime instances are created and every application run on its own JVM instance.</a:t>
            </a:r>
          </a:p>
          <a:p>
            <a:pPr algn="just">
              <a:buFont typeface="Wingdings" pitchFamily="2" charset="2"/>
              <a:buChar char="q"/>
            </a:pPr>
            <a:endParaRPr lang="en-US" sz="2400" dirty="0" smtClean="0"/>
          </a:p>
          <a:p>
            <a:pPr algn="just">
              <a:buFont typeface="Wingdings" pitchFamily="2" charset="2"/>
              <a:buChar char="q"/>
            </a:pPr>
            <a:r>
              <a:rPr lang="en-US" sz="2400" dirty="0" smtClean="0"/>
              <a:t> </a:t>
            </a:r>
            <a:r>
              <a:rPr lang="en-US" sz="2400" b="1" dirty="0" smtClean="0"/>
              <a:t>Main task of JVM -</a:t>
            </a:r>
          </a:p>
          <a:p>
            <a:pPr algn="just"/>
            <a:r>
              <a:rPr lang="en-US" sz="2400" dirty="0" smtClean="0"/>
              <a:t>	1. Search and locate the required files.</a:t>
            </a:r>
          </a:p>
          <a:p>
            <a:pPr algn="just"/>
            <a:r>
              <a:rPr lang="en-US" sz="2400" dirty="0" smtClean="0"/>
              <a:t>	2. Convert byte code into executable code.</a:t>
            </a:r>
          </a:p>
          <a:p>
            <a:pPr algn="just"/>
            <a:r>
              <a:rPr lang="en-US" sz="2400" dirty="0" smtClean="0"/>
              <a:t>	3. Allocate the memory into ram.</a:t>
            </a:r>
          </a:p>
          <a:p>
            <a:pPr algn="just"/>
            <a:r>
              <a:rPr lang="en-US" sz="2400" dirty="0" smtClean="0"/>
              <a:t>	4. Execute the code.</a:t>
            </a:r>
          </a:p>
          <a:p>
            <a:pPr algn="just"/>
            <a:r>
              <a:rPr lang="en-US" sz="2400" dirty="0" smtClean="0"/>
              <a:t>	5. Delete the executable code.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3046988"/>
          </a:xfrm>
          <a:prstGeom prst="rect">
            <a:avLst/>
          </a:prstGeom>
        </p:spPr>
        <p:txBody>
          <a:bodyPr wrap="square">
            <a:spAutoFit/>
          </a:bodyPr>
          <a:lstStyle/>
          <a:p>
            <a:pPr>
              <a:buFont typeface="Wingdings" pitchFamily="2" charset="2"/>
              <a:buChar char="q"/>
            </a:pPr>
            <a:r>
              <a:rPr lang="en-US" sz="2400" dirty="0" smtClean="0"/>
              <a:t> </a:t>
            </a:r>
            <a:r>
              <a:rPr lang="en-US" sz="2400" b="1" dirty="0" smtClean="0"/>
              <a:t>What is</a:t>
            </a:r>
            <a:r>
              <a:rPr lang="en-US" sz="2400" dirty="0" smtClean="0"/>
              <a:t> </a:t>
            </a:r>
            <a:r>
              <a:rPr lang="en-US" sz="2400" b="1" dirty="0" smtClean="0"/>
              <a:t>JRE (Java Runtime Environment)?</a:t>
            </a:r>
          </a:p>
          <a:p>
            <a:pPr algn="just"/>
            <a:r>
              <a:rPr lang="en-US" sz="2400" b="1" dirty="0" smtClean="0">
                <a:solidFill>
                  <a:srgbClr val="FF0000"/>
                </a:solidFill>
              </a:rPr>
              <a:t>JVM + java runtime libraries + java package classes</a:t>
            </a:r>
            <a:r>
              <a:rPr lang="en-US" sz="2400" dirty="0" smtClean="0"/>
              <a:t> (e.g. util, lang etc). JRE provides class libraries and other supporting files with JVM. It not provide any development tool like compiler, debugger etc.</a:t>
            </a:r>
          </a:p>
          <a:p>
            <a:pPr algn="just"/>
            <a:endParaRPr lang="en-US" sz="2400" dirty="0" smtClean="0"/>
          </a:p>
          <a:p>
            <a:pPr algn="just">
              <a:buFont typeface="Wingdings" pitchFamily="2" charset="2"/>
              <a:buChar char="q"/>
            </a:pPr>
            <a:r>
              <a:rPr lang="en-US" sz="2400" b="1" dirty="0" smtClean="0"/>
              <a:t> What do you mean by JDK (Java Development Kit)?</a:t>
            </a:r>
          </a:p>
          <a:p>
            <a:pPr algn="just"/>
            <a:r>
              <a:rPr lang="en-US" sz="2400" b="1" dirty="0" smtClean="0">
                <a:solidFill>
                  <a:srgbClr val="FF0000"/>
                </a:solidFill>
              </a:rPr>
              <a:t>JRE + development tool</a:t>
            </a:r>
            <a:r>
              <a:rPr lang="en-US" sz="2400" dirty="0" smtClean="0"/>
              <a:t> (compiler, debugger etc.). JDK contains tools to develop the application and JRE to execute the application.</a:t>
            </a:r>
            <a:endParaRPr lang="en-US" sz="2400" dirty="0"/>
          </a:p>
        </p:txBody>
      </p:sp>
      <p:pic>
        <p:nvPicPr>
          <p:cNvPr id="3" name="Picture 2" descr="JDK-JRE-JVM.png"/>
          <p:cNvPicPr>
            <a:picLocks noChangeAspect="1"/>
          </p:cNvPicPr>
          <p:nvPr/>
        </p:nvPicPr>
        <p:blipFill>
          <a:blip r:embed="rId2"/>
          <a:srcRect l="2941" t="2232" r="4412" b="6264"/>
          <a:stretch>
            <a:fillRect/>
          </a:stretch>
        </p:blipFill>
        <p:spPr>
          <a:xfrm>
            <a:off x="2404791" y="3200400"/>
            <a:ext cx="3919809" cy="31242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152400"/>
            <a:ext cx="6477000" cy="461665"/>
          </a:xfrm>
          <a:prstGeom prst="rect">
            <a:avLst/>
          </a:prstGeom>
          <a:noFill/>
        </p:spPr>
        <p:txBody>
          <a:bodyPr wrap="square" rtlCol="0">
            <a:spAutoFit/>
          </a:bodyPr>
          <a:lstStyle/>
          <a:p>
            <a:pPr algn="ctr"/>
            <a:r>
              <a:rPr lang="en-US" sz="2400" b="1" dirty="0" smtClean="0"/>
              <a:t>Comparison between C++ &amp; Java</a:t>
            </a:r>
            <a:endParaRPr lang="en-US" sz="2400" b="1" dirty="0"/>
          </a:p>
        </p:txBody>
      </p:sp>
      <p:graphicFrame>
        <p:nvGraphicFramePr>
          <p:cNvPr id="3" name="Table 2"/>
          <p:cNvGraphicFramePr>
            <a:graphicFrameLocks noGrp="1"/>
          </p:cNvGraphicFramePr>
          <p:nvPr/>
        </p:nvGraphicFramePr>
        <p:xfrm>
          <a:off x="381000" y="812800"/>
          <a:ext cx="8305800" cy="5359400"/>
        </p:xfrm>
        <a:graphic>
          <a:graphicData uri="http://schemas.openxmlformats.org/drawingml/2006/table">
            <a:tbl>
              <a:tblPr firstRow="1" bandRow="1">
                <a:tableStyleId>{073A0DAA-6AF3-43AB-8588-CEC1D06C72B9}</a:tableStyleId>
              </a:tblPr>
              <a:tblGrid>
                <a:gridCol w="2768600"/>
                <a:gridCol w="2768600"/>
                <a:gridCol w="2768600"/>
              </a:tblGrid>
              <a:tr h="370840">
                <a:tc>
                  <a:txBody>
                    <a:bodyPr/>
                    <a:lstStyle/>
                    <a:p>
                      <a:pPr algn="ctr"/>
                      <a:r>
                        <a:rPr lang="en-US" dirty="0" smtClean="0"/>
                        <a:t>Comparison Index</a:t>
                      </a:r>
                      <a:endParaRPr lang="en-US" dirty="0"/>
                    </a:p>
                  </a:txBody>
                  <a:tcPr/>
                </a:tc>
                <a:tc>
                  <a:txBody>
                    <a:bodyPr/>
                    <a:lstStyle/>
                    <a:p>
                      <a:pPr algn="ctr"/>
                      <a:r>
                        <a:rPr lang="en-US" dirty="0" smtClean="0"/>
                        <a:t>C++</a:t>
                      </a:r>
                      <a:endParaRPr lang="en-US" dirty="0"/>
                    </a:p>
                  </a:txBody>
                  <a:tcPr/>
                </a:tc>
                <a:tc>
                  <a:txBody>
                    <a:bodyPr/>
                    <a:lstStyle/>
                    <a:p>
                      <a:pPr algn="ctr"/>
                      <a:r>
                        <a:rPr lang="en-US" dirty="0" smtClean="0"/>
                        <a:t>Java</a:t>
                      </a:r>
                      <a:endParaRPr lang="en-US" dirty="0"/>
                    </a:p>
                  </a:txBody>
                  <a:tcPr/>
                </a:tc>
              </a:tr>
              <a:tr h="370840">
                <a:tc>
                  <a:txBody>
                    <a:bodyPr/>
                    <a:lstStyle/>
                    <a:p>
                      <a:pPr algn="ctr"/>
                      <a:r>
                        <a:rPr lang="en-US" b="1" dirty="0" smtClean="0"/>
                        <a:t>Platform-independent</a:t>
                      </a:r>
                      <a:endParaRPr lang="en-US" dirty="0"/>
                    </a:p>
                  </a:txBody>
                  <a:tcPr anchor="ctr"/>
                </a:tc>
                <a:tc>
                  <a:txBody>
                    <a:bodyPr/>
                    <a:lstStyle/>
                    <a:p>
                      <a:pPr algn="ctr"/>
                      <a:r>
                        <a:rPr lang="en-US" dirty="0" smtClean="0"/>
                        <a:t>Platform</a:t>
                      </a:r>
                      <a:r>
                        <a:rPr lang="en-US" baseline="0" dirty="0" smtClean="0"/>
                        <a:t> dependent</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Platform</a:t>
                      </a:r>
                      <a:r>
                        <a:rPr lang="en-US" baseline="0" dirty="0" smtClean="0"/>
                        <a:t> independent</a:t>
                      </a:r>
                      <a:endParaRPr lang="en-US" dirty="0" smtClean="0"/>
                    </a:p>
                  </a:txBody>
                  <a:tcPr anchor="ctr"/>
                </a:tc>
              </a:tr>
              <a:tr h="370840">
                <a:tc>
                  <a:txBody>
                    <a:bodyPr/>
                    <a:lstStyle/>
                    <a:p>
                      <a:pPr algn="ctr"/>
                      <a:r>
                        <a:rPr lang="en-US" b="1" dirty="0" smtClean="0"/>
                        <a:t>Mainly used for</a:t>
                      </a:r>
                      <a:endParaRPr lang="en-US" dirty="0"/>
                    </a:p>
                  </a:txBody>
                  <a:tcPr anchor="ctr"/>
                </a:tc>
                <a:tc>
                  <a:txBody>
                    <a:bodyPr/>
                    <a:lstStyle/>
                    <a:p>
                      <a:pPr algn="ctr"/>
                      <a:r>
                        <a:rPr lang="en-US" dirty="0" smtClean="0"/>
                        <a:t>System Programming</a:t>
                      </a:r>
                      <a:endParaRPr lang="en-US" dirty="0"/>
                    </a:p>
                  </a:txBody>
                  <a:tcPr anchor="ctr"/>
                </a:tc>
                <a:tc>
                  <a:txBody>
                    <a:bodyPr/>
                    <a:lstStyle/>
                    <a:p>
                      <a:pPr algn="ctr"/>
                      <a:r>
                        <a:rPr lang="en-US" dirty="0" smtClean="0"/>
                        <a:t>Application Development</a:t>
                      </a:r>
                      <a:endParaRPr lang="en-US" dirty="0"/>
                    </a:p>
                  </a:txBody>
                  <a:tcPr anchor="ctr"/>
                </a:tc>
              </a:tr>
              <a:tr h="370840">
                <a:tc>
                  <a:txBody>
                    <a:bodyPr/>
                    <a:lstStyle/>
                    <a:p>
                      <a:pPr algn="ctr"/>
                      <a:r>
                        <a:rPr lang="en-US" b="1" dirty="0" smtClean="0"/>
                        <a:t>Goto Statement</a:t>
                      </a:r>
                      <a:endParaRPr lang="en-US" dirty="0"/>
                    </a:p>
                  </a:txBody>
                  <a:tcPr anchor="ctr"/>
                </a:tc>
                <a:tc>
                  <a:txBody>
                    <a:bodyPr/>
                    <a:lstStyle/>
                    <a:p>
                      <a:pPr algn="ctr"/>
                      <a:r>
                        <a:rPr lang="en-US" dirty="0" smtClean="0"/>
                        <a:t>Support</a:t>
                      </a:r>
                      <a:endParaRPr lang="en-US" dirty="0"/>
                    </a:p>
                  </a:txBody>
                  <a:tcPr anchor="ctr"/>
                </a:tc>
                <a:tc>
                  <a:txBody>
                    <a:bodyPr/>
                    <a:lstStyle/>
                    <a:p>
                      <a:pPr algn="ctr"/>
                      <a:r>
                        <a:rPr lang="en-US" dirty="0" smtClean="0"/>
                        <a:t>Doesn’t Support </a:t>
                      </a:r>
                      <a:endParaRPr lang="en-US" dirty="0"/>
                    </a:p>
                  </a:txBody>
                  <a:tcPr anchor="ctr"/>
                </a:tc>
              </a:tr>
              <a:tr h="370840">
                <a:tc>
                  <a:txBody>
                    <a:bodyPr/>
                    <a:lstStyle/>
                    <a:p>
                      <a:pPr algn="ctr"/>
                      <a:r>
                        <a:rPr lang="en-US" b="1" dirty="0" smtClean="0"/>
                        <a:t>Multiple inheritance</a:t>
                      </a:r>
                      <a:endParaRPr lang="en-US" dirty="0"/>
                    </a:p>
                  </a:txBody>
                  <a:tcPr anchor="ctr"/>
                </a:tc>
                <a:tc>
                  <a:txBody>
                    <a:bodyPr/>
                    <a:lstStyle/>
                    <a:p>
                      <a:pPr algn="ctr"/>
                      <a:r>
                        <a:rPr lang="en-US" dirty="0" smtClean="0"/>
                        <a:t>Support</a:t>
                      </a:r>
                      <a:endParaRPr lang="en-US" dirty="0"/>
                    </a:p>
                  </a:txBody>
                  <a:tcPr anchor="ctr"/>
                </a:tc>
                <a:tc>
                  <a:txBody>
                    <a:bodyPr/>
                    <a:lstStyle/>
                    <a:p>
                      <a:pPr algn="ctr"/>
                      <a:r>
                        <a:rPr lang="en-US" dirty="0" smtClean="0"/>
                        <a:t>Doesn’t Support but can be achieved by Interface </a:t>
                      </a:r>
                      <a:endParaRPr lang="en-US" dirty="0"/>
                    </a:p>
                  </a:txBody>
                  <a:tcPr anchor="ctr"/>
                </a:tc>
              </a:tr>
              <a:tr h="370840">
                <a:tc>
                  <a:txBody>
                    <a:bodyPr/>
                    <a:lstStyle/>
                    <a:p>
                      <a:pPr algn="ctr"/>
                      <a:r>
                        <a:rPr lang="en-US" b="1" dirty="0" smtClean="0"/>
                        <a:t>Operator Overloading</a:t>
                      </a:r>
                      <a:endParaRPr lang="en-US" b="1" dirty="0"/>
                    </a:p>
                  </a:txBody>
                  <a:tcPr anchor="ctr"/>
                </a:tc>
                <a:tc>
                  <a:txBody>
                    <a:bodyPr/>
                    <a:lstStyle/>
                    <a:p>
                      <a:pPr algn="ctr"/>
                      <a:r>
                        <a:rPr lang="en-US" dirty="0" smtClean="0"/>
                        <a:t>Support </a:t>
                      </a:r>
                      <a:endParaRPr lang="en-US" dirty="0"/>
                    </a:p>
                  </a:txBody>
                  <a:tcPr anchor="ctr"/>
                </a:tc>
                <a:tc>
                  <a:txBody>
                    <a:bodyPr/>
                    <a:lstStyle/>
                    <a:p>
                      <a:pPr algn="ctr"/>
                      <a:r>
                        <a:rPr lang="en-US" dirty="0" smtClean="0"/>
                        <a:t>Doesn’t Support </a:t>
                      </a:r>
                      <a:endParaRPr lang="en-US" dirty="0"/>
                    </a:p>
                  </a:txBody>
                  <a:tcPr anchor="ctr"/>
                </a:tc>
              </a:tr>
              <a:tr h="370840">
                <a:tc>
                  <a:txBody>
                    <a:bodyPr/>
                    <a:lstStyle/>
                    <a:p>
                      <a:pPr algn="ctr"/>
                      <a:r>
                        <a:rPr lang="en-US" b="1" dirty="0" smtClean="0"/>
                        <a:t>Pointers</a:t>
                      </a:r>
                      <a:endParaRPr lang="en-US" b="1" dirty="0"/>
                    </a:p>
                  </a:txBody>
                  <a:tcPr anchor="ctr"/>
                </a:tc>
                <a:tc>
                  <a:txBody>
                    <a:bodyPr/>
                    <a:lstStyle/>
                    <a:p>
                      <a:pPr algn="ctr"/>
                      <a:r>
                        <a:rPr lang="en-US" dirty="0" smtClean="0"/>
                        <a:t>Support</a:t>
                      </a:r>
                      <a:endParaRPr lang="en-US" dirty="0"/>
                    </a:p>
                  </a:txBody>
                  <a:tcPr anchor="ctr"/>
                </a:tc>
                <a:tc>
                  <a:txBody>
                    <a:bodyPr/>
                    <a:lstStyle/>
                    <a:p>
                      <a:pPr algn="ctr"/>
                      <a:r>
                        <a:rPr lang="en-US" dirty="0" smtClean="0"/>
                        <a:t>Restricted</a:t>
                      </a:r>
                      <a:endParaRPr lang="en-US" dirty="0"/>
                    </a:p>
                  </a:txBody>
                  <a:tcPr anchor="ctr"/>
                </a:tc>
              </a:tr>
              <a:tr h="370840">
                <a:tc>
                  <a:txBody>
                    <a:bodyPr/>
                    <a:lstStyle/>
                    <a:p>
                      <a:pPr algn="ctr"/>
                      <a:r>
                        <a:rPr lang="en-US" b="1" dirty="0" smtClean="0"/>
                        <a:t>Compiler &amp; Interpreter</a:t>
                      </a:r>
                      <a:endParaRPr lang="en-US" b="1" dirty="0"/>
                    </a:p>
                  </a:txBody>
                  <a:tcPr anchor="ctr"/>
                </a:tc>
                <a:tc>
                  <a:txBody>
                    <a:bodyPr/>
                    <a:lstStyle/>
                    <a:p>
                      <a:pPr algn="ctr"/>
                      <a:r>
                        <a:rPr lang="en-US" dirty="0" smtClean="0"/>
                        <a:t>Uses</a:t>
                      </a:r>
                      <a:r>
                        <a:rPr lang="en-US" baseline="0" dirty="0" smtClean="0"/>
                        <a:t> compiler only</a:t>
                      </a:r>
                      <a:endParaRPr lang="en-US" dirty="0"/>
                    </a:p>
                  </a:txBody>
                  <a:tcPr anchor="ctr"/>
                </a:tc>
                <a:tc>
                  <a:txBody>
                    <a:bodyPr/>
                    <a:lstStyle/>
                    <a:p>
                      <a:pPr algn="ctr"/>
                      <a:r>
                        <a:rPr lang="en-US" dirty="0" smtClean="0"/>
                        <a:t>Uses both</a:t>
                      </a:r>
                      <a:endParaRPr lang="en-US" dirty="0"/>
                    </a:p>
                  </a:txBody>
                  <a:tcPr anchor="ctr"/>
                </a:tc>
              </a:tr>
              <a:tr h="370840">
                <a:tc>
                  <a:txBody>
                    <a:bodyPr/>
                    <a:lstStyle/>
                    <a:p>
                      <a:pPr algn="ctr"/>
                      <a:r>
                        <a:rPr lang="en-US" b="1" dirty="0" smtClean="0"/>
                        <a:t>Call by Value &amp; Call by Reference</a:t>
                      </a:r>
                      <a:endParaRPr lang="en-US" b="1" dirty="0"/>
                    </a:p>
                  </a:txBody>
                  <a:tcPr anchor="ctr"/>
                </a:tc>
                <a:tc>
                  <a:txBody>
                    <a:bodyPr/>
                    <a:lstStyle/>
                    <a:p>
                      <a:pPr algn="ctr"/>
                      <a:r>
                        <a:rPr lang="en-US" dirty="0" smtClean="0"/>
                        <a:t>Support both</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Support only Call by Value</a:t>
                      </a:r>
                    </a:p>
                  </a:txBody>
                  <a:tcPr anchor="ctr"/>
                </a:tc>
              </a:tr>
              <a:tr h="370840">
                <a:tc>
                  <a:txBody>
                    <a:bodyPr/>
                    <a:lstStyle/>
                    <a:p>
                      <a:pPr algn="ctr"/>
                      <a:r>
                        <a:rPr lang="en-US" b="1" dirty="0" smtClean="0"/>
                        <a:t>Structures &amp; Union</a:t>
                      </a:r>
                      <a:endParaRPr lang="en-US" b="1" dirty="0"/>
                    </a:p>
                  </a:txBody>
                  <a:tcPr anchor="ctr"/>
                </a:tc>
                <a:tc>
                  <a:txBody>
                    <a:bodyPr/>
                    <a:lstStyle/>
                    <a:p>
                      <a:pPr algn="ctr"/>
                      <a:r>
                        <a:rPr lang="en-US" dirty="0" smtClean="0"/>
                        <a:t>Support </a:t>
                      </a:r>
                      <a:endParaRPr lang="en-US" dirty="0"/>
                    </a:p>
                  </a:txBody>
                  <a:tcPr anchor="ctr"/>
                </a:tc>
                <a:tc>
                  <a:txBody>
                    <a:bodyPr/>
                    <a:lstStyle/>
                    <a:p>
                      <a:pPr algn="ctr"/>
                      <a:r>
                        <a:rPr lang="en-US" dirty="0" smtClean="0"/>
                        <a:t>Doesn’t Support </a:t>
                      </a:r>
                      <a:endParaRPr lang="en-US" dirty="0"/>
                    </a:p>
                  </a:txBody>
                  <a:tcPr anchor="ctr"/>
                </a:tc>
              </a:tr>
              <a:tr h="370840">
                <a:tc>
                  <a:txBody>
                    <a:bodyPr/>
                    <a:lstStyle/>
                    <a:p>
                      <a:pPr algn="ctr"/>
                      <a:r>
                        <a:rPr lang="en-US" b="1" dirty="0" smtClean="0"/>
                        <a:t>Thread</a:t>
                      </a:r>
                      <a:endParaRPr lang="en-US" b="1" dirty="0"/>
                    </a:p>
                  </a:txBody>
                  <a:tcPr anchor="ctr"/>
                </a:tc>
                <a:tc>
                  <a:txBody>
                    <a:bodyPr/>
                    <a:lstStyle/>
                    <a:p>
                      <a:pPr algn="ctr"/>
                      <a:r>
                        <a:rPr lang="en-US" dirty="0" smtClean="0"/>
                        <a:t>Doesn’t Support</a:t>
                      </a:r>
                      <a:endParaRPr lang="en-US" dirty="0"/>
                    </a:p>
                  </a:txBody>
                  <a:tcPr anchor="ctr"/>
                </a:tc>
                <a:tc>
                  <a:txBody>
                    <a:bodyPr/>
                    <a:lstStyle/>
                    <a:p>
                      <a:pPr algn="ctr"/>
                      <a:r>
                        <a:rPr lang="en-US" dirty="0" smtClean="0"/>
                        <a:t>Support</a:t>
                      </a:r>
                      <a:endParaRPr lang="en-US" dirty="0"/>
                    </a:p>
                  </a:txBody>
                  <a:tcPr anchor="ctr"/>
                </a:tc>
              </a:tr>
              <a:tr h="370840">
                <a:tc>
                  <a:txBody>
                    <a:bodyPr/>
                    <a:lstStyle/>
                    <a:p>
                      <a:pPr algn="ctr"/>
                      <a:r>
                        <a:rPr lang="en-US" b="1" dirty="0" smtClean="0"/>
                        <a:t>Virtual Keyword</a:t>
                      </a:r>
                      <a:endParaRPr lang="en-US" b="1" dirty="0"/>
                    </a:p>
                  </a:txBody>
                  <a:tcPr anchor="ctr"/>
                </a:tc>
                <a:tc>
                  <a:txBody>
                    <a:bodyPr/>
                    <a:lstStyle/>
                    <a:p>
                      <a:pPr algn="ctr"/>
                      <a:r>
                        <a:rPr lang="en-US" dirty="0" smtClean="0"/>
                        <a:t>Support </a:t>
                      </a:r>
                      <a:endParaRPr lang="en-US" dirty="0"/>
                    </a:p>
                  </a:txBody>
                  <a:tcPr anchor="ctr"/>
                </a:tc>
                <a:tc>
                  <a:txBody>
                    <a:bodyPr/>
                    <a:lstStyle/>
                    <a:p>
                      <a:pPr algn="ctr"/>
                      <a:r>
                        <a:rPr lang="en-US" dirty="0" smtClean="0"/>
                        <a:t>Doesn’t Support </a:t>
                      </a:r>
                      <a:endParaRPr lang="en-US" dirty="0"/>
                    </a:p>
                  </a:txBody>
                  <a:tcPr anchor="ctr"/>
                </a:tc>
              </a:tr>
              <a:tr h="370840">
                <a:tc>
                  <a:txBody>
                    <a:bodyPr/>
                    <a:lstStyle/>
                    <a:p>
                      <a:pPr algn="ctr"/>
                      <a:r>
                        <a:rPr lang="en-US" b="1" dirty="0" smtClean="0"/>
                        <a:t>Hardware</a:t>
                      </a:r>
                      <a:endParaRPr lang="en-US" b="1" dirty="0"/>
                    </a:p>
                  </a:txBody>
                  <a:tcPr anchor="ctr"/>
                </a:tc>
                <a:tc>
                  <a:txBody>
                    <a:bodyPr/>
                    <a:lstStyle/>
                    <a:p>
                      <a:pPr algn="ctr"/>
                      <a:r>
                        <a:rPr lang="en-US" dirty="0" smtClean="0"/>
                        <a:t>Nearer to hardware</a:t>
                      </a:r>
                      <a:endParaRPr lang="en-US" dirty="0"/>
                    </a:p>
                  </a:txBody>
                  <a:tcPr anchor="ctr"/>
                </a:tc>
                <a:tc>
                  <a:txBody>
                    <a:bodyPr/>
                    <a:lstStyle/>
                    <a:p>
                      <a:pPr algn="ctr"/>
                      <a:r>
                        <a:rPr lang="en-US" dirty="0" smtClean="0"/>
                        <a:t>Not</a:t>
                      </a:r>
                      <a:r>
                        <a:rPr lang="en-US" baseline="0" dirty="0" smtClean="0"/>
                        <a:t> so closer to hardware</a:t>
                      </a:r>
                      <a:endParaRPr lang="en-US" dirty="0"/>
                    </a:p>
                  </a:txBody>
                  <a:tcPr anchor="ctr"/>
                </a:tc>
              </a:tr>
            </a:tbl>
          </a:graphicData>
        </a:graphic>
      </p:graphicFrame>
      <p:sp>
        <p:nvSpPr>
          <p:cNvPr id="5" name="TextBox 4"/>
          <p:cNvSpPr txBox="1"/>
          <p:nvPr/>
        </p:nvSpPr>
        <p:spPr>
          <a:xfrm>
            <a:off x="304800" y="6336268"/>
            <a:ext cx="1981200" cy="369332"/>
          </a:xfrm>
          <a:prstGeom prst="rect">
            <a:avLst/>
          </a:prstGeom>
          <a:noFill/>
        </p:spPr>
        <p:txBody>
          <a:bodyPr wrap="square" rtlCol="0">
            <a:spAutoFit/>
          </a:bodyPr>
          <a:lstStyle/>
          <a:p>
            <a:r>
              <a:rPr lang="en-US" b="1" dirty="0" smtClean="0"/>
              <a:t>and many more…</a:t>
            </a:r>
            <a:endParaRPr lang="en-US"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lh3.googleusercontent.com/proxy/n6CRQ2cnicCyb_2-3fUzMpnx9APgxS6pl55ANLCPGkX6GStFJ-IHdyn7t4TSSwKBqBkun-r1A4sfIZHahKlqVWiiVW_5GKzCQ0QfjoY6Ba7adwD6"/>
          <p:cNvPicPr>
            <a:picLocks noChangeAspect="1" noChangeArrowheads="1"/>
          </p:cNvPicPr>
          <p:nvPr/>
        </p:nvPicPr>
        <p:blipFill>
          <a:blip r:embed="rId2"/>
          <a:srcRect/>
          <a:stretch>
            <a:fillRect/>
          </a:stretch>
        </p:blipFill>
        <p:spPr bwMode="auto">
          <a:xfrm>
            <a:off x="381000" y="1219200"/>
            <a:ext cx="8382000" cy="4114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p:cNvSpPr txBox="1"/>
          <p:nvPr/>
        </p:nvSpPr>
        <p:spPr>
          <a:xfrm>
            <a:off x="1447800" y="452735"/>
            <a:ext cx="5867400" cy="461665"/>
          </a:xfrm>
          <a:prstGeom prst="rect">
            <a:avLst/>
          </a:prstGeom>
          <a:noFill/>
        </p:spPr>
        <p:txBody>
          <a:bodyPr wrap="square" rtlCol="0">
            <a:spAutoFit/>
          </a:bodyPr>
          <a:lstStyle/>
          <a:p>
            <a:pPr algn="ctr"/>
            <a:r>
              <a:rPr lang="en-US" sz="2400" b="1" dirty="0" smtClean="0">
                <a:latin typeface="Calibri" pitchFamily="34" charset="0"/>
                <a:ea typeface="Arial Unicode MS" pitchFamily="34" charset="-128"/>
                <a:cs typeface="Calibri" pitchFamily="34" charset="0"/>
              </a:rPr>
              <a:t>Java programs execution process using JDK</a:t>
            </a:r>
            <a:endParaRPr lang="en-US" sz="24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534400" cy="584775"/>
          </a:xfrm>
          <a:prstGeom prst="rect">
            <a:avLst/>
          </a:prstGeom>
          <a:noFill/>
        </p:spPr>
        <p:txBody>
          <a:bodyPr wrap="square" rtlCol="0">
            <a:spAutoFit/>
          </a:bodyPr>
          <a:lstStyle/>
          <a:p>
            <a:pPr algn="ctr"/>
            <a:r>
              <a:rPr lang="en-US" sz="3200" b="1" i="1" dirty="0" smtClean="0"/>
              <a:t>- Assignments -</a:t>
            </a:r>
            <a:endParaRPr lang="en-US" sz="3200" b="1" i="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8534400" cy="5693866"/>
          </a:xfrm>
          <a:prstGeom prst="rect">
            <a:avLst/>
          </a:prstGeom>
          <a:noFill/>
        </p:spPr>
        <p:txBody>
          <a:bodyPr wrap="square" rtlCol="0">
            <a:spAutoFit/>
          </a:bodyPr>
          <a:lstStyle/>
          <a:p>
            <a:pPr algn="ctr"/>
            <a:r>
              <a:rPr lang="en-US" sz="3200" b="1" i="1" dirty="0" smtClean="0">
                <a:latin typeface="Calibri" pitchFamily="34" charset="0"/>
                <a:ea typeface="Arial Unicode MS" pitchFamily="34" charset="-128"/>
                <a:cs typeface="Calibri" pitchFamily="34" charset="0"/>
              </a:rPr>
              <a:t>Module – III: Data Concept</a:t>
            </a:r>
          </a:p>
          <a:p>
            <a:pPr algn="ctr"/>
            <a:endParaRPr lang="en-US" sz="3200" b="1" i="1" dirty="0" smtClean="0">
              <a:latin typeface="Calibri" pitchFamily="34" charset="0"/>
              <a:ea typeface="Arial Unicode MS" pitchFamily="34" charset="-128"/>
              <a:cs typeface="Calibri" pitchFamily="34" charset="0"/>
            </a:endParaRPr>
          </a:p>
          <a:p>
            <a:pPr lvl="1">
              <a:buFont typeface="Wingdings" pitchFamily="2" charset="2"/>
              <a:buChar char="§"/>
            </a:pPr>
            <a:r>
              <a:rPr lang="en-US" sz="2000" dirty="0" smtClean="0">
                <a:latin typeface="Calibri" pitchFamily="34" charset="0"/>
                <a:ea typeface="Arial Unicode MS" pitchFamily="34" charset="-128"/>
                <a:cs typeface="Calibri" pitchFamily="34" charset="0"/>
              </a:rPr>
              <a:t> </a:t>
            </a:r>
            <a:r>
              <a:rPr lang="en-US" sz="2000" b="1" dirty="0" smtClean="0">
                <a:latin typeface="Calibri" pitchFamily="34" charset="0"/>
                <a:ea typeface="Arial Unicode MS" pitchFamily="34" charset="-128"/>
                <a:cs typeface="Calibri" pitchFamily="34" charset="0"/>
              </a:rPr>
              <a:t>Sample program in Java</a:t>
            </a:r>
          </a:p>
          <a:p>
            <a:pPr lvl="1">
              <a:buFont typeface="Wingdings" pitchFamily="2" charset="2"/>
              <a:buChar char="§"/>
            </a:pPr>
            <a:r>
              <a:rPr lang="en-US" sz="2000" b="1" dirty="0" smtClean="0">
                <a:latin typeface="Calibri" pitchFamily="34" charset="0"/>
                <a:ea typeface="Arial Unicode MS" pitchFamily="34" charset="-128"/>
                <a:cs typeface="Calibri" pitchFamily="34" charset="0"/>
              </a:rPr>
              <a:t> Explain – </a:t>
            </a:r>
          </a:p>
          <a:p>
            <a:pPr lvl="2">
              <a:buFont typeface="Arial" pitchFamily="34" charset="0"/>
              <a:buChar char="•"/>
            </a:pPr>
            <a:r>
              <a:rPr lang="en-US" sz="2000" b="1" dirty="0" smtClean="0">
                <a:latin typeface="Calibri" pitchFamily="34" charset="0"/>
                <a:ea typeface="Arial Unicode MS" pitchFamily="34" charset="-128"/>
                <a:cs typeface="Calibri" pitchFamily="34" charset="0"/>
              </a:rPr>
              <a:t> The UNICODE character set</a:t>
            </a:r>
          </a:p>
          <a:p>
            <a:pPr lvl="2">
              <a:buFont typeface="Arial" pitchFamily="34" charset="0"/>
              <a:buChar char="•"/>
            </a:pPr>
            <a:r>
              <a:rPr lang="en-US" sz="2000" b="1" dirty="0" smtClean="0">
                <a:latin typeface="Calibri" pitchFamily="34" charset="0"/>
                <a:ea typeface="Arial Unicode MS" pitchFamily="34" charset="-128"/>
                <a:cs typeface="Calibri" pitchFamily="34" charset="0"/>
              </a:rPr>
              <a:t> Tokens (Keywords, Identifiers, Literals &amp; Constants etc.)</a:t>
            </a:r>
          </a:p>
          <a:p>
            <a:pPr lvl="2">
              <a:buFont typeface="Arial" pitchFamily="34" charset="0"/>
              <a:buChar char="•"/>
            </a:pPr>
            <a:r>
              <a:rPr lang="en-US" sz="2000" b="1" dirty="0" smtClean="0">
                <a:latin typeface="Calibri" pitchFamily="34" charset="0"/>
                <a:ea typeface="Arial Unicode MS" pitchFamily="34" charset="-128"/>
                <a:cs typeface="Calibri" pitchFamily="34" charset="0"/>
              </a:rPr>
              <a:t> Variables</a:t>
            </a:r>
          </a:p>
          <a:p>
            <a:pPr lvl="3">
              <a:buFont typeface="Arial" pitchFamily="34" charset="0"/>
              <a:buChar char="•"/>
            </a:pPr>
            <a:r>
              <a:rPr lang="en-US" sz="2000" b="1" dirty="0" smtClean="0">
                <a:latin typeface="Calibri" pitchFamily="34" charset="0"/>
                <a:ea typeface="Arial Unicode MS" pitchFamily="34" charset="-128"/>
                <a:cs typeface="Calibri" pitchFamily="34" charset="0"/>
              </a:rPr>
              <a:t> Declaring a variable</a:t>
            </a:r>
          </a:p>
          <a:p>
            <a:pPr lvl="3">
              <a:buFont typeface="Arial" pitchFamily="34" charset="0"/>
              <a:buChar char="•"/>
            </a:pPr>
            <a:r>
              <a:rPr lang="en-US" sz="2000" b="1" dirty="0" smtClean="0">
                <a:latin typeface="Calibri" pitchFamily="34" charset="0"/>
                <a:ea typeface="Arial Unicode MS" pitchFamily="34" charset="-128"/>
                <a:cs typeface="Calibri" pitchFamily="34" charset="0"/>
              </a:rPr>
              <a:t> Dynamic Initialization of a variable</a:t>
            </a:r>
          </a:p>
          <a:p>
            <a:pPr lvl="2">
              <a:buFont typeface="Arial" pitchFamily="34" charset="0"/>
              <a:buChar char="•"/>
            </a:pPr>
            <a:r>
              <a:rPr lang="en-US" sz="2000" b="1" dirty="0" smtClean="0">
                <a:latin typeface="Calibri" pitchFamily="34" charset="0"/>
                <a:ea typeface="Arial Unicode MS" pitchFamily="34" charset="-128"/>
                <a:cs typeface="Calibri" pitchFamily="34" charset="0"/>
              </a:rPr>
              <a:t> Data Type</a:t>
            </a:r>
          </a:p>
          <a:p>
            <a:pPr lvl="3">
              <a:buFont typeface="Arial" pitchFamily="34" charset="0"/>
              <a:buChar char="•"/>
            </a:pPr>
            <a:r>
              <a:rPr lang="en-US" sz="2000" b="1" dirty="0" smtClean="0">
                <a:latin typeface="Calibri" pitchFamily="34" charset="0"/>
                <a:ea typeface="Arial Unicode MS" pitchFamily="34" charset="-128"/>
                <a:cs typeface="Calibri" pitchFamily="34" charset="0"/>
              </a:rPr>
              <a:t> Primitive Data Type</a:t>
            </a:r>
          </a:p>
          <a:p>
            <a:pPr lvl="3">
              <a:buFont typeface="Arial" pitchFamily="34" charset="0"/>
              <a:buChar char="•"/>
            </a:pPr>
            <a:r>
              <a:rPr lang="en-US" sz="2000" b="1" dirty="0" smtClean="0">
                <a:latin typeface="Calibri" pitchFamily="34" charset="0"/>
                <a:ea typeface="Arial Unicode MS" pitchFamily="34" charset="-128"/>
                <a:cs typeface="Calibri" pitchFamily="34" charset="0"/>
              </a:rPr>
              <a:t> Non Primitive Data Type</a:t>
            </a:r>
          </a:p>
          <a:p>
            <a:pPr lvl="2">
              <a:buFont typeface="Arial" pitchFamily="34" charset="0"/>
              <a:buChar char="•"/>
            </a:pPr>
            <a:r>
              <a:rPr lang="en-US" sz="2000" b="1" dirty="0" smtClean="0">
                <a:latin typeface="Calibri" pitchFamily="34" charset="0"/>
                <a:ea typeface="Arial Unicode MS" pitchFamily="34" charset="-128"/>
                <a:cs typeface="Calibri" pitchFamily="34" charset="0"/>
              </a:rPr>
              <a:t> Operators</a:t>
            </a:r>
          </a:p>
          <a:p>
            <a:pPr lvl="2">
              <a:buFont typeface="Arial" pitchFamily="34" charset="0"/>
              <a:buChar char="•"/>
            </a:pPr>
            <a:r>
              <a:rPr lang="en-US" sz="2000" b="1" dirty="0" smtClean="0">
                <a:latin typeface="Calibri" pitchFamily="34" charset="0"/>
                <a:ea typeface="Arial Unicode MS" pitchFamily="34" charset="-128"/>
                <a:cs typeface="Calibri" pitchFamily="34" charset="0"/>
              </a:rPr>
              <a:t> Errors in Programming</a:t>
            </a:r>
          </a:p>
          <a:p>
            <a:pPr lvl="3">
              <a:buFont typeface="Arial" pitchFamily="34" charset="0"/>
              <a:buChar char="•"/>
            </a:pPr>
            <a:r>
              <a:rPr lang="en-US" sz="2000" b="1" dirty="0" smtClean="0">
                <a:latin typeface="Calibri" pitchFamily="34" charset="0"/>
                <a:ea typeface="Arial Unicode MS" pitchFamily="34" charset="-128"/>
                <a:cs typeface="Calibri" pitchFamily="34" charset="0"/>
              </a:rPr>
              <a:t> Syntax Errors</a:t>
            </a:r>
          </a:p>
          <a:p>
            <a:pPr lvl="3">
              <a:buFont typeface="Arial" pitchFamily="34" charset="0"/>
              <a:buChar char="•"/>
            </a:pPr>
            <a:r>
              <a:rPr lang="en-US" sz="2000" b="1" dirty="0" smtClean="0">
                <a:latin typeface="Calibri" pitchFamily="34" charset="0"/>
                <a:ea typeface="Arial Unicode MS" pitchFamily="34" charset="-128"/>
                <a:cs typeface="Calibri" pitchFamily="34" charset="0"/>
              </a:rPr>
              <a:t> Runtime Errors</a:t>
            </a:r>
          </a:p>
          <a:p>
            <a:pPr lvl="3">
              <a:buFont typeface="Arial" pitchFamily="34" charset="0"/>
              <a:buChar char="•"/>
            </a:pPr>
            <a:r>
              <a:rPr lang="en-US" sz="2000" b="1" dirty="0" smtClean="0">
                <a:latin typeface="Calibri" pitchFamily="34" charset="0"/>
                <a:ea typeface="Arial Unicode MS" pitchFamily="34" charset="-128"/>
                <a:cs typeface="Calibri" pitchFamily="34" charset="0"/>
              </a:rPr>
              <a:t> Logical Errors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0328" y="228600"/>
            <a:ext cx="6836872" cy="523220"/>
          </a:xfrm>
          <a:prstGeom prst="rect">
            <a:avLst/>
          </a:prstGeom>
        </p:spPr>
        <p:txBody>
          <a:bodyPr wrap="none">
            <a:spAutoFit/>
          </a:bodyPr>
          <a:lstStyle/>
          <a:p>
            <a:r>
              <a:rPr lang="en-US" sz="2800" b="1" dirty="0" smtClean="0">
                <a:latin typeface="Calibri" pitchFamily="34" charset="0"/>
                <a:ea typeface="Arial Unicode MS" pitchFamily="34" charset="-128"/>
                <a:cs typeface="Calibri" pitchFamily="34" charset="0"/>
              </a:rPr>
              <a:t>- WAP to print the statement “Hello World” -</a:t>
            </a:r>
            <a:endParaRPr lang="en-US" sz="2800" dirty="0"/>
          </a:p>
        </p:txBody>
      </p:sp>
      <p:pic>
        <p:nvPicPr>
          <p:cNvPr id="55298" name="Picture 2" descr="https://qph.fs.quoracdn.net/main-qimg-7ab898fab76df9ade48f35cb746fd4b3"/>
          <p:cNvPicPr>
            <a:picLocks noChangeAspect="1" noChangeArrowheads="1"/>
          </p:cNvPicPr>
          <p:nvPr/>
        </p:nvPicPr>
        <p:blipFill>
          <a:blip r:embed="rId2"/>
          <a:srcRect/>
          <a:stretch>
            <a:fillRect/>
          </a:stretch>
        </p:blipFill>
        <p:spPr bwMode="auto">
          <a:xfrm>
            <a:off x="701326" y="990600"/>
            <a:ext cx="7909274" cy="449580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7396" y="228600"/>
            <a:ext cx="4678204" cy="523220"/>
          </a:xfrm>
          <a:prstGeom prst="rect">
            <a:avLst/>
          </a:prstGeom>
        </p:spPr>
        <p:txBody>
          <a:bodyPr wrap="none">
            <a:spAutoFit/>
          </a:bodyPr>
          <a:lstStyle/>
          <a:p>
            <a:r>
              <a:rPr lang="en-US" sz="2800" b="1" dirty="0" smtClean="0">
                <a:latin typeface="Calibri" pitchFamily="34" charset="0"/>
                <a:ea typeface="Arial Unicode MS" pitchFamily="34" charset="-128"/>
                <a:cs typeface="Calibri" pitchFamily="34" charset="0"/>
              </a:rPr>
              <a:t>- The UNICODE Character Set -</a:t>
            </a:r>
            <a:endParaRPr lang="en-US" sz="2800" dirty="0"/>
          </a:p>
        </p:txBody>
      </p:sp>
      <p:sp>
        <p:nvSpPr>
          <p:cNvPr id="3" name="TextBox 2"/>
          <p:cNvSpPr txBox="1"/>
          <p:nvPr/>
        </p:nvSpPr>
        <p:spPr>
          <a:xfrm>
            <a:off x="228600" y="762000"/>
            <a:ext cx="8686800" cy="5632311"/>
          </a:xfrm>
          <a:prstGeom prst="rect">
            <a:avLst/>
          </a:prstGeom>
          <a:noFill/>
        </p:spPr>
        <p:txBody>
          <a:bodyPr wrap="square" rtlCol="0">
            <a:spAutoFit/>
          </a:bodyPr>
          <a:lstStyle/>
          <a:p>
            <a:pPr algn="just">
              <a:buFont typeface="Wingdings" pitchFamily="2" charset="2"/>
              <a:buChar char="q"/>
            </a:pPr>
            <a:r>
              <a:rPr lang="en-US" sz="2000" dirty="0" smtClean="0"/>
              <a:t> Character set is a set of valid characters that a language can recognize. A character represents letter, digit or any other special symbol. The Unicode is a 16-bit (2 byte) character set which can represent almost all human alphabets and writing systems around the world.</a:t>
            </a:r>
          </a:p>
          <a:p>
            <a:pPr algn="just">
              <a:buFont typeface="Wingdings" pitchFamily="2" charset="2"/>
              <a:buChar char="q"/>
            </a:pPr>
            <a:endParaRPr lang="en-US" sz="2000" dirty="0" smtClean="0"/>
          </a:p>
          <a:p>
            <a:pPr algn="just">
              <a:buFont typeface="Wingdings" pitchFamily="2" charset="2"/>
              <a:buChar char="q"/>
            </a:pPr>
            <a:r>
              <a:rPr lang="en-US" sz="2000" dirty="0" smtClean="0"/>
              <a:t> In the year 1993, the consortium of companies such as Apple, Microsoft, HP, Digital and IBM created the Unicode character set, using the </a:t>
            </a:r>
            <a:r>
              <a:rPr lang="en-US" sz="2000" b="1" dirty="0" smtClean="0"/>
              <a:t>ISO-10646</a:t>
            </a:r>
            <a:r>
              <a:rPr lang="en-US" sz="2000" dirty="0" smtClean="0"/>
              <a:t> standard. Their aim was to produce a single standard.</a:t>
            </a:r>
          </a:p>
          <a:p>
            <a:pPr algn="just">
              <a:buFont typeface="Wingdings" pitchFamily="2" charset="2"/>
              <a:buChar char="q"/>
            </a:pPr>
            <a:endParaRPr lang="en-US" sz="2000" dirty="0" smtClean="0"/>
          </a:p>
          <a:p>
            <a:pPr algn="just">
              <a:buFont typeface="Wingdings" pitchFamily="2" charset="2"/>
              <a:buChar char="q"/>
            </a:pPr>
            <a:r>
              <a:rPr lang="en-US" sz="2000" dirty="0" smtClean="0"/>
              <a:t> This character set shares its first </a:t>
            </a:r>
            <a:r>
              <a:rPr lang="en-US" sz="2000" b="1" dirty="0" smtClean="0"/>
              <a:t>256</a:t>
            </a:r>
            <a:r>
              <a:rPr lang="en-US" sz="2000" dirty="0" smtClean="0"/>
              <a:t> values with the </a:t>
            </a:r>
            <a:r>
              <a:rPr lang="en-US" sz="2000" b="1" dirty="0" smtClean="0"/>
              <a:t>ISO-Latin</a:t>
            </a:r>
            <a:r>
              <a:rPr lang="en-US" sz="2000" dirty="0" smtClean="0"/>
              <a:t> character set. In addition to the characters of the ASCII character set, the Unicode character set defines an additional </a:t>
            </a:r>
            <a:r>
              <a:rPr lang="en-US" sz="2000" b="1" dirty="0" smtClean="0"/>
              <a:t>65,280</a:t>
            </a:r>
            <a:r>
              <a:rPr lang="en-US" sz="2000" dirty="0" smtClean="0"/>
              <a:t> distinct coded characters.</a:t>
            </a:r>
          </a:p>
          <a:p>
            <a:pPr algn="just">
              <a:buFont typeface="Wingdings" pitchFamily="2" charset="2"/>
              <a:buChar char="q"/>
            </a:pPr>
            <a:endParaRPr lang="en-US" sz="2000" dirty="0" smtClean="0"/>
          </a:p>
          <a:p>
            <a:pPr algn="just">
              <a:buFont typeface="Wingdings" pitchFamily="2" charset="2"/>
              <a:buChar char="q"/>
            </a:pPr>
            <a:r>
              <a:rPr lang="en-US" sz="2000" dirty="0" smtClean="0"/>
              <a:t> Unicode characters are using the escape sequence (</a:t>
            </a:r>
            <a:r>
              <a:rPr lang="en-US" sz="2000" b="1" dirty="0" smtClean="0"/>
              <a:t>\u</a:t>
            </a:r>
            <a:r>
              <a:rPr lang="en-US" sz="2000" dirty="0" smtClean="0"/>
              <a:t>), followed by a four digit hexadecimal number. For example –</a:t>
            </a:r>
          </a:p>
          <a:p>
            <a:pPr algn="just"/>
            <a:r>
              <a:rPr lang="en-US" sz="2000" dirty="0" smtClean="0"/>
              <a:t>	\u00BD		The fraction ½</a:t>
            </a:r>
          </a:p>
          <a:p>
            <a:pPr algn="just"/>
            <a:r>
              <a:rPr lang="en-US" sz="2000" dirty="0" smtClean="0"/>
              <a:t>	\u00AE		The copyright symbol</a:t>
            </a:r>
          </a:p>
          <a:p>
            <a:pPr algn="just"/>
            <a:r>
              <a:rPr lang="en-US" sz="2000" dirty="0" smtClean="0"/>
              <a:t>	\u0022		The double quote		etc.	  </a:t>
            </a:r>
            <a:endParaRPr lang="en-US" sz="20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5200" y="228600"/>
            <a:ext cx="1588127" cy="523220"/>
          </a:xfrm>
          <a:prstGeom prst="rect">
            <a:avLst/>
          </a:prstGeom>
        </p:spPr>
        <p:txBody>
          <a:bodyPr wrap="none">
            <a:spAutoFit/>
          </a:bodyPr>
          <a:lstStyle/>
          <a:p>
            <a:r>
              <a:rPr lang="en-US" sz="2800" b="1" dirty="0" smtClean="0">
                <a:latin typeface="Calibri" pitchFamily="34" charset="0"/>
                <a:ea typeface="Arial Unicode MS" pitchFamily="34" charset="-128"/>
                <a:cs typeface="Calibri" pitchFamily="34" charset="0"/>
              </a:rPr>
              <a:t>- Tokens -</a:t>
            </a:r>
            <a:endParaRPr lang="en-US" sz="2800" dirty="0"/>
          </a:p>
        </p:txBody>
      </p:sp>
      <p:sp>
        <p:nvSpPr>
          <p:cNvPr id="3" name="TextBox 2"/>
          <p:cNvSpPr txBox="1"/>
          <p:nvPr/>
        </p:nvSpPr>
        <p:spPr>
          <a:xfrm>
            <a:off x="228600" y="838200"/>
            <a:ext cx="8610600" cy="1631216"/>
          </a:xfrm>
          <a:prstGeom prst="rect">
            <a:avLst/>
          </a:prstGeom>
          <a:noFill/>
        </p:spPr>
        <p:txBody>
          <a:bodyPr wrap="square" rtlCol="0">
            <a:spAutoFit/>
          </a:bodyPr>
          <a:lstStyle/>
          <a:p>
            <a:pPr algn="just">
              <a:buFont typeface="Wingdings" pitchFamily="2" charset="2"/>
              <a:buChar char="q"/>
            </a:pPr>
            <a:r>
              <a:rPr lang="en-US" dirty="0" smtClean="0"/>
              <a:t> </a:t>
            </a:r>
            <a:r>
              <a:rPr lang="en-US" sz="2000" dirty="0" smtClean="0"/>
              <a:t>The smallest individual unit in a program is known as token. Every java statement consists of individual words &amp; punctuation marks which are known as tokens.</a:t>
            </a:r>
          </a:p>
          <a:p>
            <a:pPr algn="just">
              <a:buFont typeface="Wingdings" pitchFamily="2" charset="2"/>
              <a:buChar char="q"/>
            </a:pPr>
            <a:r>
              <a:rPr lang="en-US" sz="2000" dirty="0" smtClean="0"/>
              <a:t> There are five types of tokens in java language – keywords, identifiers, literals, punctuators (or separators) and operators.</a:t>
            </a:r>
            <a:endParaRPr lang="en-US" dirty="0" smtClean="0"/>
          </a:p>
        </p:txBody>
      </p:sp>
      <p:pic>
        <p:nvPicPr>
          <p:cNvPr id="4" name="Picture 3" descr="Tokensjava.png"/>
          <p:cNvPicPr>
            <a:picLocks noChangeAspect="1"/>
          </p:cNvPicPr>
          <p:nvPr/>
        </p:nvPicPr>
        <p:blipFill>
          <a:blip r:embed="rId2"/>
          <a:srcRect l="4599" t="3504" r="20254" b="17179"/>
          <a:stretch>
            <a:fillRect/>
          </a:stretch>
        </p:blipFill>
        <p:spPr>
          <a:xfrm>
            <a:off x="2743200" y="2362200"/>
            <a:ext cx="3276600" cy="395922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534400" cy="2123658"/>
          </a:xfrm>
          <a:prstGeom prst="rect">
            <a:avLst/>
          </a:prstGeom>
          <a:noFill/>
        </p:spPr>
        <p:txBody>
          <a:bodyPr wrap="square" rtlCol="0">
            <a:spAutoFit/>
          </a:bodyPr>
          <a:lstStyle/>
          <a:p>
            <a:pPr algn="ctr">
              <a:buFontTx/>
              <a:buChar char="-"/>
            </a:pPr>
            <a:r>
              <a:rPr lang="en-US" sz="3200" b="1" i="1" dirty="0" smtClean="0"/>
              <a:t> Keywords –</a:t>
            </a:r>
          </a:p>
          <a:p>
            <a:pPr algn="just">
              <a:buFont typeface="Wingdings" pitchFamily="2" charset="2"/>
              <a:buChar char="§"/>
            </a:pPr>
            <a:r>
              <a:rPr lang="en-US" sz="2000" dirty="0" smtClean="0"/>
              <a:t> Java keywords are also known as </a:t>
            </a:r>
            <a:r>
              <a:rPr lang="en-US" sz="2000" b="1" dirty="0" smtClean="0"/>
              <a:t>reserved words</a:t>
            </a:r>
            <a:r>
              <a:rPr lang="en-US" sz="2000" dirty="0" smtClean="0"/>
              <a:t>. Keywords are particular words which acts as a key to a code. These are predefined words by Java so it cannot be used as a variable or object name.</a:t>
            </a:r>
          </a:p>
          <a:p>
            <a:pPr algn="just"/>
            <a:r>
              <a:rPr lang="en-US" sz="2000" dirty="0" smtClean="0"/>
              <a:t> </a:t>
            </a:r>
          </a:p>
          <a:p>
            <a:pPr algn="just">
              <a:buFont typeface="Wingdings" pitchFamily="2" charset="2"/>
              <a:buChar char="§"/>
            </a:pPr>
            <a:r>
              <a:rPr lang="en-US" sz="2000" dirty="0" smtClean="0"/>
              <a:t> A list of Java keywords or reserved words are given below –</a:t>
            </a:r>
          </a:p>
        </p:txBody>
      </p:sp>
      <p:pic>
        <p:nvPicPr>
          <p:cNvPr id="1026" name="Picture 2" descr="https://lh3.googleusercontent.com/proxy/1Wb_qtxWqCrSF5-SRoQk4N0KKPJA2fxLlxXvmG9ntYYfoLc2Zu43C_JURofUfjO4jDRGRDuub6K-hgRG9JIXhoGP_L9yHolfOWI4DVlu8ySsr91FrxB9JnbpruYyWTd1LA"/>
          <p:cNvPicPr>
            <a:picLocks noChangeAspect="1" noChangeArrowheads="1"/>
          </p:cNvPicPr>
          <p:nvPr/>
        </p:nvPicPr>
        <p:blipFill>
          <a:blip r:embed="rId2"/>
          <a:srcRect/>
          <a:stretch>
            <a:fillRect/>
          </a:stretch>
        </p:blipFill>
        <p:spPr bwMode="auto">
          <a:xfrm>
            <a:off x="609599" y="2438400"/>
            <a:ext cx="8055605" cy="38862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534400" cy="584775"/>
          </a:xfrm>
          <a:prstGeom prst="rect">
            <a:avLst/>
          </a:prstGeom>
          <a:noFill/>
        </p:spPr>
        <p:txBody>
          <a:bodyPr wrap="square" rtlCol="0">
            <a:spAutoFit/>
          </a:bodyPr>
          <a:lstStyle/>
          <a:p>
            <a:pPr algn="ctr"/>
            <a:r>
              <a:rPr lang="en-US" sz="3200" b="1" dirty="0" smtClean="0">
                <a:latin typeface="Calibri" pitchFamily="34" charset="0"/>
                <a:cs typeface="Calibri" pitchFamily="34" charset="0"/>
              </a:rPr>
              <a:t>- Some definitions -</a:t>
            </a:r>
            <a:endParaRPr lang="en-US" sz="2400" dirty="0" smtClean="0">
              <a:latin typeface="Calibri" pitchFamily="34" charset="0"/>
              <a:ea typeface="Arial Unicode MS" pitchFamily="34" charset="-128"/>
              <a:cs typeface="Calibri" pitchFamily="34" charset="0"/>
            </a:endParaRPr>
          </a:p>
        </p:txBody>
      </p:sp>
      <p:sp>
        <p:nvSpPr>
          <p:cNvPr id="3" name="Rectangle 2"/>
          <p:cNvSpPr/>
          <p:nvPr/>
        </p:nvSpPr>
        <p:spPr>
          <a:xfrm>
            <a:off x="304800" y="990600"/>
            <a:ext cx="8534400" cy="5410200"/>
          </a:xfrm>
          <a:prstGeom prst="rect">
            <a:avLst/>
          </a:prstGeom>
        </p:spPr>
        <p:txBody>
          <a:bodyPr wrap="square">
            <a:spAutoFit/>
          </a:bodyPr>
          <a:lstStyle/>
          <a:p>
            <a:pPr marL="342900" indent="-342900" algn="just">
              <a:buFont typeface="Arial" panose="020B0604020202020204" pitchFamily="34" charset="0"/>
              <a:buChar char="•"/>
            </a:pPr>
            <a:r>
              <a:rPr lang="en-US" b="1" i="1" dirty="0" smtClean="0"/>
              <a:t>Class - </a:t>
            </a:r>
            <a:r>
              <a:rPr lang="en-US" dirty="0" smtClean="0"/>
              <a:t>A class is a blueprint for any functional entity which defines its properties and its functions. </a:t>
            </a:r>
          </a:p>
          <a:p>
            <a:pPr marL="342900" indent="-342900" algn="just">
              <a:buFont typeface="Arial" panose="020B0604020202020204" pitchFamily="34" charset="0"/>
              <a:buChar char="•"/>
            </a:pPr>
            <a:endParaRPr lang="en-US" b="1" i="1" dirty="0" smtClean="0"/>
          </a:p>
          <a:p>
            <a:pPr marL="342900" indent="-342900" algn="just">
              <a:buFont typeface="Arial" panose="020B0604020202020204" pitchFamily="34" charset="0"/>
              <a:buChar char="•"/>
            </a:pPr>
            <a:r>
              <a:rPr lang="en-US" b="1" i="1" dirty="0" smtClean="0"/>
              <a:t>Objects - </a:t>
            </a:r>
            <a:r>
              <a:rPr lang="en-US" dirty="0" smtClean="0"/>
              <a:t>An Object is an instance of a Class. When a class is defined, no memory is allocated but when it is instantiated (i.e. an object is created) memory is allocated.</a:t>
            </a:r>
          </a:p>
          <a:p>
            <a:pPr marL="342900" indent="-342900" algn="just">
              <a:buFont typeface="Arial" panose="020B0604020202020204" pitchFamily="34" charset="0"/>
              <a:buChar char="•"/>
            </a:pPr>
            <a:endParaRPr lang="en-US" b="1" i="1" dirty="0" smtClean="0"/>
          </a:p>
          <a:p>
            <a:pPr marL="342900" indent="-342900" algn="just">
              <a:buFont typeface="Arial" panose="020B0604020202020204" pitchFamily="34" charset="0"/>
              <a:buChar char="•"/>
            </a:pPr>
            <a:r>
              <a:rPr lang="en-US" b="1" i="1" dirty="0" smtClean="0"/>
              <a:t>Polymorphism - </a:t>
            </a:r>
            <a:r>
              <a:rPr lang="en-US" i="1" dirty="0" smtClean="0"/>
              <a:t>When one task is performed by different ways i.e. known as polymorphism. In C++, Function overloading and Function overriding to achieve polymorphism.</a:t>
            </a:r>
          </a:p>
          <a:p>
            <a:pPr marL="342900" indent="-342900" algn="just">
              <a:buFont typeface="Arial" panose="020B0604020202020204" pitchFamily="34" charset="0"/>
              <a:buChar char="•"/>
            </a:pPr>
            <a:endParaRPr lang="en-US" b="1" i="1" dirty="0" smtClean="0"/>
          </a:p>
          <a:p>
            <a:pPr marL="342900" indent="-342900" algn="just">
              <a:buFont typeface="Arial" panose="020B0604020202020204" pitchFamily="34" charset="0"/>
              <a:buChar char="•"/>
            </a:pPr>
            <a:r>
              <a:rPr lang="en-US" b="1" i="1" dirty="0" smtClean="0"/>
              <a:t>Inheritance - </a:t>
            </a:r>
            <a:r>
              <a:rPr lang="en-US" dirty="0" smtClean="0"/>
              <a:t>When one object acquires all the properties and behaviors of parent object i.e. known as inheritance. It provides code reusability. It is used to achieve runtime polymorphism.</a:t>
            </a:r>
          </a:p>
          <a:p>
            <a:pPr marL="342900" indent="-342900" algn="just">
              <a:buFont typeface="Arial" panose="020B0604020202020204" pitchFamily="34" charset="0"/>
              <a:buChar char="•"/>
            </a:pPr>
            <a:endParaRPr lang="en-US" b="1" i="1" dirty="0" smtClean="0"/>
          </a:p>
          <a:p>
            <a:pPr marL="342900" indent="-342900" algn="just">
              <a:buFont typeface="Arial" panose="020B0604020202020204" pitchFamily="34" charset="0"/>
              <a:buChar char="•"/>
            </a:pPr>
            <a:r>
              <a:rPr lang="en-US" b="1" i="1" dirty="0" smtClean="0"/>
              <a:t>Abstraction - </a:t>
            </a:r>
            <a:r>
              <a:rPr lang="en-US" dirty="0" smtClean="0"/>
              <a:t>Hiding internal details and showing functionality is known as abstraction. In C++, we use abstract class and interface to achieve abstraction.</a:t>
            </a:r>
          </a:p>
          <a:p>
            <a:pPr marL="342900" indent="-342900" algn="just">
              <a:buFont typeface="Arial" panose="020B0604020202020204" pitchFamily="34" charset="0"/>
              <a:buChar char="•"/>
            </a:pPr>
            <a:endParaRPr lang="en-US" b="1" i="1" dirty="0" smtClean="0"/>
          </a:p>
          <a:p>
            <a:pPr marL="342900" indent="-342900" algn="just">
              <a:buFont typeface="Arial" panose="020B0604020202020204" pitchFamily="34" charset="0"/>
              <a:buChar char="•"/>
            </a:pPr>
            <a:r>
              <a:rPr lang="en-US" b="1" i="1" dirty="0" smtClean="0"/>
              <a:t>Encapsulation - </a:t>
            </a:r>
            <a:r>
              <a:rPr lang="en-US" dirty="0" smtClean="0"/>
              <a:t>Binding (or wrapping) code and data together into a single unit is known as encapsulation.</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534400" cy="4278094"/>
          </a:xfrm>
          <a:prstGeom prst="rect">
            <a:avLst/>
          </a:prstGeom>
          <a:noFill/>
        </p:spPr>
        <p:txBody>
          <a:bodyPr wrap="square" rtlCol="0">
            <a:spAutoFit/>
          </a:bodyPr>
          <a:lstStyle/>
          <a:p>
            <a:pPr algn="ctr">
              <a:buFontTx/>
              <a:buChar char="-"/>
            </a:pPr>
            <a:r>
              <a:rPr lang="en-US" sz="3200" b="1" i="1" dirty="0" smtClean="0"/>
              <a:t> Identifiers –</a:t>
            </a:r>
          </a:p>
          <a:p>
            <a:pPr algn="just">
              <a:buFont typeface="Wingdings" pitchFamily="2" charset="2"/>
              <a:buChar char="§"/>
            </a:pPr>
            <a:r>
              <a:rPr lang="en-US" sz="2000" dirty="0" smtClean="0"/>
              <a:t> All Java components require names. Name used for classes, methods, interfaces and variables are called Identifier. Identifier must follow some rules. Here are the rules –</a:t>
            </a:r>
          </a:p>
          <a:p>
            <a:pPr lvl="1" algn="just">
              <a:buFont typeface="Arial" pitchFamily="34" charset="0"/>
              <a:buChar char="•"/>
            </a:pPr>
            <a:r>
              <a:rPr lang="en-US" sz="2000" dirty="0" smtClean="0"/>
              <a:t> All identifiers must start with either a letter( a to z or A to Z ) or currency character($) or an underscore. </a:t>
            </a:r>
          </a:p>
          <a:p>
            <a:pPr lvl="1" algn="just">
              <a:buFont typeface="Arial" pitchFamily="34" charset="0"/>
              <a:buChar char="•"/>
            </a:pPr>
            <a:endParaRPr lang="en-US" sz="2000" dirty="0" smtClean="0"/>
          </a:p>
          <a:p>
            <a:pPr lvl="1" algn="just">
              <a:buFont typeface="Arial" pitchFamily="34" charset="0"/>
              <a:buChar char="•"/>
            </a:pPr>
            <a:r>
              <a:rPr lang="en-US" sz="2000" dirty="0" smtClean="0"/>
              <a:t> After the first character, an identifier can have any combination of characters.</a:t>
            </a:r>
          </a:p>
          <a:p>
            <a:pPr lvl="1" algn="just">
              <a:buFont typeface="Arial" pitchFamily="34" charset="0"/>
              <a:buChar char="•"/>
            </a:pPr>
            <a:endParaRPr lang="en-US" sz="2000" dirty="0" smtClean="0"/>
          </a:p>
          <a:p>
            <a:pPr lvl="1" algn="just">
              <a:buFont typeface="Arial" pitchFamily="34" charset="0"/>
              <a:buChar char="•"/>
            </a:pPr>
            <a:r>
              <a:rPr lang="en-US" sz="2000" dirty="0" smtClean="0"/>
              <a:t> A Java keyword cannot be used as an identifier.</a:t>
            </a:r>
          </a:p>
          <a:p>
            <a:pPr lvl="1" algn="just">
              <a:buFont typeface="Arial" pitchFamily="34" charset="0"/>
              <a:buChar char="•"/>
            </a:pPr>
            <a:endParaRPr lang="en-US" sz="2000" dirty="0" smtClean="0"/>
          </a:p>
          <a:p>
            <a:pPr lvl="1" algn="just">
              <a:buFont typeface="Arial" pitchFamily="34" charset="0"/>
              <a:buChar char="•"/>
            </a:pPr>
            <a:r>
              <a:rPr lang="en-US" sz="2000" dirty="0" smtClean="0"/>
              <a:t> Identifiers in Java are case sensitive.</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534400" cy="2739211"/>
          </a:xfrm>
          <a:prstGeom prst="rect">
            <a:avLst/>
          </a:prstGeom>
          <a:noFill/>
        </p:spPr>
        <p:txBody>
          <a:bodyPr wrap="square" rtlCol="0">
            <a:spAutoFit/>
          </a:bodyPr>
          <a:lstStyle/>
          <a:p>
            <a:pPr algn="ctr">
              <a:buFontTx/>
              <a:buChar char="-"/>
            </a:pPr>
            <a:r>
              <a:rPr lang="en-US" sz="3200" b="1" i="1" dirty="0" smtClean="0"/>
              <a:t> Operators –</a:t>
            </a:r>
          </a:p>
          <a:p>
            <a:pPr algn="just">
              <a:buFont typeface="Wingdings" pitchFamily="2" charset="2"/>
              <a:buChar char="§"/>
            </a:pPr>
            <a:r>
              <a:rPr lang="en-US" sz="2000" dirty="0" smtClean="0"/>
              <a:t> Operator in Java is a symbol which is used to perform operations. </a:t>
            </a:r>
          </a:p>
          <a:p>
            <a:pPr algn="just"/>
            <a:r>
              <a:rPr lang="en-US" sz="2000" dirty="0" smtClean="0"/>
              <a:t>For example: +, -, *, / etc.</a:t>
            </a:r>
          </a:p>
          <a:p>
            <a:pPr algn="just">
              <a:buFont typeface="Wingdings" pitchFamily="2" charset="2"/>
              <a:buChar char="§"/>
            </a:pPr>
            <a:r>
              <a:rPr lang="en-US" sz="2000" dirty="0" smtClean="0"/>
              <a:t> There are many types of operators in Java which are given below:</a:t>
            </a:r>
          </a:p>
          <a:p>
            <a:pPr marL="914400" lvl="1" indent="-457200" algn="just">
              <a:buFont typeface="Wingdings" pitchFamily="2" charset="2"/>
              <a:buChar char="ü"/>
            </a:pPr>
            <a:r>
              <a:rPr lang="en-US" sz="2000" dirty="0" smtClean="0"/>
              <a:t> Unary Operator</a:t>
            </a:r>
          </a:p>
          <a:p>
            <a:pPr marL="914400" lvl="1" indent="-457200" algn="just">
              <a:buFont typeface="Wingdings" pitchFamily="2" charset="2"/>
              <a:buChar char="ü"/>
            </a:pPr>
            <a:r>
              <a:rPr lang="en-US" sz="2000" dirty="0" smtClean="0"/>
              <a:t> Arithmetic Operator</a:t>
            </a:r>
          </a:p>
          <a:p>
            <a:pPr marL="914400" lvl="1" indent="-457200" algn="just">
              <a:buFont typeface="Wingdings" pitchFamily="2" charset="2"/>
              <a:buChar char="ü"/>
            </a:pPr>
            <a:r>
              <a:rPr lang="en-US" sz="2000" dirty="0" smtClean="0"/>
              <a:t> Shift Operator</a:t>
            </a:r>
          </a:p>
          <a:p>
            <a:pPr marL="914400" lvl="1" indent="-457200" algn="just">
              <a:buFont typeface="Wingdings" pitchFamily="2" charset="2"/>
              <a:buChar char="ü"/>
            </a:pPr>
            <a:r>
              <a:rPr lang="en-US" sz="2000" dirty="0" smtClean="0"/>
              <a:t> Relational Operator</a:t>
            </a:r>
          </a:p>
        </p:txBody>
      </p:sp>
      <p:sp>
        <p:nvSpPr>
          <p:cNvPr id="5" name="Rectangle 4"/>
          <p:cNvSpPr/>
          <p:nvPr/>
        </p:nvSpPr>
        <p:spPr>
          <a:xfrm>
            <a:off x="4038600" y="1752600"/>
            <a:ext cx="4572000" cy="1323439"/>
          </a:xfrm>
          <a:prstGeom prst="rect">
            <a:avLst/>
          </a:prstGeom>
        </p:spPr>
        <p:txBody>
          <a:bodyPr>
            <a:spAutoFit/>
          </a:bodyPr>
          <a:lstStyle/>
          <a:p>
            <a:pPr marL="914400" lvl="1" indent="-457200" algn="just">
              <a:buFont typeface="Wingdings" pitchFamily="2" charset="2"/>
              <a:buChar char="ü"/>
            </a:pPr>
            <a:r>
              <a:rPr lang="en-US" sz="2000" dirty="0" smtClean="0"/>
              <a:t> Bitwise Operator</a:t>
            </a:r>
          </a:p>
          <a:p>
            <a:pPr marL="914400" lvl="1" indent="-457200" algn="just">
              <a:buFont typeface="Wingdings" pitchFamily="2" charset="2"/>
              <a:buChar char="ü"/>
            </a:pPr>
            <a:r>
              <a:rPr lang="en-US" sz="2000" dirty="0" smtClean="0"/>
              <a:t> Logical Operator</a:t>
            </a:r>
          </a:p>
          <a:p>
            <a:pPr marL="914400" lvl="1" indent="-457200" algn="just">
              <a:buFont typeface="Wingdings" pitchFamily="2" charset="2"/>
              <a:buChar char="ü"/>
            </a:pPr>
            <a:r>
              <a:rPr lang="en-US" sz="2000" dirty="0" smtClean="0"/>
              <a:t> Ternary Operator</a:t>
            </a:r>
          </a:p>
          <a:p>
            <a:pPr marL="914400" lvl="1" indent="-457200" algn="just">
              <a:buFont typeface="Wingdings" pitchFamily="2" charset="2"/>
              <a:buChar char="ü"/>
            </a:pPr>
            <a:r>
              <a:rPr lang="en-US" sz="2000" dirty="0" smtClean="0"/>
              <a:t> Assignment Operator</a:t>
            </a:r>
          </a:p>
        </p:txBody>
      </p:sp>
      <p:pic>
        <p:nvPicPr>
          <p:cNvPr id="52226" name="Picture 2" descr="https://4.bp.blogspot.com/-MXlPUwZc-8I/W2s-xaxxdDI/AAAAAAAAIbc/RmOb4M0dSq8uaWA2wdCW6MdhM9ApRJoaQCLcBGAs/s1600/Java%2Boperators.jpg"/>
          <p:cNvPicPr>
            <a:picLocks noChangeAspect="1" noChangeArrowheads="1"/>
          </p:cNvPicPr>
          <p:nvPr/>
        </p:nvPicPr>
        <p:blipFill>
          <a:blip r:embed="rId2"/>
          <a:srcRect/>
          <a:stretch>
            <a:fillRect/>
          </a:stretch>
        </p:blipFill>
        <p:spPr bwMode="auto">
          <a:xfrm>
            <a:off x="1524000" y="3048000"/>
            <a:ext cx="5638800" cy="3277621"/>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6247864"/>
          </a:xfrm>
          <a:prstGeom prst="rect">
            <a:avLst/>
          </a:prstGeom>
        </p:spPr>
        <p:txBody>
          <a:bodyPr wrap="square">
            <a:spAutoFit/>
          </a:bodyPr>
          <a:lstStyle/>
          <a:p>
            <a:pPr>
              <a:buFont typeface="Wingdings" pitchFamily="2" charset="2"/>
              <a:buChar char="§"/>
            </a:pPr>
            <a:r>
              <a:rPr lang="en-US" sz="2000" b="1" dirty="0" smtClean="0"/>
              <a:t> Java Unary Operator -</a:t>
            </a:r>
          </a:p>
          <a:p>
            <a:r>
              <a:rPr lang="en-US" sz="2000" dirty="0" smtClean="0"/>
              <a:t>The Java unary operators require only one operand. Unary operators are used to perform various operations i.e. –</a:t>
            </a:r>
          </a:p>
          <a:p>
            <a:pPr marL="914400" lvl="1" indent="-457200">
              <a:buFont typeface="+mj-lt"/>
              <a:buAutoNum type="arabicParenR"/>
            </a:pPr>
            <a:r>
              <a:rPr lang="en-US" sz="2000" dirty="0" smtClean="0"/>
              <a:t>incrementing/decrementing a value by one</a:t>
            </a:r>
          </a:p>
          <a:p>
            <a:pPr marL="914400" lvl="1" indent="-457200">
              <a:buFont typeface="+mj-lt"/>
              <a:buAutoNum type="arabicParenR"/>
            </a:pPr>
            <a:r>
              <a:rPr lang="en-US" sz="2000" dirty="0" smtClean="0"/>
              <a:t>negating an expression</a:t>
            </a:r>
          </a:p>
          <a:p>
            <a:pPr marL="914400" lvl="1" indent="-457200">
              <a:buFont typeface="+mj-lt"/>
              <a:buAutoNum type="arabicParenR"/>
            </a:pPr>
            <a:r>
              <a:rPr lang="en-US" sz="2000" dirty="0" smtClean="0"/>
              <a:t>inverting the value of a boolean</a:t>
            </a:r>
          </a:p>
          <a:p>
            <a:pPr marL="914400" lvl="1" indent="-457200"/>
            <a:endParaRPr lang="en-US" sz="2000" dirty="0" smtClean="0"/>
          </a:p>
          <a:p>
            <a:r>
              <a:rPr lang="en-US" sz="2000" b="1" dirty="0" smtClean="0"/>
              <a:t>Java Unary Operator Example: ++ and --</a:t>
            </a:r>
            <a:endParaRPr lang="en-US" sz="2000" dirty="0" smtClean="0"/>
          </a:p>
          <a:p>
            <a:r>
              <a:rPr lang="en-US" sz="2000" dirty="0" smtClean="0"/>
              <a:t>    </a:t>
            </a:r>
            <a:r>
              <a:rPr lang="en-US" sz="2000" b="1" dirty="0" smtClean="0">
                <a:solidFill>
                  <a:srgbClr val="FF0000"/>
                </a:solidFill>
              </a:rPr>
              <a:t>class OperatorExample</a:t>
            </a:r>
          </a:p>
          <a:p>
            <a:r>
              <a:rPr lang="en-US" sz="2000" b="1" dirty="0" smtClean="0">
                <a:solidFill>
                  <a:srgbClr val="FF0000"/>
                </a:solidFill>
              </a:rPr>
              <a:t>    {  </a:t>
            </a:r>
          </a:p>
          <a:p>
            <a:r>
              <a:rPr lang="en-US" sz="2000" b="1" dirty="0" smtClean="0">
                <a:solidFill>
                  <a:srgbClr val="FF0000"/>
                </a:solidFill>
              </a:rPr>
              <a:t>    	public static void main(String </a:t>
            </a:r>
            <a:r>
              <a:rPr lang="en-US" sz="2000" b="1" dirty="0" err="1" smtClean="0">
                <a:solidFill>
                  <a:srgbClr val="FF0000"/>
                </a:solidFill>
              </a:rPr>
              <a:t>args</a:t>
            </a:r>
            <a:r>
              <a:rPr lang="en-US" sz="2000" b="1" dirty="0" smtClean="0">
                <a:solidFill>
                  <a:srgbClr val="FF0000"/>
                </a:solidFill>
              </a:rPr>
              <a:t>[])</a:t>
            </a:r>
          </a:p>
          <a:p>
            <a:r>
              <a:rPr lang="en-US" sz="2000" b="1" dirty="0" smtClean="0">
                <a:solidFill>
                  <a:srgbClr val="FF0000"/>
                </a:solidFill>
              </a:rPr>
              <a:t>	{  </a:t>
            </a:r>
          </a:p>
          <a:p>
            <a:r>
              <a:rPr lang="en-US" sz="2000" b="1" dirty="0" smtClean="0">
                <a:solidFill>
                  <a:srgbClr val="FF0000"/>
                </a:solidFill>
              </a:rPr>
              <a:t>    		int x=10;  </a:t>
            </a:r>
          </a:p>
          <a:p>
            <a:r>
              <a:rPr lang="en-US" sz="2000" b="1" dirty="0" smtClean="0">
                <a:solidFill>
                  <a:srgbClr val="FF0000"/>
                </a:solidFill>
              </a:rPr>
              <a:t>    		</a:t>
            </a:r>
            <a:r>
              <a:rPr lang="en-US" sz="2000" b="1" dirty="0" err="1" smtClean="0">
                <a:solidFill>
                  <a:srgbClr val="FF0000"/>
                </a:solidFill>
              </a:rPr>
              <a:t>System.out.println</a:t>
            </a:r>
            <a:r>
              <a:rPr lang="en-US" sz="2000" b="1" dirty="0" smtClean="0">
                <a:solidFill>
                  <a:srgbClr val="FF0000"/>
                </a:solidFill>
              </a:rPr>
              <a:t>(x++); </a:t>
            </a:r>
          </a:p>
          <a:p>
            <a:r>
              <a:rPr lang="en-US" sz="2000" b="1" dirty="0" smtClean="0">
                <a:solidFill>
                  <a:srgbClr val="FF0000"/>
                </a:solidFill>
              </a:rPr>
              <a:t>    		System.out.println(++x);  </a:t>
            </a:r>
          </a:p>
          <a:p>
            <a:r>
              <a:rPr lang="en-US" sz="2000" b="1" dirty="0" smtClean="0">
                <a:solidFill>
                  <a:srgbClr val="FF0000"/>
                </a:solidFill>
              </a:rPr>
              <a:t>    		</a:t>
            </a:r>
            <a:r>
              <a:rPr lang="en-US" sz="2000" b="1" dirty="0" err="1" smtClean="0">
                <a:solidFill>
                  <a:srgbClr val="FF0000"/>
                </a:solidFill>
              </a:rPr>
              <a:t>System.out.println</a:t>
            </a:r>
            <a:r>
              <a:rPr lang="en-US" sz="2000" b="1" dirty="0" smtClean="0">
                <a:solidFill>
                  <a:srgbClr val="FF0000"/>
                </a:solidFill>
              </a:rPr>
              <a:t>(x--);  </a:t>
            </a:r>
          </a:p>
          <a:p>
            <a:r>
              <a:rPr lang="en-US" sz="2000" b="1" dirty="0" smtClean="0">
                <a:solidFill>
                  <a:srgbClr val="FF0000"/>
                </a:solidFill>
              </a:rPr>
              <a:t>    		System.out.println(--x);  </a:t>
            </a:r>
          </a:p>
          <a:p>
            <a:r>
              <a:rPr lang="en-US" sz="2000" b="1" dirty="0" smtClean="0">
                <a:solidFill>
                  <a:srgbClr val="FF0000"/>
                </a:solidFill>
              </a:rPr>
              <a:t>    	}</a:t>
            </a:r>
          </a:p>
          <a:p>
            <a:r>
              <a:rPr lang="en-US" sz="2000" b="1" dirty="0" smtClean="0">
                <a:solidFill>
                  <a:srgbClr val="FF0000"/>
                </a:solidFill>
              </a:rPr>
              <a:t>     } </a:t>
            </a:r>
          </a:p>
          <a:p>
            <a:pPr marL="457200" indent="-457200"/>
            <a:endParaRPr lang="en-US" sz="2000" dirty="0"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5324535"/>
          </a:xfrm>
          <a:prstGeom prst="rect">
            <a:avLst/>
          </a:prstGeom>
        </p:spPr>
        <p:txBody>
          <a:bodyPr wrap="square">
            <a:spAutoFit/>
          </a:bodyPr>
          <a:lstStyle/>
          <a:p>
            <a:r>
              <a:rPr lang="en-US" sz="2000" b="1" dirty="0" smtClean="0"/>
              <a:t>Java Unary Operator Example: ~ and ! --</a:t>
            </a:r>
          </a:p>
          <a:p>
            <a:endParaRPr lang="en-US" sz="2000" dirty="0" smtClean="0"/>
          </a:p>
          <a:p>
            <a:r>
              <a:rPr lang="en-US" sz="2000" dirty="0" smtClean="0"/>
              <a:t>    </a:t>
            </a:r>
            <a:r>
              <a:rPr lang="en-US" sz="2000" b="1" dirty="0" smtClean="0">
                <a:solidFill>
                  <a:srgbClr val="FF0000"/>
                </a:solidFill>
              </a:rPr>
              <a:t>class OperatorExample</a:t>
            </a:r>
          </a:p>
          <a:p>
            <a:r>
              <a:rPr lang="en-US" sz="2000" b="1" dirty="0" smtClean="0">
                <a:solidFill>
                  <a:srgbClr val="FF0000"/>
                </a:solidFill>
              </a:rPr>
              <a:t>    {  </a:t>
            </a:r>
          </a:p>
          <a:p>
            <a:r>
              <a:rPr lang="en-US" sz="2000" b="1" dirty="0" smtClean="0">
                <a:solidFill>
                  <a:srgbClr val="FF0000"/>
                </a:solidFill>
              </a:rPr>
              <a:t>    	public static void main(String </a:t>
            </a:r>
            <a:r>
              <a:rPr lang="en-US" sz="2000" b="1" dirty="0" err="1" smtClean="0">
                <a:solidFill>
                  <a:srgbClr val="FF0000"/>
                </a:solidFill>
              </a:rPr>
              <a:t>args</a:t>
            </a:r>
            <a:r>
              <a:rPr lang="en-US" sz="2000" b="1" dirty="0" smtClean="0">
                <a:solidFill>
                  <a:srgbClr val="FF0000"/>
                </a:solidFill>
              </a:rPr>
              <a:t>[])</a:t>
            </a:r>
          </a:p>
          <a:p>
            <a:r>
              <a:rPr lang="en-US" sz="2000" b="1" dirty="0" smtClean="0">
                <a:solidFill>
                  <a:srgbClr val="FF0000"/>
                </a:solidFill>
              </a:rPr>
              <a:t>	{  </a:t>
            </a:r>
          </a:p>
          <a:p>
            <a:r>
              <a:rPr lang="en-US" sz="2000" b="1" dirty="0" smtClean="0">
                <a:solidFill>
                  <a:srgbClr val="FF0000"/>
                </a:solidFill>
              </a:rPr>
              <a:t>    		int a=10;  </a:t>
            </a:r>
          </a:p>
          <a:p>
            <a:r>
              <a:rPr lang="en-US" sz="2000" b="1" dirty="0" smtClean="0">
                <a:solidFill>
                  <a:srgbClr val="FF0000"/>
                </a:solidFill>
              </a:rPr>
              <a:t>    		int b=-10;  </a:t>
            </a:r>
          </a:p>
          <a:p>
            <a:r>
              <a:rPr lang="en-US" sz="2000" b="1" dirty="0" smtClean="0">
                <a:solidFill>
                  <a:srgbClr val="FF0000"/>
                </a:solidFill>
              </a:rPr>
              <a:t>    		boolean c=true;  </a:t>
            </a:r>
          </a:p>
          <a:p>
            <a:r>
              <a:rPr lang="en-US" sz="2000" b="1" dirty="0" smtClean="0">
                <a:solidFill>
                  <a:srgbClr val="FF0000"/>
                </a:solidFill>
              </a:rPr>
              <a:t>    		boolean d=false;  </a:t>
            </a:r>
          </a:p>
          <a:p>
            <a:r>
              <a:rPr lang="en-US" sz="2000" b="1" dirty="0" smtClean="0">
                <a:solidFill>
                  <a:srgbClr val="FF0000"/>
                </a:solidFill>
              </a:rPr>
              <a:t>    </a:t>
            </a:r>
          </a:p>
          <a:p>
            <a:r>
              <a:rPr lang="en-US" sz="2000" b="1" dirty="0" smtClean="0">
                <a:solidFill>
                  <a:srgbClr val="FF0000"/>
                </a:solidFill>
              </a:rPr>
              <a:t>		System.out.println(~a);  </a:t>
            </a:r>
          </a:p>
          <a:p>
            <a:r>
              <a:rPr lang="en-US" sz="2000" b="1" dirty="0" smtClean="0">
                <a:solidFill>
                  <a:srgbClr val="FF0000"/>
                </a:solidFill>
              </a:rPr>
              <a:t>    		System.out.println(~b);  </a:t>
            </a:r>
          </a:p>
          <a:p>
            <a:r>
              <a:rPr lang="en-US" sz="2000" b="1" dirty="0" smtClean="0">
                <a:solidFill>
                  <a:srgbClr val="FF0000"/>
                </a:solidFill>
              </a:rPr>
              <a:t>    		System.out.println(!c);  </a:t>
            </a:r>
          </a:p>
          <a:p>
            <a:r>
              <a:rPr lang="en-US" sz="2000" b="1" dirty="0" smtClean="0">
                <a:solidFill>
                  <a:srgbClr val="FF0000"/>
                </a:solidFill>
              </a:rPr>
              <a:t>    		System.out.println(!d);  </a:t>
            </a:r>
          </a:p>
          <a:p>
            <a:r>
              <a:rPr lang="en-US" sz="2000" b="1" dirty="0" smtClean="0">
                <a:solidFill>
                  <a:srgbClr val="FF0000"/>
                </a:solidFill>
              </a:rPr>
              <a:t>    	}</a:t>
            </a:r>
          </a:p>
          <a:p>
            <a:r>
              <a:rPr lang="en-US" sz="2000" b="1" dirty="0" smtClean="0">
                <a:solidFill>
                  <a:srgbClr val="FF0000"/>
                </a:solidFill>
              </a:rPr>
              <a:t>    } </a:t>
            </a:r>
            <a:endParaRPr lang="en-US" sz="2000" b="1" dirty="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41042"/>
            <a:ext cx="8686800" cy="6247864"/>
          </a:xfrm>
          <a:prstGeom prst="rect">
            <a:avLst/>
          </a:prstGeom>
        </p:spPr>
        <p:txBody>
          <a:bodyPr wrap="square">
            <a:spAutoFit/>
          </a:bodyPr>
          <a:lstStyle/>
          <a:p>
            <a:pPr>
              <a:buFont typeface="Wingdings" pitchFamily="2" charset="2"/>
              <a:buChar char="§"/>
            </a:pPr>
            <a:r>
              <a:rPr lang="en-US" sz="2000" b="1" dirty="0" smtClean="0"/>
              <a:t> Java Arithmetic Operators –</a:t>
            </a:r>
          </a:p>
          <a:p>
            <a:pPr algn="just"/>
            <a:r>
              <a:rPr lang="en-US" sz="2000" dirty="0" smtClean="0"/>
              <a:t>Java arithmetic operators are used to perform addition, subtraction, multiplication, division and modulo operations. They act as basic mathematical operations.</a:t>
            </a:r>
          </a:p>
          <a:p>
            <a:pPr algn="just"/>
            <a:endParaRPr lang="en-US" sz="2000" dirty="0" smtClean="0"/>
          </a:p>
          <a:p>
            <a:pPr algn="just"/>
            <a:r>
              <a:rPr lang="en-US" sz="2000" b="1" dirty="0" smtClean="0"/>
              <a:t>Java Arithmetic Operator Example –</a:t>
            </a:r>
          </a:p>
          <a:p>
            <a:r>
              <a:rPr lang="en-US" sz="2000" dirty="0" smtClean="0"/>
              <a:t>    </a:t>
            </a:r>
            <a:r>
              <a:rPr lang="en-US" sz="2000" b="1" dirty="0" smtClean="0">
                <a:solidFill>
                  <a:srgbClr val="FF0000"/>
                </a:solidFill>
              </a:rPr>
              <a:t>class OperatorExample</a:t>
            </a:r>
          </a:p>
          <a:p>
            <a:r>
              <a:rPr lang="en-US" sz="2000" b="1" dirty="0" smtClean="0">
                <a:solidFill>
                  <a:srgbClr val="FF0000"/>
                </a:solidFill>
              </a:rPr>
              <a:t>    {  </a:t>
            </a:r>
          </a:p>
          <a:p>
            <a:r>
              <a:rPr lang="en-US" sz="2000" b="1" dirty="0" smtClean="0">
                <a:solidFill>
                  <a:srgbClr val="FF0000"/>
                </a:solidFill>
              </a:rPr>
              <a:t>    	public static void main(String </a:t>
            </a:r>
            <a:r>
              <a:rPr lang="en-US" sz="2000" b="1" dirty="0" err="1" smtClean="0">
                <a:solidFill>
                  <a:srgbClr val="FF0000"/>
                </a:solidFill>
              </a:rPr>
              <a:t>args</a:t>
            </a:r>
            <a:r>
              <a:rPr lang="en-US" sz="2000" b="1" dirty="0" smtClean="0">
                <a:solidFill>
                  <a:srgbClr val="FF0000"/>
                </a:solidFill>
              </a:rPr>
              <a:t>[])</a:t>
            </a:r>
          </a:p>
          <a:p>
            <a:r>
              <a:rPr lang="en-US" sz="2000" b="1" dirty="0" smtClean="0">
                <a:solidFill>
                  <a:srgbClr val="FF0000"/>
                </a:solidFill>
              </a:rPr>
              <a:t>	{  </a:t>
            </a:r>
          </a:p>
          <a:p>
            <a:r>
              <a:rPr lang="en-US" sz="2000" b="1" dirty="0" smtClean="0">
                <a:solidFill>
                  <a:srgbClr val="FF0000"/>
                </a:solidFill>
              </a:rPr>
              <a:t>    		int a=10;  </a:t>
            </a:r>
          </a:p>
          <a:p>
            <a:r>
              <a:rPr lang="en-US" sz="2000" b="1" dirty="0" smtClean="0">
                <a:solidFill>
                  <a:srgbClr val="FF0000"/>
                </a:solidFill>
              </a:rPr>
              <a:t>    		int b=5;  </a:t>
            </a:r>
          </a:p>
          <a:p>
            <a:r>
              <a:rPr lang="en-US" sz="2000" b="1" dirty="0" smtClean="0">
                <a:solidFill>
                  <a:srgbClr val="FF0000"/>
                </a:solidFill>
              </a:rPr>
              <a:t>    </a:t>
            </a:r>
          </a:p>
          <a:p>
            <a:r>
              <a:rPr lang="en-US" sz="2000" b="1" dirty="0" smtClean="0">
                <a:solidFill>
                  <a:srgbClr val="FF0000"/>
                </a:solidFill>
              </a:rPr>
              <a:t>		</a:t>
            </a:r>
            <a:r>
              <a:rPr lang="en-US" sz="2000" b="1" dirty="0" err="1" smtClean="0">
                <a:solidFill>
                  <a:srgbClr val="FF0000"/>
                </a:solidFill>
              </a:rPr>
              <a:t>System.out.println</a:t>
            </a:r>
            <a:r>
              <a:rPr lang="en-US" sz="2000" b="1" dirty="0" smtClean="0">
                <a:solidFill>
                  <a:srgbClr val="FF0000"/>
                </a:solidFill>
              </a:rPr>
              <a:t>(</a:t>
            </a:r>
            <a:r>
              <a:rPr lang="en-US" sz="2000" b="1" dirty="0" err="1" smtClean="0">
                <a:solidFill>
                  <a:srgbClr val="FF0000"/>
                </a:solidFill>
              </a:rPr>
              <a:t>a+b</a:t>
            </a:r>
            <a:r>
              <a:rPr lang="en-US" sz="2000" b="1" dirty="0" smtClean="0">
                <a:solidFill>
                  <a:srgbClr val="FF0000"/>
                </a:solidFill>
              </a:rPr>
              <a:t>);  </a:t>
            </a:r>
          </a:p>
          <a:p>
            <a:r>
              <a:rPr lang="en-US" sz="2000" b="1" dirty="0" smtClean="0">
                <a:solidFill>
                  <a:srgbClr val="FF0000"/>
                </a:solidFill>
              </a:rPr>
              <a:t>    		</a:t>
            </a:r>
            <a:r>
              <a:rPr lang="en-US" sz="2000" b="1" dirty="0" err="1" smtClean="0">
                <a:solidFill>
                  <a:srgbClr val="FF0000"/>
                </a:solidFill>
              </a:rPr>
              <a:t>System.out.println</a:t>
            </a:r>
            <a:r>
              <a:rPr lang="en-US" sz="2000" b="1" dirty="0" smtClean="0">
                <a:solidFill>
                  <a:srgbClr val="FF0000"/>
                </a:solidFill>
              </a:rPr>
              <a:t>(a-b);  </a:t>
            </a:r>
          </a:p>
          <a:p>
            <a:r>
              <a:rPr lang="en-US" sz="2000" b="1" dirty="0" smtClean="0">
                <a:solidFill>
                  <a:srgbClr val="FF0000"/>
                </a:solidFill>
              </a:rPr>
              <a:t>    		</a:t>
            </a:r>
            <a:r>
              <a:rPr lang="en-US" sz="2000" b="1" dirty="0" err="1" smtClean="0">
                <a:solidFill>
                  <a:srgbClr val="FF0000"/>
                </a:solidFill>
              </a:rPr>
              <a:t>System.out.println</a:t>
            </a:r>
            <a:r>
              <a:rPr lang="en-US" sz="2000" b="1" dirty="0" smtClean="0">
                <a:solidFill>
                  <a:srgbClr val="FF0000"/>
                </a:solidFill>
              </a:rPr>
              <a:t>(a*b);  </a:t>
            </a:r>
          </a:p>
          <a:p>
            <a:r>
              <a:rPr lang="en-US" sz="2000" b="1" dirty="0" smtClean="0">
                <a:solidFill>
                  <a:srgbClr val="FF0000"/>
                </a:solidFill>
              </a:rPr>
              <a:t>    		</a:t>
            </a:r>
            <a:r>
              <a:rPr lang="en-US" sz="2000" b="1" dirty="0" err="1" smtClean="0">
                <a:solidFill>
                  <a:srgbClr val="FF0000"/>
                </a:solidFill>
              </a:rPr>
              <a:t>System.out.println</a:t>
            </a:r>
            <a:r>
              <a:rPr lang="en-US" sz="2000" b="1" dirty="0" smtClean="0">
                <a:solidFill>
                  <a:srgbClr val="FF0000"/>
                </a:solidFill>
              </a:rPr>
              <a:t>(a/b);  </a:t>
            </a:r>
          </a:p>
          <a:p>
            <a:r>
              <a:rPr lang="en-US" sz="2000" b="1" dirty="0" smtClean="0">
                <a:solidFill>
                  <a:srgbClr val="FF0000"/>
                </a:solidFill>
              </a:rPr>
              <a:t>    		</a:t>
            </a:r>
            <a:r>
              <a:rPr lang="en-US" sz="2000" b="1" dirty="0" err="1" smtClean="0">
                <a:solidFill>
                  <a:srgbClr val="FF0000"/>
                </a:solidFill>
              </a:rPr>
              <a:t>System.out.println</a:t>
            </a:r>
            <a:r>
              <a:rPr lang="en-US" sz="2000" b="1" dirty="0" smtClean="0">
                <a:solidFill>
                  <a:srgbClr val="FF0000"/>
                </a:solidFill>
              </a:rPr>
              <a:t>(</a:t>
            </a:r>
            <a:r>
              <a:rPr lang="en-US" sz="2000" b="1" dirty="0" err="1" smtClean="0">
                <a:solidFill>
                  <a:srgbClr val="FF0000"/>
                </a:solidFill>
              </a:rPr>
              <a:t>a%b</a:t>
            </a:r>
            <a:r>
              <a:rPr lang="en-US" sz="2000" b="1" dirty="0" smtClean="0">
                <a:solidFill>
                  <a:srgbClr val="FF0000"/>
                </a:solidFill>
              </a:rPr>
              <a:t>);  </a:t>
            </a:r>
          </a:p>
          <a:p>
            <a:r>
              <a:rPr lang="en-US" sz="2000" b="1" dirty="0" smtClean="0">
                <a:solidFill>
                  <a:srgbClr val="FF0000"/>
                </a:solidFill>
              </a:rPr>
              <a:t>    	}</a:t>
            </a:r>
          </a:p>
          <a:p>
            <a:r>
              <a:rPr lang="en-US" sz="2000" b="1" dirty="0" smtClean="0">
                <a:solidFill>
                  <a:srgbClr val="FF0000"/>
                </a:solidFill>
              </a:rPr>
              <a:t>    } </a:t>
            </a:r>
            <a:endParaRPr lang="en-US" sz="2000" b="1" dirty="0">
              <a:solidFill>
                <a:srgbClr val="FF000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6247864"/>
          </a:xfrm>
          <a:prstGeom prst="rect">
            <a:avLst/>
          </a:prstGeom>
        </p:spPr>
        <p:txBody>
          <a:bodyPr wrap="square">
            <a:spAutoFit/>
          </a:bodyPr>
          <a:lstStyle/>
          <a:p>
            <a:r>
              <a:rPr lang="en-US" sz="2000" b="1" dirty="0" smtClean="0"/>
              <a:t>Java Arithmetic Operator Example: Expression –</a:t>
            </a:r>
          </a:p>
          <a:p>
            <a:r>
              <a:rPr lang="en-US" sz="2000" dirty="0" smtClean="0"/>
              <a:t>    </a:t>
            </a:r>
            <a:r>
              <a:rPr lang="en-US" sz="2000" b="1" dirty="0" smtClean="0">
                <a:solidFill>
                  <a:srgbClr val="FF0000"/>
                </a:solidFill>
              </a:rPr>
              <a:t>class OperatorExample {  </a:t>
            </a:r>
          </a:p>
          <a:p>
            <a:r>
              <a:rPr lang="en-US" sz="2000" b="1" dirty="0" smtClean="0">
                <a:solidFill>
                  <a:srgbClr val="FF0000"/>
                </a:solidFill>
              </a:rPr>
              <a:t>    	public static void main(String </a:t>
            </a:r>
            <a:r>
              <a:rPr lang="en-US" sz="2000" b="1" dirty="0" err="1" smtClean="0">
                <a:solidFill>
                  <a:srgbClr val="FF0000"/>
                </a:solidFill>
              </a:rPr>
              <a:t>args</a:t>
            </a:r>
            <a:r>
              <a:rPr lang="en-US" sz="2000" b="1" dirty="0" smtClean="0">
                <a:solidFill>
                  <a:srgbClr val="FF0000"/>
                </a:solidFill>
              </a:rPr>
              <a:t>[]) {  </a:t>
            </a:r>
          </a:p>
          <a:p>
            <a:r>
              <a:rPr lang="en-US" sz="2000" b="1" dirty="0" smtClean="0">
                <a:solidFill>
                  <a:srgbClr val="FF0000"/>
                </a:solidFill>
              </a:rPr>
              <a:t>    		</a:t>
            </a:r>
            <a:r>
              <a:rPr lang="en-US" sz="2000" b="1" dirty="0" err="1" smtClean="0">
                <a:solidFill>
                  <a:srgbClr val="FF0000"/>
                </a:solidFill>
              </a:rPr>
              <a:t>System.out.println</a:t>
            </a:r>
            <a:r>
              <a:rPr lang="en-US" sz="2000" b="1" dirty="0" smtClean="0">
                <a:solidFill>
                  <a:srgbClr val="FF0000"/>
                </a:solidFill>
              </a:rPr>
              <a:t>(10*10/5+3-1*4/2);  </a:t>
            </a:r>
          </a:p>
          <a:p>
            <a:r>
              <a:rPr lang="en-US" sz="2000" b="1" dirty="0" smtClean="0">
                <a:solidFill>
                  <a:srgbClr val="FF0000"/>
                </a:solidFill>
              </a:rPr>
              <a:t>    	}</a:t>
            </a:r>
          </a:p>
          <a:p>
            <a:r>
              <a:rPr lang="en-US" sz="2000" b="1" dirty="0" smtClean="0">
                <a:solidFill>
                  <a:srgbClr val="FF0000"/>
                </a:solidFill>
              </a:rPr>
              <a:t>    }</a:t>
            </a:r>
            <a:r>
              <a:rPr lang="en-US" sz="2000" dirty="0" smtClean="0"/>
              <a:t> </a:t>
            </a:r>
          </a:p>
          <a:p>
            <a:endParaRPr lang="en-US" sz="2000" dirty="0" smtClean="0"/>
          </a:p>
          <a:p>
            <a:pPr>
              <a:buFont typeface="Wingdings" pitchFamily="2" charset="2"/>
              <a:buChar char="§"/>
            </a:pPr>
            <a:r>
              <a:rPr lang="en-US" sz="2000" b="1" dirty="0" smtClean="0"/>
              <a:t> Java Left Shift Operator -</a:t>
            </a:r>
          </a:p>
          <a:p>
            <a:pPr algn="just"/>
            <a:r>
              <a:rPr lang="en-US" sz="2000" dirty="0" smtClean="0"/>
              <a:t>The Java left shift operator &lt;&lt; is used to shift all of the bits in a value to the left side of a specified number of times.</a:t>
            </a:r>
          </a:p>
          <a:p>
            <a:pPr algn="just"/>
            <a:endParaRPr lang="en-US" sz="2000" dirty="0" smtClean="0"/>
          </a:p>
          <a:p>
            <a:r>
              <a:rPr lang="en-US" sz="2000" b="1" dirty="0" smtClean="0"/>
              <a:t>Java Left Shift Operator Example --</a:t>
            </a:r>
            <a:endParaRPr lang="en-US" sz="2000" dirty="0" smtClean="0"/>
          </a:p>
          <a:p>
            <a:r>
              <a:rPr lang="en-US" sz="2000" dirty="0" smtClean="0"/>
              <a:t>    </a:t>
            </a:r>
            <a:r>
              <a:rPr lang="en-US" sz="2000" b="1" dirty="0" smtClean="0">
                <a:solidFill>
                  <a:srgbClr val="FF0000"/>
                </a:solidFill>
              </a:rPr>
              <a:t>class OperatorExample {  </a:t>
            </a:r>
          </a:p>
          <a:p>
            <a:r>
              <a:rPr lang="en-US" sz="2000" b="1" dirty="0" smtClean="0">
                <a:solidFill>
                  <a:srgbClr val="FF0000"/>
                </a:solidFill>
              </a:rPr>
              <a:t>    	public static void main(String </a:t>
            </a:r>
            <a:r>
              <a:rPr lang="en-US" sz="2000" b="1" dirty="0" err="1" smtClean="0">
                <a:solidFill>
                  <a:srgbClr val="FF0000"/>
                </a:solidFill>
              </a:rPr>
              <a:t>args</a:t>
            </a:r>
            <a:r>
              <a:rPr lang="en-US" sz="2000" b="1" dirty="0" smtClean="0">
                <a:solidFill>
                  <a:srgbClr val="FF0000"/>
                </a:solidFill>
              </a:rPr>
              <a:t>[]) {  </a:t>
            </a:r>
          </a:p>
          <a:p>
            <a:r>
              <a:rPr lang="en-US" sz="2000" b="1" dirty="0" smtClean="0">
                <a:solidFill>
                  <a:srgbClr val="FF0000"/>
                </a:solidFill>
              </a:rPr>
              <a:t>    		</a:t>
            </a:r>
            <a:r>
              <a:rPr lang="en-US" sz="2000" b="1" dirty="0" err="1" smtClean="0">
                <a:solidFill>
                  <a:srgbClr val="FF0000"/>
                </a:solidFill>
              </a:rPr>
              <a:t>System.out.println</a:t>
            </a:r>
            <a:r>
              <a:rPr lang="en-US" sz="2000" b="1" dirty="0" smtClean="0">
                <a:solidFill>
                  <a:srgbClr val="FF0000"/>
                </a:solidFill>
              </a:rPr>
              <a:t>(10&lt;&lt;2);	  </a:t>
            </a:r>
          </a:p>
          <a:p>
            <a:r>
              <a:rPr lang="en-US" sz="2000" b="1" dirty="0" smtClean="0">
                <a:solidFill>
                  <a:srgbClr val="FF0000"/>
                </a:solidFill>
              </a:rPr>
              <a:t>    		</a:t>
            </a:r>
            <a:r>
              <a:rPr lang="en-US" sz="2000" b="1" dirty="0" err="1" smtClean="0">
                <a:solidFill>
                  <a:srgbClr val="FF0000"/>
                </a:solidFill>
              </a:rPr>
              <a:t>System.out.println</a:t>
            </a:r>
            <a:r>
              <a:rPr lang="en-US" sz="2000" b="1" dirty="0" smtClean="0">
                <a:solidFill>
                  <a:srgbClr val="FF0000"/>
                </a:solidFill>
              </a:rPr>
              <a:t>(10&lt;&lt;3);	  </a:t>
            </a:r>
          </a:p>
          <a:p>
            <a:r>
              <a:rPr lang="en-US" sz="2000" b="1" dirty="0" smtClean="0">
                <a:solidFill>
                  <a:srgbClr val="FF0000"/>
                </a:solidFill>
              </a:rPr>
              <a:t>    		</a:t>
            </a:r>
            <a:r>
              <a:rPr lang="en-US" sz="2000" b="1" dirty="0" err="1" smtClean="0">
                <a:solidFill>
                  <a:srgbClr val="FF0000"/>
                </a:solidFill>
              </a:rPr>
              <a:t>System.out.println</a:t>
            </a:r>
            <a:r>
              <a:rPr lang="en-US" sz="2000" b="1" dirty="0" smtClean="0">
                <a:solidFill>
                  <a:srgbClr val="FF0000"/>
                </a:solidFill>
              </a:rPr>
              <a:t>(20&lt;&lt;2);	  </a:t>
            </a:r>
          </a:p>
          <a:p>
            <a:r>
              <a:rPr lang="en-US" sz="2000" b="1" dirty="0" smtClean="0">
                <a:solidFill>
                  <a:srgbClr val="FF0000"/>
                </a:solidFill>
              </a:rPr>
              <a:t>    		</a:t>
            </a:r>
            <a:r>
              <a:rPr lang="en-US" sz="2000" b="1" dirty="0" err="1" smtClean="0">
                <a:solidFill>
                  <a:srgbClr val="FF0000"/>
                </a:solidFill>
              </a:rPr>
              <a:t>System.out.println</a:t>
            </a:r>
            <a:r>
              <a:rPr lang="en-US" sz="2000" b="1" dirty="0" smtClean="0">
                <a:solidFill>
                  <a:srgbClr val="FF0000"/>
                </a:solidFill>
              </a:rPr>
              <a:t>(15&lt;&lt;4);	</a:t>
            </a:r>
          </a:p>
          <a:p>
            <a:r>
              <a:rPr lang="en-US" sz="2000" b="1" dirty="0" smtClean="0">
                <a:solidFill>
                  <a:srgbClr val="FF0000"/>
                </a:solidFill>
              </a:rPr>
              <a:t>    	}</a:t>
            </a:r>
          </a:p>
          <a:p>
            <a:r>
              <a:rPr lang="en-US" sz="2000" b="1" dirty="0" smtClean="0">
                <a:solidFill>
                  <a:srgbClr val="FF0000"/>
                </a:solidFill>
              </a:rPr>
              <a:t>    }</a:t>
            </a:r>
            <a:r>
              <a:rPr lang="en-US" sz="2000" dirty="0" smtClean="0"/>
              <a:t> </a:t>
            </a:r>
            <a:endParaRPr lang="en-US"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4401205"/>
          </a:xfrm>
          <a:prstGeom prst="rect">
            <a:avLst/>
          </a:prstGeom>
        </p:spPr>
        <p:txBody>
          <a:bodyPr wrap="square">
            <a:spAutoFit/>
          </a:bodyPr>
          <a:lstStyle/>
          <a:p>
            <a:pPr>
              <a:buFont typeface="Wingdings" pitchFamily="2" charset="2"/>
              <a:buChar char="§"/>
            </a:pPr>
            <a:r>
              <a:rPr lang="en-US" sz="2000" b="1" dirty="0" smtClean="0"/>
              <a:t> Java Right Shift Operator –</a:t>
            </a:r>
          </a:p>
          <a:p>
            <a:pPr algn="just"/>
            <a:r>
              <a:rPr lang="en-US" sz="2000" dirty="0" smtClean="0"/>
              <a:t>The Java right shift operator &gt;&gt; is used to move left operands value to right by the number of bits specified by the right operand.</a:t>
            </a:r>
          </a:p>
          <a:p>
            <a:pPr algn="just"/>
            <a:endParaRPr lang="en-US" sz="2000" dirty="0" smtClean="0"/>
          </a:p>
          <a:p>
            <a:r>
              <a:rPr lang="en-US" sz="2000" b="1" dirty="0" smtClean="0"/>
              <a:t>Java Right Shift Operator Example --</a:t>
            </a:r>
            <a:endParaRPr lang="en-US" sz="2000" dirty="0" smtClean="0"/>
          </a:p>
          <a:p>
            <a:r>
              <a:rPr lang="en-US" sz="2000" dirty="0" smtClean="0"/>
              <a:t>    </a:t>
            </a:r>
            <a:r>
              <a:rPr lang="en-US" sz="2000" b="1" dirty="0" smtClean="0">
                <a:solidFill>
                  <a:srgbClr val="FF0000"/>
                </a:solidFill>
              </a:rPr>
              <a:t>class OperatorExample </a:t>
            </a:r>
          </a:p>
          <a:p>
            <a:r>
              <a:rPr lang="en-US" sz="2000" b="1" dirty="0" smtClean="0">
                <a:solidFill>
                  <a:srgbClr val="FF0000"/>
                </a:solidFill>
              </a:rPr>
              <a:t>    {  </a:t>
            </a:r>
          </a:p>
          <a:p>
            <a:r>
              <a:rPr lang="en-US" sz="2000" b="1" dirty="0" smtClean="0">
                <a:solidFill>
                  <a:srgbClr val="FF0000"/>
                </a:solidFill>
              </a:rPr>
              <a:t>    	public static void main(String </a:t>
            </a:r>
            <a:r>
              <a:rPr lang="en-US" sz="2000" b="1" dirty="0" err="1" smtClean="0">
                <a:solidFill>
                  <a:srgbClr val="FF0000"/>
                </a:solidFill>
              </a:rPr>
              <a:t>args</a:t>
            </a:r>
            <a:r>
              <a:rPr lang="en-US" sz="2000" b="1" dirty="0" smtClean="0">
                <a:solidFill>
                  <a:srgbClr val="FF0000"/>
                </a:solidFill>
              </a:rPr>
              <a:t>[]) </a:t>
            </a:r>
          </a:p>
          <a:p>
            <a:r>
              <a:rPr lang="en-US" sz="2000" b="1" dirty="0" smtClean="0">
                <a:solidFill>
                  <a:srgbClr val="FF0000"/>
                </a:solidFill>
              </a:rPr>
              <a:t>	{  </a:t>
            </a:r>
          </a:p>
          <a:p>
            <a:r>
              <a:rPr lang="en-US" sz="2000" b="1" dirty="0" smtClean="0">
                <a:solidFill>
                  <a:srgbClr val="FF0000"/>
                </a:solidFill>
              </a:rPr>
              <a:t>    		</a:t>
            </a:r>
            <a:r>
              <a:rPr lang="en-US" sz="2000" b="1" dirty="0" err="1" smtClean="0">
                <a:solidFill>
                  <a:srgbClr val="FF0000"/>
                </a:solidFill>
              </a:rPr>
              <a:t>System.out.println</a:t>
            </a:r>
            <a:r>
              <a:rPr lang="en-US" sz="2000" b="1" dirty="0" smtClean="0">
                <a:solidFill>
                  <a:srgbClr val="FF0000"/>
                </a:solidFill>
              </a:rPr>
              <a:t>(10&gt;&gt;2);  </a:t>
            </a:r>
          </a:p>
          <a:p>
            <a:r>
              <a:rPr lang="en-US" sz="2000" b="1" dirty="0" smtClean="0">
                <a:solidFill>
                  <a:srgbClr val="FF0000"/>
                </a:solidFill>
              </a:rPr>
              <a:t>    		</a:t>
            </a:r>
            <a:r>
              <a:rPr lang="en-US" sz="2000" b="1" dirty="0" err="1" smtClean="0">
                <a:solidFill>
                  <a:srgbClr val="FF0000"/>
                </a:solidFill>
              </a:rPr>
              <a:t>System.out.println</a:t>
            </a:r>
            <a:r>
              <a:rPr lang="en-US" sz="2000" b="1" dirty="0" smtClean="0">
                <a:solidFill>
                  <a:srgbClr val="FF0000"/>
                </a:solidFill>
              </a:rPr>
              <a:t>(20&gt;&gt;2);  </a:t>
            </a:r>
          </a:p>
          <a:p>
            <a:r>
              <a:rPr lang="en-US" sz="2000" b="1" dirty="0" smtClean="0">
                <a:solidFill>
                  <a:srgbClr val="FF0000"/>
                </a:solidFill>
              </a:rPr>
              <a:t>    		</a:t>
            </a:r>
            <a:r>
              <a:rPr lang="en-US" sz="2000" b="1" dirty="0" err="1" smtClean="0">
                <a:solidFill>
                  <a:srgbClr val="FF0000"/>
                </a:solidFill>
              </a:rPr>
              <a:t>System.out.println</a:t>
            </a:r>
            <a:r>
              <a:rPr lang="en-US" sz="2000" b="1" dirty="0" smtClean="0">
                <a:solidFill>
                  <a:srgbClr val="FF0000"/>
                </a:solidFill>
              </a:rPr>
              <a:t>(20&gt;&gt;3);  </a:t>
            </a:r>
          </a:p>
          <a:p>
            <a:r>
              <a:rPr lang="en-US" sz="2000" b="1" dirty="0" smtClean="0">
                <a:solidFill>
                  <a:srgbClr val="FF0000"/>
                </a:solidFill>
              </a:rPr>
              <a:t>    	}</a:t>
            </a:r>
          </a:p>
          <a:p>
            <a:r>
              <a:rPr lang="en-US" sz="2000" b="1" dirty="0" smtClean="0">
                <a:solidFill>
                  <a:srgbClr val="FF0000"/>
                </a:solidFill>
              </a:rPr>
              <a:t>    }</a:t>
            </a:r>
            <a:r>
              <a:rPr lang="en-US" sz="2000" dirty="0" smtClean="0"/>
              <a:t> </a:t>
            </a:r>
            <a:endParaRPr lang="en-US"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5632311"/>
          </a:xfrm>
          <a:prstGeom prst="rect">
            <a:avLst/>
          </a:prstGeom>
        </p:spPr>
        <p:txBody>
          <a:bodyPr wrap="square">
            <a:spAutoFit/>
          </a:bodyPr>
          <a:lstStyle/>
          <a:p>
            <a:endParaRPr lang="en-US" sz="2000" b="1" dirty="0" smtClean="0"/>
          </a:p>
          <a:p>
            <a:pPr>
              <a:buFont typeface="Wingdings" pitchFamily="2" charset="2"/>
              <a:buChar char="§"/>
            </a:pPr>
            <a:r>
              <a:rPr lang="en-US" sz="2000" b="1" dirty="0" smtClean="0"/>
              <a:t> Java AND Operator Example: Logical &amp;&amp; and Bitwise &amp; -</a:t>
            </a:r>
          </a:p>
          <a:p>
            <a:pPr algn="just"/>
            <a:r>
              <a:rPr lang="en-US" sz="2000" dirty="0" smtClean="0"/>
              <a:t>The logical &amp;&amp; operator doesn't check second condition if first condition is false. It checks second condition only if first one is true. The bitwise &amp; operator always checks both conditions whether first condition is true or false.</a:t>
            </a:r>
          </a:p>
          <a:p>
            <a:endParaRPr lang="en-US" sz="2000" dirty="0" smtClean="0"/>
          </a:p>
          <a:p>
            <a:r>
              <a:rPr lang="en-US" sz="2000" b="1" dirty="0" smtClean="0">
                <a:solidFill>
                  <a:srgbClr val="FF0000"/>
                </a:solidFill>
              </a:rPr>
              <a:t>    class OperatorExample</a:t>
            </a:r>
          </a:p>
          <a:p>
            <a:r>
              <a:rPr lang="en-US" sz="2000" b="1" dirty="0" smtClean="0">
                <a:solidFill>
                  <a:srgbClr val="FF0000"/>
                </a:solidFill>
              </a:rPr>
              <a:t>    {  </a:t>
            </a:r>
          </a:p>
          <a:p>
            <a:r>
              <a:rPr lang="en-US" sz="2000" b="1" dirty="0" smtClean="0">
                <a:solidFill>
                  <a:srgbClr val="FF0000"/>
                </a:solidFill>
              </a:rPr>
              <a:t>    	public static void main(String </a:t>
            </a:r>
            <a:r>
              <a:rPr lang="en-US" sz="2000" b="1" dirty="0" err="1" smtClean="0">
                <a:solidFill>
                  <a:srgbClr val="FF0000"/>
                </a:solidFill>
              </a:rPr>
              <a:t>args</a:t>
            </a:r>
            <a:r>
              <a:rPr lang="en-US" sz="2000" b="1" dirty="0" smtClean="0">
                <a:solidFill>
                  <a:srgbClr val="FF0000"/>
                </a:solidFill>
              </a:rPr>
              <a:t>[])</a:t>
            </a:r>
          </a:p>
          <a:p>
            <a:r>
              <a:rPr lang="en-US" sz="2000" b="1" dirty="0" smtClean="0">
                <a:solidFill>
                  <a:srgbClr val="FF0000"/>
                </a:solidFill>
              </a:rPr>
              <a:t>	{  </a:t>
            </a:r>
          </a:p>
          <a:p>
            <a:r>
              <a:rPr lang="en-US" sz="2000" b="1" dirty="0" smtClean="0">
                <a:solidFill>
                  <a:srgbClr val="FF0000"/>
                </a:solidFill>
              </a:rPr>
              <a:t>	    int a=10;  </a:t>
            </a:r>
          </a:p>
          <a:p>
            <a:r>
              <a:rPr lang="en-US" sz="2000" b="1" dirty="0" smtClean="0">
                <a:solidFill>
                  <a:srgbClr val="FF0000"/>
                </a:solidFill>
              </a:rPr>
              <a:t>	    int b=5;  </a:t>
            </a:r>
          </a:p>
          <a:p>
            <a:r>
              <a:rPr lang="en-US" sz="2000" b="1" dirty="0" smtClean="0">
                <a:solidFill>
                  <a:srgbClr val="FF0000"/>
                </a:solidFill>
              </a:rPr>
              <a:t>	    int c=20;  </a:t>
            </a:r>
          </a:p>
          <a:p>
            <a:endParaRPr lang="en-US" sz="2000" b="1" dirty="0" smtClean="0">
              <a:solidFill>
                <a:srgbClr val="FF0000"/>
              </a:solidFill>
            </a:endParaRPr>
          </a:p>
          <a:p>
            <a:r>
              <a:rPr lang="en-US" sz="2000" b="1" dirty="0" smtClean="0">
                <a:solidFill>
                  <a:srgbClr val="FF0000"/>
                </a:solidFill>
              </a:rPr>
              <a:t>	    </a:t>
            </a:r>
            <a:r>
              <a:rPr lang="en-US" sz="2000" b="1" dirty="0" err="1" smtClean="0">
                <a:solidFill>
                  <a:srgbClr val="FF0000"/>
                </a:solidFill>
              </a:rPr>
              <a:t>System.out.println</a:t>
            </a:r>
            <a:r>
              <a:rPr lang="en-US" sz="2000" b="1" dirty="0" smtClean="0">
                <a:solidFill>
                  <a:srgbClr val="FF0000"/>
                </a:solidFill>
              </a:rPr>
              <a:t>(a&lt;b&amp;&amp;a&lt;c</a:t>
            </a:r>
            <a:r>
              <a:rPr lang="en-US" sz="2000" b="1" dirty="0" smtClean="0">
                <a:solidFill>
                  <a:srgbClr val="FF0000"/>
                </a:solidFill>
              </a:rPr>
              <a:t>);		</a:t>
            </a:r>
            <a:r>
              <a:rPr lang="en-US" sz="2000" b="1" dirty="0" smtClean="0">
                <a:solidFill>
                  <a:srgbClr val="002060"/>
                </a:solidFill>
              </a:rPr>
              <a:t>//</a:t>
            </a:r>
            <a:r>
              <a:rPr lang="en-US" sz="2000" b="1" dirty="0" smtClean="0">
                <a:solidFill>
                  <a:srgbClr val="002060"/>
                </a:solidFill>
              </a:rPr>
              <a:t>false &amp;&amp; true = false  </a:t>
            </a:r>
          </a:p>
          <a:p>
            <a:r>
              <a:rPr lang="en-US" sz="2000" b="1" dirty="0" smtClean="0">
                <a:solidFill>
                  <a:srgbClr val="FF0000"/>
                </a:solidFill>
              </a:rPr>
              <a:t>	    </a:t>
            </a:r>
            <a:r>
              <a:rPr lang="en-US" sz="2000" b="1" dirty="0" err="1" smtClean="0">
                <a:solidFill>
                  <a:srgbClr val="FF0000"/>
                </a:solidFill>
              </a:rPr>
              <a:t>System.out.println</a:t>
            </a:r>
            <a:r>
              <a:rPr lang="en-US" sz="2000" b="1" dirty="0" smtClean="0">
                <a:solidFill>
                  <a:srgbClr val="FF0000"/>
                </a:solidFill>
              </a:rPr>
              <a:t>(a&lt;</a:t>
            </a:r>
            <a:r>
              <a:rPr lang="en-US" sz="2000" b="1" dirty="0" err="1" smtClean="0">
                <a:solidFill>
                  <a:srgbClr val="FF0000"/>
                </a:solidFill>
              </a:rPr>
              <a:t>b&amp;a</a:t>
            </a:r>
            <a:r>
              <a:rPr lang="en-US" sz="2000" b="1" dirty="0" smtClean="0">
                <a:solidFill>
                  <a:srgbClr val="FF0000"/>
                </a:solidFill>
              </a:rPr>
              <a:t>&lt;c</a:t>
            </a:r>
            <a:r>
              <a:rPr lang="en-US" sz="2000" b="1" dirty="0" smtClean="0">
                <a:solidFill>
                  <a:srgbClr val="FF0000"/>
                </a:solidFill>
              </a:rPr>
              <a:t>);		</a:t>
            </a:r>
            <a:r>
              <a:rPr lang="en-US" sz="2000" b="1" dirty="0" smtClean="0">
                <a:solidFill>
                  <a:srgbClr val="002060"/>
                </a:solidFill>
              </a:rPr>
              <a:t>//</a:t>
            </a:r>
            <a:r>
              <a:rPr lang="en-US" sz="2000" b="1" dirty="0" smtClean="0">
                <a:solidFill>
                  <a:srgbClr val="002060"/>
                </a:solidFill>
              </a:rPr>
              <a:t>false &amp; true = false  </a:t>
            </a:r>
          </a:p>
          <a:p>
            <a:r>
              <a:rPr lang="en-US" sz="2000" b="1" dirty="0" smtClean="0">
                <a:solidFill>
                  <a:srgbClr val="FF0000"/>
                </a:solidFill>
              </a:rPr>
              <a:t>	}</a:t>
            </a:r>
          </a:p>
          <a:p>
            <a:r>
              <a:rPr lang="en-US" sz="2000" b="1" dirty="0" smtClean="0">
                <a:solidFill>
                  <a:srgbClr val="FF0000"/>
                </a:solidFill>
              </a:rPr>
              <a:t>     } </a:t>
            </a:r>
            <a:endParaRPr lang="en-US" sz="2000" b="1" dirty="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619065"/>
            <a:ext cx="8686800" cy="5324535"/>
          </a:xfrm>
          <a:prstGeom prst="rect">
            <a:avLst/>
          </a:prstGeom>
        </p:spPr>
        <p:txBody>
          <a:bodyPr wrap="square">
            <a:spAutoFit/>
          </a:bodyPr>
          <a:lstStyle/>
          <a:p>
            <a:pPr>
              <a:buFont typeface="Wingdings" pitchFamily="2" charset="2"/>
              <a:buChar char="§"/>
            </a:pPr>
            <a:r>
              <a:rPr lang="en-US" sz="2000" b="1" dirty="0" smtClean="0"/>
              <a:t> Java OR Operator Example: Logical || and Bitwise | -</a:t>
            </a:r>
            <a:endParaRPr lang="en-US" sz="2000" dirty="0" smtClean="0"/>
          </a:p>
          <a:p>
            <a:pPr algn="just"/>
            <a:r>
              <a:rPr lang="en-US" sz="2000" dirty="0" smtClean="0"/>
              <a:t>The logical || operator doesn't check second condition if first condition is true. It checks second condition only if first one is false. The bitwise | operator always checks both conditions whether first condition is true or false.</a:t>
            </a:r>
          </a:p>
          <a:p>
            <a:endParaRPr lang="en-US" sz="2000" dirty="0" smtClean="0"/>
          </a:p>
          <a:p>
            <a:r>
              <a:rPr lang="en-US" sz="2000" dirty="0" smtClean="0"/>
              <a:t>    </a:t>
            </a:r>
            <a:r>
              <a:rPr lang="en-US" sz="2000" b="1" dirty="0" smtClean="0">
                <a:solidFill>
                  <a:srgbClr val="FF0000"/>
                </a:solidFill>
              </a:rPr>
              <a:t>class OperatorExample</a:t>
            </a:r>
          </a:p>
          <a:p>
            <a:r>
              <a:rPr lang="en-US" sz="2000" b="1" dirty="0" smtClean="0">
                <a:solidFill>
                  <a:srgbClr val="FF0000"/>
                </a:solidFill>
              </a:rPr>
              <a:t>    {  </a:t>
            </a:r>
          </a:p>
          <a:p>
            <a:r>
              <a:rPr lang="en-US" sz="2000" b="1" dirty="0" smtClean="0">
                <a:solidFill>
                  <a:srgbClr val="FF0000"/>
                </a:solidFill>
              </a:rPr>
              <a:t>    	public static void main(String </a:t>
            </a:r>
            <a:r>
              <a:rPr lang="en-US" sz="2000" b="1" dirty="0" err="1" smtClean="0">
                <a:solidFill>
                  <a:srgbClr val="FF0000"/>
                </a:solidFill>
              </a:rPr>
              <a:t>args</a:t>
            </a:r>
            <a:r>
              <a:rPr lang="en-US" sz="2000" b="1" dirty="0" smtClean="0">
                <a:solidFill>
                  <a:srgbClr val="FF0000"/>
                </a:solidFill>
              </a:rPr>
              <a:t>[])</a:t>
            </a:r>
          </a:p>
          <a:p>
            <a:r>
              <a:rPr lang="en-US" sz="2000" b="1" dirty="0" smtClean="0">
                <a:solidFill>
                  <a:srgbClr val="FF0000"/>
                </a:solidFill>
              </a:rPr>
              <a:t>	{  </a:t>
            </a:r>
          </a:p>
          <a:p>
            <a:r>
              <a:rPr lang="en-US" sz="2000" b="1" dirty="0" smtClean="0">
                <a:solidFill>
                  <a:srgbClr val="FF0000"/>
                </a:solidFill>
              </a:rPr>
              <a:t>	    int a=10;  </a:t>
            </a:r>
          </a:p>
          <a:p>
            <a:r>
              <a:rPr lang="en-US" sz="2000" b="1" dirty="0" smtClean="0">
                <a:solidFill>
                  <a:srgbClr val="FF0000"/>
                </a:solidFill>
              </a:rPr>
              <a:t>	    int b=5;  </a:t>
            </a:r>
          </a:p>
          <a:p>
            <a:r>
              <a:rPr lang="en-US" sz="2000" b="1" dirty="0" smtClean="0">
                <a:solidFill>
                  <a:srgbClr val="FF0000"/>
                </a:solidFill>
              </a:rPr>
              <a:t>	    int c=20;  </a:t>
            </a:r>
          </a:p>
          <a:p>
            <a:endParaRPr lang="en-US" sz="2000" b="1" dirty="0" smtClean="0">
              <a:solidFill>
                <a:srgbClr val="FF0000"/>
              </a:solidFill>
            </a:endParaRPr>
          </a:p>
          <a:p>
            <a:r>
              <a:rPr lang="en-US" sz="2000" b="1" dirty="0" smtClean="0">
                <a:solidFill>
                  <a:srgbClr val="FF0000"/>
                </a:solidFill>
              </a:rPr>
              <a:t>	    </a:t>
            </a:r>
            <a:r>
              <a:rPr lang="en-US" sz="2000" b="1" dirty="0" err="1" smtClean="0">
                <a:solidFill>
                  <a:srgbClr val="FF0000"/>
                </a:solidFill>
              </a:rPr>
              <a:t>System.out.println</a:t>
            </a:r>
            <a:r>
              <a:rPr lang="en-US" sz="2000" b="1" dirty="0" smtClean="0">
                <a:solidFill>
                  <a:srgbClr val="FF0000"/>
                </a:solidFill>
              </a:rPr>
              <a:t>(a&gt;b||a&lt;c);  </a:t>
            </a:r>
          </a:p>
          <a:p>
            <a:r>
              <a:rPr lang="en-US" sz="2000" b="1" dirty="0" smtClean="0">
                <a:solidFill>
                  <a:srgbClr val="FF0000"/>
                </a:solidFill>
              </a:rPr>
              <a:t>	    </a:t>
            </a:r>
            <a:r>
              <a:rPr lang="en-US" sz="2000" b="1" dirty="0" err="1" smtClean="0">
                <a:solidFill>
                  <a:srgbClr val="FF0000"/>
                </a:solidFill>
              </a:rPr>
              <a:t>System.out.println</a:t>
            </a:r>
            <a:r>
              <a:rPr lang="en-US" sz="2000" b="1" dirty="0" smtClean="0">
                <a:solidFill>
                  <a:srgbClr val="FF0000"/>
                </a:solidFill>
              </a:rPr>
              <a:t>(a&gt;</a:t>
            </a:r>
            <a:r>
              <a:rPr lang="en-US" sz="2000" b="1" dirty="0" err="1" smtClean="0">
                <a:solidFill>
                  <a:srgbClr val="FF0000"/>
                </a:solidFill>
              </a:rPr>
              <a:t>b|a</a:t>
            </a:r>
            <a:r>
              <a:rPr lang="en-US" sz="2000" b="1" dirty="0" smtClean="0">
                <a:solidFill>
                  <a:srgbClr val="FF0000"/>
                </a:solidFill>
              </a:rPr>
              <a:t>&lt;c);  </a:t>
            </a:r>
          </a:p>
          <a:p>
            <a:r>
              <a:rPr lang="en-US" sz="2000" b="1" dirty="0" smtClean="0">
                <a:solidFill>
                  <a:srgbClr val="FF0000"/>
                </a:solidFill>
              </a:rPr>
              <a:t>	}</a:t>
            </a:r>
          </a:p>
          <a:p>
            <a:r>
              <a:rPr lang="en-US" sz="2000" b="1" dirty="0" smtClean="0">
                <a:solidFill>
                  <a:srgbClr val="FF0000"/>
                </a:solidFill>
              </a:rPr>
              <a:t>     }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5324535"/>
          </a:xfrm>
          <a:prstGeom prst="rect">
            <a:avLst/>
          </a:prstGeom>
        </p:spPr>
        <p:txBody>
          <a:bodyPr wrap="square">
            <a:spAutoFit/>
          </a:bodyPr>
          <a:lstStyle/>
          <a:p>
            <a:pPr>
              <a:buFont typeface="Wingdings" pitchFamily="2" charset="2"/>
              <a:buChar char="§"/>
            </a:pPr>
            <a:r>
              <a:rPr lang="en-US" sz="2000" b="1" dirty="0" smtClean="0"/>
              <a:t> Java Ternary Operator –</a:t>
            </a:r>
          </a:p>
          <a:p>
            <a:pPr algn="just"/>
            <a:r>
              <a:rPr lang="en-US" sz="2000" dirty="0" smtClean="0"/>
              <a:t>Java Ternary operator is used as one liner replacement for if-then-else statement and used a lot in Java programming. it is the only conditional operator which takes three operands.</a:t>
            </a:r>
          </a:p>
          <a:p>
            <a:endParaRPr lang="en-US" sz="2000" dirty="0" smtClean="0"/>
          </a:p>
          <a:p>
            <a:r>
              <a:rPr lang="en-US" sz="2000" b="1" dirty="0" smtClean="0"/>
              <a:t>Java Ternary Operator Example –</a:t>
            </a:r>
          </a:p>
          <a:p>
            <a:r>
              <a:rPr lang="en-US" sz="2000" dirty="0" smtClean="0"/>
              <a:t>    </a:t>
            </a:r>
            <a:r>
              <a:rPr lang="en-US" sz="2000" b="1" dirty="0" smtClean="0">
                <a:solidFill>
                  <a:srgbClr val="FF0000"/>
                </a:solidFill>
              </a:rPr>
              <a:t>class OperatorExample</a:t>
            </a:r>
          </a:p>
          <a:p>
            <a:r>
              <a:rPr lang="en-US" sz="2000" b="1" dirty="0" smtClean="0">
                <a:solidFill>
                  <a:srgbClr val="FF0000"/>
                </a:solidFill>
              </a:rPr>
              <a:t>    {  </a:t>
            </a:r>
          </a:p>
          <a:p>
            <a:r>
              <a:rPr lang="en-US" sz="2000" b="1" dirty="0" smtClean="0">
                <a:solidFill>
                  <a:srgbClr val="FF0000"/>
                </a:solidFill>
              </a:rPr>
              <a:t>    	public static void main(String </a:t>
            </a:r>
            <a:r>
              <a:rPr lang="en-US" sz="2000" b="1" dirty="0" err="1" smtClean="0">
                <a:solidFill>
                  <a:srgbClr val="FF0000"/>
                </a:solidFill>
              </a:rPr>
              <a:t>args</a:t>
            </a:r>
            <a:r>
              <a:rPr lang="en-US" sz="2000" b="1" dirty="0" smtClean="0">
                <a:solidFill>
                  <a:srgbClr val="FF0000"/>
                </a:solidFill>
              </a:rPr>
              <a:t>[])</a:t>
            </a:r>
          </a:p>
          <a:p>
            <a:r>
              <a:rPr lang="en-US" sz="2000" b="1" dirty="0" smtClean="0">
                <a:solidFill>
                  <a:srgbClr val="FF0000"/>
                </a:solidFill>
              </a:rPr>
              <a:t>	{  </a:t>
            </a:r>
          </a:p>
          <a:p>
            <a:r>
              <a:rPr lang="en-US" sz="2000" b="1" dirty="0" smtClean="0">
                <a:solidFill>
                  <a:srgbClr val="FF0000"/>
                </a:solidFill>
              </a:rPr>
              <a:t>	    int a=2;  </a:t>
            </a:r>
          </a:p>
          <a:p>
            <a:r>
              <a:rPr lang="en-US" sz="2000" b="1" dirty="0" smtClean="0">
                <a:solidFill>
                  <a:srgbClr val="FF0000"/>
                </a:solidFill>
              </a:rPr>
              <a:t>	    int b=5;  </a:t>
            </a:r>
          </a:p>
          <a:p>
            <a:r>
              <a:rPr lang="en-US" sz="2000" b="1" dirty="0" smtClean="0">
                <a:solidFill>
                  <a:srgbClr val="FF0000"/>
                </a:solidFill>
              </a:rPr>
              <a:t>	    </a:t>
            </a:r>
          </a:p>
          <a:p>
            <a:r>
              <a:rPr lang="en-US" sz="2000" b="1" dirty="0" smtClean="0">
                <a:solidFill>
                  <a:srgbClr val="FF0000"/>
                </a:solidFill>
              </a:rPr>
              <a:t>	    int min=(a&lt;b)?a:b;  </a:t>
            </a:r>
          </a:p>
          <a:p>
            <a:r>
              <a:rPr lang="en-US" sz="2000" b="1" dirty="0" smtClean="0">
                <a:solidFill>
                  <a:srgbClr val="FF0000"/>
                </a:solidFill>
              </a:rPr>
              <a:t>	    System.out.println(min);  </a:t>
            </a:r>
          </a:p>
          <a:p>
            <a:r>
              <a:rPr lang="en-US" sz="2000" b="1" dirty="0" smtClean="0">
                <a:solidFill>
                  <a:srgbClr val="FF0000"/>
                </a:solidFill>
              </a:rPr>
              <a:t>	}</a:t>
            </a:r>
          </a:p>
          <a:p>
            <a:r>
              <a:rPr lang="en-US" sz="2000" b="1" dirty="0" smtClean="0">
                <a:solidFill>
                  <a:srgbClr val="FF0000"/>
                </a:solidFill>
              </a:rPr>
              <a:t>    } </a:t>
            </a:r>
            <a:endParaRPr lang="en-US" sz="2000"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534400" cy="584775"/>
          </a:xfrm>
          <a:prstGeom prst="rect">
            <a:avLst/>
          </a:prstGeom>
          <a:noFill/>
        </p:spPr>
        <p:txBody>
          <a:bodyPr wrap="square" rtlCol="0">
            <a:spAutoFit/>
          </a:bodyPr>
          <a:lstStyle/>
          <a:p>
            <a:pPr algn="ctr"/>
            <a:r>
              <a:rPr lang="en-US" sz="3200" b="1" dirty="0" smtClean="0"/>
              <a:t>- Advantages of OOP over POP language -</a:t>
            </a:r>
            <a:endParaRPr lang="en-US" sz="2400" dirty="0" smtClean="0">
              <a:latin typeface="Calibri" pitchFamily="34" charset="0"/>
              <a:ea typeface="Arial Unicode MS" pitchFamily="34" charset="-128"/>
              <a:cs typeface="Calibri" pitchFamily="34" charset="0"/>
            </a:endParaRPr>
          </a:p>
        </p:txBody>
      </p:sp>
      <p:sp>
        <p:nvSpPr>
          <p:cNvPr id="3" name="Rectangle 2"/>
          <p:cNvSpPr/>
          <p:nvPr/>
        </p:nvSpPr>
        <p:spPr>
          <a:xfrm>
            <a:off x="304800" y="1143000"/>
            <a:ext cx="8534400" cy="4154984"/>
          </a:xfrm>
          <a:prstGeom prst="rect">
            <a:avLst/>
          </a:prstGeom>
        </p:spPr>
        <p:txBody>
          <a:bodyPr wrap="square">
            <a:spAutoFit/>
          </a:bodyPr>
          <a:lstStyle/>
          <a:p>
            <a:pPr marL="342900" indent="-342900" algn="just">
              <a:buFont typeface="Arial" panose="020B0604020202020204" pitchFamily="34" charset="0"/>
              <a:buChar char="•"/>
            </a:pPr>
            <a:r>
              <a:rPr lang="en-US" sz="2400" dirty="0" smtClean="0"/>
              <a:t>OOPs makes development and maintenance easier where as in Procedure-oriented programming language it is not easy to manage if code grows as project size grows.</a:t>
            </a:r>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smtClean="0"/>
              <a:t>OOPs provide data hiding whereas in Procedure-oriented programming language a global data can be accessed from anywhere.</a:t>
            </a:r>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smtClean="0"/>
              <a:t>OOPs provide ability to simulate real-world event much more effectively. We can provide the solution of real word problem if we are using the Object-Oriented Programming language.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5940088"/>
          </a:xfrm>
          <a:prstGeom prst="rect">
            <a:avLst/>
          </a:prstGeom>
        </p:spPr>
        <p:txBody>
          <a:bodyPr wrap="square">
            <a:spAutoFit/>
          </a:bodyPr>
          <a:lstStyle/>
          <a:p>
            <a:pPr>
              <a:buFont typeface="Wingdings" pitchFamily="2" charset="2"/>
              <a:buChar char="§"/>
            </a:pPr>
            <a:r>
              <a:rPr lang="en-US" sz="2000" dirty="0" smtClean="0"/>
              <a:t> </a:t>
            </a:r>
            <a:r>
              <a:rPr lang="en-US" sz="2000" b="1" dirty="0" smtClean="0"/>
              <a:t>Java Assignment Operator –</a:t>
            </a:r>
          </a:p>
          <a:p>
            <a:pPr algn="just"/>
            <a:r>
              <a:rPr lang="en-US" sz="2000" dirty="0" smtClean="0"/>
              <a:t>Java assignment operator is one of the most common operator. It is used to assign the value on its right to the operand on its left.</a:t>
            </a:r>
          </a:p>
          <a:p>
            <a:endParaRPr lang="en-US" sz="2000" dirty="0" smtClean="0"/>
          </a:p>
          <a:p>
            <a:r>
              <a:rPr lang="en-US" sz="2000" b="1" dirty="0" smtClean="0"/>
              <a:t>Java Assignment Operator Example –</a:t>
            </a:r>
            <a:endParaRPr lang="en-US" sz="2000" dirty="0" smtClean="0"/>
          </a:p>
          <a:p>
            <a:r>
              <a:rPr lang="en-US" sz="2000" dirty="0" smtClean="0">
                <a:solidFill>
                  <a:srgbClr val="FF0000"/>
                </a:solidFill>
              </a:rPr>
              <a:t>    </a:t>
            </a:r>
            <a:r>
              <a:rPr lang="en-US" sz="2000" b="1" dirty="0" smtClean="0">
                <a:solidFill>
                  <a:srgbClr val="FF0000"/>
                </a:solidFill>
              </a:rPr>
              <a:t>class OperatorExample</a:t>
            </a:r>
          </a:p>
          <a:p>
            <a:r>
              <a:rPr lang="en-US" sz="2000" b="1" dirty="0" smtClean="0">
                <a:solidFill>
                  <a:srgbClr val="FF0000"/>
                </a:solidFill>
              </a:rPr>
              <a:t>    {  </a:t>
            </a:r>
          </a:p>
          <a:p>
            <a:r>
              <a:rPr lang="en-US" sz="2000" b="1" dirty="0" smtClean="0">
                <a:solidFill>
                  <a:srgbClr val="FF0000"/>
                </a:solidFill>
              </a:rPr>
              <a:t>    	public static void main(String </a:t>
            </a:r>
            <a:r>
              <a:rPr lang="en-US" sz="2000" b="1" dirty="0" err="1" smtClean="0">
                <a:solidFill>
                  <a:srgbClr val="FF0000"/>
                </a:solidFill>
              </a:rPr>
              <a:t>args</a:t>
            </a:r>
            <a:r>
              <a:rPr lang="en-US" sz="2000" b="1" dirty="0" smtClean="0">
                <a:solidFill>
                  <a:srgbClr val="FF0000"/>
                </a:solidFill>
              </a:rPr>
              <a:t>[])</a:t>
            </a:r>
          </a:p>
          <a:p>
            <a:r>
              <a:rPr lang="en-US" sz="2000" b="1" dirty="0" smtClean="0">
                <a:solidFill>
                  <a:srgbClr val="FF0000"/>
                </a:solidFill>
              </a:rPr>
              <a:t>	{  </a:t>
            </a:r>
          </a:p>
          <a:p>
            <a:r>
              <a:rPr lang="en-US" sz="2000" b="1" dirty="0" smtClean="0">
                <a:solidFill>
                  <a:srgbClr val="FF0000"/>
                </a:solidFill>
              </a:rPr>
              <a:t>	    int a=10;  </a:t>
            </a:r>
          </a:p>
          <a:p>
            <a:r>
              <a:rPr lang="en-US" sz="2000" b="1" dirty="0" smtClean="0">
                <a:solidFill>
                  <a:srgbClr val="FF0000"/>
                </a:solidFill>
              </a:rPr>
              <a:t>	    int b=20;  </a:t>
            </a:r>
          </a:p>
          <a:p>
            <a:endParaRPr lang="en-US" sz="2000" b="1" dirty="0" smtClean="0">
              <a:solidFill>
                <a:srgbClr val="FF0000"/>
              </a:solidFill>
            </a:endParaRPr>
          </a:p>
          <a:p>
            <a:r>
              <a:rPr lang="en-US" sz="2000" b="1" dirty="0" smtClean="0">
                <a:solidFill>
                  <a:srgbClr val="FF0000"/>
                </a:solidFill>
              </a:rPr>
              <a:t>	    a+=4;  </a:t>
            </a:r>
          </a:p>
          <a:p>
            <a:r>
              <a:rPr lang="en-US" sz="2000" b="1" dirty="0" smtClean="0">
                <a:solidFill>
                  <a:srgbClr val="FF0000"/>
                </a:solidFill>
              </a:rPr>
              <a:t>	    b-=4;  </a:t>
            </a:r>
          </a:p>
          <a:p>
            <a:endParaRPr lang="en-US" sz="2000" b="1" dirty="0" smtClean="0">
              <a:solidFill>
                <a:srgbClr val="FF0000"/>
              </a:solidFill>
            </a:endParaRPr>
          </a:p>
          <a:p>
            <a:r>
              <a:rPr lang="en-US" sz="2000" b="1" dirty="0" smtClean="0">
                <a:solidFill>
                  <a:srgbClr val="FF0000"/>
                </a:solidFill>
              </a:rPr>
              <a:t>	    System.out.println(a);  </a:t>
            </a:r>
          </a:p>
          <a:p>
            <a:r>
              <a:rPr lang="en-US" sz="2000" b="1" dirty="0" smtClean="0">
                <a:solidFill>
                  <a:srgbClr val="FF0000"/>
                </a:solidFill>
              </a:rPr>
              <a:t>	    System.out.println(b);  </a:t>
            </a:r>
          </a:p>
          <a:p>
            <a:r>
              <a:rPr lang="en-US" sz="2000" b="1" dirty="0" smtClean="0">
                <a:solidFill>
                  <a:srgbClr val="FF0000"/>
                </a:solidFill>
              </a:rPr>
              <a:t>    	}</a:t>
            </a:r>
          </a:p>
          <a:p>
            <a:r>
              <a:rPr lang="en-US" sz="2000" b="1" dirty="0" smtClean="0">
                <a:solidFill>
                  <a:srgbClr val="FF0000"/>
                </a:solidFill>
              </a:rPr>
              <a:t>     } </a:t>
            </a:r>
            <a:endParaRPr lang="en-US" sz="2000" b="1" dirty="0">
              <a:solidFill>
                <a:srgbClr val="FF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86800" cy="400110"/>
          </a:xfrm>
          <a:prstGeom prst="rect">
            <a:avLst/>
          </a:prstGeom>
          <a:noFill/>
        </p:spPr>
        <p:txBody>
          <a:bodyPr wrap="square" rtlCol="0">
            <a:spAutoFit/>
          </a:bodyPr>
          <a:lstStyle/>
          <a:p>
            <a:pPr>
              <a:buFont typeface="Wingdings" pitchFamily="2" charset="2"/>
              <a:buChar char="§"/>
            </a:pPr>
            <a:r>
              <a:rPr lang="en-US" sz="2000" b="1" dirty="0" smtClean="0"/>
              <a:t> Errors in Programming –</a:t>
            </a:r>
          </a:p>
        </p:txBody>
      </p:sp>
      <p:graphicFrame>
        <p:nvGraphicFramePr>
          <p:cNvPr id="3" name="Diagram 2"/>
          <p:cNvGraphicFramePr/>
          <p:nvPr/>
        </p:nvGraphicFramePr>
        <p:xfrm>
          <a:off x="1066800" y="762000"/>
          <a:ext cx="72390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228600" y="5638800"/>
            <a:ext cx="8686800" cy="707886"/>
          </a:xfrm>
          <a:prstGeom prst="rect">
            <a:avLst/>
          </a:prstGeom>
          <a:noFill/>
        </p:spPr>
        <p:txBody>
          <a:bodyPr wrap="square" rtlCol="0">
            <a:spAutoFit/>
          </a:bodyPr>
          <a:lstStyle/>
          <a:p>
            <a:r>
              <a:rPr lang="en-US" sz="2000" b="1" dirty="0" smtClean="0"/>
              <a:t>Note: </a:t>
            </a:r>
            <a:r>
              <a:rPr lang="en-US" sz="2000" b="1" dirty="0" smtClean="0">
                <a:solidFill>
                  <a:srgbClr val="FF0000"/>
                </a:solidFill>
              </a:rPr>
              <a:t>Latent Errors are the ‘hidden’ errors that occur only when a particular set of data is used.</a:t>
            </a:r>
            <a:r>
              <a:rPr lang="en-US" sz="2000" dirty="0" smtClean="0"/>
              <a:t> </a:t>
            </a:r>
            <a:endParaRPr lang="en-US"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8534400" cy="2800767"/>
          </a:xfrm>
          <a:prstGeom prst="rect">
            <a:avLst/>
          </a:prstGeom>
          <a:noFill/>
        </p:spPr>
        <p:txBody>
          <a:bodyPr wrap="square" rtlCol="0">
            <a:spAutoFit/>
          </a:bodyPr>
          <a:lstStyle/>
          <a:p>
            <a:pPr algn="ctr"/>
            <a:r>
              <a:rPr lang="en-US" sz="3200" b="1" i="1" dirty="0" smtClean="0">
                <a:latin typeface="Calibri" pitchFamily="34" charset="0"/>
                <a:ea typeface="Arial Unicode MS" pitchFamily="34" charset="-128"/>
                <a:cs typeface="Calibri" pitchFamily="34" charset="0"/>
              </a:rPr>
              <a:t>Module – IV: Control Statements</a:t>
            </a:r>
          </a:p>
          <a:p>
            <a:pPr algn="ctr"/>
            <a:endParaRPr lang="en-US" sz="3200" b="1" i="1" dirty="0" smtClean="0">
              <a:latin typeface="Calibri" pitchFamily="34" charset="0"/>
              <a:ea typeface="Arial Unicode MS" pitchFamily="34" charset="-128"/>
              <a:cs typeface="Calibri" pitchFamily="34" charset="0"/>
            </a:endParaRPr>
          </a:p>
          <a:p>
            <a:pPr lvl="1">
              <a:buFont typeface="Wingdings" pitchFamily="2" charset="2"/>
              <a:buChar char="§"/>
            </a:pPr>
            <a:r>
              <a:rPr lang="en-US" sz="2800" b="1" dirty="0" smtClean="0">
                <a:latin typeface="Calibri" pitchFamily="34" charset="0"/>
                <a:ea typeface="Arial Unicode MS" pitchFamily="34" charset="-128"/>
                <a:cs typeface="Calibri" pitchFamily="34" charset="0"/>
              </a:rPr>
              <a:t> Simple if statement</a:t>
            </a:r>
          </a:p>
          <a:p>
            <a:pPr lvl="1">
              <a:buFont typeface="Wingdings" pitchFamily="2" charset="2"/>
              <a:buChar char="§"/>
            </a:pPr>
            <a:r>
              <a:rPr lang="en-US" sz="2800" b="1" dirty="0" smtClean="0">
                <a:latin typeface="Calibri" pitchFamily="34" charset="0"/>
                <a:ea typeface="Arial Unicode MS" pitchFamily="34" charset="-128"/>
                <a:cs typeface="Calibri" pitchFamily="34" charset="0"/>
              </a:rPr>
              <a:t> if…else statement</a:t>
            </a:r>
          </a:p>
          <a:p>
            <a:pPr lvl="1">
              <a:buFont typeface="Wingdings" pitchFamily="2" charset="2"/>
              <a:buChar char="§"/>
            </a:pPr>
            <a:r>
              <a:rPr lang="en-US" sz="2800" b="1" dirty="0" smtClean="0">
                <a:latin typeface="Calibri" pitchFamily="34" charset="0"/>
                <a:ea typeface="Arial Unicode MS" pitchFamily="34" charset="-128"/>
                <a:cs typeface="Calibri" pitchFamily="34" charset="0"/>
              </a:rPr>
              <a:t> Nesting of if statement</a:t>
            </a:r>
          </a:p>
          <a:p>
            <a:pPr lvl="1">
              <a:buFont typeface="Wingdings" pitchFamily="2" charset="2"/>
              <a:buChar char="§"/>
            </a:pPr>
            <a:r>
              <a:rPr lang="en-US" sz="2800" b="1" dirty="0" smtClean="0">
                <a:latin typeface="Calibri" pitchFamily="34" charset="0"/>
                <a:ea typeface="Arial Unicode MS" pitchFamily="34" charset="-128"/>
                <a:cs typeface="Calibri" pitchFamily="34" charset="0"/>
              </a:rPr>
              <a:t> switch statement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228600"/>
            <a:ext cx="8534400" cy="1323439"/>
          </a:xfrm>
          <a:prstGeom prst="rect">
            <a:avLst/>
          </a:prstGeom>
          <a:noFill/>
        </p:spPr>
        <p:txBody>
          <a:bodyPr wrap="square" rtlCol="0">
            <a:spAutoFit/>
          </a:bodyPr>
          <a:lstStyle/>
          <a:p>
            <a:pPr algn="just">
              <a:buFont typeface="Wingdings" pitchFamily="2" charset="2"/>
              <a:buChar char="§"/>
            </a:pPr>
            <a:r>
              <a:rPr lang="en-US" sz="2000" b="1" dirty="0" smtClean="0"/>
              <a:t> Simple if Statement - </a:t>
            </a:r>
            <a:r>
              <a:rPr lang="en-US" sz="2000" dirty="0" smtClean="0"/>
              <a:t>The Java if statement is the most simple decision-making statement. It is used to decide whether a certain statement or block of statements will be executed or not i.e. if a certain condition is true then a block of statement is executed otherwise not.</a:t>
            </a:r>
            <a:endParaRPr lang="en-US" sz="2000" dirty="0"/>
          </a:p>
        </p:txBody>
      </p:sp>
      <p:pic>
        <p:nvPicPr>
          <p:cNvPr id="1026" name="Picture 2"/>
          <p:cNvPicPr>
            <a:picLocks noChangeAspect="1" noChangeArrowheads="1"/>
          </p:cNvPicPr>
          <p:nvPr/>
        </p:nvPicPr>
        <p:blipFill>
          <a:blip r:embed="rId2"/>
          <a:srcRect l="12174" t="29565" r="14783" b="6087"/>
          <a:stretch>
            <a:fillRect/>
          </a:stretch>
        </p:blipFill>
        <p:spPr bwMode="auto">
          <a:xfrm>
            <a:off x="457200" y="1676400"/>
            <a:ext cx="4324865" cy="3810000"/>
          </a:xfrm>
          <a:prstGeom prst="rect">
            <a:avLst/>
          </a:prstGeom>
          <a:noFill/>
          <a:ln w="9525">
            <a:noFill/>
            <a:miter lim="800000"/>
            <a:headEnd/>
            <a:tailEnd/>
          </a:ln>
          <a:effectLst/>
        </p:spPr>
      </p:pic>
      <p:sp>
        <p:nvSpPr>
          <p:cNvPr id="6" name="Rectangle 5"/>
          <p:cNvSpPr/>
          <p:nvPr/>
        </p:nvSpPr>
        <p:spPr>
          <a:xfrm>
            <a:off x="4953000" y="2286000"/>
            <a:ext cx="3962400" cy="1938992"/>
          </a:xfrm>
          <a:prstGeom prst="rect">
            <a:avLst/>
          </a:prstGeom>
        </p:spPr>
        <p:txBody>
          <a:bodyPr wrap="square">
            <a:spAutoFit/>
          </a:bodyPr>
          <a:lstStyle/>
          <a:p>
            <a:r>
              <a:rPr lang="en-US" sz="2400" b="1" dirty="0" smtClean="0">
                <a:solidFill>
                  <a:srgbClr val="FF0000"/>
                </a:solidFill>
              </a:rPr>
              <a:t>if(condition) </a:t>
            </a:r>
          </a:p>
          <a:p>
            <a:r>
              <a:rPr lang="en-US" sz="2400" b="1" dirty="0" smtClean="0">
                <a:solidFill>
                  <a:srgbClr val="FF0000"/>
                </a:solidFill>
              </a:rPr>
              <a:t>{</a:t>
            </a:r>
          </a:p>
          <a:p>
            <a:r>
              <a:rPr lang="en-US" sz="2400" b="1" dirty="0" smtClean="0">
                <a:solidFill>
                  <a:srgbClr val="FF0000"/>
                </a:solidFill>
              </a:rPr>
              <a:t>     // Statements to execute if</a:t>
            </a:r>
          </a:p>
          <a:p>
            <a:r>
              <a:rPr lang="en-US" sz="2400" b="1" dirty="0" smtClean="0">
                <a:solidFill>
                  <a:srgbClr val="FF0000"/>
                </a:solidFill>
              </a:rPr>
              <a:t>     // condition is true</a:t>
            </a:r>
          </a:p>
          <a:p>
            <a:r>
              <a:rPr lang="en-US" sz="2400" b="1" dirty="0" smtClean="0">
                <a:solidFill>
                  <a:srgbClr val="FF0000"/>
                </a:solidFill>
              </a:rPr>
              <a:t>}</a:t>
            </a:r>
            <a:endParaRPr lang="en-US" sz="2400" b="1" dirty="0">
              <a:solidFill>
                <a:srgbClr val="FF0000"/>
              </a:solidFill>
            </a:endParaRPr>
          </a:p>
        </p:txBody>
      </p:sp>
      <p:sp>
        <p:nvSpPr>
          <p:cNvPr id="7" name="Rectangle 6"/>
          <p:cNvSpPr/>
          <p:nvPr/>
        </p:nvSpPr>
        <p:spPr>
          <a:xfrm>
            <a:off x="457200" y="3962400"/>
            <a:ext cx="1981200" cy="76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74345"/>
            <a:ext cx="8686800" cy="5262979"/>
          </a:xfrm>
          <a:prstGeom prst="rect">
            <a:avLst/>
          </a:prstGeom>
        </p:spPr>
        <p:txBody>
          <a:bodyPr wrap="square">
            <a:spAutoFit/>
          </a:bodyPr>
          <a:lstStyle/>
          <a:p>
            <a:pPr>
              <a:buFont typeface="Wingdings" pitchFamily="2" charset="2"/>
              <a:buChar char="§"/>
            </a:pPr>
            <a:r>
              <a:rPr lang="en-US" sz="2400" b="1" dirty="0" smtClean="0"/>
              <a:t> Java program to illustrate If statement -</a:t>
            </a:r>
          </a:p>
          <a:p>
            <a:endParaRPr lang="en-US" sz="2400" dirty="0" smtClean="0"/>
          </a:p>
          <a:p>
            <a:r>
              <a:rPr lang="en-US" sz="2400" b="1" dirty="0" smtClean="0">
                <a:solidFill>
                  <a:srgbClr val="FF0000"/>
                </a:solidFill>
              </a:rPr>
              <a:t>class </a:t>
            </a:r>
            <a:r>
              <a:rPr lang="en-US" sz="2400" b="1" dirty="0" err="1" smtClean="0">
                <a:solidFill>
                  <a:srgbClr val="FF0000"/>
                </a:solidFill>
              </a:rPr>
              <a:t>IfDemo</a:t>
            </a:r>
            <a:r>
              <a:rPr lang="en-US" sz="2400" b="1" dirty="0" smtClean="0">
                <a:solidFill>
                  <a:srgbClr val="FF0000"/>
                </a:solidFill>
              </a:rPr>
              <a:t> </a:t>
            </a:r>
          </a:p>
          <a:p>
            <a:r>
              <a:rPr lang="en-US" sz="2400" b="1" dirty="0" smtClean="0">
                <a:solidFill>
                  <a:srgbClr val="FF0000"/>
                </a:solidFill>
              </a:rPr>
              <a:t>{ </a:t>
            </a:r>
          </a:p>
          <a:p>
            <a:r>
              <a:rPr lang="en-US" sz="2400" b="1" dirty="0" smtClean="0">
                <a:solidFill>
                  <a:srgbClr val="FF0000"/>
                </a:solidFill>
              </a:rPr>
              <a:t>	public static void main(String </a:t>
            </a:r>
            <a:r>
              <a:rPr lang="en-US" sz="2400" b="1" dirty="0" err="1" smtClean="0">
                <a:solidFill>
                  <a:srgbClr val="FF0000"/>
                </a:solidFill>
              </a:rPr>
              <a:t>args</a:t>
            </a:r>
            <a:r>
              <a:rPr lang="en-US" sz="2400" b="1" dirty="0" smtClean="0">
                <a:solidFill>
                  <a:srgbClr val="FF0000"/>
                </a:solidFill>
              </a:rPr>
              <a:t>[]) </a:t>
            </a:r>
          </a:p>
          <a:p>
            <a:r>
              <a:rPr lang="en-US" sz="2400" b="1" dirty="0" smtClean="0">
                <a:solidFill>
                  <a:srgbClr val="FF0000"/>
                </a:solidFill>
              </a:rPr>
              <a:t>	{ </a:t>
            </a:r>
          </a:p>
          <a:p>
            <a:r>
              <a:rPr lang="en-US" sz="2400" b="1" dirty="0" smtClean="0">
                <a:solidFill>
                  <a:srgbClr val="FF0000"/>
                </a:solidFill>
              </a:rPr>
              <a:t>		int i = 10; </a:t>
            </a:r>
          </a:p>
          <a:p>
            <a:endParaRPr lang="en-US" sz="2400" b="1" dirty="0" smtClean="0">
              <a:solidFill>
                <a:srgbClr val="FF0000"/>
              </a:solidFill>
            </a:endParaRPr>
          </a:p>
          <a:p>
            <a:r>
              <a:rPr lang="en-US" sz="2400" b="1" dirty="0" smtClean="0">
                <a:solidFill>
                  <a:srgbClr val="FF0000"/>
                </a:solidFill>
              </a:rPr>
              <a:t>		if (i &lt; 15)</a:t>
            </a:r>
          </a:p>
          <a:p>
            <a:r>
              <a:rPr lang="en-US" sz="2400" b="1" dirty="0" smtClean="0">
                <a:solidFill>
                  <a:srgbClr val="FF0000"/>
                </a:solidFill>
              </a:rPr>
              <a:t>		{</a:t>
            </a:r>
          </a:p>
          <a:p>
            <a:r>
              <a:rPr lang="en-US" sz="2400" b="1" dirty="0" smtClean="0">
                <a:solidFill>
                  <a:srgbClr val="FF0000"/>
                </a:solidFill>
              </a:rPr>
              <a:t>			System.out.println("10 is less than 15"); </a:t>
            </a:r>
          </a:p>
          <a:p>
            <a:r>
              <a:rPr lang="en-US" sz="2400" b="1" dirty="0" smtClean="0">
                <a:solidFill>
                  <a:srgbClr val="FF0000"/>
                </a:solidFill>
              </a:rPr>
              <a:t>		} </a:t>
            </a:r>
          </a:p>
          <a:p>
            <a:r>
              <a:rPr lang="en-US" sz="2400" b="1" dirty="0" smtClean="0">
                <a:solidFill>
                  <a:srgbClr val="FF0000"/>
                </a:solidFill>
              </a:rPr>
              <a:t>	} </a:t>
            </a:r>
          </a:p>
          <a:p>
            <a:r>
              <a:rPr lang="en-US" sz="2400" b="1" dirty="0" smtClean="0">
                <a:solidFill>
                  <a:srgbClr val="FF0000"/>
                </a:solidFill>
              </a:rPr>
              <a:t>} </a:t>
            </a:r>
            <a:endParaRPr lang="en-US" sz="2400" b="1" dirty="0">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686800" cy="1692771"/>
          </a:xfrm>
          <a:prstGeom prst="rect">
            <a:avLst/>
          </a:prstGeom>
          <a:noFill/>
        </p:spPr>
        <p:txBody>
          <a:bodyPr wrap="square" rtlCol="0">
            <a:spAutoFit/>
          </a:bodyPr>
          <a:lstStyle/>
          <a:p>
            <a:pPr algn="just">
              <a:buFont typeface="Wingdings" pitchFamily="2" charset="2"/>
              <a:buChar char="§"/>
            </a:pPr>
            <a:r>
              <a:rPr lang="en-US" sz="2000" b="1" dirty="0" smtClean="0"/>
              <a:t> if…else statement -</a:t>
            </a:r>
            <a:r>
              <a:rPr lang="en-US" sz="2000" dirty="0" smtClean="0"/>
              <a:t> The if statement alone tells us that if a condition is true it will execute a block of statements and if the condition is false it won’t. But what if we want to do something else if the condition is false. Here comes the else statement. We can use the else statement with if statement to execute a block of code when the condition is false.</a:t>
            </a:r>
            <a:endParaRPr lang="en-US" sz="2000" dirty="0"/>
          </a:p>
        </p:txBody>
      </p:sp>
      <p:pic>
        <p:nvPicPr>
          <p:cNvPr id="67586" name="Picture 2"/>
          <p:cNvPicPr>
            <a:picLocks noChangeAspect="1" noChangeArrowheads="1"/>
          </p:cNvPicPr>
          <p:nvPr/>
        </p:nvPicPr>
        <p:blipFill>
          <a:blip r:embed="rId2"/>
          <a:srcRect l="3306" r="4132"/>
          <a:stretch>
            <a:fillRect/>
          </a:stretch>
        </p:blipFill>
        <p:spPr bwMode="auto">
          <a:xfrm>
            <a:off x="381000" y="1905000"/>
            <a:ext cx="4419600" cy="3829050"/>
          </a:xfrm>
          <a:prstGeom prst="rect">
            <a:avLst/>
          </a:prstGeom>
          <a:noFill/>
          <a:ln w="9525">
            <a:noFill/>
            <a:miter lim="800000"/>
            <a:headEnd/>
            <a:tailEnd/>
          </a:ln>
          <a:effectLst/>
        </p:spPr>
      </p:pic>
      <p:sp>
        <p:nvSpPr>
          <p:cNvPr id="5" name="Rectangle 4"/>
          <p:cNvSpPr/>
          <p:nvPr/>
        </p:nvSpPr>
        <p:spPr>
          <a:xfrm>
            <a:off x="4876800" y="1905000"/>
            <a:ext cx="3657600" cy="3785652"/>
          </a:xfrm>
          <a:prstGeom prst="rect">
            <a:avLst/>
          </a:prstGeom>
        </p:spPr>
        <p:txBody>
          <a:bodyPr wrap="square">
            <a:spAutoFit/>
          </a:bodyPr>
          <a:lstStyle/>
          <a:p>
            <a:r>
              <a:rPr lang="en-US" sz="2400" b="1" dirty="0" smtClean="0">
                <a:solidFill>
                  <a:srgbClr val="FF0000"/>
                </a:solidFill>
              </a:rPr>
              <a:t>if (condition)</a:t>
            </a:r>
          </a:p>
          <a:p>
            <a:r>
              <a:rPr lang="en-US" sz="2400" b="1" dirty="0" smtClean="0">
                <a:solidFill>
                  <a:srgbClr val="FF0000"/>
                </a:solidFill>
              </a:rPr>
              <a:t>{</a:t>
            </a:r>
          </a:p>
          <a:p>
            <a:r>
              <a:rPr lang="en-US" sz="2400" b="1" dirty="0" smtClean="0">
                <a:solidFill>
                  <a:srgbClr val="FF0000"/>
                </a:solidFill>
              </a:rPr>
              <a:t>    // Executes this block if</a:t>
            </a:r>
          </a:p>
          <a:p>
            <a:r>
              <a:rPr lang="en-US" sz="2400" b="1" dirty="0" smtClean="0">
                <a:solidFill>
                  <a:srgbClr val="FF0000"/>
                </a:solidFill>
              </a:rPr>
              <a:t>    // condition is true</a:t>
            </a:r>
          </a:p>
          <a:p>
            <a:r>
              <a:rPr lang="en-US" sz="2400" b="1" dirty="0" smtClean="0">
                <a:solidFill>
                  <a:srgbClr val="FF0000"/>
                </a:solidFill>
              </a:rPr>
              <a:t>}</a:t>
            </a:r>
          </a:p>
          <a:p>
            <a:r>
              <a:rPr lang="en-US" sz="2400" b="1" dirty="0" smtClean="0">
                <a:solidFill>
                  <a:srgbClr val="FF0000"/>
                </a:solidFill>
              </a:rPr>
              <a:t>else</a:t>
            </a:r>
          </a:p>
          <a:p>
            <a:r>
              <a:rPr lang="en-US" sz="2400" b="1" dirty="0" smtClean="0">
                <a:solidFill>
                  <a:srgbClr val="FF0000"/>
                </a:solidFill>
              </a:rPr>
              <a:t>{</a:t>
            </a:r>
          </a:p>
          <a:p>
            <a:r>
              <a:rPr lang="en-US" sz="2400" b="1" dirty="0" smtClean="0">
                <a:solidFill>
                  <a:srgbClr val="FF0000"/>
                </a:solidFill>
              </a:rPr>
              <a:t>    // Executes this block if</a:t>
            </a:r>
          </a:p>
          <a:p>
            <a:r>
              <a:rPr lang="en-US" sz="2400" b="1" dirty="0" smtClean="0">
                <a:solidFill>
                  <a:srgbClr val="FF0000"/>
                </a:solidFill>
              </a:rPr>
              <a:t>    // condition is false</a:t>
            </a:r>
          </a:p>
          <a:p>
            <a:r>
              <a:rPr lang="en-US" sz="2400" b="1" dirty="0" smtClean="0">
                <a:solidFill>
                  <a:srgbClr val="FF0000"/>
                </a:solidFill>
              </a:rPr>
              <a:t>}</a:t>
            </a:r>
            <a:endParaRPr lang="en-US" sz="2400" b="1" dirty="0">
              <a:solidFill>
                <a:srgbClr val="FF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8686800" cy="6370975"/>
          </a:xfrm>
          <a:prstGeom prst="rect">
            <a:avLst/>
          </a:prstGeom>
        </p:spPr>
        <p:txBody>
          <a:bodyPr wrap="square">
            <a:spAutoFit/>
          </a:bodyPr>
          <a:lstStyle/>
          <a:p>
            <a:pPr>
              <a:buFont typeface="Wingdings" pitchFamily="2" charset="2"/>
              <a:buChar char="§"/>
            </a:pPr>
            <a:r>
              <a:rPr lang="en-US" sz="2400" b="1" dirty="0" smtClean="0"/>
              <a:t> Java program to illustrate If…else statement -</a:t>
            </a:r>
            <a:endParaRPr lang="en-US" sz="2400" dirty="0" smtClean="0"/>
          </a:p>
          <a:p>
            <a:endParaRPr lang="en-US" sz="1400" b="1" dirty="0" smtClean="0">
              <a:solidFill>
                <a:srgbClr val="FF0000"/>
              </a:solidFill>
            </a:endParaRPr>
          </a:p>
          <a:p>
            <a:r>
              <a:rPr lang="en-US" sz="2400" b="1" dirty="0" smtClean="0">
                <a:solidFill>
                  <a:srgbClr val="FF0000"/>
                </a:solidFill>
              </a:rPr>
              <a:t>class Test </a:t>
            </a:r>
          </a:p>
          <a:p>
            <a:r>
              <a:rPr lang="en-US" sz="2400" b="1" dirty="0" smtClean="0">
                <a:solidFill>
                  <a:srgbClr val="FF0000"/>
                </a:solidFill>
              </a:rPr>
              <a:t>{</a:t>
            </a:r>
          </a:p>
          <a:p>
            <a:r>
              <a:rPr lang="en-US" sz="2400" b="1" dirty="0" smtClean="0">
                <a:solidFill>
                  <a:srgbClr val="FF0000"/>
                </a:solidFill>
              </a:rPr>
              <a:t>       public static void main(String </a:t>
            </a:r>
            <a:r>
              <a:rPr lang="en-US" sz="2400" b="1" dirty="0" err="1" smtClean="0">
                <a:solidFill>
                  <a:srgbClr val="FF0000"/>
                </a:solidFill>
              </a:rPr>
              <a:t>args</a:t>
            </a:r>
            <a:r>
              <a:rPr lang="en-US" sz="2400" b="1" dirty="0" smtClean="0">
                <a:solidFill>
                  <a:srgbClr val="FF0000"/>
                </a:solidFill>
              </a:rPr>
              <a:t>[]) </a:t>
            </a:r>
          </a:p>
          <a:p>
            <a:r>
              <a:rPr lang="en-US" sz="2400" b="1" dirty="0" smtClean="0">
                <a:solidFill>
                  <a:srgbClr val="FF0000"/>
                </a:solidFill>
              </a:rPr>
              <a:t>      {</a:t>
            </a:r>
          </a:p>
          <a:p>
            <a:r>
              <a:rPr lang="en-US" sz="2400" b="1" dirty="0" smtClean="0">
                <a:solidFill>
                  <a:srgbClr val="FF0000"/>
                </a:solidFill>
              </a:rPr>
              <a:t>   	int x = 30;</a:t>
            </a:r>
          </a:p>
          <a:p>
            <a:r>
              <a:rPr lang="en-US" sz="2400" b="1" dirty="0" smtClean="0">
                <a:solidFill>
                  <a:srgbClr val="FF0000"/>
                </a:solidFill>
              </a:rPr>
              <a:t>      	if( x &lt; 20 ) </a:t>
            </a:r>
          </a:p>
          <a:p>
            <a:r>
              <a:rPr lang="en-US" sz="2400" b="1" dirty="0" smtClean="0">
                <a:solidFill>
                  <a:srgbClr val="FF0000"/>
                </a:solidFill>
              </a:rPr>
              <a:t>	{</a:t>
            </a:r>
          </a:p>
          <a:p>
            <a:r>
              <a:rPr lang="en-US" sz="2400" b="1" dirty="0" smtClean="0">
                <a:solidFill>
                  <a:srgbClr val="FF0000"/>
                </a:solidFill>
              </a:rPr>
              <a:t>         		System.out.print("This is if statement");</a:t>
            </a:r>
          </a:p>
          <a:p>
            <a:r>
              <a:rPr lang="en-US" sz="2400" b="1" dirty="0" smtClean="0">
                <a:solidFill>
                  <a:srgbClr val="FF0000"/>
                </a:solidFill>
              </a:rPr>
              <a:t>      	}</a:t>
            </a:r>
          </a:p>
          <a:p>
            <a:r>
              <a:rPr lang="en-US" sz="2400" b="1" dirty="0" smtClean="0">
                <a:solidFill>
                  <a:srgbClr val="FF0000"/>
                </a:solidFill>
              </a:rPr>
              <a:t>	else </a:t>
            </a:r>
          </a:p>
          <a:p>
            <a:r>
              <a:rPr lang="en-US" sz="2400" b="1" dirty="0" smtClean="0">
                <a:solidFill>
                  <a:srgbClr val="FF0000"/>
                </a:solidFill>
              </a:rPr>
              <a:t>	{</a:t>
            </a:r>
          </a:p>
          <a:p>
            <a:r>
              <a:rPr lang="en-US" sz="2400" b="1" dirty="0" smtClean="0">
                <a:solidFill>
                  <a:srgbClr val="FF0000"/>
                </a:solidFill>
              </a:rPr>
              <a:t>         		System.out.print("This is else statement");</a:t>
            </a:r>
          </a:p>
          <a:p>
            <a:r>
              <a:rPr lang="en-US" sz="2400" b="1" dirty="0" smtClean="0">
                <a:solidFill>
                  <a:srgbClr val="FF0000"/>
                </a:solidFill>
              </a:rPr>
              <a:t>      	}</a:t>
            </a:r>
          </a:p>
          <a:p>
            <a:r>
              <a:rPr lang="en-US" sz="2400" b="1" dirty="0" smtClean="0">
                <a:solidFill>
                  <a:srgbClr val="FF0000"/>
                </a:solidFill>
              </a:rPr>
              <a:t>       }</a:t>
            </a:r>
          </a:p>
          <a:p>
            <a:r>
              <a:rPr lang="en-US" sz="2400" b="1" dirty="0" smtClean="0">
                <a:solidFill>
                  <a:srgbClr val="FF0000"/>
                </a:solidFill>
              </a:rPr>
              <a:t>}</a:t>
            </a:r>
            <a:endParaRPr lang="en-US" sz="2400" b="1" dirty="0">
              <a:solidFill>
                <a:srgbClr val="FF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58914"/>
            <a:ext cx="8686800" cy="707886"/>
          </a:xfrm>
          <a:prstGeom prst="rect">
            <a:avLst/>
          </a:prstGeom>
          <a:noFill/>
        </p:spPr>
        <p:txBody>
          <a:bodyPr wrap="square" rtlCol="0">
            <a:spAutoFit/>
          </a:bodyPr>
          <a:lstStyle/>
          <a:p>
            <a:pPr algn="just">
              <a:buFont typeface="Wingdings" pitchFamily="2" charset="2"/>
              <a:buChar char="§"/>
            </a:pPr>
            <a:r>
              <a:rPr lang="en-US" sz="2000" b="1" dirty="0" smtClean="0"/>
              <a:t> Nesting of if statement -</a:t>
            </a:r>
            <a:r>
              <a:rPr lang="en-US" sz="2000" dirty="0" smtClean="0"/>
              <a:t> It is always legal to nest if-else statements which means we can use one if or else if statement inside another if or else if statement.</a:t>
            </a:r>
            <a:endParaRPr lang="en-US" sz="2000" dirty="0"/>
          </a:p>
        </p:txBody>
      </p:sp>
      <p:sp>
        <p:nvSpPr>
          <p:cNvPr id="1026" name="AutoShape 2" descr="https://www.tutorialgateway.org/wp-content/uploads/NESTED-IF-FLOW-CHART.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NESTED-IF-FLOW-CHART.jpg"/>
          <p:cNvPicPr>
            <a:picLocks noChangeAspect="1"/>
          </p:cNvPicPr>
          <p:nvPr/>
        </p:nvPicPr>
        <p:blipFill>
          <a:blip r:embed="rId2"/>
          <a:stretch>
            <a:fillRect/>
          </a:stretch>
        </p:blipFill>
        <p:spPr>
          <a:xfrm>
            <a:off x="381000" y="1066800"/>
            <a:ext cx="8458200" cy="5257800"/>
          </a:xfrm>
          <a:prstGeom prst="rect">
            <a:avLst/>
          </a:prstGeom>
        </p:spPr>
      </p:pic>
      <p:sp>
        <p:nvSpPr>
          <p:cNvPr id="7" name="TextBox 6"/>
          <p:cNvSpPr txBox="1"/>
          <p:nvPr/>
        </p:nvSpPr>
        <p:spPr>
          <a:xfrm>
            <a:off x="6705600" y="5410200"/>
            <a:ext cx="1371600" cy="381000"/>
          </a:xfrm>
          <a:prstGeom prst="rect">
            <a:avLst/>
          </a:prstGeom>
          <a:solidFill>
            <a:schemeClr val="bg1"/>
          </a:solidFill>
          <a:ln>
            <a:solidFill>
              <a:schemeClr val="bg1"/>
            </a:solidFill>
          </a:ln>
        </p:spPr>
        <p:txBody>
          <a:bodyPr wrap="square" rtlCol="0">
            <a:spAutoFit/>
          </a:bodyPr>
          <a:lstStyle/>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1"/>
            <a:ext cx="8686800" cy="6124754"/>
          </a:xfrm>
          <a:prstGeom prst="rect">
            <a:avLst/>
          </a:prstGeom>
        </p:spPr>
        <p:txBody>
          <a:bodyPr wrap="square">
            <a:spAutoFit/>
          </a:bodyPr>
          <a:lstStyle/>
          <a:p>
            <a:pPr>
              <a:buFont typeface="Wingdings" pitchFamily="2" charset="2"/>
              <a:buChar char="§"/>
            </a:pPr>
            <a:r>
              <a:rPr lang="en-US" sz="2400" b="1" dirty="0" smtClean="0"/>
              <a:t> Java program to illustrate nesting of if statement -</a:t>
            </a:r>
            <a:endParaRPr lang="en-US" sz="2400" b="1" dirty="0" smtClean="0">
              <a:solidFill>
                <a:srgbClr val="FF0000"/>
              </a:solidFill>
            </a:endParaRPr>
          </a:p>
          <a:p>
            <a:r>
              <a:rPr lang="en-US" sz="2300" b="1" dirty="0" smtClean="0">
                <a:solidFill>
                  <a:srgbClr val="FF0000"/>
                </a:solidFill>
              </a:rPr>
              <a:t>class Test </a:t>
            </a:r>
          </a:p>
          <a:p>
            <a:r>
              <a:rPr lang="en-US" sz="2300" b="1" dirty="0" smtClean="0">
                <a:solidFill>
                  <a:srgbClr val="FF0000"/>
                </a:solidFill>
              </a:rPr>
              <a:t>{</a:t>
            </a:r>
          </a:p>
          <a:p>
            <a:r>
              <a:rPr lang="en-US" sz="2300" b="1" dirty="0" smtClean="0">
                <a:solidFill>
                  <a:srgbClr val="FF0000"/>
                </a:solidFill>
              </a:rPr>
              <a:t>   public static void main(String </a:t>
            </a:r>
            <a:r>
              <a:rPr lang="en-US" sz="2300" b="1" dirty="0" err="1" smtClean="0">
                <a:solidFill>
                  <a:srgbClr val="FF0000"/>
                </a:solidFill>
              </a:rPr>
              <a:t>args</a:t>
            </a:r>
            <a:r>
              <a:rPr lang="en-US" sz="2300" b="1" dirty="0" smtClean="0">
                <a:solidFill>
                  <a:srgbClr val="FF0000"/>
                </a:solidFill>
              </a:rPr>
              <a:t>[]) </a:t>
            </a:r>
          </a:p>
          <a:p>
            <a:r>
              <a:rPr lang="en-US" sz="2300" b="1" dirty="0" smtClean="0">
                <a:solidFill>
                  <a:srgbClr val="FF0000"/>
                </a:solidFill>
              </a:rPr>
              <a:t>   {</a:t>
            </a:r>
          </a:p>
          <a:p>
            <a:r>
              <a:rPr lang="en-US" sz="2300" b="1" dirty="0" smtClean="0">
                <a:solidFill>
                  <a:srgbClr val="FF0000"/>
                </a:solidFill>
              </a:rPr>
              <a:t>      int x = 30;</a:t>
            </a:r>
          </a:p>
          <a:p>
            <a:r>
              <a:rPr lang="en-US" sz="2300" b="1" dirty="0" smtClean="0">
                <a:solidFill>
                  <a:srgbClr val="FF0000"/>
                </a:solidFill>
              </a:rPr>
              <a:t>      int y = 10;</a:t>
            </a:r>
          </a:p>
          <a:p>
            <a:endParaRPr lang="en-US" sz="2300" b="1" dirty="0" smtClean="0">
              <a:solidFill>
                <a:srgbClr val="FF0000"/>
              </a:solidFill>
            </a:endParaRPr>
          </a:p>
          <a:p>
            <a:r>
              <a:rPr lang="en-US" sz="2300" b="1" dirty="0" smtClean="0">
                <a:solidFill>
                  <a:srgbClr val="FF0000"/>
                </a:solidFill>
              </a:rPr>
              <a:t>      if( x == 30 ) </a:t>
            </a:r>
          </a:p>
          <a:p>
            <a:r>
              <a:rPr lang="en-US" sz="2300" b="1" dirty="0" smtClean="0">
                <a:solidFill>
                  <a:srgbClr val="FF0000"/>
                </a:solidFill>
              </a:rPr>
              <a:t>      {</a:t>
            </a:r>
          </a:p>
          <a:p>
            <a:r>
              <a:rPr lang="en-US" sz="2300" b="1" dirty="0" smtClean="0">
                <a:solidFill>
                  <a:srgbClr val="FF0000"/>
                </a:solidFill>
              </a:rPr>
              <a:t>         	if( y == 10 ) </a:t>
            </a:r>
          </a:p>
          <a:p>
            <a:r>
              <a:rPr lang="en-US" sz="2300" b="1" dirty="0" smtClean="0">
                <a:solidFill>
                  <a:srgbClr val="FF0000"/>
                </a:solidFill>
              </a:rPr>
              <a:t>              {</a:t>
            </a:r>
          </a:p>
          <a:p>
            <a:r>
              <a:rPr lang="en-US" sz="2300" b="1" dirty="0" smtClean="0">
                <a:solidFill>
                  <a:srgbClr val="FF0000"/>
                </a:solidFill>
              </a:rPr>
              <a:t>            		System.out.print ("X = 30 and Y = 10");</a:t>
            </a:r>
          </a:p>
          <a:p>
            <a:r>
              <a:rPr lang="en-US" sz="2300" b="1" dirty="0" smtClean="0">
                <a:solidFill>
                  <a:srgbClr val="FF0000"/>
                </a:solidFill>
              </a:rPr>
              <a:t>         	}</a:t>
            </a:r>
          </a:p>
          <a:p>
            <a:r>
              <a:rPr lang="en-US" sz="2300" b="1" dirty="0" smtClean="0">
                <a:solidFill>
                  <a:srgbClr val="FF0000"/>
                </a:solidFill>
              </a:rPr>
              <a:t>      }</a:t>
            </a:r>
          </a:p>
          <a:p>
            <a:r>
              <a:rPr lang="en-US" sz="2300" b="1" dirty="0" smtClean="0">
                <a:solidFill>
                  <a:srgbClr val="FF0000"/>
                </a:solidFill>
              </a:rPr>
              <a:t>   }</a:t>
            </a:r>
          </a:p>
          <a:p>
            <a:r>
              <a:rPr lang="en-US" sz="2300" b="1" dirty="0" smtClean="0">
                <a:solidFill>
                  <a:srgbClr val="FF0000"/>
                </a:solidFill>
              </a:rPr>
              <a:t>}</a:t>
            </a:r>
            <a:endParaRPr lang="en-US" sz="2300" b="1" dirty="0">
              <a:solidFill>
                <a:srgbClr val="FF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86800" cy="1569660"/>
          </a:xfrm>
          <a:prstGeom prst="rect">
            <a:avLst/>
          </a:prstGeom>
          <a:noFill/>
        </p:spPr>
        <p:txBody>
          <a:bodyPr wrap="square" rtlCol="0">
            <a:spAutoFit/>
          </a:bodyPr>
          <a:lstStyle/>
          <a:p>
            <a:pPr algn="just">
              <a:buFont typeface="Wingdings" pitchFamily="2" charset="2"/>
              <a:buChar char="§"/>
            </a:pPr>
            <a:r>
              <a:rPr lang="en-US" sz="2400" b="1" dirty="0" smtClean="0"/>
              <a:t> Switch Statement -</a:t>
            </a:r>
            <a:r>
              <a:rPr lang="en-US" sz="2400" dirty="0" smtClean="0"/>
              <a:t> In Java, the if..else..if ladder executes a block of code among many blocks. The switch statement can a substitute for long if..else..if ladders, which generally makes our code more readable.</a:t>
            </a:r>
            <a:endParaRPr lang="en-US" sz="2400" dirty="0"/>
          </a:p>
        </p:txBody>
      </p:sp>
      <p:sp>
        <p:nvSpPr>
          <p:cNvPr id="1026" name="AutoShape 2" descr="https://www.tutorialgateway.org/wp-content/uploads/NESTED-IF-FLOW-CHART.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8" name="Picture 7" descr="switch_statement.jpg"/>
          <p:cNvPicPr>
            <a:picLocks noChangeAspect="1"/>
          </p:cNvPicPr>
          <p:nvPr/>
        </p:nvPicPr>
        <p:blipFill>
          <a:blip r:embed="rId2"/>
          <a:stretch>
            <a:fillRect/>
          </a:stretch>
        </p:blipFill>
        <p:spPr>
          <a:xfrm>
            <a:off x="304800" y="1905000"/>
            <a:ext cx="3962400" cy="4459309"/>
          </a:xfrm>
          <a:prstGeom prst="rect">
            <a:avLst/>
          </a:prstGeom>
        </p:spPr>
      </p:pic>
      <p:sp>
        <p:nvSpPr>
          <p:cNvPr id="9" name="Rectangle 8"/>
          <p:cNvSpPr/>
          <p:nvPr/>
        </p:nvSpPr>
        <p:spPr>
          <a:xfrm>
            <a:off x="5181600" y="1905000"/>
            <a:ext cx="3657600" cy="4062651"/>
          </a:xfrm>
          <a:prstGeom prst="rect">
            <a:avLst/>
          </a:prstGeom>
        </p:spPr>
        <p:txBody>
          <a:bodyPr wrap="square">
            <a:spAutoFit/>
          </a:bodyPr>
          <a:lstStyle/>
          <a:p>
            <a:r>
              <a:rPr lang="en-US" sz="2000" b="1" dirty="0" smtClean="0">
                <a:solidFill>
                  <a:srgbClr val="FF0000"/>
                </a:solidFill>
              </a:rPr>
              <a:t>switch(expression) </a:t>
            </a:r>
          </a:p>
          <a:p>
            <a:r>
              <a:rPr lang="en-US" sz="2000" b="1" dirty="0" smtClean="0">
                <a:solidFill>
                  <a:srgbClr val="FF0000"/>
                </a:solidFill>
              </a:rPr>
              <a:t>{</a:t>
            </a:r>
          </a:p>
          <a:p>
            <a:r>
              <a:rPr lang="en-US" sz="2000" b="1" dirty="0" smtClean="0">
                <a:solidFill>
                  <a:srgbClr val="FF0000"/>
                </a:solidFill>
              </a:rPr>
              <a:t>   case value :</a:t>
            </a:r>
          </a:p>
          <a:p>
            <a:r>
              <a:rPr lang="en-US" sz="2000" b="1" dirty="0" smtClean="0">
                <a:solidFill>
                  <a:srgbClr val="FF0000"/>
                </a:solidFill>
              </a:rPr>
              <a:t>      // Statements</a:t>
            </a:r>
          </a:p>
          <a:p>
            <a:r>
              <a:rPr lang="en-US" sz="2000" b="1" dirty="0" smtClean="0">
                <a:solidFill>
                  <a:srgbClr val="FF0000"/>
                </a:solidFill>
              </a:rPr>
              <a:t>      break;</a:t>
            </a:r>
          </a:p>
          <a:p>
            <a:r>
              <a:rPr lang="en-US" sz="2000" b="1" dirty="0" smtClean="0">
                <a:solidFill>
                  <a:srgbClr val="FF0000"/>
                </a:solidFill>
              </a:rPr>
              <a:t>   </a:t>
            </a:r>
          </a:p>
          <a:p>
            <a:r>
              <a:rPr lang="en-US" sz="2000" b="1" dirty="0" smtClean="0">
                <a:solidFill>
                  <a:srgbClr val="FF0000"/>
                </a:solidFill>
              </a:rPr>
              <a:t>   case value :</a:t>
            </a:r>
          </a:p>
          <a:p>
            <a:r>
              <a:rPr lang="en-US" sz="2000" b="1" dirty="0" smtClean="0">
                <a:solidFill>
                  <a:srgbClr val="FF0000"/>
                </a:solidFill>
              </a:rPr>
              <a:t>      // Statements</a:t>
            </a:r>
          </a:p>
          <a:p>
            <a:r>
              <a:rPr lang="en-US" sz="2000" b="1" dirty="0" smtClean="0">
                <a:solidFill>
                  <a:srgbClr val="FF0000"/>
                </a:solidFill>
              </a:rPr>
              <a:t>      break; </a:t>
            </a:r>
          </a:p>
          <a:p>
            <a:r>
              <a:rPr lang="en-US" sz="2000" b="1" dirty="0" smtClean="0">
                <a:solidFill>
                  <a:srgbClr val="FF0000"/>
                </a:solidFill>
              </a:rPr>
              <a:t>   </a:t>
            </a:r>
          </a:p>
          <a:p>
            <a:r>
              <a:rPr lang="en-US" sz="2000" b="1" dirty="0" smtClean="0">
                <a:solidFill>
                  <a:srgbClr val="FF0000"/>
                </a:solidFill>
              </a:rPr>
              <a:t>   default : // Optional</a:t>
            </a:r>
          </a:p>
          <a:p>
            <a:r>
              <a:rPr lang="en-US" sz="2000" b="1" dirty="0" smtClean="0">
                <a:solidFill>
                  <a:srgbClr val="FF0000"/>
                </a:solidFill>
              </a:rPr>
              <a:t>      // Statements</a:t>
            </a:r>
          </a:p>
          <a:p>
            <a:r>
              <a:rPr lang="en-US" sz="2000" b="1" dirty="0" smtClean="0">
                <a:solidFill>
                  <a:srgbClr val="FF0000"/>
                </a:solidFill>
              </a:rPr>
              <a:t>}</a:t>
            </a:r>
            <a:endParaRPr lang="en-US" sz="2000" b="1"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534400" cy="5386090"/>
          </a:xfrm>
          <a:prstGeom prst="rect">
            <a:avLst/>
          </a:prstGeom>
          <a:noFill/>
        </p:spPr>
        <p:txBody>
          <a:bodyPr wrap="square" rtlCol="0">
            <a:spAutoFit/>
          </a:bodyPr>
          <a:lstStyle/>
          <a:p>
            <a:pPr algn="ctr">
              <a:buFontTx/>
              <a:buChar char="-"/>
            </a:pPr>
            <a:r>
              <a:rPr lang="en-US" sz="3200" b="1" i="1" dirty="0" smtClean="0"/>
              <a:t> Significance of OOPs -</a:t>
            </a:r>
          </a:p>
          <a:p>
            <a:pPr algn="just"/>
            <a:endParaRPr lang="en-US" sz="2400" dirty="0" smtClean="0"/>
          </a:p>
          <a:p>
            <a:pPr algn="just">
              <a:buFont typeface="Wingdings" pitchFamily="2" charset="2"/>
              <a:buChar char="§"/>
            </a:pPr>
            <a:r>
              <a:rPr lang="en-US" sz="2400" dirty="0" smtClean="0"/>
              <a:t> OOP offers easy to understand and a clear modular structure for programs.</a:t>
            </a:r>
          </a:p>
          <a:p>
            <a:pPr algn="just"/>
            <a:r>
              <a:rPr lang="en-US" sz="2400" dirty="0" smtClean="0"/>
              <a:t> </a:t>
            </a:r>
          </a:p>
          <a:p>
            <a:pPr algn="just">
              <a:buFont typeface="Wingdings" pitchFamily="2" charset="2"/>
              <a:buChar char="§"/>
            </a:pPr>
            <a:r>
              <a:rPr lang="en-US" sz="2400" dirty="0" smtClean="0"/>
              <a:t> Objects created for Object-Oriented Programs can be reused in other programs. Thus it saves significant development cost.</a:t>
            </a:r>
          </a:p>
          <a:p>
            <a:pPr algn="just"/>
            <a:r>
              <a:rPr lang="en-US" sz="2400" dirty="0" smtClean="0"/>
              <a:t> </a:t>
            </a:r>
          </a:p>
          <a:p>
            <a:pPr algn="just">
              <a:buFont typeface="Wingdings" pitchFamily="2" charset="2"/>
              <a:buChar char="§"/>
            </a:pPr>
            <a:r>
              <a:rPr lang="en-US" sz="2400" dirty="0" smtClean="0"/>
              <a:t> Large programs are difficult to write, but if the development and designing team follow OOPS concept then they can better design with minimum flaws.</a:t>
            </a:r>
          </a:p>
          <a:p>
            <a:pPr algn="just"/>
            <a:r>
              <a:rPr lang="en-US" sz="2400" dirty="0" smtClean="0"/>
              <a:t> </a:t>
            </a:r>
          </a:p>
          <a:p>
            <a:pPr algn="just">
              <a:buFont typeface="Wingdings" pitchFamily="2" charset="2"/>
              <a:buChar char="§"/>
            </a:pPr>
            <a:r>
              <a:rPr lang="en-US" sz="2400" dirty="0" smtClean="0"/>
              <a:t> It also enhances program modularity because every object exists independently.</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86800"/>
            <a:ext cx="8686800" cy="5509200"/>
          </a:xfrm>
          <a:prstGeom prst="rect">
            <a:avLst/>
          </a:prstGeom>
        </p:spPr>
        <p:txBody>
          <a:bodyPr wrap="square">
            <a:spAutoFit/>
          </a:bodyPr>
          <a:lstStyle/>
          <a:p>
            <a:r>
              <a:rPr lang="en-US" sz="2200" b="1" dirty="0" smtClean="0">
                <a:solidFill>
                  <a:srgbClr val="FF0000"/>
                </a:solidFill>
              </a:rPr>
              <a:t>class SwitchExample </a:t>
            </a:r>
          </a:p>
          <a:p>
            <a:r>
              <a:rPr lang="en-US" sz="2200" b="1" dirty="0" smtClean="0">
                <a:solidFill>
                  <a:srgbClr val="FF0000"/>
                </a:solidFill>
              </a:rPr>
              <a:t>{  </a:t>
            </a:r>
          </a:p>
          <a:p>
            <a:r>
              <a:rPr lang="en-US" sz="2200" b="1" dirty="0" smtClean="0">
                <a:solidFill>
                  <a:srgbClr val="FF0000"/>
                </a:solidFill>
              </a:rPr>
              <a:t>	public static void main(String[] </a:t>
            </a:r>
            <a:r>
              <a:rPr lang="en-US" sz="2200" b="1" dirty="0" err="1" smtClean="0">
                <a:solidFill>
                  <a:srgbClr val="FF0000"/>
                </a:solidFill>
              </a:rPr>
              <a:t>args</a:t>
            </a:r>
            <a:r>
              <a:rPr lang="en-US" sz="2200" b="1" dirty="0" smtClean="0">
                <a:solidFill>
                  <a:srgbClr val="FF0000"/>
                </a:solidFill>
              </a:rPr>
              <a:t>) </a:t>
            </a:r>
          </a:p>
          <a:p>
            <a:r>
              <a:rPr lang="en-US" sz="2200" b="1" dirty="0" smtClean="0">
                <a:solidFill>
                  <a:srgbClr val="FF0000"/>
                </a:solidFill>
              </a:rPr>
              <a:t>	{  </a:t>
            </a:r>
          </a:p>
          <a:p>
            <a:r>
              <a:rPr lang="en-US" sz="2200" b="1" dirty="0" smtClean="0">
                <a:solidFill>
                  <a:srgbClr val="FF0000"/>
                </a:solidFill>
              </a:rPr>
              <a:t>		int number=20;  </a:t>
            </a:r>
          </a:p>
          <a:p>
            <a:r>
              <a:rPr lang="en-US" sz="2200" b="1" dirty="0" smtClean="0">
                <a:solidFill>
                  <a:srgbClr val="FF0000"/>
                </a:solidFill>
              </a:rPr>
              <a:t>		</a:t>
            </a:r>
          </a:p>
          <a:p>
            <a:r>
              <a:rPr lang="en-US" sz="2200" b="1" dirty="0" smtClean="0">
                <a:solidFill>
                  <a:srgbClr val="FF0000"/>
                </a:solidFill>
              </a:rPr>
              <a:t>		switch(number)</a:t>
            </a:r>
          </a:p>
          <a:p>
            <a:r>
              <a:rPr lang="en-US" sz="2200" b="1" dirty="0" smtClean="0">
                <a:solidFill>
                  <a:srgbClr val="FF0000"/>
                </a:solidFill>
              </a:rPr>
              <a:t>		{  </a:t>
            </a:r>
          </a:p>
          <a:p>
            <a:r>
              <a:rPr lang="en-US" sz="2200" b="1" dirty="0" smtClean="0">
                <a:solidFill>
                  <a:srgbClr val="FF0000"/>
                </a:solidFill>
              </a:rPr>
              <a:t>			case 10: System.out.println("10");      	break;  </a:t>
            </a:r>
          </a:p>
          <a:p>
            <a:r>
              <a:rPr lang="en-US" sz="2200" b="1" dirty="0" smtClean="0">
                <a:solidFill>
                  <a:srgbClr val="FF0000"/>
                </a:solidFill>
              </a:rPr>
              <a:t>    			case 20: System.out.println("20");  	break;  </a:t>
            </a:r>
          </a:p>
          <a:p>
            <a:r>
              <a:rPr lang="en-US" sz="2200" b="1" dirty="0" smtClean="0">
                <a:solidFill>
                  <a:srgbClr val="FF0000"/>
                </a:solidFill>
              </a:rPr>
              <a:t>    			case 30: System.out.println("30");      	break;  </a:t>
            </a:r>
          </a:p>
          <a:p>
            <a:r>
              <a:rPr lang="en-US" sz="2200" b="1" dirty="0" smtClean="0">
                <a:solidFill>
                  <a:srgbClr val="FF0000"/>
                </a:solidFill>
              </a:rPr>
              <a:t>			</a:t>
            </a:r>
          </a:p>
          <a:p>
            <a:r>
              <a:rPr lang="en-US" sz="2200" b="1" dirty="0" smtClean="0">
                <a:solidFill>
                  <a:srgbClr val="FF0000"/>
                </a:solidFill>
              </a:rPr>
              <a:t>			default: System.out.println("Not in 10, 20 or 30");  </a:t>
            </a:r>
          </a:p>
          <a:p>
            <a:r>
              <a:rPr lang="en-US" sz="2200" b="1" dirty="0" smtClean="0">
                <a:solidFill>
                  <a:srgbClr val="FF0000"/>
                </a:solidFill>
              </a:rPr>
              <a:t>    		}  </a:t>
            </a:r>
          </a:p>
          <a:p>
            <a:r>
              <a:rPr lang="en-US" sz="2200" b="1" dirty="0" smtClean="0">
                <a:solidFill>
                  <a:srgbClr val="FF0000"/>
                </a:solidFill>
              </a:rPr>
              <a:t>	}	  </a:t>
            </a:r>
          </a:p>
          <a:p>
            <a:r>
              <a:rPr lang="en-US" sz="2200" b="1" dirty="0" smtClean="0">
                <a:solidFill>
                  <a:srgbClr val="FF0000"/>
                </a:solidFill>
              </a:rPr>
              <a:t>} </a:t>
            </a:r>
            <a:endParaRPr lang="en-US" sz="2200" b="1" dirty="0">
              <a:solidFill>
                <a:srgbClr val="FF000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686800" cy="6217087"/>
          </a:xfrm>
          <a:prstGeom prst="rect">
            <a:avLst/>
          </a:prstGeom>
          <a:noFill/>
        </p:spPr>
        <p:txBody>
          <a:bodyPr wrap="square" rtlCol="0">
            <a:spAutoFit/>
          </a:bodyPr>
          <a:lstStyle/>
          <a:p>
            <a:pPr algn="just">
              <a:buFont typeface="Wingdings" pitchFamily="2" charset="2"/>
              <a:buChar char="§"/>
            </a:pPr>
            <a:r>
              <a:rPr lang="en-US" sz="2400" b="1" dirty="0" smtClean="0"/>
              <a:t> Switch Case Statement Fall through - </a:t>
            </a:r>
            <a:r>
              <a:rPr lang="en-US" sz="2200" dirty="0" smtClean="0"/>
              <a:t>The Java switch statement is fall-through. It means it executes all statements after the first match if a break statement is not present.</a:t>
            </a:r>
          </a:p>
          <a:p>
            <a:pPr algn="just"/>
            <a:endParaRPr lang="en-US" sz="2200" b="1" dirty="0" smtClean="0"/>
          </a:p>
          <a:p>
            <a:pPr algn="just"/>
            <a:r>
              <a:rPr lang="en-US" sz="2200" b="1" dirty="0" smtClean="0">
                <a:solidFill>
                  <a:srgbClr val="FF0000"/>
                </a:solidFill>
              </a:rPr>
              <a:t>class SwitchExample2 </a:t>
            </a:r>
          </a:p>
          <a:p>
            <a:pPr algn="just"/>
            <a:r>
              <a:rPr lang="en-US" sz="2200" b="1" dirty="0" smtClean="0">
                <a:solidFill>
                  <a:srgbClr val="FF0000"/>
                </a:solidFill>
              </a:rPr>
              <a:t>{  </a:t>
            </a:r>
          </a:p>
          <a:p>
            <a:pPr algn="just"/>
            <a:r>
              <a:rPr lang="en-US" sz="2200" b="1" dirty="0" smtClean="0">
                <a:solidFill>
                  <a:srgbClr val="FF0000"/>
                </a:solidFill>
              </a:rPr>
              <a:t>	public static void main(String[] </a:t>
            </a:r>
            <a:r>
              <a:rPr lang="en-US" sz="2200" b="1" dirty="0" err="1" smtClean="0">
                <a:solidFill>
                  <a:srgbClr val="FF0000"/>
                </a:solidFill>
              </a:rPr>
              <a:t>args</a:t>
            </a:r>
            <a:r>
              <a:rPr lang="en-US" sz="2200" b="1" dirty="0" smtClean="0">
                <a:solidFill>
                  <a:srgbClr val="FF0000"/>
                </a:solidFill>
              </a:rPr>
              <a:t>) </a:t>
            </a:r>
          </a:p>
          <a:p>
            <a:pPr algn="just"/>
            <a:r>
              <a:rPr lang="en-US" sz="2200" b="1" dirty="0" smtClean="0">
                <a:solidFill>
                  <a:srgbClr val="FF0000"/>
                </a:solidFill>
              </a:rPr>
              <a:t>	{  </a:t>
            </a:r>
          </a:p>
          <a:p>
            <a:pPr algn="just"/>
            <a:r>
              <a:rPr lang="en-US" sz="2200" b="1" dirty="0" smtClean="0">
                <a:solidFill>
                  <a:srgbClr val="FF0000"/>
                </a:solidFill>
              </a:rPr>
              <a:t>		int number=20;  </a:t>
            </a:r>
          </a:p>
          <a:p>
            <a:pPr algn="just"/>
            <a:r>
              <a:rPr lang="en-US" sz="2200" b="1" dirty="0" smtClean="0">
                <a:solidFill>
                  <a:srgbClr val="FF0000"/>
                </a:solidFill>
              </a:rPr>
              <a:t>		switch(number)</a:t>
            </a:r>
          </a:p>
          <a:p>
            <a:pPr algn="just"/>
            <a:r>
              <a:rPr lang="en-US" sz="2200" b="1" dirty="0" smtClean="0">
                <a:solidFill>
                  <a:srgbClr val="FF0000"/>
                </a:solidFill>
              </a:rPr>
              <a:t>		{  </a:t>
            </a:r>
          </a:p>
          <a:p>
            <a:pPr algn="just"/>
            <a:r>
              <a:rPr lang="en-US" sz="2200" b="1" dirty="0" smtClean="0">
                <a:solidFill>
                  <a:srgbClr val="FF0000"/>
                </a:solidFill>
              </a:rPr>
              <a:t>			case 10: System.out.println("10");  </a:t>
            </a:r>
          </a:p>
          <a:p>
            <a:pPr algn="just"/>
            <a:r>
              <a:rPr lang="en-US" sz="2200" b="1" dirty="0" smtClean="0">
                <a:solidFill>
                  <a:srgbClr val="FF0000"/>
                </a:solidFill>
              </a:rPr>
              <a:t>			case 20: System.out.println("20");  </a:t>
            </a:r>
          </a:p>
          <a:p>
            <a:pPr algn="just"/>
            <a:r>
              <a:rPr lang="en-US" sz="2200" b="1" dirty="0" smtClean="0">
                <a:solidFill>
                  <a:srgbClr val="FF0000"/>
                </a:solidFill>
              </a:rPr>
              <a:t>			case 30: System.out.println("30");  </a:t>
            </a:r>
          </a:p>
          <a:p>
            <a:pPr algn="just"/>
            <a:r>
              <a:rPr lang="en-US" sz="2200" b="1" dirty="0" smtClean="0">
                <a:solidFill>
                  <a:srgbClr val="FF0000"/>
                </a:solidFill>
              </a:rPr>
              <a:t>			default: System.out.println("Not in 10, 20 or 30");  </a:t>
            </a:r>
          </a:p>
          <a:p>
            <a:pPr algn="just"/>
            <a:r>
              <a:rPr lang="en-US" sz="2200" b="1" dirty="0" smtClean="0">
                <a:solidFill>
                  <a:srgbClr val="FF0000"/>
                </a:solidFill>
              </a:rPr>
              <a:t>    		}  </a:t>
            </a:r>
          </a:p>
          <a:p>
            <a:pPr algn="just"/>
            <a:r>
              <a:rPr lang="en-US" sz="2200" b="1" dirty="0" smtClean="0">
                <a:solidFill>
                  <a:srgbClr val="FF0000"/>
                </a:solidFill>
              </a:rPr>
              <a:t>	}  </a:t>
            </a:r>
          </a:p>
          <a:p>
            <a:pPr algn="just"/>
            <a:r>
              <a:rPr lang="en-US" sz="2200" b="1" dirty="0" smtClean="0">
                <a:solidFill>
                  <a:srgbClr val="FF0000"/>
                </a:solidFill>
              </a:rPr>
              <a:t>}</a:t>
            </a:r>
            <a:r>
              <a:rPr lang="en-US" sz="2200" b="1" dirty="0" smtClean="0"/>
              <a:t> </a:t>
            </a:r>
            <a:endParaRPr lang="en-US" sz="2200" b="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8534400" cy="2369880"/>
          </a:xfrm>
          <a:prstGeom prst="rect">
            <a:avLst/>
          </a:prstGeom>
          <a:noFill/>
        </p:spPr>
        <p:txBody>
          <a:bodyPr wrap="square" rtlCol="0">
            <a:spAutoFit/>
          </a:bodyPr>
          <a:lstStyle/>
          <a:p>
            <a:pPr algn="ctr"/>
            <a:r>
              <a:rPr lang="en-US" sz="3200" b="1" i="1" dirty="0" smtClean="0">
                <a:latin typeface="Calibri" pitchFamily="34" charset="0"/>
                <a:ea typeface="Arial Unicode MS" pitchFamily="34" charset="-128"/>
                <a:cs typeface="Calibri" pitchFamily="34" charset="0"/>
              </a:rPr>
              <a:t>Module – V: Iteration Statements</a:t>
            </a:r>
          </a:p>
          <a:p>
            <a:pPr algn="ctr"/>
            <a:endParaRPr lang="en-US" sz="3200" b="1" i="1" dirty="0" smtClean="0">
              <a:latin typeface="Calibri" pitchFamily="34" charset="0"/>
              <a:ea typeface="Arial Unicode MS" pitchFamily="34" charset="-128"/>
              <a:cs typeface="Calibri" pitchFamily="34" charset="0"/>
            </a:endParaRPr>
          </a:p>
          <a:p>
            <a:pPr lvl="1">
              <a:buFont typeface="Wingdings" pitchFamily="2" charset="2"/>
              <a:buChar char="§"/>
            </a:pPr>
            <a:r>
              <a:rPr lang="en-US" sz="2800" b="1" dirty="0" smtClean="0">
                <a:latin typeface="Calibri" pitchFamily="34" charset="0"/>
                <a:ea typeface="Arial Unicode MS" pitchFamily="34" charset="-128"/>
                <a:cs typeface="Calibri" pitchFamily="34" charset="0"/>
              </a:rPr>
              <a:t> For Loop</a:t>
            </a:r>
          </a:p>
          <a:p>
            <a:pPr lvl="1">
              <a:buFont typeface="Wingdings" pitchFamily="2" charset="2"/>
              <a:buChar char="§"/>
            </a:pPr>
            <a:r>
              <a:rPr lang="en-US" sz="2800" b="1" dirty="0" smtClean="0">
                <a:latin typeface="Calibri" pitchFamily="34" charset="0"/>
                <a:ea typeface="Arial Unicode MS" pitchFamily="34" charset="-128"/>
                <a:cs typeface="Calibri" pitchFamily="34" charset="0"/>
              </a:rPr>
              <a:t> While Loop</a:t>
            </a:r>
          </a:p>
          <a:p>
            <a:pPr lvl="1">
              <a:buFont typeface="Wingdings" pitchFamily="2" charset="2"/>
              <a:buChar char="§"/>
            </a:pPr>
            <a:r>
              <a:rPr lang="en-US" sz="2800" b="1" dirty="0" smtClean="0">
                <a:latin typeface="Calibri" pitchFamily="34" charset="0"/>
                <a:ea typeface="Arial Unicode MS" pitchFamily="34" charset="-128"/>
                <a:cs typeface="Calibri" pitchFamily="34" charset="0"/>
              </a:rPr>
              <a:t> Do-while Loop</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java-loops.png"/>
          <p:cNvPicPr>
            <a:picLocks noChangeAspect="1"/>
          </p:cNvPicPr>
          <p:nvPr/>
        </p:nvPicPr>
        <p:blipFill>
          <a:blip r:embed="rId2"/>
          <a:srcRect l="4217" t="2581" r="5422" b="5641"/>
          <a:stretch>
            <a:fillRect/>
          </a:stretch>
        </p:blipFill>
        <p:spPr>
          <a:xfrm>
            <a:off x="1143000" y="0"/>
            <a:ext cx="6781800" cy="640080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152400" y="228600"/>
          <a:ext cx="8839200" cy="6477000"/>
        </p:xfrm>
        <a:graphic>
          <a:graphicData uri="http://schemas.openxmlformats.org/drawingml/2006/table">
            <a:tbl>
              <a:tblPr>
                <a:tableStyleId>{5940675A-B579-460E-94D1-54222C63F5DA}</a:tableStyleId>
              </a:tblPr>
              <a:tblGrid>
                <a:gridCol w="1628274"/>
                <a:gridCol w="2326105"/>
                <a:gridCol w="2403642"/>
                <a:gridCol w="2481179"/>
              </a:tblGrid>
              <a:tr h="419637">
                <a:tc>
                  <a:txBody>
                    <a:bodyPr/>
                    <a:lstStyle/>
                    <a:p>
                      <a:pPr algn="ctr" fontAlgn="t"/>
                      <a:r>
                        <a:rPr lang="en-US" sz="1600" b="1" dirty="0">
                          <a:solidFill>
                            <a:schemeClr val="tx1"/>
                          </a:solidFill>
                        </a:rPr>
                        <a:t>Comparison</a:t>
                      </a:r>
                      <a:endParaRPr lang="en-US" sz="1600" b="1" dirty="0">
                        <a:solidFill>
                          <a:schemeClr val="tx1"/>
                        </a:solidFill>
                        <a:latin typeface="times new roman"/>
                      </a:endParaRPr>
                    </a:p>
                  </a:txBody>
                  <a:tcPr marL="42749" marR="42749" marT="42749" marB="42749" anchor="ctr">
                    <a:solidFill>
                      <a:srgbClr val="92D050"/>
                    </a:solidFill>
                  </a:tcPr>
                </a:tc>
                <a:tc>
                  <a:txBody>
                    <a:bodyPr/>
                    <a:lstStyle/>
                    <a:p>
                      <a:pPr algn="ctr" fontAlgn="t"/>
                      <a:r>
                        <a:rPr lang="en-US" sz="1600" b="1" dirty="0">
                          <a:solidFill>
                            <a:schemeClr val="tx1"/>
                          </a:solidFill>
                        </a:rPr>
                        <a:t>for loop</a:t>
                      </a:r>
                      <a:endParaRPr lang="en-US" sz="1600" b="1" dirty="0">
                        <a:solidFill>
                          <a:schemeClr val="tx1"/>
                        </a:solidFill>
                        <a:latin typeface="times new roman"/>
                      </a:endParaRPr>
                    </a:p>
                  </a:txBody>
                  <a:tcPr marL="42749" marR="42749" marT="42749" marB="42749" anchor="ctr">
                    <a:solidFill>
                      <a:srgbClr val="92D050"/>
                    </a:solidFill>
                  </a:tcPr>
                </a:tc>
                <a:tc>
                  <a:txBody>
                    <a:bodyPr/>
                    <a:lstStyle/>
                    <a:p>
                      <a:pPr algn="ctr" fontAlgn="t"/>
                      <a:r>
                        <a:rPr lang="en-US" sz="1600" b="1" dirty="0">
                          <a:solidFill>
                            <a:schemeClr val="tx1"/>
                          </a:solidFill>
                        </a:rPr>
                        <a:t>while loop</a:t>
                      </a:r>
                      <a:endParaRPr lang="en-US" sz="1600" b="1" dirty="0">
                        <a:solidFill>
                          <a:schemeClr val="tx1"/>
                        </a:solidFill>
                        <a:latin typeface="times new roman"/>
                      </a:endParaRPr>
                    </a:p>
                  </a:txBody>
                  <a:tcPr marL="42749" marR="42749" marT="42749" marB="42749" anchor="ctr">
                    <a:solidFill>
                      <a:srgbClr val="92D050"/>
                    </a:solidFill>
                  </a:tcPr>
                </a:tc>
                <a:tc>
                  <a:txBody>
                    <a:bodyPr/>
                    <a:lstStyle/>
                    <a:p>
                      <a:pPr algn="ctr" fontAlgn="t"/>
                      <a:r>
                        <a:rPr lang="en-US" sz="1600" b="1" dirty="0">
                          <a:solidFill>
                            <a:schemeClr val="tx1"/>
                          </a:solidFill>
                        </a:rPr>
                        <a:t>do while loop</a:t>
                      </a:r>
                      <a:endParaRPr lang="en-US" sz="1600" b="1" dirty="0">
                        <a:solidFill>
                          <a:schemeClr val="tx1"/>
                        </a:solidFill>
                        <a:latin typeface="times new roman"/>
                      </a:endParaRPr>
                    </a:p>
                  </a:txBody>
                  <a:tcPr marL="42749" marR="42749" marT="42749" marB="42749" anchor="ctr">
                    <a:solidFill>
                      <a:srgbClr val="92D050"/>
                    </a:solidFill>
                  </a:tcPr>
                </a:tc>
              </a:tr>
              <a:tr h="2369002">
                <a:tc>
                  <a:txBody>
                    <a:bodyPr/>
                    <a:lstStyle/>
                    <a:p>
                      <a:pPr algn="ctr" fontAlgn="t"/>
                      <a:r>
                        <a:rPr lang="en-US" sz="1600" b="1" dirty="0">
                          <a:solidFill>
                            <a:schemeClr val="tx1"/>
                          </a:solidFill>
                        </a:rPr>
                        <a:t>Introduction</a:t>
                      </a:r>
                      <a:endParaRPr lang="en-US" sz="1600" b="1" dirty="0">
                        <a:solidFill>
                          <a:schemeClr val="tx1"/>
                        </a:solidFill>
                        <a:latin typeface="verdana"/>
                      </a:endParaRPr>
                    </a:p>
                  </a:txBody>
                  <a:tcPr marL="28499" marR="28499" marT="28499" marB="28499" anchor="ctr">
                    <a:solidFill>
                      <a:schemeClr val="accent2">
                        <a:lumMod val="60000"/>
                        <a:lumOff val="40000"/>
                      </a:schemeClr>
                    </a:solidFill>
                  </a:tcPr>
                </a:tc>
                <a:tc>
                  <a:txBody>
                    <a:bodyPr/>
                    <a:lstStyle/>
                    <a:p>
                      <a:pPr algn="ctr" fontAlgn="t"/>
                      <a:r>
                        <a:rPr lang="en-US" sz="1600" b="1" dirty="0">
                          <a:solidFill>
                            <a:schemeClr val="tx1"/>
                          </a:solidFill>
                        </a:rPr>
                        <a:t>The Java for loop is a control flow statement that iterates a part of the </a:t>
                      </a:r>
                      <a:r>
                        <a:rPr lang="en-US" sz="1600" b="1" u="none" strike="noStrike" dirty="0">
                          <a:solidFill>
                            <a:schemeClr val="tx1"/>
                          </a:solidFill>
                        </a:rPr>
                        <a:t>programs</a:t>
                      </a:r>
                      <a:r>
                        <a:rPr lang="en-US" sz="1600" b="1" dirty="0">
                          <a:solidFill>
                            <a:schemeClr val="tx1"/>
                          </a:solidFill>
                        </a:rPr>
                        <a:t> multiple times.</a:t>
                      </a:r>
                      <a:endParaRPr lang="en-US" sz="1600" b="1" dirty="0">
                        <a:solidFill>
                          <a:schemeClr val="tx1"/>
                        </a:solidFill>
                        <a:latin typeface="verdana"/>
                      </a:endParaRPr>
                    </a:p>
                  </a:txBody>
                  <a:tcPr marL="28499" marR="28499" marT="28499" marB="28499" anchor="ctr"/>
                </a:tc>
                <a:tc>
                  <a:txBody>
                    <a:bodyPr/>
                    <a:lstStyle/>
                    <a:p>
                      <a:pPr algn="ctr" fontAlgn="t"/>
                      <a:r>
                        <a:rPr lang="en-US" sz="1600" b="1" dirty="0">
                          <a:solidFill>
                            <a:schemeClr val="tx1"/>
                          </a:solidFill>
                        </a:rPr>
                        <a:t>The Java while loop is a control flow statement that executes a part of the programs repeatedly on the basis of given boolean condition.</a:t>
                      </a:r>
                      <a:endParaRPr lang="en-US" sz="1600" b="1" dirty="0">
                        <a:solidFill>
                          <a:schemeClr val="tx1"/>
                        </a:solidFill>
                        <a:latin typeface="verdana"/>
                      </a:endParaRPr>
                    </a:p>
                  </a:txBody>
                  <a:tcPr marL="28499" marR="28499" marT="28499" marB="28499" anchor="ctr"/>
                </a:tc>
                <a:tc>
                  <a:txBody>
                    <a:bodyPr/>
                    <a:lstStyle/>
                    <a:p>
                      <a:pPr algn="ctr" fontAlgn="t"/>
                      <a:r>
                        <a:rPr lang="en-US" sz="1600" b="1" dirty="0">
                          <a:solidFill>
                            <a:schemeClr val="tx1"/>
                          </a:solidFill>
                        </a:rPr>
                        <a:t>The Java do while loop is a control flow statement that executes a part of the programs at least once and the further execution depends upon the given boolean condition.</a:t>
                      </a:r>
                      <a:endParaRPr lang="en-US" sz="1600" b="1" dirty="0">
                        <a:solidFill>
                          <a:schemeClr val="tx1"/>
                        </a:solidFill>
                        <a:latin typeface="verdana"/>
                      </a:endParaRPr>
                    </a:p>
                  </a:txBody>
                  <a:tcPr marL="28499" marR="28499" marT="28499" marB="28499" anchor="ctr"/>
                </a:tc>
              </a:tr>
              <a:tr h="1943596">
                <a:tc>
                  <a:txBody>
                    <a:bodyPr/>
                    <a:lstStyle/>
                    <a:p>
                      <a:pPr algn="ctr" fontAlgn="t"/>
                      <a:r>
                        <a:rPr lang="en-US" sz="1600" b="1" dirty="0">
                          <a:solidFill>
                            <a:schemeClr val="tx1"/>
                          </a:solidFill>
                        </a:rPr>
                        <a:t>When to use</a:t>
                      </a:r>
                      <a:endParaRPr lang="en-US" sz="1600" b="1" dirty="0">
                        <a:solidFill>
                          <a:schemeClr val="tx1"/>
                        </a:solidFill>
                        <a:latin typeface="verdana"/>
                      </a:endParaRPr>
                    </a:p>
                  </a:txBody>
                  <a:tcPr marL="28499" marR="28499" marT="28499" marB="28499" anchor="ctr">
                    <a:solidFill>
                      <a:schemeClr val="accent2">
                        <a:lumMod val="60000"/>
                        <a:lumOff val="40000"/>
                      </a:schemeClr>
                    </a:solidFill>
                  </a:tcPr>
                </a:tc>
                <a:tc>
                  <a:txBody>
                    <a:bodyPr/>
                    <a:lstStyle/>
                    <a:p>
                      <a:pPr algn="ctr" fontAlgn="t"/>
                      <a:r>
                        <a:rPr lang="en-US" sz="1600" b="1" dirty="0">
                          <a:solidFill>
                            <a:schemeClr val="tx1"/>
                          </a:solidFill>
                        </a:rPr>
                        <a:t>If the number of iteration is fixed, it is recommended to use for loop.</a:t>
                      </a:r>
                      <a:endParaRPr lang="en-US" sz="1600" b="1" dirty="0">
                        <a:solidFill>
                          <a:schemeClr val="tx1"/>
                        </a:solidFill>
                        <a:latin typeface="verdana"/>
                      </a:endParaRPr>
                    </a:p>
                  </a:txBody>
                  <a:tcPr marL="28499" marR="28499" marT="28499" marB="28499" anchor="ctr"/>
                </a:tc>
                <a:tc>
                  <a:txBody>
                    <a:bodyPr/>
                    <a:lstStyle/>
                    <a:p>
                      <a:pPr algn="ctr" fontAlgn="t"/>
                      <a:r>
                        <a:rPr lang="en-US" sz="1600" b="1">
                          <a:solidFill>
                            <a:schemeClr val="tx1"/>
                          </a:solidFill>
                        </a:rPr>
                        <a:t>If the number of iteration is not fixed, it is recommended to use while loop.</a:t>
                      </a:r>
                      <a:endParaRPr lang="en-US" sz="1600" b="1">
                        <a:solidFill>
                          <a:schemeClr val="tx1"/>
                        </a:solidFill>
                        <a:latin typeface="verdana"/>
                      </a:endParaRPr>
                    </a:p>
                  </a:txBody>
                  <a:tcPr marL="28499" marR="28499" marT="28499" marB="28499" anchor="ctr"/>
                </a:tc>
                <a:tc>
                  <a:txBody>
                    <a:bodyPr/>
                    <a:lstStyle/>
                    <a:p>
                      <a:pPr algn="ctr" fontAlgn="t"/>
                      <a:r>
                        <a:rPr lang="en-US" sz="1600" b="1" dirty="0">
                          <a:solidFill>
                            <a:schemeClr val="tx1"/>
                          </a:solidFill>
                        </a:rPr>
                        <a:t>If the number of iteration is not fixed and you must have to execute the loop at least once, it is recommended to use the do-while loop.</a:t>
                      </a:r>
                      <a:endParaRPr lang="en-US" sz="1600" b="1" dirty="0">
                        <a:solidFill>
                          <a:schemeClr val="tx1"/>
                        </a:solidFill>
                        <a:latin typeface="verdana"/>
                      </a:endParaRPr>
                    </a:p>
                  </a:txBody>
                  <a:tcPr marL="28499" marR="28499" marT="28499" marB="28499" anchor="ctr"/>
                </a:tc>
              </a:tr>
              <a:tr h="1004717">
                <a:tc>
                  <a:txBody>
                    <a:bodyPr/>
                    <a:lstStyle/>
                    <a:p>
                      <a:pPr algn="ctr" fontAlgn="t"/>
                      <a:r>
                        <a:rPr lang="en-US" sz="1600" b="1" dirty="0">
                          <a:solidFill>
                            <a:schemeClr val="tx1"/>
                          </a:solidFill>
                        </a:rPr>
                        <a:t>Syntax</a:t>
                      </a:r>
                      <a:endParaRPr lang="en-US" sz="1600" b="1" dirty="0">
                        <a:solidFill>
                          <a:schemeClr val="tx1"/>
                        </a:solidFill>
                        <a:latin typeface="verdana"/>
                      </a:endParaRPr>
                    </a:p>
                  </a:txBody>
                  <a:tcPr marL="28499" marR="28499" marT="28499" marB="28499" anchor="ctr">
                    <a:solidFill>
                      <a:schemeClr val="accent2">
                        <a:lumMod val="60000"/>
                        <a:lumOff val="40000"/>
                      </a:schemeClr>
                    </a:solidFill>
                  </a:tcPr>
                </a:tc>
                <a:tc>
                  <a:txBody>
                    <a:bodyPr/>
                    <a:lstStyle/>
                    <a:p>
                      <a:pPr algn="ctr" fontAlgn="t"/>
                      <a:r>
                        <a:rPr lang="en-US" sz="1600" b="1">
                          <a:solidFill>
                            <a:schemeClr val="tx1"/>
                          </a:solidFill>
                        </a:rPr>
                        <a:t>for(init;condition;incr/decr){ // code to be executed } </a:t>
                      </a:r>
                      <a:endParaRPr lang="en-US" sz="1600" b="1">
                        <a:solidFill>
                          <a:schemeClr val="tx1"/>
                        </a:solidFill>
                        <a:latin typeface="verdana"/>
                      </a:endParaRPr>
                    </a:p>
                  </a:txBody>
                  <a:tcPr marL="28499" marR="28499" marT="28499" marB="28499" anchor="ctr"/>
                </a:tc>
                <a:tc>
                  <a:txBody>
                    <a:bodyPr/>
                    <a:lstStyle/>
                    <a:p>
                      <a:pPr algn="ctr" fontAlgn="t"/>
                      <a:r>
                        <a:rPr lang="en-US" sz="1600" b="1" dirty="0">
                          <a:solidFill>
                            <a:schemeClr val="tx1"/>
                          </a:solidFill>
                        </a:rPr>
                        <a:t>while(condition){ //code to be executed } </a:t>
                      </a:r>
                      <a:endParaRPr lang="en-US" sz="1600" b="1" dirty="0">
                        <a:solidFill>
                          <a:schemeClr val="tx1"/>
                        </a:solidFill>
                        <a:latin typeface="verdana"/>
                      </a:endParaRPr>
                    </a:p>
                  </a:txBody>
                  <a:tcPr marL="28499" marR="28499" marT="28499" marB="28499" anchor="ctr"/>
                </a:tc>
                <a:tc>
                  <a:txBody>
                    <a:bodyPr/>
                    <a:lstStyle/>
                    <a:p>
                      <a:pPr algn="ctr" fontAlgn="t"/>
                      <a:r>
                        <a:rPr lang="en-US" sz="1600" b="1" dirty="0">
                          <a:solidFill>
                            <a:schemeClr val="tx1"/>
                          </a:solidFill>
                        </a:rPr>
                        <a:t>do{ //code to be executed }while(condition); </a:t>
                      </a:r>
                      <a:endParaRPr lang="en-US" sz="1600" b="1" dirty="0">
                        <a:solidFill>
                          <a:schemeClr val="tx1"/>
                        </a:solidFill>
                        <a:latin typeface="verdana"/>
                      </a:endParaRPr>
                    </a:p>
                  </a:txBody>
                  <a:tcPr marL="28499" marR="28499" marT="28499" marB="28499" anchor="ctr"/>
                </a:tc>
              </a:tr>
              <a:tr h="740048">
                <a:tc>
                  <a:txBody>
                    <a:bodyPr/>
                    <a:lstStyle/>
                    <a:p>
                      <a:pPr algn="ctr" fontAlgn="t"/>
                      <a:r>
                        <a:rPr lang="en-US" sz="1600" b="1" dirty="0">
                          <a:solidFill>
                            <a:schemeClr val="tx1"/>
                          </a:solidFill>
                        </a:rPr>
                        <a:t>Syntax for </a:t>
                      </a:r>
                      <a:r>
                        <a:rPr lang="en-US" sz="1600" b="1" dirty="0" smtClean="0">
                          <a:solidFill>
                            <a:schemeClr val="tx1"/>
                          </a:solidFill>
                        </a:rPr>
                        <a:t>Infinitive </a:t>
                      </a:r>
                      <a:r>
                        <a:rPr lang="en-US" sz="1600" b="1" dirty="0">
                          <a:solidFill>
                            <a:schemeClr val="tx1"/>
                          </a:solidFill>
                        </a:rPr>
                        <a:t>loop</a:t>
                      </a:r>
                      <a:endParaRPr lang="en-US" sz="1600" b="1" dirty="0">
                        <a:solidFill>
                          <a:schemeClr val="tx1"/>
                        </a:solidFill>
                        <a:latin typeface="verdana"/>
                      </a:endParaRPr>
                    </a:p>
                  </a:txBody>
                  <a:tcPr marL="28499" marR="28499" marT="28499" marB="28499" anchor="ctr">
                    <a:solidFill>
                      <a:schemeClr val="accent2">
                        <a:lumMod val="60000"/>
                        <a:lumOff val="40000"/>
                      </a:schemeClr>
                    </a:solidFill>
                  </a:tcPr>
                </a:tc>
                <a:tc>
                  <a:txBody>
                    <a:bodyPr/>
                    <a:lstStyle/>
                    <a:p>
                      <a:pPr algn="ctr" fontAlgn="t"/>
                      <a:r>
                        <a:rPr lang="en-US" sz="1600" b="1" dirty="0">
                          <a:solidFill>
                            <a:schemeClr val="tx1"/>
                          </a:solidFill>
                        </a:rPr>
                        <a:t>for(;;){ //code to be executed } </a:t>
                      </a:r>
                      <a:endParaRPr lang="en-US" sz="1600" b="1" dirty="0">
                        <a:solidFill>
                          <a:schemeClr val="tx1"/>
                        </a:solidFill>
                        <a:latin typeface="verdana"/>
                      </a:endParaRPr>
                    </a:p>
                  </a:txBody>
                  <a:tcPr marL="28499" marR="28499" marT="28499" marB="28499" anchor="ctr"/>
                </a:tc>
                <a:tc>
                  <a:txBody>
                    <a:bodyPr/>
                    <a:lstStyle/>
                    <a:p>
                      <a:pPr algn="ctr" fontAlgn="t"/>
                      <a:r>
                        <a:rPr lang="en-US" sz="1600" b="1" dirty="0">
                          <a:solidFill>
                            <a:schemeClr val="tx1"/>
                          </a:solidFill>
                        </a:rPr>
                        <a:t>while(true){ //code to be executed } </a:t>
                      </a:r>
                      <a:endParaRPr lang="en-US" sz="1600" b="1" dirty="0">
                        <a:solidFill>
                          <a:schemeClr val="tx1"/>
                        </a:solidFill>
                        <a:latin typeface="verdana"/>
                      </a:endParaRPr>
                    </a:p>
                  </a:txBody>
                  <a:tcPr marL="28499" marR="28499" marT="28499" marB="28499" anchor="ctr"/>
                </a:tc>
                <a:tc>
                  <a:txBody>
                    <a:bodyPr/>
                    <a:lstStyle/>
                    <a:p>
                      <a:pPr algn="ctr" fontAlgn="t"/>
                      <a:r>
                        <a:rPr lang="en-US" sz="1600" b="1" dirty="0">
                          <a:solidFill>
                            <a:schemeClr val="tx1"/>
                          </a:solidFill>
                        </a:rPr>
                        <a:t>do{ //code to be executed }while(true); </a:t>
                      </a:r>
                      <a:endParaRPr lang="en-US" sz="1600" b="1" dirty="0">
                        <a:solidFill>
                          <a:schemeClr val="tx1"/>
                        </a:solidFill>
                        <a:latin typeface="verdana"/>
                      </a:endParaRPr>
                    </a:p>
                  </a:txBody>
                  <a:tcPr marL="28499" marR="28499" marT="28499" marB="28499" anchor="ctr"/>
                </a:tc>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8534400" cy="3046988"/>
          </a:xfrm>
          <a:prstGeom prst="rect">
            <a:avLst/>
          </a:prstGeom>
          <a:noFill/>
        </p:spPr>
        <p:txBody>
          <a:bodyPr wrap="square" rtlCol="0">
            <a:spAutoFit/>
          </a:bodyPr>
          <a:lstStyle/>
          <a:p>
            <a:pPr algn="ctr"/>
            <a:r>
              <a:rPr lang="en-US" sz="3200" b="1" i="1" dirty="0" smtClean="0">
                <a:latin typeface="Calibri" pitchFamily="34" charset="0"/>
                <a:ea typeface="Arial Unicode MS" pitchFamily="34" charset="-128"/>
                <a:cs typeface="Calibri" pitchFamily="34" charset="0"/>
              </a:rPr>
              <a:t>Module – VI: Arrays &amp; Vector</a:t>
            </a:r>
          </a:p>
          <a:p>
            <a:pPr algn="ctr"/>
            <a:endParaRPr lang="en-US" sz="3200" b="1" i="1" dirty="0" smtClean="0">
              <a:latin typeface="Calibri" pitchFamily="34" charset="0"/>
              <a:ea typeface="Arial Unicode MS" pitchFamily="34" charset="-128"/>
              <a:cs typeface="Calibri" pitchFamily="34" charset="0"/>
            </a:endParaRPr>
          </a:p>
          <a:p>
            <a:pPr lvl="3">
              <a:buFont typeface="Wingdings" pitchFamily="2" charset="2"/>
              <a:buChar char="§"/>
            </a:pPr>
            <a:r>
              <a:rPr lang="en-US" sz="3200" b="1" i="1" dirty="0" smtClean="0">
                <a:latin typeface="Calibri" pitchFamily="34" charset="0"/>
                <a:ea typeface="Arial Unicode MS" pitchFamily="34" charset="-128"/>
                <a:cs typeface="Calibri" pitchFamily="34" charset="0"/>
              </a:rPr>
              <a:t> 1D Array</a:t>
            </a:r>
          </a:p>
          <a:p>
            <a:pPr lvl="3">
              <a:buFont typeface="Wingdings" pitchFamily="2" charset="2"/>
              <a:buChar char="§"/>
            </a:pPr>
            <a:r>
              <a:rPr lang="en-US" sz="3200" b="1" i="1" dirty="0" smtClean="0">
                <a:latin typeface="Calibri" pitchFamily="34" charset="0"/>
                <a:ea typeface="Arial Unicode MS" pitchFamily="34" charset="-128"/>
                <a:cs typeface="Calibri" pitchFamily="34" charset="0"/>
              </a:rPr>
              <a:t> 2D Array</a:t>
            </a:r>
          </a:p>
          <a:p>
            <a:pPr lvl="3">
              <a:buFont typeface="Wingdings" pitchFamily="2" charset="2"/>
              <a:buChar char="§"/>
            </a:pPr>
            <a:r>
              <a:rPr lang="en-US" sz="3200" b="1" i="1" dirty="0" smtClean="0">
                <a:latin typeface="Calibri" pitchFamily="34" charset="0"/>
                <a:ea typeface="Arial Unicode MS" pitchFamily="34" charset="-128"/>
                <a:cs typeface="Calibri" pitchFamily="34" charset="0"/>
              </a:rPr>
              <a:t> Vector</a:t>
            </a:r>
          </a:p>
          <a:p>
            <a:pPr algn="ctr"/>
            <a:endParaRPr lang="en-US" sz="3200" b="1" i="1" dirty="0" smtClean="0">
              <a:latin typeface="Calibri" pitchFamily="34" charset="0"/>
              <a:ea typeface="Arial Unicode MS" pitchFamily="34" charset="-128"/>
              <a:cs typeface="Calibri"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3785652"/>
          </a:xfrm>
          <a:prstGeom prst="rect">
            <a:avLst/>
          </a:prstGeom>
        </p:spPr>
        <p:txBody>
          <a:bodyPr wrap="square">
            <a:spAutoFit/>
          </a:bodyPr>
          <a:lstStyle/>
          <a:p>
            <a:pPr algn="just">
              <a:buFont typeface="Wingdings" pitchFamily="2" charset="2"/>
              <a:buChar char="§"/>
            </a:pPr>
            <a:r>
              <a:rPr lang="en-US" sz="2000" b="1" dirty="0" smtClean="0"/>
              <a:t> Java </a:t>
            </a:r>
            <a:r>
              <a:rPr lang="en-US" sz="2000" b="1" dirty="0"/>
              <a:t>array</a:t>
            </a:r>
            <a:r>
              <a:rPr lang="en-US" sz="2000" dirty="0"/>
              <a:t> is an object which contains elements of a similar data type. Additionally, The elements of an array are stored in a contiguous memory location. It is a data structure where we store similar elements. We can store only a fixed set of elements in a Java array</a:t>
            </a:r>
            <a:r>
              <a:rPr lang="en-US" sz="2000" dirty="0" smtClean="0"/>
              <a:t>.</a:t>
            </a:r>
          </a:p>
          <a:p>
            <a:pPr algn="just">
              <a:buFont typeface="Wingdings" pitchFamily="2" charset="2"/>
              <a:buChar char="§"/>
            </a:pPr>
            <a:endParaRPr lang="en-US" sz="2000" dirty="0" smtClean="0"/>
          </a:p>
          <a:p>
            <a:pPr algn="just">
              <a:buFont typeface="Wingdings" pitchFamily="2" charset="2"/>
              <a:buChar char="§"/>
            </a:pPr>
            <a:r>
              <a:rPr lang="en-US" sz="2000" dirty="0"/>
              <a:t> Array in Java is index-based, the first element of the array is stored at the 0th index, 2nd element is stored on 1st index and so on</a:t>
            </a:r>
            <a:r>
              <a:rPr lang="en-US" sz="2000" dirty="0" smtClean="0"/>
              <a:t>.</a:t>
            </a:r>
          </a:p>
          <a:p>
            <a:pPr algn="just">
              <a:buFont typeface="Wingdings" pitchFamily="2" charset="2"/>
              <a:buChar char="§"/>
            </a:pPr>
            <a:endParaRPr lang="en-US" sz="2000" dirty="0" smtClean="0"/>
          </a:p>
          <a:p>
            <a:pPr algn="just">
              <a:buFont typeface="Wingdings" pitchFamily="2" charset="2"/>
              <a:buChar char="§"/>
            </a:pPr>
            <a:r>
              <a:rPr lang="en-US" sz="2000" dirty="0" smtClean="0"/>
              <a:t> In </a:t>
            </a:r>
            <a:r>
              <a:rPr lang="en-US" sz="2000" dirty="0"/>
              <a:t>Java, array is an object of a dynamically generated class. Java array inherits the Object class, and implements the </a:t>
            </a:r>
            <a:r>
              <a:rPr lang="en-US" sz="2000" b="1" dirty="0"/>
              <a:t>Serializable</a:t>
            </a:r>
            <a:r>
              <a:rPr lang="en-US" sz="2000" dirty="0"/>
              <a:t> as well as </a:t>
            </a:r>
            <a:r>
              <a:rPr lang="en-US" sz="2000" b="1" dirty="0"/>
              <a:t>Cloneable</a:t>
            </a:r>
            <a:r>
              <a:rPr lang="en-US" sz="2000" dirty="0"/>
              <a:t> interfaces</a:t>
            </a:r>
            <a:r>
              <a:rPr lang="en-US" sz="2000" dirty="0" smtClean="0"/>
              <a:t>.</a:t>
            </a:r>
          </a:p>
          <a:p>
            <a:pPr algn="just"/>
            <a:r>
              <a:rPr lang="en-US" sz="2000" dirty="0"/>
              <a:t> </a:t>
            </a:r>
            <a:endParaRPr lang="en-US" sz="2000" dirty="0" smtClean="0"/>
          </a:p>
          <a:p>
            <a:pPr algn="just">
              <a:buFont typeface="Wingdings" pitchFamily="2" charset="2"/>
              <a:buChar char="§"/>
            </a:pPr>
            <a:r>
              <a:rPr lang="en-US" sz="2000" dirty="0" smtClean="0"/>
              <a:t> Java </a:t>
            </a:r>
            <a:r>
              <a:rPr lang="en-US" sz="2000" dirty="0"/>
              <a:t>provides the feature of anonymous arrays which is not available in C/C</a:t>
            </a:r>
            <a:r>
              <a:rPr lang="en-US" sz="2000" dirty="0" smtClean="0"/>
              <a:t>++.</a:t>
            </a:r>
          </a:p>
        </p:txBody>
      </p:sp>
      <p:pic>
        <p:nvPicPr>
          <p:cNvPr id="3" name="Picture 2" descr="array.gif"/>
          <p:cNvPicPr>
            <a:picLocks noChangeAspect="1"/>
          </p:cNvPicPr>
          <p:nvPr/>
        </p:nvPicPr>
        <p:blipFill>
          <a:blip r:embed="rId2"/>
          <a:stretch>
            <a:fillRect/>
          </a:stretch>
        </p:blipFill>
        <p:spPr>
          <a:xfrm>
            <a:off x="838200" y="4038600"/>
            <a:ext cx="7250676" cy="2286000"/>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247864"/>
          </a:xfrm>
          <a:prstGeom prst="rect">
            <a:avLst/>
          </a:prstGeom>
        </p:spPr>
        <p:txBody>
          <a:bodyPr wrap="square">
            <a:spAutoFit/>
          </a:bodyPr>
          <a:lstStyle/>
          <a:p>
            <a:pPr>
              <a:buFont typeface="Wingdings" pitchFamily="2" charset="2"/>
              <a:buChar char="§"/>
            </a:pPr>
            <a:r>
              <a:rPr lang="en-US" sz="2000" b="1" dirty="0" smtClean="0"/>
              <a:t> Advantages -</a:t>
            </a:r>
            <a:endParaRPr lang="en-US" sz="2000" b="1" dirty="0"/>
          </a:p>
          <a:p>
            <a:pPr marL="914400" lvl="1" indent="-457200" algn="just">
              <a:buFont typeface="+mj-lt"/>
              <a:buAutoNum type="arabicParenR"/>
            </a:pPr>
            <a:r>
              <a:rPr lang="en-US" sz="2000" b="1" dirty="0"/>
              <a:t>Code Optimization:</a:t>
            </a:r>
            <a:r>
              <a:rPr lang="en-US" sz="2000" dirty="0"/>
              <a:t> It makes the code optimized, we can retrieve or sort the data efficiently.</a:t>
            </a:r>
          </a:p>
          <a:p>
            <a:pPr marL="914400" lvl="1" indent="-457200" algn="just">
              <a:buFont typeface="+mj-lt"/>
              <a:buAutoNum type="arabicParenR"/>
            </a:pPr>
            <a:r>
              <a:rPr lang="en-US" sz="2000" b="1" dirty="0"/>
              <a:t>Random access:</a:t>
            </a:r>
            <a:r>
              <a:rPr lang="en-US" sz="2000" dirty="0"/>
              <a:t> We can get any data located at an index position.</a:t>
            </a:r>
          </a:p>
          <a:p>
            <a:endParaRPr lang="en-US" sz="2000" dirty="0" smtClean="0"/>
          </a:p>
          <a:p>
            <a:pPr>
              <a:buFont typeface="Wingdings" pitchFamily="2" charset="2"/>
              <a:buChar char="§"/>
            </a:pPr>
            <a:r>
              <a:rPr lang="en-US" sz="2000" b="1" dirty="0" smtClean="0"/>
              <a:t> Disadvantages -</a:t>
            </a:r>
            <a:endParaRPr lang="en-US" sz="2000" b="1" dirty="0"/>
          </a:p>
          <a:p>
            <a:pPr lvl="2" algn="just"/>
            <a:r>
              <a:rPr lang="en-US" sz="2000" b="1" dirty="0"/>
              <a:t>Size Limit:</a:t>
            </a:r>
            <a:r>
              <a:rPr lang="en-US" sz="2000" dirty="0"/>
              <a:t> We can store only the fixed size of elements in the array. It doesn't grow its size at runtime. </a:t>
            </a:r>
          </a:p>
          <a:p>
            <a:pPr algn="just"/>
            <a:endParaRPr lang="en-US" sz="2000" b="1" dirty="0" smtClean="0"/>
          </a:p>
          <a:p>
            <a:pPr algn="just"/>
            <a:r>
              <a:rPr lang="en-US" sz="2000" b="1" dirty="0" smtClean="0"/>
              <a:t>Note:</a:t>
            </a:r>
            <a:r>
              <a:rPr lang="en-US" sz="2000" dirty="0" smtClean="0"/>
              <a:t> </a:t>
            </a:r>
            <a:r>
              <a:rPr lang="en-US" sz="2000" b="1" dirty="0" smtClean="0">
                <a:solidFill>
                  <a:srgbClr val="FF0000"/>
                </a:solidFill>
              </a:rPr>
              <a:t>To </a:t>
            </a:r>
            <a:r>
              <a:rPr lang="en-US" sz="2000" b="1" dirty="0">
                <a:solidFill>
                  <a:srgbClr val="FF0000"/>
                </a:solidFill>
              </a:rPr>
              <a:t>solve this problem, collection framework is used in Java which grows automatically</a:t>
            </a:r>
            <a:r>
              <a:rPr lang="en-US" sz="2000" b="1" dirty="0" smtClean="0">
                <a:solidFill>
                  <a:srgbClr val="FF0000"/>
                </a:solidFill>
              </a:rPr>
              <a:t>.</a:t>
            </a:r>
          </a:p>
          <a:p>
            <a:pPr algn="just"/>
            <a:endParaRPr lang="en-US" sz="2000" b="1" dirty="0">
              <a:solidFill>
                <a:srgbClr val="FF0000"/>
              </a:solidFill>
            </a:endParaRPr>
          </a:p>
          <a:p>
            <a:pPr algn="just">
              <a:buFont typeface="Wingdings" pitchFamily="2" charset="2"/>
              <a:buChar char="§"/>
            </a:pPr>
            <a:r>
              <a:rPr lang="en-US" sz="2000" b="1" dirty="0" smtClean="0"/>
              <a:t> Types of Array in Java -</a:t>
            </a:r>
            <a:endParaRPr lang="en-US" sz="2000" dirty="0" smtClean="0"/>
          </a:p>
          <a:p>
            <a:pPr marL="914400" lvl="1" indent="-457200" algn="just">
              <a:buFont typeface="+mj-lt"/>
              <a:buAutoNum type="arabicParenR"/>
            </a:pPr>
            <a:r>
              <a:rPr lang="en-US" sz="2000" dirty="0" smtClean="0"/>
              <a:t>Single Dimensional Array</a:t>
            </a:r>
          </a:p>
          <a:p>
            <a:pPr marL="914400" lvl="1" indent="-457200" algn="just">
              <a:buFont typeface="+mj-lt"/>
              <a:buAutoNum type="arabicParenR"/>
            </a:pPr>
            <a:r>
              <a:rPr lang="en-US" sz="2000" dirty="0" smtClean="0"/>
              <a:t>Multidimensional Array</a:t>
            </a:r>
          </a:p>
          <a:p>
            <a:pPr marL="457200" indent="-457200">
              <a:buFont typeface="Wingdings" pitchFamily="2" charset="2"/>
              <a:buChar char="§"/>
            </a:pPr>
            <a:endParaRPr lang="en-US" sz="2000" dirty="0"/>
          </a:p>
          <a:p>
            <a:pPr marL="457200" indent="-457200" algn="ctr"/>
            <a:r>
              <a:rPr lang="en-US" sz="2000" b="1" dirty="0" smtClean="0"/>
              <a:t>Single Dimensional Array</a:t>
            </a:r>
          </a:p>
          <a:p>
            <a:pPr>
              <a:buFont typeface="Wingdings" pitchFamily="2" charset="2"/>
              <a:buChar char="§"/>
            </a:pPr>
            <a:r>
              <a:rPr lang="en-US" sz="2000" b="1" dirty="0" smtClean="0"/>
              <a:t> Syntax </a:t>
            </a:r>
            <a:r>
              <a:rPr lang="en-US" sz="2000" b="1" dirty="0"/>
              <a:t>to Declare an Array in </a:t>
            </a:r>
            <a:r>
              <a:rPr lang="en-US" sz="2000" b="1" dirty="0" smtClean="0"/>
              <a:t>Java -   </a:t>
            </a:r>
            <a:r>
              <a:rPr lang="en-US" sz="2000" b="1" dirty="0" err="1" smtClean="0">
                <a:solidFill>
                  <a:srgbClr val="7030A0"/>
                </a:solidFill>
              </a:rPr>
              <a:t>dataType</a:t>
            </a:r>
            <a:r>
              <a:rPr lang="en-US" sz="2000" b="1" dirty="0">
                <a:solidFill>
                  <a:srgbClr val="7030A0"/>
                </a:solidFill>
              </a:rPr>
              <a:t> arr[];</a:t>
            </a:r>
            <a:r>
              <a:rPr lang="en-US" sz="2000" dirty="0"/>
              <a:t>  </a:t>
            </a:r>
            <a:endParaRPr lang="en-US" sz="2000" dirty="0" smtClean="0"/>
          </a:p>
          <a:p>
            <a:pPr>
              <a:buFont typeface="Wingdings" pitchFamily="2" charset="2"/>
              <a:buChar char="§"/>
            </a:pPr>
            <a:endParaRPr lang="en-US" sz="2000" dirty="0"/>
          </a:p>
          <a:p>
            <a:pPr>
              <a:buFont typeface="Wingdings" pitchFamily="2" charset="2"/>
              <a:buChar char="§"/>
            </a:pPr>
            <a:r>
              <a:rPr lang="en-US" sz="2000" b="1" dirty="0" smtClean="0"/>
              <a:t> Instantiation </a:t>
            </a:r>
            <a:r>
              <a:rPr lang="en-US" sz="2000" b="1" dirty="0"/>
              <a:t>of an Array in </a:t>
            </a:r>
            <a:r>
              <a:rPr lang="en-US" sz="2000" b="1" dirty="0" smtClean="0"/>
              <a:t>Java -       </a:t>
            </a:r>
            <a:r>
              <a:rPr lang="en-US" sz="2000" b="1" dirty="0" err="1" smtClean="0">
                <a:solidFill>
                  <a:srgbClr val="7030A0"/>
                </a:solidFill>
              </a:rPr>
              <a:t>datatype</a:t>
            </a:r>
            <a:r>
              <a:rPr lang="en-US" sz="2000" b="1" dirty="0" smtClean="0">
                <a:solidFill>
                  <a:srgbClr val="7030A0"/>
                </a:solidFill>
              </a:rPr>
              <a:t> </a:t>
            </a:r>
            <a:r>
              <a:rPr lang="en-US" sz="2000" b="1" dirty="0" err="1" smtClean="0">
                <a:solidFill>
                  <a:srgbClr val="7030A0"/>
                </a:solidFill>
              </a:rPr>
              <a:t>arrayRefVar</a:t>
            </a:r>
            <a:r>
              <a:rPr lang="en-US" sz="2000" b="1" dirty="0" smtClean="0">
                <a:solidFill>
                  <a:srgbClr val="7030A0"/>
                </a:solidFill>
              </a:rPr>
              <a:t>=new</a:t>
            </a:r>
            <a:r>
              <a:rPr lang="en-US" sz="2000" b="1" dirty="0">
                <a:solidFill>
                  <a:srgbClr val="7030A0"/>
                </a:solidFill>
              </a:rPr>
              <a:t> </a:t>
            </a:r>
            <a:r>
              <a:rPr lang="en-US" sz="2000" b="1" dirty="0" err="1" smtClean="0">
                <a:solidFill>
                  <a:srgbClr val="7030A0"/>
                </a:solidFill>
              </a:rPr>
              <a:t>datatype</a:t>
            </a:r>
            <a:r>
              <a:rPr lang="en-US" sz="2000" b="1" dirty="0" smtClean="0">
                <a:solidFill>
                  <a:srgbClr val="7030A0"/>
                </a:solidFill>
              </a:rPr>
              <a:t> [</a:t>
            </a:r>
            <a:r>
              <a:rPr lang="en-US" sz="2000" b="1" dirty="0">
                <a:solidFill>
                  <a:srgbClr val="7030A0"/>
                </a:solidFill>
              </a:rPr>
              <a:t>size];</a:t>
            </a:r>
            <a:r>
              <a:rPr lang="en-US" sz="2000" dirty="0"/>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763000" cy="6063198"/>
          </a:xfrm>
          <a:prstGeom prst="rect">
            <a:avLst/>
          </a:prstGeom>
        </p:spPr>
        <p:txBody>
          <a:bodyPr wrap="square">
            <a:spAutoFit/>
          </a:bodyPr>
          <a:lstStyle/>
          <a:p>
            <a:pPr algn="ctr"/>
            <a:r>
              <a:rPr lang="en-US" sz="2400" b="1" dirty="0" smtClean="0"/>
              <a:t>Java Program to illustrate how to declare, instantiate, initialize and traverse the Java array.</a:t>
            </a:r>
            <a:r>
              <a:rPr lang="en-US" sz="2400" b="1" dirty="0"/>
              <a:t>  </a:t>
            </a:r>
            <a:endParaRPr lang="en-US" sz="2000" b="1" dirty="0" smtClean="0"/>
          </a:p>
          <a:p>
            <a:r>
              <a:rPr lang="en-US" sz="2000" b="1" dirty="0" smtClean="0">
                <a:solidFill>
                  <a:srgbClr val="FF0000"/>
                </a:solidFill>
              </a:rPr>
              <a:t>class</a:t>
            </a:r>
            <a:r>
              <a:rPr lang="en-US" sz="2000" b="1" dirty="0">
                <a:solidFill>
                  <a:srgbClr val="FF0000"/>
                </a:solidFill>
              </a:rPr>
              <a:t> </a:t>
            </a:r>
            <a:r>
              <a:rPr lang="en-US" sz="2000" b="1" dirty="0" err="1" smtClean="0">
                <a:solidFill>
                  <a:srgbClr val="FF0000"/>
                </a:solidFill>
              </a:rPr>
              <a:t>Testarray</a:t>
            </a:r>
            <a:endParaRPr lang="en-US" sz="2000" b="1" dirty="0" smtClean="0">
              <a:solidFill>
                <a:srgbClr val="FF0000"/>
              </a:solidFill>
            </a:endParaRPr>
          </a:p>
          <a:p>
            <a:r>
              <a:rPr lang="en-US" sz="2000" b="1" dirty="0" smtClean="0">
                <a:solidFill>
                  <a:srgbClr val="FF0000"/>
                </a:solidFill>
              </a:rPr>
              <a:t>{</a:t>
            </a:r>
            <a:r>
              <a:rPr lang="en-US" sz="2000" b="1" dirty="0">
                <a:solidFill>
                  <a:srgbClr val="FF0000"/>
                </a:solidFill>
              </a:rPr>
              <a:t>  </a:t>
            </a:r>
          </a:p>
          <a:p>
            <a:r>
              <a:rPr lang="en-US" sz="2000" b="1" dirty="0" smtClean="0">
                <a:solidFill>
                  <a:srgbClr val="FF0000"/>
                </a:solidFill>
              </a:rPr>
              <a:t>	public</a:t>
            </a:r>
            <a:r>
              <a:rPr lang="en-US" sz="2000" b="1" dirty="0">
                <a:solidFill>
                  <a:srgbClr val="FF0000"/>
                </a:solidFill>
              </a:rPr>
              <a:t> static void main(String </a:t>
            </a:r>
            <a:r>
              <a:rPr lang="en-US" sz="2000" b="1" dirty="0" err="1">
                <a:solidFill>
                  <a:srgbClr val="FF0000"/>
                </a:solidFill>
              </a:rPr>
              <a:t>args</a:t>
            </a:r>
            <a:r>
              <a:rPr lang="en-US" sz="2000" b="1" dirty="0" smtClean="0">
                <a:solidFill>
                  <a:srgbClr val="FF0000"/>
                </a:solidFill>
              </a:rPr>
              <a:t>[])</a:t>
            </a:r>
          </a:p>
          <a:p>
            <a:r>
              <a:rPr lang="en-US" sz="2000" b="1" dirty="0">
                <a:solidFill>
                  <a:srgbClr val="FF0000"/>
                </a:solidFill>
              </a:rPr>
              <a:t>	</a:t>
            </a:r>
            <a:r>
              <a:rPr lang="en-US" sz="2000" b="1" dirty="0" smtClean="0">
                <a:solidFill>
                  <a:srgbClr val="FF0000"/>
                </a:solidFill>
              </a:rPr>
              <a:t>{</a:t>
            </a:r>
            <a:r>
              <a:rPr lang="en-US" sz="2000" b="1" dirty="0">
                <a:solidFill>
                  <a:srgbClr val="FF0000"/>
                </a:solidFill>
              </a:rPr>
              <a:t> </a:t>
            </a:r>
            <a:endParaRPr lang="en-US" sz="2000" b="1" dirty="0" smtClean="0">
              <a:solidFill>
                <a:srgbClr val="FF0000"/>
              </a:solidFill>
            </a:endParaRPr>
          </a:p>
          <a:p>
            <a:r>
              <a:rPr lang="en-US" sz="2000" b="1" dirty="0">
                <a:solidFill>
                  <a:srgbClr val="FF0000"/>
                </a:solidFill>
              </a:rPr>
              <a:t>	</a:t>
            </a:r>
            <a:r>
              <a:rPr lang="en-US" sz="2000" b="1" dirty="0" smtClean="0">
                <a:solidFill>
                  <a:srgbClr val="FF0000"/>
                </a:solidFill>
              </a:rPr>
              <a:t>	int i;</a:t>
            </a:r>
            <a:r>
              <a:rPr lang="en-US" sz="2000" b="1" dirty="0">
                <a:solidFill>
                  <a:srgbClr val="FF0000"/>
                </a:solidFill>
              </a:rPr>
              <a:t> </a:t>
            </a:r>
          </a:p>
          <a:p>
            <a:r>
              <a:rPr lang="en-US" sz="2000" b="1" dirty="0" smtClean="0">
                <a:solidFill>
                  <a:srgbClr val="FF0000"/>
                </a:solidFill>
              </a:rPr>
              <a:t>		int</a:t>
            </a:r>
            <a:r>
              <a:rPr lang="en-US" sz="2000" b="1" dirty="0">
                <a:solidFill>
                  <a:srgbClr val="FF0000"/>
                </a:solidFill>
              </a:rPr>
              <a:t> a[]=new int[5</a:t>
            </a:r>
            <a:r>
              <a:rPr lang="en-US" sz="2000" b="1" dirty="0" smtClean="0">
                <a:solidFill>
                  <a:srgbClr val="FF0000"/>
                </a:solidFill>
              </a:rPr>
              <a:t>];</a:t>
            </a:r>
            <a:endParaRPr lang="en-US" sz="2000" b="1" dirty="0">
              <a:solidFill>
                <a:srgbClr val="FF0000"/>
              </a:solidFill>
            </a:endParaRPr>
          </a:p>
          <a:p>
            <a:r>
              <a:rPr lang="en-US" sz="2000" b="1" dirty="0" smtClean="0">
                <a:solidFill>
                  <a:srgbClr val="FF0000"/>
                </a:solidFill>
              </a:rPr>
              <a:t>		</a:t>
            </a:r>
          </a:p>
          <a:p>
            <a:r>
              <a:rPr lang="en-US" sz="2000" b="1" dirty="0" smtClean="0">
                <a:solidFill>
                  <a:srgbClr val="FF0000"/>
                </a:solidFill>
              </a:rPr>
              <a:t>		a[0</a:t>
            </a:r>
            <a:r>
              <a:rPr lang="en-US" sz="2000" b="1" dirty="0">
                <a:solidFill>
                  <a:srgbClr val="FF0000"/>
                </a:solidFill>
              </a:rPr>
              <a:t>]=10</a:t>
            </a:r>
            <a:r>
              <a:rPr lang="en-US" sz="2000" b="1" dirty="0" smtClean="0">
                <a:solidFill>
                  <a:srgbClr val="FF0000"/>
                </a:solidFill>
              </a:rPr>
              <a:t>;</a:t>
            </a:r>
            <a:endParaRPr lang="en-US" sz="2000" b="1" dirty="0">
              <a:solidFill>
                <a:srgbClr val="FF0000"/>
              </a:solidFill>
            </a:endParaRPr>
          </a:p>
          <a:p>
            <a:r>
              <a:rPr lang="en-US" sz="2000" b="1" dirty="0" smtClean="0">
                <a:solidFill>
                  <a:srgbClr val="FF0000"/>
                </a:solidFill>
              </a:rPr>
              <a:t>		a[1</a:t>
            </a:r>
            <a:r>
              <a:rPr lang="en-US" sz="2000" b="1" dirty="0">
                <a:solidFill>
                  <a:srgbClr val="FF0000"/>
                </a:solidFill>
              </a:rPr>
              <a:t>]=20;  </a:t>
            </a:r>
          </a:p>
          <a:p>
            <a:r>
              <a:rPr lang="en-US" sz="2000" b="1" dirty="0" smtClean="0">
                <a:solidFill>
                  <a:srgbClr val="FF0000"/>
                </a:solidFill>
              </a:rPr>
              <a:t>		a[2</a:t>
            </a:r>
            <a:r>
              <a:rPr lang="en-US" sz="2000" b="1" dirty="0">
                <a:solidFill>
                  <a:srgbClr val="FF0000"/>
                </a:solidFill>
              </a:rPr>
              <a:t>]=70;  </a:t>
            </a:r>
          </a:p>
          <a:p>
            <a:r>
              <a:rPr lang="en-US" sz="2000" b="1" dirty="0" smtClean="0">
                <a:solidFill>
                  <a:srgbClr val="FF0000"/>
                </a:solidFill>
              </a:rPr>
              <a:t>		a[3</a:t>
            </a:r>
            <a:r>
              <a:rPr lang="en-US" sz="2000" b="1" dirty="0">
                <a:solidFill>
                  <a:srgbClr val="FF0000"/>
                </a:solidFill>
              </a:rPr>
              <a:t>]=40;  </a:t>
            </a:r>
          </a:p>
          <a:p>
            <a:r>
              <a:rPr lang="en-US" sz="2000" b="1" dirty="0" smtClean="0">
                <a:solidFill>
                  <a:srgbClr val="FF0000"/>
                </a:solidFill>
              </a:rPr>
              <a:t>		a[4</a:t>
            </a:r>
            <a:r>
              <a:rPr lang="en-US" sz="2000" b="1" dirty="0">
                <a:solidFill>
                  <a:srgbClr val="FF0000"/>
                </a:solidFill>
              </a:rPr>
              <a:t>]=50;  </a:t>
            </a:r>
          </a:p>
          <a:p>
            <a:r>
              <a:rPr lang="en-US" sz="2000" b="1" dirty="0" smtClean="0">
                <a:solidFill>
                  <a:srgbClr val="FF0000"/>
                </a:solidFill>
              </a:rPr>
              <a:t>		</a:t>
            </a:r>
          </a:p>
          <a:p>
            <a:r>
              <a:rPr lang="en-US" sz="2000" b="1" dirty="0">
                <a:solidFill>
                  <a:srgbClr val="FF0000"/>
                </a:solidFill>
              </a:rPr>
              <a:t>	</a:t>
            </a:r>
            <a:r>
              <a:rPr lang="en-US" sz="2000" b="1" dirty="0" smtClean="0">
                <a:solidFill>
                  <a:srgbClr val="FF0000"/>
                </a:solidFill>
              </a:rPr>
              <a:t>	for(i=0; i&lt;</a:t>
            </a:r>
            <a:r>
              <a:rPr lang="en-US" sz="2000" b="1" dirty="0" err="1" smtClean="0">
                <a:solidFill>
                  <a:srgbClr val="FF0000"/>
                </a:solidFill>
              </a:rPr>
              <a:t>a.length</a:t>
            </a:r>
            <a:r>
              <a:rPr lang="en-US" sz="2000" b="1" dirty="0" smtClean="0">
                <a:solidFill>
                  <a:srgbClr val="FF0000"/>
                </a:solidFill>
              </a:rPr>
              <a:t>; i++)</a:t>
            </a:r>
            <a:endParaRPr lang="en-US" sz="2000" b="1" dirty="0">
              <a:solidFill>
                <a:srgbClr val="FF0000"/>
              </a:solidFill>
            </a:endParaRPr>
          </a:p>
          <a:p>
            <a:r>
              <a:rPr lang="en-US" sz="2000" b="1" dirty="0" smtClean="0">
                <a:solidFill>
                  <a:srgbClr val="FF0000"/>
                </a:solidFill>
              </a:rPr>
              <a:t>			System.out.println(a[i</a:t>
            </a:r>
            <a:r>
              <a:rPr lang="en-US" sz="2000" b="1" dirty="0">
                <a:solidFill>
                  <a:srgbClr val="FF0000"/>
                </a:solidFill>
              </a:rPr>
              <a:t>]);  </a:t>
            </a:r>
          </a:p>
          <a:p>
            <a:r>
              <a:rPr lang="en-US" sz="2000" b="1" dirty="0" smtClean="0">
                <a:solidFill>
                  <a:srgbClr val="FF0000"/>
                </a:solidFill>
              </a:rPr>
              <a:t>	}</a:t>
            </a:r>
          </a:p>
          <a:p>
            <a:r>
              <a:rPr lang="en-US" sz="2000" b="1" dirty="0" smtClean="0">
                <a:solidFill>
                  <a:srgbClr val="FF0000"/>
                </a:solidFill>
              </a:rPr>
              <a:t>}</a:t>
            </a:r>
            <a:r>
              <a:rPr lang="en-US" sz="2000" b="1" dirty="0">
                <a:solidFill>
                  <a:srgbClr val="FF0000"/>
                </a:solidFill>
              </a:rPr>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830997"/>
          </a:xfrm>
          <a:prstGeom prst="rect">
            <a:avLst/>
          </a:prstGeom>
        </p:spPr>
        <p:txBody>
          <a:bodyPr wrap="square">
            <a:spAutoFit/>
          </a:bodyPr>
          <a:lstStyle/>
          <a:p>
            <a:pPr algn="ctr"/>
            <a:r>
              <a:rPr lang="en-US" sz="2400" b="1" dirty="0" smtClean="0"/>
              <a:t>Declaration, Instantiation and Initialization of Java Array</a:t>
            </a:r>
          </a:p>
          <a:p>
            <a:pPr algn="ctr"/>
            <a:endParaRPr lang="en-US" sz="2400" b="1" dirty="0"/>
          </a:p>
        </p:txBody>
      </p:sp>
      <p:sp>
        <p:nvSpPr>
          <p:cNvPr id="3" name="Rectangle 2"/>
          <p:cNvSpPr/>
          <p:nvPr/>
        </p:nvSpPr>
        <p:spPr>
          <a:xfrm>
            <a:off x="228600" y="838200"/>
            <a:ext cx="8686800" cy="3170099"/>
          </a:xfrm>
          <a:prstGeom prst="rect">
            <a:avLst/>
          </a:prstGeom>
        </p:spPr>
        <p:txBody>
          <a:bodyPr wrap="square">
            <a:spAutoFit/>
          </a:bodyPr>
          <a:lstStyle/>
          <a:p>
            <a:r>
              <a:rPr lang="en-US" sz="2000" b="1" dirty="0" smtClean="0">
                <a:solidFill>
                  <a:srgbClr val="FF0000"/>
                </a:solidFill>
              </a:rPr>
              <a:t>class Testarray1</a:t>
            </a:r>
          </a:p>
          <a:p>
            <a:r>
              <a:rPr lang="en-US" sz="2000" b="1" dirty="0" smtClean="0">
                <a:solidFill>
                  <a:srgbClr val="FF0000"/>
                </a:solidFill>
              </a:rPr>
              <a:t>{  </a:t>
            </a:r>
          </a:p>
          <a:p>
            <a:r>
              <a:rPr lang="en-US" sz="2000" b="1" dirty="0" smtClean="0">
                <a:solidFill>
                  <a:srgbClr val="FF0000"/>
                </a:solidFill>
              </a:rPr>
              <a:t>	public static void main(String </a:t>
            </a:r>
            <a:r>
              <a:rPr lang="en-US" sz="2000" b="1" dirty="0" err="1" smtClean="0">
                <a:solidFill>
                  <a:srgbClr val="FF0000"/>
                </a:solidFill>
              </a:rPr>
              <a:t>args</a:t>
            </a:r>
            <a:r>
              <a:rPr lang="en-US" sz="2000" b="1" dirty="0" smtClean="0">
                <a:solidFill>
                  <a:srgbClr val="FF0000"/>
                </a:solidFill>
              </a:rPr>
              <a:t>[])</a:t>
            </a:r>
          </a:p>
          <a:p>
            <a:r>
              <a:rPr lang="en-US" sz="2000" b="1" dirty="0">
                <a:solidFill>
                  <a:srgbClr val="FF0000"/>
                </a:solidFill>
              </a:rPr>
              <a:t>	</a:t>
            </a:r>
            <a:r>
              <a:rPr lang="en-US" sz="2000" b="1" dirty="0" smtClean="0">
                <a:solidFill>
                  <a:srgbClr val="FF0000"/>
                </a:solidFill>
              </a:rPr>
              <a:t>{  </a:t>
            </a:r>
          </a:p>
          <a:p>
            <a:r>
              <a:rPr lang="en-US" sz="2000" b="1" dirty="0" smtClean="0">
                <a:solidFill>
                  <a:srgbClr val="FF0000"/>
                </a:solidFill>
              </a:rPr>
              <a:t>		int a[]={33,3,4,5};</a:t>
            </a:r>
          </a:p>
          <a:p>
            <a:r>
              <a:rPr lang="en-US" sz="2000" b="1" dirty="0" smtClean="0">
                <a:solidFill>
                  <a:srgbClr val="FF0000"/>
                </a:solidFill>
              </a:rPr>
              <a:t>		</a:t>
            </a:r>
          </a:p>
          <a:p>
            <a:r>
              <a:rPr lang="en-US" sz="2000" b="1" dirty="0">
                <a:solidFill>
                  <a:srgbClr val="FF0000"/>
                </a:solidFill>
              </a:rPr>
              <a:t>	</a:t>
            </a:r>
            <a:r>
              <a:rPr lang="en-US" sz="2000" b="1" dirty="0" smtClean="0">
                <a:solidFill>
                  <a:srgbClr val="FF0000"/>
                </a:solidFill>
              </a:rPr>
              <a:t>	for(int i=0;i&lt;</a:t>
            </a:r>
            <a:r>
              <a:rPr lang="en-US" sz="2000" b="1" dirty="0" err="1" smtClean="0">
                <a:solidFill>
                  <a:srgbClr val="FF0000"/>
                </a:solidFill>
              </a:rPr>
              <a:t>a.length;i</a:t>
            </a:r>
            <a:r>
              <a:rPr lang="en-US" sz="2000" b="1" dirty="0" smtClean="0">
                <a:solidFill>
                  <a:srgbClr val="FF0000"/>
                </a:solidFill>
              </a:rPr>
              <a:t>++)</a:t>
            </a:r>
          </a:p>
          <a:p>
            <a:r>
              <a:rPr lang="en-US" sz="2000" b="1" dirty="0" smtClean="0">
                <a:solidFill>
                  <a:srgbClr val="FF0000"/>
                </a:solidFill>
              </a:rPr>
              <a:t> 			System.out.println(a[i]);  </a:t>
            </a:r>
          </a:p>
          <a:p>
            <a:r>
              <a:rPr lang="en-US" sz="2000" b="1" dirty="0" smtClean="0">
                <a:solidFill>
                  <a:srgbClr val="FF0000"/>
                </a:solidFill>
              </a:rPr>
              <a:t>	}</a:t>
            </a:r>
          </a:p>
          <a:p>
            <a:r>
              <a:rPr lang="en-US" sz="2000" b="1" dirty="0" smtClean="0">
                <a:solidFill>
                  <a:srgbClr val="FF0000"/>
                </a:solidFill>
              </a:rPr>
              <a:t>} </a:t>
            </a:r>
            <a:endParaRPr lang="en-US" sz="2000" b="1"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534400" cy="523220"/>
          </a:xfrm>
          <a:prstGeom prst="rect">
            <a:avLst/>
          </a:prstGeom>
          <a:noFill/>
        </p:spPr>
        <p:txBody>
          <a:bodyPr wrap="square" rtlCol="0">
            <a:spAutoFit/>
          </a:bodyPr>
          <a:lstStyle/>
          <a:p>
            <a:pPr algn="ctr"/>
            <a:r>
              <a:rPr lang="en-US" sz="2800" b="1" i="1" dirty="0" smtClean="0"/>
              <a:t>- Some Questioners -</a:t>
            </a:r>
            <a:endParaRPr lang="en-US" sz="2800" b="1" i="1" dirty="0"/>
          </a:p>
        </p:txBody>
      </p:sp>
      <p:sp>
        <p:nvSpPr>
          <p:cNvPr id="5" name="TextBox 4"/>
          <p:cNvSpPr txBox="1"/>
          <p:nvPr/>
        </p:nvSpPr>
        <p:spPr>
          <a:xfrm>
            <a:off x="304800" y="1066800"/>
            <a:ext cx="8534400" cy="4708981"/>
          </a:xfrm>
          <a:prstGeom prst="rect">
            <a:avLst/>
          </a:prstGeom>
          <a:noFill/>
        </p:spPr>
        <p:txBody>
          <a:bodyPr wrap="square" rtlCol="0">
            <a:spAutoFit/>
          </a:bodyPr>
          <a:lstStyle/>
          <a:p>
            <a:pPr lvl="0" algn="just">
              <a:buFont typeface="Wingdings" pitchFamily="2" charset="2"/>
              <a:buChar char="§"/>
            </a:pPr>
            <a:r>
              <a:rPr lang="en-US" sz="2000" b="1" dirty="0" smtClean="0">
                <a:latin typeface="Calibri (Body)"/>
              </a:rPr>
              <a:t> What is a class in Java?</a:t>
            </a:r>
            <a:endParaRPr lang="en-US" sz="2000" dirty="0" smtClean="0">
              <a:latin typeface="Calibri (Body)"/>
            </a:endParaRPr>
          </a:p>
          <a:p>
            <a:pPr algn="just"/>
            <a:r>
              <a:rPr lang="en-US" sz="2000" dirty="0" smtClean="0">
                <a:latin typeface="Calibri (Body)"/>
              </a:rPr>
              <a:t>A class is a group of objects which have common properties. It is a template or blueprint from which objects are created. It is a logical entity. It can't be physical. A class in Java can contain –</a:t>
            </a:r>
          </a:p>
          <a:p>
            <a:pPr marL="971550" lvl="1" indent="-514350" algn="just">
              <a:buFont typeface="+mj-lt"/>
              <a:buAutoNum type="alphaLcParenR"/>
            </a:pPr>
            <a:r>
              <a:rPr lang="en-US" sz="2000" dirty="0" smtClean="0">
                <a:latin typeface="Calibri (Body)"/>
              </a:rPr>
              <a:t>Fields</a:t>
            </a:r>
          </a:p>
          <a:p>
            <a:pPr marL="971550" lvl="1" indent="-514350" algn="just">
              <a:buFont typeface="+mj-lt"/>
              <a:buAutoNum type="alphaLcParenR"/>
            </a:pPr>
            <a:r>
              <a:rPr lang="en-US" sz="2000" dirty="0" smtClean="0">
                <a:latin typeface="Calibri (Body)"/>
              </a:rPr>
              <a:t>Methods</a:t>
            </a:r>
          </a:p>
          <a:p>
            <a:pPr marL="971550" lvl="1" indent="-514350" algn="just">
              <a:buFont typeface="+mj-lt"/>
              <a:buAutoNum type="alphaLcParenR"/>
            </a:pPr>
            <a:r>
              <a:rPr lang="en-US" sz="2000" dirty="0" smtClean="0">
                <a:latin typeface="Calibri (Body)"/>
              </a:rPr>
              <a:t>Constructors</a:t>
            </a:r>
          </a:p>
          <a:p>
            <a:pPr marL="971550" lvl="1" indent="-514350" algn="just">
              <a:buFont typeface="+mj-lt"/>
              <a:buAutoNum type="alphaLcParenR"/>
            </a:pPr>
            <a:r>
              <a:rPr lang="en-US" sz="2000" dirty="0" smtClean="0">
                <a:latin typeface="Calibri (Body)"/>
              </a:rPr>
              <a:t>Blocks</a:t>
            </a:r>
          </a:p>
          <a:p>
            <a:pPr marL="971550" lvl="1" indent="-514350" algn="just">
              <a:buFont typeface="+mj-lt"/>
              <a:buAutoNum type="alphaLcParenR"/>
            </a:pPr>
            <a:r>
              <a:rPr lang="en-US" sz="2000" dirty="0" smtClean="0">
                <a:latin typeface="Calibri (Body)"/>
              </a:rPr>
              <a:t>Nested class and interface</a:t>
            </a:r>
          </a:p>
          <a:p>
            <a:pPr lvl="0">
              <a:buFont typeface="Wingdings" pitchFamily="2" charset="2"/>
              <a:buChar char="§"/>
            </a:pPr>
            <a:endParaRPr lang="en-US" sz="2000" b="1" dirty="0" smtClean="0">
              <a:latin typeface="Calibri (Body)"/>
            </a:endParaRPr>
          </a:p>
          <a:p>
            <a:pPr lvl="0">
              <a:buFont typeface="Wingdings" pitchFamily="2" charset="2"/>
              <a:buChar char="§"/>
            </a:pPr>
            <a:r>
              <a:rPr lang="en-US" sz="2000" b="1" dirty="0" smtClean="0">
                <a:latin typeface="Calibri (Body)"/>
              </a:rPr>
              <a:t> Object Definitions -</a:t>
            </a:r>
            <a:endParaRPr lang="en-US" sz="2000" dirty="0" smtClean="0">
              <a:latin typeface="Calibri (Body)"/>
            </a:endParaRPr>
          </a:p>
          <a:p>
            <a:pPr marL="914400" lvl="1" indent="-457200">
              <a:buFont typeface="+mj-lt"/>
              <a:buAutoNum type="alphaLcParenR"/>
            </a:pPr>
            <a:r>
              <a:rPr lang="en-US" sz="2000" dirty="0" smtClean="0">
                <a:latin typeface="Calibri (Body)"/>
              </a:rPr>
              <a:t>An object is a real-world entity.</a:t>
            </a:r>
          </a:p>
          <a:p>
            <a:pPr marL="914400" lvl="1" indent="-457200">
              <a:buFont typeface="+mj-lt"/>
              <a:buAutoNum type="alphaLcParenR"/>
            </a:pPr>
            <a:r>
              <a:rPr lang="en-US" sz="2000" dirty="0" smtClean="0">
                <a:latin typeface="Calibri (Body)"/>
              </a:rPr>
              <a:t>An object is a runtime entity.</a:t>
            </a:r>
          </a:p>
          <a:p>
            <a:pPr marL="914400" lvl="1" indent="-457200">
              <a:buFont typeface="+mj-lt"/>
              <a:buAutoNum type="alphaLcParenR"/>
            </a:pPr>
            <a:r>
              <a:rPr lang="en-US" sz="2000" dirty="0" smtClean="0">
                <a:latin typeface="Calibri (Body)"/>
              </a:rPr>
              <a:t>The object is an entity which has state and behavior.</a:t>
            </a:r>
          </a:p>
          <a:p>
            <a:pPr marL="914400" lvl="1" indent="-457200">
              <a:buFont typeface="+mj-lt"/>
              <a:buAutoNum type="alphaLcParenR"/>
            </a:pPr>
            <a:r>
              <a:rPr lang="en-US" sz="2000" dirty="0" smtClean="0">
                <a:latin typeface="Calibri (Body)"/>
              </a:rPr>
              <a:t>The object is an instance of a class.</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81000"/>
            <a:ext cx="8839200" cy="4216539"/>
          </a:xfrm>
          <a:prstGeom prst="rect">
            <a:avLst/>
          </a:prstGeom>
        </p:spPr>
        <p:txBody>
          <a:bodyPr wrap="square">
            <a:spAutoFit/>
          </a:bodyPr>
          <a:lstStyle/>
          <a:p>
            <a:pPr algn="ctr"/>
            <a:r>
              <a:rPr lang="en-US" sz="2400" b="1" dirty="0" smtClean="0"/>
              <a:t>For-each Loop for Java Array</a:t>
            </a:r>
          </a:p>
          <a:p>
            <a:pPr algn="ctr"/>
            <a:endParaRPr lang="en-US" sz="2400" b="1" dirty="0" smtClean="0"/>
          </a:p>
          <a:p>
            <a:r>
              <a:rPr lang="en-US" sz="2000" b="1" dirty="0" smtClean="0">
                <a:solidFill>
                  <a:srgbClr val="FF0000"/>
                </a:solidFill>
              </a:rPr>
              <a:t>class Testarray1</a:t>
            </a:r>
          </a:p>
          <a:p>
            <a:r>
              <a:rPr lang="en-US" sz="2000" b="1" dirty="0" smtClean="0">
                <a:solidFill>
                  <a:srgbClr val="FF0000"/>
                </a:solidFill>
              </a:rPr>
              <a:t>{  </a:t>
            </a:r>
          </a:p>
          <a:p>
            <a:r>
              <a:rPr lang="en-US" sz="2000" b="1" dirty="0" smtClean="0">
                <a:solidFill>
                  <a:srgbClr val="FF0000"/>
                </a:solidFill>
              </a:rPr>
              <a:t>	public static void main(String </a:t>
            </a:r>
            <a:r>
              <a:rPr lang="en-US" sz="2000" b="1" dirty="0" err="1" smtClean="0">
                <a:solidFill>
                  <a:srgbClr val="FF0000"/>
                </a:solidFill>
              </a:rPr>
              <a:t>args</a:t>
            </a:r>
            <a:r>
              <a:rPr lang="en-US" sz="2000" b="1" dirty="0" smtClean="0">
                <a:solidFill>
                  <a:srgbClr val="FF0000"/>
                </a:solidFill>
              </a:rPr>
              <a:t>[])</a:t>
            </a:r>
          </a:p>
          <a:p>
            <a:r>
              <a:rPr lang="en-US" sz="2000" b="1" dirty="0" smtClean="0">
                <a:solidFill>
                  <a:srgbClr val="FF0000"/>
                </a:solidFill>
              </a:rPr>
              <a:t>	{  </a:t>
            </a:r>
          </a:p>
          <a:p>
            <a:r>
              <a:rPr lang="en-US" sz="2000" b="1" dirty="0" smtClean="0">
                <a:solidFill>
                  <a:srgbClr val="FF0000"/>
                </a:solidFill>
              </a:rPr>
              <a:t>		int arr[] = {33,3,4,5};  </a:t>
            </a:r>
          </a:p>
          <a:p>
            <a:r>
              <a:rPr lang="en-US" sz="2000" b="1" dirty="0" smtClean="0">
                <a:solidFill>
                  <a:srgbClr val="FF0000"/>
                </a:solidFill>
              </a:rPr>
              <a:t>		for(int  i : arr)</a:t>
            </a:r>
          </a:p>
          <a:p>
            <a:r>
              <a:rPr lang="en-US" sz="2000" b="1" dirty="0" smtClean="0">
                <a:solidFill>
                  <a:srgbClr val="FF0000"/>
                </a:solidFill>
              </a:rPr>
              <a:t>		{</a:t>
            </a:r>
          </a:p>
          <a:p>
            <a:r>
              <a:rPr lang="en-US" sz="2000" b="1" dirty="0" smtClean="0">
                <a:solidFill>
                  <a:srgbClr val="FF0000"/>
                </a:solidFill>
              </a:rPr>
              <a:t>			System.out.println(i);</a:t>
            </a:r>
          </a:p>
          <a:p>
            <a:r>
              <a:rPr lang="en-US" sz="2000" b="1" dirty="0" smtClean="0">
                <a:solidFill>
                  <a:srgbClr val="FF0000"/>
                </a:solidFill>
              </a:rPr>
              <a:t>		}  </a:t>
            </a:r>
          </a:p>
          <a:p>
            <a:r>
              <a:rPr lang="en-US" sz="2000" b="1" dirty="0" smtClean="0">
                <a:solidFill>
                  <a:srgbClr val="FF0000"/>
                </a:solidFill>
              </a:rPr>
              <a:t>	}</a:t>
            </a:r>
          </a:p>
          <a:p>
            <a:r>
              <a:rPr lang="en-US" sz="2000" b="1" dirty="0" smtClean="0">
                <a:solidFill>
                  <a:srgbClr val="FF0000"/>
                </a:solidFill>
              </a:rPr>
              <a:t>} </a:t>
            </a:r>
            <a:endParaRPr lang="en-US" sz="2000" b="1" dirty="0">
              <a:solidFill>
                <a:srgbClr val="FF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49959"/>
            <a:ext cx="8839200" cy="6617196"/>
          </a:xfrm>
          <a:prstGeom prst="rect">
            <a:avLst/>
          </a:prstGeom>
        </p:spPr>
        <p:txBody>
          <a:bodyPr wrap="square">
            <a:spAutoFit/>
          </a:bodyPr>
          <a:lstStyle/>
          <a:p>
            <a:pPr algn="ctr"/>
            <a:r>
              <a:rPr lang="en-US" sz="2400" b="1" dirty="0" smtClean="0"/>
              <a:t>Passing Array to a Method in Java</a:t>
            </a:r>
          </a:p>
          <a:p>
            <a:r>
              <a:rPr lang="en-US" sz="2000" b="1" dirty="0" smtClean="0">
                <a:solidFill>
                  <a:srgbClr val="FF0000"/>
                </a:solidFill>
              </a:rPr>
              <a:t>class Testarray2 </a:t>
            </a:r>
          </a:p>
          <a:p>
            <a:r>
              <a:rPr lang="en-US" sz="2000" b="1" dirty="0" smtClean="0">
                <a:solidFill>
                  <a:srgbClr val="FF0000"/>
                </a:solidFill>
              </a:rPr>
              <a:t>{  </a:t>
            </a:r>
          </a:p>
          <a:p>
            <a:r>
              <a:rPr lang="en-US" sz="2000" b="1" dirty="0" smtClean="0">
                <a:solidFill>
                  <a:srgbClr val="FF0000"/>
                </a:solidFill>
              </a:rPr>
              <a:t>	public static void min(int arr[]) </a:t>
            </a:r>
          </a:p>
          <a:p>
            <a:r>
              <a:rPr lang="en-US" sz="2000" b="1" dirty="0" smtClean="0">
                <a:solidFill>
                  <a:srgbClr val="FF0000"/>
                </a:solidFill>
              </a:rPr>
              <a:t>	{  </a:t>
            </a:r>
          </a:p>
          <a:p>
            <a:r>
              <a:rPr lang="en-US" sz="2000" b="1" dirty="0" smtClean="0">
                <a:solidFill>
                  <a:srgbClr val="FF0000"/>
                </a:solidFill>
              </a:rPr>
              <a:t>		int min=arr[0];  </a:t>
            </a:r>
          </a:p>
          <a:p>
            <a:r>
              <a:rPr lang="en-US" sz="2000" b="1" dirty="0" smtClean="0">
                <a:solidFill>
                  <a:srgbClr val="FF0000"/>
                </a:solidFill>
              </a:rPr>
              <a:t>		for(int i=1; i&lt;</a:t>
            </a:r>
            <a:r>
              <a:rPr lang="en-US" sz="2000" b="1" dirty="0" err="1" smtClean="0">
                <a:solidFill>
                  <a:srgbClr val="FF0000"/>
                </a:solidFill>
              </a:rPr>
              <a:t>arr.length</a:t>
            </a:r>
            <a:r>
              <a:rPr lang="en-US" sz="2000" b="1" dirty="0" smtClean="0">
                <a:solidFill>
                  <a:srgbClr val="FF0000"/>
                </a:solidFill>
              </a:rPr>
              <a:t>; i++)</a:t>
            </a:r>
          </a:p>
          <a:p>
            <a:r>
              <a:rPr lang="en-US" sz="2000" b="1" dirty="0" smtClean="0">
                <a:solidFill>
                  <a:srgbClr val="FF0000"/>
                </a:solidFill>
              </a:rPr>
              <a:t>		{</a:t>
            </a:r>
          </a:p>
          <a:p>
            <a:r>
              <a:rPr lang="en-US" sz="2000" b="1" dirty="0" smtClean="0">
                <a:solidFill>
                  <a:srgbClr val="FF0000"/>
                </a:solidFill>
              </a:rPr>
              <a:t>			 if(min&gt;arr[i])</a:t>
            </a:r>
          </a:p>
          <a:p>
            <a:r>
              <a:rPr lang="en-US" sz="2000" b="1" dirty="0" smtClean="0">
                <a:solidFill>
                  <a:srgbClr val="FF0000"/>
                </a:solidFill>
              </a:rPr>
              <a:t>			{</a:t>
            </a:r>
          </a:p>
          <a:p>
            <a:r>
              <a:rPr lang="en-US" sz="2000" b="1" dirty="0" smtClean="0">
                <a:solidFill>
                  <a:srgbClr val="FF0000"/>
                </a:solidFill>
              </a:rPr>
              <a:t>				 min=arr[i];</a:t>
            </a:r>
          </a:p>
          <a:p>
            <a:r>
              <a:rPr lang="en-US" sz="2000" b="1" dirty="0" smtClean="0">
                <a:solidFill>
                  <a:srgbClr val="FF0000"/>
                </a:solidFill>
              </a:rPr>
              <a:t>			}  		</a:t>
            </a:r>
          </a:p>
          <a:p>
            <a:r>
              <a:rPr lang="en-US" sz="2000" b="1" dirty="0" smtClean="0">
                <a:solidFill>
                  <a:srgbClr val="FF0000"/>
                </a:solidFill>
              </a:rPr>
              <a:t>		}  </a:t>
            </a:r>
          </a:p>
          <a:p>
            <a:r>
              <a:rPr lang="en-US" sz="2000" b="1" dirty="0" smtClean="0">
                <a:solidFill>
                  <a:srgbClr val="FF0000"/>
                </a:solidFill>
              </a:rPr>
              <a:t>   		System.out.println(min);  </a:t>
            </a:r>
          </a:p>
          <a:p>
            <a:r>
              <a:rPr lang="en-US" sz="2000" b="1" dirty="0" smtClean="0">
                <a:solidFill>
                  <a:srgbClr val="FF0000"/>
                </a:solidFill>
              </a:rPr>
              <a:t>	}  </a:t>
            </a:r>
          </a:p>
          <a:p>
            <a:r>
              <a:rPr lang="en-US" sz="2000" b="1" dirty="0" smtClean="0">
                <a:solidFill>
                  <a:srgbClr val="FF0000"/>
                </a:solidFill>
              </a:rPr>
              <a:t>	public static void main(String </a:t>
            </a:r>
            <a:r>
              <a:rPr lang="en-US" sz="2000" b="1" dirty="0" err="1" smtClean="0">
                <a:solidFill>
                  <a:srgbClr val="FF0000"/>
                </a:solidFill>
              </a:rPr>
              <a:t>args</a:t>
            </a:r>
            <a:r>
              <a:rPr lang="en-US" sz="2000" b="1" dirty="0" smtClean="0">
                <a:solidFill>
                  <a:srgbClr val="FF0000"/>
                </a:solidFill>
              </a:rPr>
              <a:t>[])</a:t>
            </a:r>
          </a:p>
          <a:p>
            <a:r>
              <a:rPr lang="en-US" sz="2000" b="1" dirty="0" smtClean="0">
                <a:solidFill>
                  <a:srgbClr val="FF0000"/>
                </a:solidFill>
              </a:rPr>
              <a:t>	{  </a:t>
            </a:r>
          </a:p>
          <a:p>
            <a:r>
              <a:rPr lang="en-US" sz="2000" b="1" dirty="0" smtClean="0">
                <a:solidFill>
                  <a:srgbClr val="FF0000"/>
                </a:solidFill>
              </a:rPr>
              <a:t>		int a[]={33,3,4,5}; </a:t>
            </a:r>
          </a:p>
          <a:p>
            <a:r>
              <a:rPr lang="en-US" sz="2000" b="1" dirty="0" smtClean="0">
                <a:solidFill>
                  <a:srgbClr val="FF0000"/>
                </a:solidFill>
              </a:rPr>
              <a:t>		min(a);</a:t>
            </a:r>
          </a:p>
          <a:p>
            <a:r>
              <a:rPr lang="en-US" sz="2000" b="1" dirty="0" smtClean="0">
                <a:solidFill>
                  <a:srgbClr val="FF0000"/>
                </a:solidFill>
              </a:rPr>
              <a:t>	}</a:t>
            </a:r>
          </a:p>
          <a:p>
            <a:r>
              <a:rPr lang="en-US" sz="2000" b="1" dirty="0" smtClean="0">
                <a:solidFill>
                  <a:srgbClr val="FF0000"/>
                </a:solidFill>
              </a:rPr>
              <a:t>}</a:t>
            </a:r>
            <a:endParaRPr lang="en-US" sz="2000" b="1" dirty="0">
              <a:solidFill>
                <a:srgbClr val="FF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001643"/>
          </a:xfrm>
          <a:prstGeom prst="rect">
            <a:avLst/>
          </a:prstGeom>
        </p:spPr>
        <p:txBody>
          <a:bodyPr wrap="square">
            <a:spAutoFit/>
          </a:bodyPr>
          <a:lstStyle/>
          <a:p>
            <a:pPr algn="ctr"/>
            <a:r>
              <a:rPr lang="en-US" sz="2400" b="1" dirty="0" smtClean="0"/>
              <a:t>Anonymous Array in Java</a:t>
            </a:r>
          </a:p>
          <a:p>
            <a:pPr algn="just"/>
            <a:r>
              <a:rPr lang="en-US" sz="2000" dirty="0" smtClean="0"/>
              <a:t>Java supports the feature of an anonymous array, so we don't need to declare the array while passing an array to the method.</a:t>
            </a:r>
          </a:p>
          <a:p>
            <a:endParaRPr lang="en-US" sz="2000" b="1" dirty="0" smtClean="0">
              <a:solidFill>
                <a:srgbClr val="FF0000"/>
              </a:solidFill>
            </a:endParaRPr>
          </a:p>
          <a:p>
            <a:r>
              <a:rPr lang="en-US" sz="2000" b="1" dirty="0" smtClean="0">
                <a:solidFill>
                  <a:srgbClr val="FF0000"/>
                </a:solidFill>
              </a:rPr>
              <a:t>class </a:t>
            </a:r>
            <a:r>
              <a:rPr lang="en-US" sz="2000" b="1" dirty="0" err="1" smtClean="0">
                <a:solidFill>
                  <a:srgbClr val="FF0000"/>
                </a:solidFill>
              </a:rPr>
              <a:t>TestAnonymousArray</a:t>
            </a:r>
            <a:endParaRPr lang="en-US" sz="2000" b="1" dirty="0" smtClean="0">
              <a:solidFill>
                <a:srgbClr val="FF0000"/>
              </a:solidFill>
            </a:endParaRPr>
          </a:p>
          <a:p>
            <a:r>
              <a:rPr lang="en-US" sz="2000" b="1" dirty="0" smtClean="0">
                <a:solidFill>
                  <a:srgbClr val="FF0000"/>
                </a:solidFill>
              </a:rPr>
              <a:t>{  </a:t>
            </a:r>
          </a:p>
          <a:p>
            <a:r>
              <a:rPr lang="en-US" sz="2000" b="1" dirty="0" smtClean="0">
                <a:solidFill>
                  <a:srgbClr val="FF0000"/>
                </a:solidFill>
              </a:rPr>
              <a:t>	static void </a:t>
            </a:r>
            <a:r>
              <a:rPr lang="en-US" sz="2000" b="1" dirty="0" err="1" smtClean="0">
                <a:solidFill>
                  <a:srgbClr val="FF0000"/>
                </a:solidFill>
              </a:rPr>
              <a:t>printArray</a:t>
            </a:r>
            <a:r>
              <a:rPr lang="en-US" sz="2000" b="1" dirty="0" smtClean="0">
                <a:solidFill>
                  <a:srgbClr val="FF0000"/>
                </a:solidFill>
              </a:rPr>
              <a:t>(int arr[])</a:t>
            </a:r>
          </a:p>
          <a:p>
            <a:r>
              <a:rPr lang="en-US" sz="2000" b="1" dirty="0" smtClean="0">
                <a:solidFill>
                  <a:srgbClr val="FF0000"/>
                </a:solidFill>
              </a:rPr>
              <a:t>	{  </a:t>
            </a:r>
          </a:p>
          <a:p>
            <a:r>
              <a:rPr lang="en-US" sz="2000" b="1" dirty="0" smtClean="0">
                <a:solidFill>
                  <a:srgbClr val="FF0000"/>
                </a:solidFill>
              </a:rPr>
              <a:t>		for(int i=0;i&lt;</a:t>
            </a:r>
            <a:r>
              <a:rPr lang="en-US" sz="2000" b="1" dirty="0" err="1" smtClean="0">
                <a:solidFill>
                  <a:srgbClr val="FF0000"/>
                </a:solidFill>
              </a:rPr>
              <a:t>arr.length;i</a:t>
            </a:r>
            <a:r>
              <a:rPr lang="en-US" sz="2000" b="1" dirty="0" smtClean="0">
                <a:solidFill>
                  <a:srgbClr val="FF0000"/>
                </a:solidFill>
              </a:rPr>
              <a:t>++)  </a:t>
            </a:r>
          </a:p>
          <a:p>
            <a:r>
              <a:rPr lang="en-US" sz="2000" b="1" dirty="0" smtClean="0">
                <a:solidFill>
                  <a:srgbClr val="FF0000"/>
                </a:solidFill>
              </a:rPr>
              <a:t>		{</a:t>
            </a:r>
          </a:p>
          <a:p>
            <a:r>
              <a:rPr lang="en-US" sz="2000" b="1" dirty="0" smtClean="0">
                <a:solidFill>
                  <a:srgbClr val="FF0000"/>
                </a:solidFill>
              </a:rPr>
              <a:t>			System.out.println(arr[i]);  </a:t>
            </a:r>
          </a:p>
          <a:p>
            <a:r>
              <a:rPr lang="en-US" sz="2000" b="1" dirty="0" smtClean="0">
                <a:solidFill>
                  <a:srgbClr val="FF0000"/>
                </a:solidFill>
              </a:rPr>
              <a:t>		}  </a:t>
            </a:r>
          </a:p>
          <a:p>
            <a:r>
              <a:rPr lang="en-US" sz="2000" b="1" dirty="0" smtClean="0">
                <a:solidFill>
                  <a:srgbClr val="FF0000"/>
                </a:solidFill>
              </a:rPr>
              <a:t>	}  </a:t>
            </a:r>
          </a:p>
          <a:p>
            <a:r>
              <a:rPr lang="en-US" sz="2000" b="1" dirty="0" smtClean="0">
                <a:solidFill>
                  <a:srgbClr val="FF0000"/>
                </a:solidFill>
              </a:rPr>
              <a:t>	</a:t>
            </a:r>
          </a:p>
          <a:p>
            <a:r>
              <a:rPr lang="en-US" sz="2000" b="1" dirty="0" smtClean="0">
                <a:solidFill>
                  <a:srgbClr val="FF0000"/>
                </a:solidFill>
              </a:rPr>
              <a:t>	public static void main(String </a:t>
            </a:r>
            <a:r>
              <a:rPr lang="en-US" sz="2000" b="1" dirty="0" err="1" smtClean="0">
                <a:solidFill>
                  <a:srgbClr val="FF0000"/>
                </a:solidFill>
              </a:rPr>
              <a:t>args</a:t>
            </a:r>
            <a:r>
              <a:rPr lang="en-US" sz="2000" b="1" dirty="0" smtClean="0">
                <a:solidFill>
                  <a:srgbClr val="FF0000"/>
                </a:solidFill>
              </a:rPr>
              <a:t>[])</a:t>
            </a:r>
          </a:p>
          <a:p>
            <a:r>
              <a:rPr lang="en-US" sz="2000" b="1" dirty="0" smtClean="0">
                <a:solidFill>
                  <a:srgbClr val="FF0000"/>
                </a:solidFill>
              </a:rPr>
              <a:t>	{  </a:t>
            </a:r>
          </a:p>
          <a:p>
            <a:r>
              <a:rPr lang="en-US" sz="2000" b="1" dirty="0" smtClean="0">
                <a:solidFill>
                  <a:srgbClr val="FF0000"/>
                </a:solidFill>
              </a:rPr>
              <a:t>		</a:t>
            </a:r>
            <a:r>
              <a:rPr lang="en-US" sz="2000" b="1" dirty="0" err="1" smtClean="0">
                <a:solidFill>
                  <a:srgbClr val="FF0000"/>
                </a:solidFill>
              </a:rPr>
              <a:t>printArray</a:t>
            </a:r>
            <a:r>
              <a:rPr lang="en-US" sz="2000" b="1" dirty="0" smtClean="0">
                <a:solidFill>
                  <a:srgbClr val="FF0000"/>
                </a:solidFill>
              </a:rPr>
              <a:t>(new int[]{10,22,44,66});</a:t>
            </a:r>
          </a:p>
          <a:p>
            <a:r>
              <a:rPr lang="en-US" sz="2000" b="1" dirty="0" smtClean="0">
                <a:solidFill>
                  <a:srgbClr val="FF0000"/>
                </a:solidFill>
              </a:rPr>
              <a:t>	}</a:t>
            </a:r>
          </a:p>
          <a:p>
            <a:r>
              <a:rPr lang="en-US" sz="2000" b="1" dirty="0" smtClean="0">
                <a:solidFill>
                  <a:srgbClr val="FF0000"/>
                </a:solidFill>
              </a:rPr>
              <a:t>} </a:t>
            </a:r>
            <a:endParaRPr lang="en-US" sz="2000" b="1" dirty="0">
              <a:solidFill>
                <a:srgbClr val="FF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032421"/>
          </a:xfrm>
          <a:prstGeom prst="rect">
            <a:avLst/>
          </a:prstGeom>
        </p:spPr>
        <p:txBody>
          <a:bodyPr wrap="square">
            <a:spAutoFit/>
          </a:bodyPr>
          <a:lstStyle/>
          <a:p>
            <a:pPr algn="ctr"/>
            <a:r>
              <a:rPr lang="en-US" sz="2400" b="1" dirty="0" smtClean="0"/>
              <a:t>Returning Array from the Method</a:t>
            </a:r>
            <a:endParaRPr lang="en-US" sz="2400" dirty="0" smtClean="0"/>
          </a:p>
          <a:p>
            <a:endParaRPr lang="en-US" sz="2200" b="1" dirty="0" smtClean="0">
              <a:solidFill>
                <a:srgbClr val="FF0000"/>
              </a:solidFill>
            </a:endParaRPr>
          </a:p>
          <a:p>
            <a:r>
              <a:rPr lang="en-US" sz="2000" b="1" dirty="0" smtClean="0">
                <a:solidFill>
                  <a:srgbClr val="FF0000"/>
                </a:solidFill>
              </a:rPr>
              <a:t>class </a:t>
            </a:r>
            <a:r>
              <a:rPr lang="en-US" sz="2000" b="1" dirty="0" err="1" smtClean="0">
                <a:solidFill>
                  <a:srgbClr val="FF0000"/>
                </a:solidFill>
              </a:rPr>
              <a:t>TestReturnArray</a:t>
            </a:r>
            <a:endParaRPr lang="en-US" sz="2000" b="1" dirty="0" smtClean="0">
              <a:solidFill>
                <a:srgbClr val="FF0000"/>
              </a:solidFill>
            </a:endParaRPr>
          </a:p>
          <a:p>
            <a:r>
              <a:rPr lang="en-US" sz="2000" b="1" dirty="0" smtClean="0">
                <a:solidFill>
                  <a:srgbClr val="FF0000"/>
                </a:solidFill>
              </a:rPr>
              <a:t>{  </a:t>
            </a:r>
          </a:p>
          <a:p>
            <a:r>
              <a:rPr lang="en-US" sz="2000" b="1" dirty="0" smtClean="0">
                <a:solidFill>
                  <a:srgbClr val="FF0000"/>
                </a:solidFill>
              </a:rPr>
              <a:t>	static int[] get()</a:t>
            </a:r>
          </a:p>
          <a:p>
            <a:r>
              <a:rPr lang="en-US" sz="2000" b="1" dirty="0" smtClean="0">
                <a:solidFill>
                  <a:srgbClr val="FF0000"/>
                </a:solidFill>
              </a:rPr>
              <a:t>	{  </a:t>
            </a:r>
          </a:p>
          <a:p>
            <a:r>
              <a:rPr lang="en-US" sz="2000" b="1" dirty="0" smtClean="0">
                <a:solidFill>
                  <a:srgbClr val="FF0000"/>
                </a:solidFill>
              </a:rPr>
              <a:t>		return new int[]{10,30,50,90,60};  </a:t>
            </a:r>
          </a:p>
          <a:p>
            <a:r>
              <a:rPr lang="en-US" sz="2000" b="1" dirty="0" smtClean="0">
                <a:solidFill>
                  <a:srgbClr val="FF0000"/>
                </a:solidFill>
              </a:rPr>
              <a:t>	}  </a:t>
            </a:r>
          </a:p>
          <a:p>
            <a:r>
              <a:rPr lang="en-US" sz="2000" b="1" dirty="0" smtClean="0">
                <a:solidFill>
                  <a:srgbClr val="FF0000"/>
                </a:solidFill>
              </a:rPr>
              <a:t>  </a:t>
            </a:r>
          </a:p>
          <a:p>
            <a:r>
              <a:rPr lang="en-US" sz="2000" b="1" dirty="0" smtClean="0">
                <a:solidFill>
                  <a:srgbClr val="FF0000"/>
                </a:solidFill>
              </a:rPr>
              <a:t>	public static void main(String </a:t>
            </a:r>
            <a:r>
              <a:rPr lang="en-US" sz="2000" b="1" dirty="0" err="1" smtClean="0">
                <a:solidFill>
                  <a:srgbClr val="FF0000"/>
                </a:solidFill>
              </a:rPr>
              <a:t>args</a:t>
            </a:r>
            <a:r>
              <a:rPr lang="en-US" sz="2000" b="1" dirty="0" smtClean="0">
                <a:solidFill>
                  <a:srgbClr val="FF0000"/>
                </a:solidFill>
              </a:rPr>
              <a:t>[])</a:t>
            </a:r>
          </a:p>
          <a:p>
            <a:r>
              <a:rPr lang="en-US" sz="2000" b="1" dirty="0" smtClean="0">
                <a:solidFill>
                  <a:srgbClr val="FF0000"/>
                </a:solidFill>
              </a:rPr>
              <a:t>	{  </a:t>
            </a:r>
          </a:p>
          <a:p>
            <a:r>
              <a:rPr lang="en-US" sz="2000" b="1" dirty="0" smtClean="0">
                <a:solidFill>
                  <a:srgbClr val="FF0000"/>
                </a:solidFill>
              </a:rPr>
              <a:t>		int arr[]=get();  </a:t>
            </a:r>
          </a:p>
          <a:p>
            <a:endParaRPr lang="en-US" sz="2000" b="1" dirty="0" smtClean="0">
              <a:solidFill>
                <a:srgbClr val="FF0000"/>
              </a:solidFill>
            </a:endParaRPr>
          </a:p>
          <a:p>
            <a:r>
              <a:rPr lang="en-US" sz="2000" b="1" dirty="0" smtClean="0">
                <a:solidFill>
                  <a:srgbClr val="FF0000"/>
                </a:solidFill>
              </a:rPr>
              <a:t>		for(int i=0;i&lt;</a:t>
            </a:r>
            <a:r>
              <a:rPr lang="en-US" sz="2000" b="1" dirty="0" err="1" smtClean="0">
                <a:solidFill>
                  <a:srgbClr val="FF0000"/>
                </a:solidFill>
              </a:rPr>
              <a:t>arr.length;i</a:t>
            </a:r>
            <a:r>
              <a:rPr lang="en-US" sz="2000" b="1" dirty="0" smtClean="0">
                <a:solidFill>
                  <a:srgbClr val="FF0000"/>
                </a:solidFill>
              </a:rPr>
              <a:t>++)</a:t>
            </a:r>
          </a:p>
          <a:p>
            <a:r>
              <a:rPr lang="en-US" sz="2000" b="1" dirty="0" smtClean="0">
                <a:solidFill>
                  <a:srgbClr val="FF0000"/>
                </a:solidFill>
              </a:rPr>
              <a:t>		{</a:t>
            </a:r>
          </a:p>
          <a:p>
            <a:r>
              <a:rPr lang="en-US" sz="2000" b="1" dirty="0" smtClean="0">
                <a:solidFill>
                  <a:srgbClr val="FF0000"/>
                </a:solidFill>
              </a:rPr>
              <a:t>			System.out.println(arr[i]);  </a:t>
            </a:r>
          </a:p>
          <a:p>
            <a:r>
              <a:rPr lang="en-US" sz="2000" b="1" dirty="0" smtClean="0">
                <a:solidFill>
                  <a:srgbClr val="FF0000"/>
                </a:solidFill>
              </a:rPr>
              <a:t>		}</a:t>
            </a:r>
          </a:p>
          <a:p>
            <a:r>
              <a:rPr lang="en-US" sz="2000" b="1" dirty="0" smtClean="0">
                <a:solidFill>
                  <a:srgbClr val="FF0000"/>
                </a:solidFill>
              </a:rPr>
              <a:t>	}</a:t>
            </a:r>
          </a:p>
          <a:p>
            <a:r>
              <a:rPr lang="en-US" sz="2000" b="1" dirty="0" smtClean="0">
                <a:solidFill>
                  <a:srgbClr val="FF0000"/>
                </a:solidFill>
              </a:rPr>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617196"/>
          </a:xfrm>
          <a:prstGeom prst="rect">
            <a:avLst/>
          </a:prstGeom>
        </p:spPr>
        <p:txBody>
          <a:bodyPr wrap="square">
            <a:spAutoFit/>
          </a:bodyPr>
          <a:lstStyle/>
          <a:p>
            <a:pPr>
              <a:buFont typeface="Wingdings" pitchFamily="2" charset="2"/>
              <a:buChar char="§"/>
            </a:pPr>
            <a:r>
              <a:rPr lang="en-US" sz="2400" dirty="0" smtClean="0"/>
              <a:t> </a:t>
            </a:r>
            <a:r>
              <a:rPr lang="en-US" sz="2400" b="1" dirty="0" smtClean="0"/>
              <a:t>Multidimensional Array in Java -</a:t>
            </a:r>
          </a:p>
          <a:p>
            <a:pPr algn="just"/>
            <a:r>
              <a:rPr lang="en-US" sz="2000" dirty="0" smtClean="0"/>
              <a:t>In such case, data is stored in row and column based index (also known as matrix form).</a:t>
            </a:r>
          </a:p>
          <a:p>
            <a:pPr>
              <a:buFont typeface="Wingdings" pitchFamily="2" charset="2"/>
              <a:buChar char="§"/>
            </a:pPr>
            <a:r>
              <a:rPr lang="en-US" sz="2000" b="1" dirty="0" smtClean="0"/>
              <a:t> Syntax to Declare Multidimensional Array in Java -	</a:t>
            </a:r>
            <a:r>
              <a:rPr lang="en-US" sz="2000" b="1" dirty="0" err="1" smtClean="0">
                <a:solidFill>
                  <a:srgbClr val="7030A0"/>
                </a:solidFill>
              </a:rPr>
              <a:t>dataType</a:t>
            </a:r>
            <a:r>
              <a:rPr lang="en-US" sz="2000" b="1" dirty="0" smtClean="0">
                <a:solidFill>
                  <a:srgbClr val="7030A0"/>
                </a:solidFill>
              </a:rPr>
              <a:t> </a:t>
            </a:r>
            <a:r>
              <a:rPr lang="en-US" sz="2000" b="1" dirty="0" err="1" smtClean="0">
                <a:solidFill>
                  <a:srgbClr val="7030A0"/>
                </a:solidFill>
              </a:rPr>
              <a:t>arrayRefVar</a:t>
            </a:r>
            <a:r>
              <a:rPr lang="en-US" sz="2000" b="1" dirty="0" smtClean="0">
                <a:solidFill>
                  <a:srgbClr val="7030A0"/>
                </a:solidFill>
              </a:rPr>
              <a:t>[][];</a:t>
            </a:r>
            <a:endParaRPr lang="en-US" sz="2000" dirty="0" smtClean="0"/>
          </a:p>
          <a:p>
            <a:pPr>
              <a:buFont typeface="Wingdings" pitchFamily="2" charset="2"/>
              <a:buChar char="§"/>
            </a:pPr>
            <a:r>
              <a:rPr lang="en-US" sz="2000" b="1" dirty="0" smtClean="0"/>
              <a:t> Example to instantiate Multidimensional Array in Java - </a:t>
            </a:r>
            <a:r>
              <a:rPr lang="en-US" sz="2000" b="1" dirty="0" smtClean="0">
                <a:solidFill>
                  <a:srgbClr val="7030A0"/>
                </a:solidFill>
              </a:rPr>
              <a:t>int arr[][]=new int[3][3];</a:t>
            </a:r>
          </a:p>
          <a:p>
            <a:endParaRPr lang="en-US" sz="2000" b="1" dirty="0" smtClean="0"/>
          </a:p>
          <a:p>
            <a:r>
              <a:rPr lang="en-US" sz="2000" b="1" dirty="0" smtClean="0">
                <a:solidFill>
                  <a:srgbClr val="FF0000"/>
                </a:solidFill>
              </a:rPr>
              <a:t>class Testarray3</a:t>
            </a:r>
          </a:p>
          <a:p>
            <a:r>
              <a:rPr lang="en-US" sz="2000" b="1" dirty="0" smtClean="0">
                <a:solidFill>
                  <a:srgbClr val="FF0000"/>
                </a:solidFill>
              </a:rPr>
              <a:t>{  </a:t>
            </a:r>
          </a:p>
          <a:p>
            <a:r>
              <a:rPr lang="en-US" sz="2000" b="1" dirty="0" smtClean="0">
                <a:solidFill>
                  <a:srgbClr val="FF0000"/>
                </a:solidFill>
              </a:rPr>
              <a:t>	public static void main(String </a:t>
            </a:r>
            <a:r>
              <a:rPr lang="en-US" sz="2000" b="1" dirty="0" err="1" smtClean="0">
                <a:solidFill>
                  <a:srgbClr val="FF0000"/>
                </a:solidFill>
              </a:rPr>
              <a:t>args</a:t>
            </a:r>
            <a:r>
              <a:rPr lang="en-US" sz="2000" b="1" dirty="0" smtClean="0">
                <a:solidFill>
                  <a:srgbClr val="FF0000"/>
                </a:solidFill>
              </a:rPr>
              <a:t>[])</a:t>
            </a:r>
          </a:p>
          <a:p>
            <a:r>
              <a:rPr lang="en-US" sz="2000" b="1" dirty="0" smtClean="0">
                <a:solidFill>
                  <a:srgbClr val="FF0000"/>
                </a:solidFill>
              </a:rPr>
              <a:t>	{  </a:t>
            </a:r>
          </a:p>
          <a:p>
            <a:r>
              <a:rPr lang="en-US" sz="2000" b="1" dirty="0" smtClean="0">
                <a:solidFill>
                  <a:srgbClr val="FF0000"/>
                </a:solidFill>
              </a:rPr>
              <a:t>		int arr[][]={{1,2,3},{2,4,5},{4,4,5}};  </a:t>
            </a:r>
          </a:p>
          <a:p>
            <a:r>
              <a:rPr lang="en-US" sz="2000" b="1" dirty="0" smtClean="0">
                <a:solidFill>
                  <a:srgbClr val="FF0000"/>
                </a:solidFill>
              </a:rPr>
              <a:t>		for(int i=0;i&lt;3;i++)</a:t>
            </a:r>
          </a:p>
          <a:p>
            <a:r>
              <a:rPr lang="en-US" sz="2000" b="1" dirty="0" smtClean="0">
                <a:solidFill>
                  <a:srgbClr val="FF0000"/>
                </a:solidFill>
              </a:rPr>
              <a:t>		{  </a:t>
            </a:r>
          </a:p>
          <a:p>
            <a:r>
              <a:rPr lang="en-US" sz="2000" b="1" dirty="0" smtClean="0">
                <a:solidFill>
                  <a:srgbClr val="FF0000"/>
                </a:solidFill>
              </a:rPr>
              <a:t>		 	for(int j=0;j&lt;3;j++)</a:t>
            </a:r>
          </a:p>
          <a:p>
            <a:r>
              <a:rPr lang="en-US" sz="2000" b="1" dirty="0" smtClean="0">
                <a:solidFill>
                  <a:srgbClr val="FF0000"/>
                </a:solidFill>
              </a:rPr>
              <a:t>			{  </a:t>
            </a:r>
          </a:p>
          <a:p>
            <a:r>
              <a:rPr lang="en-US" sz="2000" b="1" dirty="0" smtClean="0">
                <a:solidFill>
                  <a:srgbClr val="FF0000"/>
                </a:solidFill>
              </a:rPr>
              <a:t>	   			System.out.print(arr[i][j]+" ");  </a:t>
            </a:r>
          </a:p>
          <a:p>
            <a:r>
              <a:rPr lang="en-US" sz="2000" b="1" dirty="0" smtClean="0">
                <a:solidFill>
                  <a:srgbClr val="FF0000"/>
                </a:solidFill>
              </a:rPr>
              <a:t> 			}  </a:t>
            </a:r>
          </a:p>
          <a:p>
            <a:r>
              <a:rPr lang="en-US" sz="2000" b="1" dirty="0" smtClean="0">
                <a:solidFill>
                  <a:srgbClr val="FF0000"/>
                </a:solidFill>
              </a:rPr>
              <a:t>			 System.out.println();  </a:t>
            </a:r>
          </a:p>
          <a:p>
            <a:r>
              <a:rPr lang="en-US" sz="2000" b="1" dirty="0" smtClean="0">
                <a:solidFill>
                  <a:srgbClr val="FF0000"/>
                </a:solidFill>
              </a:rPr>
              <a:t>		}  </a:t>
            </a:r>
          </a:p>
          <a:p>
            <a:r>
              <a:rPr lang="en-US" sz="2000" b="1" dirty="0" smtClean="0">
                <a:solidFill>
                  <a:srgbClr val="FF0000"/>
                </a:solidFill>
              </a:rPr>
              <a:t>	}</a:t>
            </a:r>
          </a:p>
          <a:p>
            <a:r>
              <a:rPr lang="en-US" sz="2000" b="1" dirty="0" smtClean="0">
                <a:solidFill>
                  <a:srgbClr val="FF0000"/>
                </a:solidFill>
              </a:rPr>
              <a:t>}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acteristics-of-object.jpg"/>
          <p:cNvPicPr/>
          <p:nvPr/>
        </p:nvPicPr>
        <p:blipFill>
          <a:blip r:embed="rId2"/>
          <a:stretch>
            <a:fillRect/>
          </a:stretch>
        </p:blipFill>
        <p:spPr>
          <a:xfrm>
            <a:off x="516765" y="304800"/>
            <a:ext cx="4664835" cy="594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p:cNvSpPr txBox="1"/>
          <p:nvPr/>
        </p:nvSpPr>
        <p:spPr>
          <a:xfrm>
            <a:off x="5410200" y="2362200"/>
            <a:ext cx="3429000" cy="2246769"/>
          </a:xfrm>
          <a:prstGeom prst="rect">
            <a:avLst/>
          </a:prstGeom>
          <a:noFill/>
        </p:spPr>
        <p:txBody>
          <a:bodyPr wrap="square" rtlCol="0">
            <a:spAutoFit/>
          </a:bodyPr>
          <a:lstStyle/>
          <a:p>
            <a:pPr lvl="0" algn="just" fontAlgn="base">
              <a:spcBef>
                <a:spcPct val="0"/>
              </a:spcBef>
              <a:spcAft>
                <a:spcPct val="0"/>
              </a:spcAft>
              <a:tabLst>
                <a:tab pos="762000" algn="l"/>
              </a:tabLst>
            </a:pPr>
            <a:r>
              <a:rPr lang="en-US" sz="2000" b="1" dirty="0" smtClean="0">
                <a:ea typeface="Calibri" pitchFamily="34" charset="0"/>
                <a:cs typeface="Times New Roman" pitchFamily="18" charset="0"/>
              </a:rPr>
              <a:t>3 ways to initialize object -</a:t>
            </a:r>
          </a:p>
          <a:p>
            <a:pPr lvl="0" algn="just" fontAlgn="base">
              <a:spcBef>
                <a:spcPct val="0"/>
              </a:spcBef>
              <a:spcAft>
                <a:spcPct val="0"/>
              </a:spcAft>
              <a:tabLst>
                <a:tab pos="762000" algn="l"/>
              </a:tabLst>
            </a:pPr>
            <a:endParaRPr lang="en-US" sz="2000" dirty="0" smtClean="0">
              <a:ea typeface="Calibri" pitchFamily="34" charset="0"/>
              <a:cs typeface="Times New Roman" pitchFamily="18" charset="0"/>
            </a:endParaRPr>
          </a:p>
          <a:p>
            <a:pPr lvl="0" algn="just" fontAlgn="base">
              <a:spcBef>
                <a:spcPct val="0"/>
              </a:spcBef>
              <a:spcAft>
                <a:spcPct val="0"/>
              </a:spcAft>
              <a:tabLst>
                <a:tab pos="762000" algn="l"/>
              </a:tabLst>
            </a:pPr>
            <a:r>
              <a:rPr lang="en-US" sz="2000" dirty="0" smtClean="0">
                <a:ea typeface="Calibri" pitchFamily="34" charset="0"/>
                <a:cs typeface="Times New Roman" pitchFamily="18" charset="0"/>
              </a:rPr>
              <a:t>There are 3 ways to initialize object in Java.</a:t>
            </a:r>
          </a:p>
          <a:p>
            <a:pPr marL="914400" lvl="1" indent="-457200" algn="just" fontAlgn="base">
              <a:spcBef>
                <a:spcPct val="0"/>
              </a:spcBef>
              <a:spcAft>
                <a:spcPct val="0"/>
              </a:spcAft>
              <a:buFont typeface="+mj-lt"/>
              <a:buAutoNum type="alphaLcParenR"/>
              <a:tabLst>
                <a:tab pos="762000" algn="l"/>
              </a:tabLst>
            </a:pPr>
            <a:r>
              <a:rPr lang="en-US" sz="2000" dirty="0" smtClean="0">
                <a:ea typeface="Calibri" pitchFamily="34" charset="0"/>
                <a:cs typeface="Times New Roman" pitchFamily="18" charset="0"/>
              </a:rPr>
              <a:t>By reference variable</a:t>
            </a:r>
          </a:p>
          <a:p>
            <a:pPr marL="914400" lvl="1" indent="-457200" algn="just" fontAlgn="base">
              <a:spcBef>
                <a:spcPct val="0"/>
              </a:spcBef>
              <a:spcAft>
                <a:spcPct val="0"/>
              </a:spcAft>
              <a:buFont typeface="+mj-lt"/>
              <a:buAutoNum type="alphaLcParenR"/>
              <a:tabLst>
                <a:tab pos="762000" algn="l"/>
              </a:tabLst>
            </a:pPr>
            <a:r>
              <a:rPr lang="en-US" sz="2000" dirty="0" smtClean="0">
                <a:ea typeface="Calibri" pitchFamily="34" charset="0"/>
                <a:cs typeface="Times New Roman" pitchFamily="18" charset="0"/>
              </a:rPr>
              <a:t>By method</a:t>
            </a:r>
          </a:p>
          <a:p>
            <a:pPr marL="914400" lvl="1" indent="-457200" algn="just" fontAlgn="base">
              <a:spcBef>
                <a:spcPct val="0"/>
              </a:spcBef>
              <a:spcAft>
                <a:spcPct val="0"/>
              </a:spcAft>
              <a:buFont typeface="+mj-lt"/>
              <a:buAutoNum type="alphaLcParenR"/>
              <a:tabLst>
                <a:tab pos="762000" algn="l"/>
              </a:tabLst>
            </a:pPr>
            <a:r>
              <a:rPr lang="en-US" sz="2000" dirty="0" smtClean="0">
                <a:ea typeface="Calibri" pitchFamily="34" charset="0"/>
                <a:cs typeface="Times New Roman" pitchFamily="18" charset="0"/>
              </a:rPr>
              <a:t>By constructor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8686800" cy="6247864"/>
          </a:xfrm>
          <a:prstGeom prst="rect">
            <a:avLst/>
          </a:prstGeom>
        </p:spPr>
        <p:txBody>
          <a:bodyPr wrap="square">
            <a:spAutoFit/>
          </a:bodyPr>
          <a:lstStyle/>
          <a:p>
            <a:pPr lvl="0" algn="just">
              <a:buFont typeface="Wingdings" pitchFamily="2" charset="2"/>
              <a:buChar char="§"/>
            </a:pPr>
            <a:r>
              <a:rPr lang="en-US" sz="2000" b="1" dirty="0" smtClean="0"/>
              <a:t> What do you mean by Instantiation?</a:t>
            </a:r>
            <a:endParaRPr lang="en-US" sz="2000" dirty="0" smtClean="0"/>
          </a:p>
          <a:p>
            <a:pPr algn="just"/>
            <a:r>
              <a:rPr lang="en-US" sz="2000" dirty="0" smtClean="0"/>
              <a:t>The term factory typically is used for holding similar kind of objects within it. Generally, an object is created by using information available in the class. It also contains details of an object’s internal data and when an object is brought into existence, is called </a:t>
            </a:r>
            <a:r>
              <a:rPr lang="en-US" sz="2000" b="1" dirty="0" smtClean="0"/>
              <a:t>Instantiation</a:t>
            </a:r>
            <a:r>
              <a:rPr lang="en-US" sz="2000" dirty="0" smtClean="0"/>
              <a:t>.</a:t>
            </a:r>
          </a:p>
          <a:p>
            <a:pPr algn="just"/>
            <a:endParaRPr lang="en-US" sz="2000" dirty="0" smtClean="0"/>
          </a:p>
          <a:p>
            <a:pPr lvl="0">
              <a:buFont typeface="Wingdings" pitchFamily="2" charset="2"/>
              <a:buChar char="§"/>
            </a:pPr>
            <a:r>
              <a:rPr lang="en-US" sz="2000" b="1" dirty="0" smtClean="0"/>
              <a:t> “Class is an Object factory”</a:t>
            </a:r>
            <a:r>
              <a:rPr lang="en-US" sz="2000" dirty="0" smtClean="0"/>
              <a:t> – Explain</a:t>
            </a:r>
          </a:p>
          <a:p>
            <a:pPr algn="just"/>
            <a:r>
              <a:rPr lang="en-US" sz="2000" dirty="0" smtClean="0"/>
              <a:t>The class is a prototype of an object. Each object belonging to a specific class possesses the data and methods defined within the class. It produces objects of similar types. Hence, a class is termed as </a:t>
            </a:r>
            <a:r>
              <a:rPr lang="en-US" sz="2000" b="1" dirty="0" smtClean="0"/>
              <a:t>Object factory</a:t>
            </a:r>
            <a:r>
              <a:rPr lang="en-US" sz="2000" dirty="0" smtClean="0"/>
              <a:t>.</a:t>
            </a:r>
          </a:p>
          <a:p>
            <a:pPr algn="just"/>
            <a:endParaRPr lang="en-US" sz="2000" dirty="0" smtClean="0"/>
          </a:p>
          <a:p>
            <a:pPr lvl="0" algn="just" fontAlgn="base">
              <a:spcBef>
                <a:spcPct val="0"/>
              </a:spcBef>
              <a:spcAft>
                <a:spcPct val="0"/>
              </a:spcAft>
              <a:buFont typeface="Wingdings" pitchFamily="2" charset="2"/>
              <a:buChar char="§"/>
              <a:tabLst>
                <a:tab pos="762000" algn="l"/>
              </a:tabLst>
            </a:pPr>
            <a:r>
              <a:rPr lang="en-US" sz="2000" b="1" dirty="0" smtClean="0">
                <a:ea typeface="Calibri" pitchFamily="34" charset="0"/>
                <a:cs typeface="Times New Roman" pitchFamily="18" charset="0"/>
              </a:rPr>
              <a:t> “Object is an instance of a class” </a:t>
            </a:r>
            <a:r>
              <a:rPr lang="en-US" sz="2000" dirty="0" smtClean="0">
                <a:ea typeface="Calibri" pitchFamily="34" charset="0"/>
                <a:cs typeface="Times New Roman" pitchFamily="18" charset="0"/>
              </a:rPr>
              <a:t>– Explain</a:t>
            </a:r>
          </a:p>
          <a:p>
            <a:pPr lvl="0" algn="just" eaLnBrk="0" fontAlgn="base" hangingPunct="0">
              <a:spcBef>
                <a:spcPct val="0"/>
              </a:spcBef>
              <a:spcAft>
                <a:spcPct val="0"/>
              </a:spcAft>
              <a:tabLst>
                <a:tab pos="762000" algn="l"/>
              </a:tabLst>
            </a:pPr>
            <a:r>
              <a:rPr lang="en-US" sz="2000" dirty="0" smtClean="0">
                <a:ea typeface="Calibri" pitchFamily="34" charset="0"/>
                <a:cs typeface="Times New Roman" pitchFamily="18" charset="0"/>
              </a:rPr>
              <a:t>An object is an instance of a class. A class is a template or blueprint from which objects are created. So, an object is the instance (result) of a class.</a:t>
            </a:r>
          </a:p>
          <a:p>
            <a:pPr lvl="0" algn="just" eaLnBrk="0" fontAlgn="base" hangingPunct="0">
              <a:spcBef>
                <a:spcPct val="0"/>
              </a:spcBef>
              <a:spcAft>
                <a:spcPct val="0"/>
              </a:spcAft>
              <a:tabLst>
                <a:tab pos="762000" algn="l"/>
              </a:tabLst>
            </a:pPr>
            <a:endParaRPr lang="en-US" sz="2000" dirty="0" smtClean="0">
              <a:cs typeface="Times New Roman" pitchFamily="18" charset="0"/>
            </a:endParaRPr>
          </a:p>
          <a:p>
            <a:pPr lvl="0">
              <a:buFont typeface="Wingdings" pitchFamily="2" charset="2"/>
              <a:buChar char="§"/>
            </a:pPr>
            <a:r>
              <a:rPr lang="en-US" sz="2000" b="1" dirty="0" smtClean="0"/>
              <a:t> What do you mean by Instance variable in Java?</a:t>
            </a:r>
            <a:endParaRPr lang="en-US" sz="2000" dirty="0" smtClean="0"/>
          </a:p>
          <a:p>
            <a:pPr algn="just"/>
            <a:r>
              <a:rPr lang="en-US" sz="2000" dirty="0" smtClean="0"/>
              <a:t>A variable which is created inside the class but outside the method is known as an instance variable. Instance variable doesn't get memory at compile time. It gets memory at runtime when an object or instance is created. That is why it is known as an instance variable.</a:t>
            </a:r>
            <a:r>
              <a:rPr lang="en-US" sz="2000" dirty="0" smtClean="0">
                <a:cs typeface="Arial" pitchFamily="34" charset="0"/>
              </a:rPr>
              <a:t> </a:t>
            </a:r>
            <a:endParaRPr lang="en-US" sz="2000" dirty="0"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1548</TotalTime>
  <Words>4485</Words>
  <Application>Microsoft Office PowerPoint</Application>
  <PresentationFormat>On-screen Show (4:3)</PresentationFormat>
  <Paragraphs>775</Paragraphs>
  <Slides>75</Slides>
  <Notes>0</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Civic</vt:lpstr>
      <vt:lpstr>Object Oriented Programming with Java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with Java</dc:title>
  <dc:creator>CK</dc:creator>
  <cp:lastModifiedBy>CK</cp:lastModifiedBy>
  <cp:revision>197</cp:revision>
  <dcterms:created xsi:type="dcterms:W3CDTF">2019-12-03T10:06:09Z</dcterms:created>
  <dcterms:modified xsi:type="dcterms:W3CDTF">2020-11-04T14:44:16Z</dcterms:modified>
</cp:coreProperties>
</file>