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42BF-19E8-458B-8273-63A137DF4350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2BD5-A857-4E9A-9AE4-B41420DFD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42BF-19E8-458B-8273-63A137DF4350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2BD5-A857-4E9A-9AE4-B41420DFD9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42BF-19E8-458B-8273-63A137DF4350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2BD5-A857-4E9A-9AE4-B41420DFD9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42BF-19E8-458B-8273-63A137DF4350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2BD5-A857-4E9A-9AE4-B41420DFD9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42BF-19E8-458B-8273-63A137DF4350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2BD5-A857-4E9A-9AE4-B41420DFD9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42BF-19E8-458B-8273-63A137DF4350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2BD5-A857-4E9A-9AE4-B41420DFD9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42BF-19E8-458B-8273-63A137DF4350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2BD5-A857-4E9A-9AE4-B41420DFD9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42BF-19E8-458B-8273-63A137DF4350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2BD5-A857-4E9A-9AE4-B41420DFD9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42BF-19E8-458B-8273-63A137DF4350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2BD5-A857-4E9A-9AE4-B41420DFD9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742BF-19E8-458B-8273-63A137DF4350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82BD5-A857-4E9A-9AE4-B41420DFD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679742BF-19E8-458B-8273-63A137DF4350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7082BD5-A857-4E9A-9AE4-B41420DFD9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79742BF-19E8-458B-8273-63A137DF4350}" type="datetimeFigureOut">
              <a:rPr lang="en-US" smtClean="0"/>
              <a:pPr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7082BD5-A857-4E9A-9AE4-B41420DFD9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 smtClean="0"/>
              <a:t>Class &amp; Object</a:t>
            </a:r>
            <a:endParaRPr lang="en-US" dirty="0"/>
          </a:p>
        </p:txBody>
      </p:sp>
    </p:spTree>
  </p:cSld>
  <p:clrMapOvr>
    <a:masterClrMapping/>
  </p:clrMapOvr>
  <p:transition advTm="6096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Class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10539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 class is a way to bind the data &amp; its associated functions together. </a:t>
            </a:r>
          </a:p>
          <a:p>
            <a:pPr algn="just"/>
            <a:r>
              <a:rPr lang="en-US" dirty="0" smtClean="0"/>
              <a:t>It allows the data &amp; function to be hidden, if necessary from external use. Generally a class specification has two parts  -</a:t>
            </a:r>
          </a:p>
          <a:p>
            <a:endParaRPr lang="en-US" dirty="0" smtClean="0"/>
          </a:p>
          <a:p>
            <a:pPr algn="just"/>
            <a:r>
              <a:rPr lang="en-US" b="1" dirty="0" smtClean="0"/>
              <a:t>Class Declaration</a:t>
            </a:r>
            <a:r>
              <a:rPr lang="en-US" dirty="0" smtClean="0"/>
              <a:t> – It describes the type &amp; scope of its members.</a:t>
            </a:r>
          </a:p>
          <a:p>
            <a:endParaRPr lang="en-US" dirty="0" smtClean="0"/>
          </a:p>
          <a:p>
            <a:pPr algn="just"/>
            <a:r>
              <a:rPr lang="en-US" b="1" dirty="0" smtClean="0"/>
              <a:t>Class function definition </a:t>
            </a:r>
            <a:r>
              <a:rPr lang="en-US" dirty="0" smtClean="0"/>
              <a:t>– it describes how the class function are implemented.</a:t>
            </a:r>
          </a:p>
          <a:p>
            <a:endParaRPr lang="en-US" dirty="0"/>
          </a:p>
        </p:txBody>
      </p:sp>
    </p:spTree>
  </p:cSld>
  <p:clrMapOvr>
    <a:masterClrMapping/>
  </p:clrMapOvr>
  <p:transition advTm="3333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a class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1053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ahoma" pitchFamily="34" charset="0"/>
              </a:rPr>
              <a:t>class </a:t>
            </a:r>
            <a:r>
              <a:rPr lang="en-US" dirty="0" err="1" smtClean="0">
                <a:latin typeface="Tahoma" pitchFamily="34" charset="0"/>
              </a:rPr>
              <a:t>class_name</a:t>
            </a:r>
            <a:r>
              <a:rPr lang="en-US" dirty="0" smtClean="0">
                <a:latin typeface="Tahoma" pitchFamily="34" charset="0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Tahoma" pitchFamily="34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Tahoma" pitchFamily="34" charset="0"/>
              </a:rPr>
              <a:t>	private:</a:t>
            </a:r>
          </a:p>
          <a:p>
            <a:pPr>
              <a:buNone/>
            </a:pPr>
            <a:r>
              <a:rPr lang="en-US" dirty="0" smtClean="0">
                <a:latin typeface="Tahoma" pitchFamily="34" charset="0"/>
              </a:rPr>
              <a:t>		</a:t>
            </a:r>
            <a:r>
              <a:rPr lang="en-US" sz="2800" dirty="0" smtClean="0">
                <a:latin typeface="Times New Roman" pitchFamily="18" charset="0"/>
              </a:rPr>
              <a:t>variable declaration;         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// data members or class members</a:t>
            </a:r>
            <a:endParaRPr lang="en-US" sz="28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</a:rPr>
              <a:t>		function declaration;	 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</a:rPr>
              <a:t>// member functions</a:t>
            </a:r>
          </a:p>
          <a:p>
            <a:pPr>
              <a:buNone/>
            </a:pPr>
            <a:r>
              <a:rPr lang="en-US" dirty="0" smtClean="0">
                <a:latin typeface="Tahoma" pitchFamily="34" charset="0"/>
              </a:rPr>
              <a:t>	public :</a:t>
            </a:r>
          </a:p>
          <a:p>
            <a:pPr>
              <a:buNone/>
            </a:pPr>
            <a:r>
              <a:rPr lang="en-US" dirty="0" smtClean="0">
                <a:latin typeface="Tahoma" pitchFamily="34" charset="0"/>
              </a:rPr>
              <a:t>		</a:t>
            </a:r>
            <a:r>
              <a:rPr lang="en-US" sz="2400" dirty="0" smtClean="0">
                <a:latin typeface="Tahoma" pitchFamily="34" charset="0"/>
              </a:rPr>
              <a:t>variable declaration; </a:t>
            </a:r>
          </a:p>
          <a:p>
            <a:pPr>
              <a:buNone/>
            </a:pPr>
            <a:r>
              <a:rPr lang="en-US" sz="2400" dirty="0" smtClean="0">
                <a:latin typeface="Tahoma" pitchFamily="34" charset="0"/>
              </a:rPr>
              <a:t>		function declaration;</a:t>
            </a:r>
          </a:p>
          <a:p>
            <a:pPr>
              <a:buNone/>
            </a:pPr>
            <a:r>
              <a:rPr lang="en-US" sz="2800" dirty="0" smtClean="0">
                <a:latin typeface="Tahoma" pitchFamily="34" charset="0"/>
              </a:rPr>
              <a:t>};</a:t>
            </a:r>
          </a:p>
          <a:p>
            <a:endParaRPr lang="en-US" dirty="0"/>
          </a:p>
        </p:txBody>
      </p:sp>
    </p:spTree>
  </p:cSld>
  <p:clrMapOvr>
    <a:masterClrMapping/>
  </p:clrMapOvr>
  <p:transition advTm="1524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10539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Once a class has been declared, we can create variables of that type by using the class name.</a:t>
            </a:r>
          </a:p>
          <a:p>
            <a:pPr algn="just">
              <a:buNone/>
            </a:pPr>
            <a:r>
              <a:rPr lang="en-US" b="1" dirty="0" smtClean="0"/>
              <a:t>Syntax -</a:t>
            </a:r>
          </a:p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   </a:t>
            </a:r>
            <a:r>
              <a:rPr lang="en-US" b="1" dirty="0" err="1" smtClean="0">
                <a:solidFill>
                  <a:srgbClr val="FF0000"/>
                </a:solidFill>
              </a:rPr>
              <a:t>class_name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obj_name</a:t>
            </a:r>
            <a:r>
              <a:rPr lang="en-US" b="1" dirty="0" smtClean="0">
                <a:solidFill>
                  <a:srgbClr val="FF0000"/>
                </a:solidFill>
              </a:rPr>
              <a:t> = new </a:t>
            </a:r>
            <a:r>
              <a:rPr lang="en-US" b="1" dirty="0" err="1" smtClean="0">
                <a:solidFill>
                  <a:srgbClr val="FF0000"/>
                </a:solidFill>
              </a:rPr>
              <a:t>class_name</a:t>
            </a:r>
            <a:r>
              <a:rPr lang="en-US" b="1" dirty="0" smtClean="0">
                <a:solidFill>
                  <a:srgbClr val="FF0000"/>
                </a:solidFill>
              </a:rPr>
              <a:t>();	</a:t>
            </a:r>
          </a:p>
          <a:p>
            <a:pPr>
              <a:buNone/>
            </a:pPr>
            <a:r>
              <a:rPr lang="en-US" b="1" dirty="0" smtClean="0"/>
              <a:t>e.g.,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</a:p>
          <a:p>
            <a:pPr algn="just">
              <a:buNone/>
            </a:pPr>
            <a:r>
              <a:rPr lang="en-US" dirty="0" smtClean="0"/>
              <a:t>		</a:t>
            </a:r>
            <a:r>
              <a:rPr lang="en-US" b="1" dirty="0" smtClean="0">
                <a:solidFill>
                  <a:srgbClr val="FF0000"/>
                </a:solidFill>
              </a:rPr>
              <a:t>Sample </a:t>
            </a:r>
            <a:r>
              <a:rPr lang="en-US" b="1" dirty="0" err="1" smtClean="0">
                <a:solidFill>
                  <a:srgbClr val="FF0000"/>
                </a:solidFill>
              </a:rPr>
              <a:t>obj</a:t>
            </a:r>
            <a:r>
              <a:rPr lang="en-US" b="1" dirty="0" smtClean="0">
                <a:solidFill>
                  <a:srgbClr val="FF0000"/>
                </a:solidFill>
              </a:rPr>
              <a:t> = new Sample();</a:t>
            </a:r>
          </a:p>
          <a:p>
            <a:pPr algn="just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It creates a variable of </a:t>
            </a:r>
            <a:r>
              <a:rPr lang="en-US" dirty="0" err="1" smtClean="0"/>
              <a:t>of</a:t>
            </a:r>
            <a:r>
              <a:rPr lang="en-US" dirty="0" smtClean="0"/>
              <a:t> type item. In java the class variables are known as objects. 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002060"/>
                </a:solidFill>
              </a:rPr>
              <a:t>Therefore </a:t>
            </a:r>
            <a:r>
              <a:rPr lang="en-US" b="1" dirty="0" err="1" smtClean="0">
                <a:solidFill>
                  <a:srgbClr val="002060"/>
                </a:solidFill>
              </a:rPr>
              <a:t>obj</a:t>
            </a:r>
            <a:r>
              <a:rPr lang="en-US" b="1" dirty="0" smtClean="0">
                <a:solidFill>
                  <a:srgbClr val="002060"/>
                </a:solidFill>
              </a:rPr>
              <a:t> is called an object of type item.</a:t>
            </a:r>
          </a:p>
          <a:p>
            <a:endParaRPr lang="en-US" dirty="0"/>
          </a:p>
        </p:txBody>
      </p:sp>
    </p:spTree>
  </p:cSld>
  <p:clrMapOvr>
    <a:masterClrMapping/>
  </p:clrMapOvr>
  <p:transition advTm="813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Class Members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029199"/>
          </a:xfrm>
        </p:spPr>
        <p:txBody>
          <a:bodyPr anchor="ctr">
            <a:normAutofit fontScale="85000" lnSpcReduction="20000"/>
          </a:bodyPr>
          <a:lstStyle/>
          <a:p>
            <a:pPr marL="571500" indent="-571500">
              <a:buNone/>
            </a:pPr>
            <a:r>
              <a:rPr lang="en-US" b="1" dirty="0" smtClean="0"/>
              <a:t>Syntax – </a:t>
            </a:r>
          </a:p>
          <a:p>
            <a:pPr marL="571500" indent="-571500" algn="ctr">
              <a:buNone/>
            </a:pPr>
            <a:r>
              <a:rPr lang="en-US" sz="2800" b="1" dirty="0" err="1" smtClean="0">
                <a:solidFill>
                  <a:srgbClr val="FF0000"/>
                </a:solidFill>
              </a:rPr>
              <a:t>object_name.function_name</a:t>
            </a:r>
            <a:r>
              <a:rPr lang="en-US" sz="2800" b="1" dirty="0" smtClean="0">
                <a:solidFill>
                  <a:srgbClr val="FF0000"/>
                </a:solidFill>
              </a:rPr>
              <a:t> (actual arguments);</a:t>
            </a:r>
          </a:p>
          <a:p>
            <a:pPr marL="571500" indent="-571500" algn="ctr">
              <a:buNone/>
            </a:pPr>
            <a:r>
              <a:rPr lang="en-US" sz="2800" b="1" dirty="0" smtClean="0"/>
              <a:t>or</a:t>
            </a:r>
          </a:p>
          <a:p>
            <a:pPr marL="571500" indent="-571500" algn="ctr">
              <a:buNone/>
            </a:pPr>
            <a:r>
              <a:rPr lang="en-US" sz="2800" b="1" dirty="0" err="1" smtClean="0">
                <a:solidFill>
                  <a:srgbClr val="FF0000"/>
                </a:solidFill>
              </a:rPr>
              <a:t>object_name.function_name</a:t>
            </a:r>
            <a:r>
              <a:rPr lang="en-US" sz="2800" b="1" dirty="0" smtClean="0">
                <a:solidFill>
                  <a:srgbClr val="FF0000"/>
                </a:solidFill>
              </a:rPr>
              <a:t> ();</a:t>
            </a:r>
          </a:p>
          <a:p>
            <a:pPr marL="571500" indent="-571500" algn="ctr">
              <a:buNone/>
            </a:pPr>
            <a:endParaRPr lang="en-US" i="1" dirty="0" smtClean="0">
              <a:solidFill>
                <a:srgbClr val="000099"/>
              </a:solidFill>
            </a:endParaRPr>
          </a:p>
          <a:p>
            <a:pPr marL="571500" indent="-571500">
              <a:buNone/>
            </a:pPr>
            <a:r>
              <a:rPr lang="en-US" b="1" dirty="0" smtClean="0"/>
              <a:t>Example – </a:t>
            </a:r>
          </a:p>
          <a:p>
            <a:pPr marL="571500" indent="-571500">
              <a:buNone/>
            </a:pPr>
            <a:r>
              <a:rPr lang="en-US" b="1" i="1" dirty="0" smtClean="0">
                <a:solidFill>
                  <a:srgbClr val="000099"/>
                </a:solidFill>
              </a:rPr>
              <a:t>				</a:t>
            </a:r>
            <a:r>
              <a:rPr lang="en-US" b="1" dirty="0" err="1" smtClean="0">
                <a:solidFill>
                  <a:srgbClr val="000099"/>
                </a:solidFill>
              </a:rPr>
              <a:t>obj.getdata</a:t>
            </a:r>
            <a:r>
              <a:rPr lang="en-US" b="1" dirty="0" smtClean="0">
                <a:solidFill>
                  <a:srgbClr val="000099"/>
                </a:solidFill>
              </a:rPr>
              <a:t> ();</a:t>
            </a:r>
          </a:p>
          <a:p>
            <a:pPr marL="571500" indent="-571500" algn="ctr">
              <a:buNone/>
            </a:pPr>
            <a:r>
              <a:rPr lang="en-US" b="1" dirty="0" smtClean="0">
                <a:solidFill>
                  <a:srgbClr val="000099"/>
                </a:solidFill>
              </a:rPr>
              <a:t>or</a:t>
            </a:r>
          </a:p>
          <a:p>
            <a:pPr marL="571500" indent="-571500" algn="ctr">
              <a:buNone/>
            </a:pPr>
            <a:r>
              <a:rPr lang="en-US" b="1" dirty="0" err="1" smtClean="0">
                <a:solidFill>
                  <a:srgbClr val="000099"/>
                </a:solidFill>
              </a:rPr>
              <a:t>obj.putdata</a:t>
            </a:r>
            <a:r>
              <a:rPr lang="en-US" b="1" dirty="0" smtClean="0">
                <a:solidFill>
                  <a:srgbClr val="000099"/>
                </a:solidFill>
              </a:rPr>
              <a:t> (100,75.5);</a:t>
            </a:r>
          </a:p>
          <a:p>
            <a:pPr marL="571500" indent="-571500">
              <a:buNone/>
            </a:pPr>
            <a:endParaRPr lang="en-US" i="1" dirty="0" smtClean="0">
              <a:solidFill>
                <a:srgbClr val="000099"/>
              </a:solidFill>
            </a:endParaRPr>
          </a:p>
          <a:p>
            <a:pPr marL="571500" indent="-571500" algn="just">
              <a:buNone/>
            </a:pPr>
            <a:r>
              <a:rPr lang="en-US" dirty="0" smtClean="0">
                <a:solidFill>
                  <a:srgbClr val="000099"/>
                </a:solidFill>
                <a:latin typeface="Times New Roman" pitchFamily="18" charset="0"/>
              </a:rPr>
              <a:t>	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Here we assign the value 100 to number &amp; 75.5 to cost of the object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</a:rPr>
              <a:t>obj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 by implementing the </a:t>
            </a:r>
            <a:r>
              <a:rPr lang="en-US" dirty="0" err="1" smtClean="0">
                <a:solidFill>
                  <a:srgbClr val="002060"/>
                </a:solidFill>
                <a:latin typeface="Times New Roman" pitchFamily="18" charset="0"/>
              </a:rPr>
              <a:t>getdata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(). Similarly the statement </a:t>
            </a:r>
            <a:r>
              <a:rPr lang="en-US" b="1" dirty="0" err="1" smtClean="0">
                <a:solidFill>
                  <a:srgbClr val="002060"/>
                </a:solidFill>
                <a:latin typeface="Times New Roman" pitchFamily="18" charset="0"/>
              </a:rPr>
              <a:t>obj.putdata</a:t>
            </a:r>
            <a:r>
              <a:rPr lang="en-US" b="1" dirty="0" smtClean="0">
                <a:solidFill>
                  <a:srgbClr val="002060"/>
                </a:solidFill>
                <a:latin typeface="Times New Roman" pitchFamily="18" charset="0"/>
              </a:rPr>
              <a:t>()</a:t>
            </a:r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</a:rPr>
              <a:t> would display the values of data members.</a:t>
            </a:r>
          </a:p>
        </p:txBody>
      </p:sp>
    </p:spTree>
  </p:cSld>
  <p:clrMapOvr>
    <a:masterClrMapping/>
  </p:clrMapOvr>
  <p:transition advTm="783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member functions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839200" cy="4800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Member functions can be defined in one place – 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Inside the class definition</a:t>
            </a:r>
          </a:p>
          <a:p>
            <a:endParaRPr lang="en-US" dirty="0" smtClean="0"/>
          </a:p>
          <a:p>
            <a:pPr algn="just"/>
            <a:r>
              <a:rPr lang="en-US" dirty="0" smtClean="0"/>
              <a:t>When a member function is to be defined inside the class definition, the following tasks are needed -</a:t>
            </a:r>
          </a:p>
          <a:p>
            <a:pPr lvl="1" algn="just"/>
            <a:r>
              <a:rPr lang="en-US" b="1" dirty="0" smtClean="0"/>
              <a:t>Declare the prototypes of the member function inside the class definition.</a:t>
            </a:r>
          </a:p>
          <a:p>
            <a:pPr lvl="1" algn="just"/>
            <a:r>
              <a:rPr lang="en-US" b="1" dirty="0" smtClean="0"/>
              <a:t>Bind the member function definition to a class to whom it belongs.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 advTm="64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of Class &amp; its Members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029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>
                <a:latin typeface="Times New Roman" pitchFamily="18" charset="0"/>
              </a:rPr>
              <a:t>There are three access types that determine the scope of  Class &amp; its members – </a:t>
            </a:r>
            <a:r>
              <a:rPr lang="en-US" sz="2800" b="1" dirty="0" smtClean="0">
                <a:latin typeface="Times New Roman" pitchFamily="18" charset="0"/>
              </a:rPr>
              <a:t>public</a:t>
            </a:r>
            <a:r>
              <a:rPr lang="en-US" sz="2800" dirty="0" smtClean="0">
                <a:latin typeface="Times New Roman" pitchFamily="18" charset="0"/>
              </a:rPr>
              <a:t> , </a:t>
            </a:r>
            <a:r>
              <a:rPr lang="en-US" sz="2800" b="1" dirty="0" smtClean="0">
                <a:latin typeface="Times New Roman" pitchFamily="18" charset="0"/>
              </a:rPr>
              <a:t>private</a:t>
            </a:r>
            <a:r>
              <a:rPr lang="en-US" sz="2800" dirty="0" smtClean="0">
                <a:latin typeface="Times New Roman" pitchFamily="18" charset="0"/>
              </a:rPr>
              <a:t> and </a:t>
            </a:r>
            <a:r>
              <a:rPr lang="en-US" sz="2800" b="1" dirty="0" smtClean="0">
                <a:latin typeface="Times New Roman" pitchFamily="18" charset="0"/>
              </a:rPr>
              <a:t>protected</a:t>
            </a:r>
            <a:r>
              <a:rPr lang="en-US" sz="2800" dirty="0" smtClean="0">
                <a:latin typeface="Times New Roman" pitchFamily="18" charset="0"/>
              </a:rPr>
              <a:t>.</a:t>
            </a:r>
          </a:p>
          <a:p>
            <a:pPr algn="just"/>
            <a:endParaRPr lang="en-US" sz="2800" dirty="0" smtClean="0">
              <a:latin typeface="Times New Roman" pitchFamily="18" charset="0"/>
            </a:endParaRP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The public access specifier states that anything following this keyword can be accessed from outside this class .</a:t>
            </a:r>
          </a:p>
          <a:p>
            <a:pPr algn="just"/>
            <a:endParaRPr lang="en-US" sz="2400" b="1" dirty="0" smtClean="0">
              <a:solidFill>
                <a:srgbClr val="FF0000"/>
              </a:solidFill>
              <a:latin typeface="Times New Roman" pitchFamily="18" charset="0"/>
            </a:endParaRPr>
          </a:p>
          <a:p>
            <a:pPr algn="just"/>
            <a:r>
              <a:rPr lang="en-US" sz="2400" b="1" dirty="0" smtClean="0">
                <a:solidFill>
                  <a:srgbClr val="002060"/>
                </a:solidFill>
                <a:latin typeface="Times New Roman" pitchFamily="18" charset="0"/>
              </a:rPr>
              <a:t>The Private members are the class members that are hidden from the outside world. The private members implement the OOP concept of data hiding. The private members of a class can be used only member functions of the class in which it is declared.</a:t>
            </a:r>
          </a:p>
          <a:p>
            <a:endParaRPr lang="en-US" sz="2800" dirty="0"/>
          </a:p>
        </p:txBody>
      </p:sp>
    </p:spTree>
  </p:cSld>
  <p:clrMapOvr>
    <a:masterClrMapping/>
  </p:clrMapOvr>
  <p:transition advTm="681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…to be continued -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</a:rPr>
              <a:t>The protected access specifier plays its role in inheritance i.e. when the new class is derived from the existing class. The protected members are similar to private members. </a:t>
            </a:r>
          </a:p>
          <a:p>
            <a:pPr algn="just"/>
            <a:endParaRPr lang="en-US" sz="2800" b="1" u="sng" dirty="0" smtClean="0">
              <a:solidFill>
                <a:srgbClr val="C00000"/>
              </a:solidFill>
              <a:latin typeface="Times New Roman" pitchFamily="18" charset="0"/>
            </a:endParaRPr>
          </a:p>
          <a:p>
            <a:pPr algn="just"/>
            <a:r>
              <a:rPr lang="en-US" sz="2800" b="1" u="sng" dirty="0" smtClean="0">
                <a:solidFill>
                  <a:srgbClr val="7030A0"/>
                </a:solidFill>
                <a:latin typeface="Times New Roman" pitchFamily="18" charset="0"/>
              </a:rPr>
              <a:t>The only difference between protected and private is that protected members are inheritable while private members  are non-inheritable</a:t>
            </a:r>
            <a:r>
              <a:rPr lang="en-US" sz="2800" b="1" i="1" dirty="0" smtClean="0">
                <a:solidFill>
                  <a:srgbClr val="7030A0"/>
                </a:solidFill>
                <a:latin typeface="Times New Roman" pitchFamily="18" charset="0"/>
              </a:rPr>
              <a:t>. </a:t>
            </a:r>
          </a:p>
          <a:p>
            <a:endParaRPr lang="en-US" sz="2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advTm="874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91</TotalTime>
  <Words>335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Module</vt:lpstr>
      <vt:lpstr>Class &amp; Object</vt:lpstr>
      <vt:lpstr>The Class -</vt:lpstr>
      <vt:lpstr>Declaring a class -</vt:lpstr>
      <vt:lpstr>Creating objects -</vt:lpstr>
      <vt:lpstr>Accessing Class Members -</vt:lpstr>
      <vt:lpstr>Defining member functions -</vt:lpstr>
      <vt:lpstr>Scope of Class &amp; its Members -</vt:lpstr>
      <vt:lpstr>…to be continued -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&amp; Object</dc:title>
  <dc:creator>CK</dc:creator>
  <cp:lastModifiedBy>CK</cp:lastModifiedBy>
  <cp:revision>10</cp:revision>
  <dcterms:created xsi:type="dcterms:W3CDTF">2020-05-18T14:58:15Z</dcterms:created>
  <dcterms:modified xsi:type="dcterms:W3CDTF">2020-05-18T16:36:19Z</dcterms:modified>
</cp:coreProperties>
</file>