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42F3EF-1DFB-4FC2-84E0-27AAC8366413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50C413D-3FAA-4E61-AB0B-768666B19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	void </a:t>
            </a:r>
            <a:r>
              <a:rPr lang="en-US" sz="2200" b="1" dirty="0" smtClean="0">
                <a:solidFill>
                  <a:srgbClr val="FF0000"/>
                </a:solidFill>
              </a:rPr>
              <a:t>addition()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sum = (a + b);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System.out.println("Required Sum is: " + sum);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public static void main (String[] args) 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int </a:t>
            </a:r>
            <a:r>
              <a:rPr lang="en-US" sz="2200" b="1" dirty="0" err="1" smtClean="0">
                <a:solidFill>
                  <a:srgbClr val="FF0000"/>
                </a:solidFill>
              </a:rPr>
              <a:t>p,q</a:t>
            </a:r>
            <a:r>
              <a:rPr lang="en-US" sz="2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System.out.println("Enter the values: ");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p = </a:t>
            </a:r>
            <a:r>
              <a:rPr lang="en-US" sz="2200" b="1" dirty="0" err="1" smtClean="0">
                <a:solidFill>
                  <a:srgbClr val="FF0000"/>
                </a:solidFill>
              </a:rPr>
              <a:t>sc.nextInt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q = </a:t>
            </a:r>
            <a:r>
              <a:rPr lang="en-US" sz="2200" b="1" dirty="0" err="1" smtClean="0">
                <a:solidFill>
                  <a:srgbClr val="FF0000"/>
                </a:solidFill>
              </a:rPr>
              <a:t>sc.nextInt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  <a:r>
              <a:rPr lang="en-US" sz="2200" b="1" dirty="0" smtClean="0"/>
              <a:t>// Default Constructor Calling</a:t>
            </a:r>
            <a:endParaRPr lang="en-US" sz="2200" b="1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CObj</a:t>
            </a:r>
            <a:r>
              <a:rPr lang="en-US" sz="2200" b="1" dirty="0" smtClean="0">
                <a:solidFill>
                  <a:srgbClr val="FF0000"/>
                </a:solidFill>
              </a:rPr>
              <a:t> = new 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  <a:r>
              <a:rPr lang="en-US" sz="2200" b="1" dirty="0" err="1" smtClean="0">
                <a:solidFill>
                  <a:srgbClr val="FF0000"/>
                </a:solidFill>
              </a:rPr>
              <a:t>CObj.addition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  <a:r>
              <a:rPr lang="en-US" sz="2200" b="1" dirty="0" smtClean="0"/>
              <a:t>// </a:t>
            </a:r>
            <a:r>
              <a:rPr lang="en-US" sz="2200" b="1" dirty="0" smtClean="0"/>
              <a:t>Parameterized Constructor Calling</a:t>
            </a:r>
            <a:r>
              <a:rPr lang="en-US" sz="22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r>
              <a:rPr lang="en-US" sz="2200" b="1" dirty="0" smtClean="0">
                <a:solidFill>
                  <a:srgbClr val="FF0000"/>
                </a:solidFill>
              </a:rPr>
              <a:t> CObj1 = new 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dirty="0" err="1" smtClean="0">
                <a:solidFill>
                  <a:srgbClr val="FF0000"/>
                </a:solidFill>
              </a:rPr>
              <a:t>p,q</a:t>
            </a:r>
            <a:r>
              <a:rPr lang="en-US" sz="2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CObj1.addition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  <a:r>
              <a:rPr lang="en-US" sz="22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}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constructor and method in </a:t>
            </a:r>
            <a:r>
              <a:rPr lang="en-US" dirty="0" smtClean="0"/>
              <a:t>Java -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76400"/>
          <a:ext cx="8763000" cy="495299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381500"/>
                <a:gridCol w="4381500"/>
              </a:tblGrid>
              <a:tr h="5340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Java Constructor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4083" marR="84083" marT="84083" marB="8408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Java Method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4083" marR="84083" marT="84083" marB="84083" anchor="ctr"/>
                </a:tc>
              </a:tr>
              <a:tr h="814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A constructor is used to initialize the state of an object.</a:t>
                      </a:r>
                      <a:endParaRPr lang="en-US" sz="20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A method is used to expose the behavior of an object.</a:t>
                      </a:r>
                      <a:endParaRPr lang="en-US" sz="20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</a:tr>
              <a:tr h="814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A constructor must not have a return type.</a:t>
                      </a:r>
                      <a:endParaRPr lang="en-US" sz="20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A method must have a return type.</a:t>
                      </a:r>
                      <a:endParaRPr lang="en-US" sz="20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</a:tr>
              <a:tr h="814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The constructor is invoked implicitly.</a:t>
                      </a:r>
                      <a:endParaRPr lang="en-US" sz="200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The method is invoked explicitly.</a:t>
                      </a:r>
                      <a:endParaRPr lang="en-US" sz="20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</a:tr>
              <a:tr h="1159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The Java compiler provides a default constructor if </a:t>
                      </a:r>
                      <a:r>
                        <a:rPr lang="en-US" sz="2000" dirty="0" smtClean="0"/>
                        <a:t>we </a:t>
                      </a:r>
                      <a:r>
                        <a:rPr lang="en-US" sz="2000" dirty="0"/>
                        <a:t>don't have any constructor in a class.</a:t>
                      </a:r>
                      <a:endParaRPr lang="en-US" sz="200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/>
                        <a:t>The method is not provided by the compiler in any case.</a:t>
                      </a:r>
                      <a:endParaRPr lang="en-US" sz="20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</a:tr>
              <a:tr h="814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The constructor name must be same as the class name.</a:t>
                      </a:r>
                      <a:endParaRPr lang="en-US" sz="200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The method name may or may not be same as the class name.</a:t>
                      </a:r>
                      <a:endParaRPr lang="en-US" sz="200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055" marR="56055" marT="56055" marB="5605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 in </a:t>
            </a:r>
            <a:r>
              <a:rPr lang="en-US" dirty="0" smtClean="0"/>
              <a:t>Java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2791"/>
            <a:ext cx="8686800" cy="5082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If a class has multiple methods having same name but different in parameters, it is known as </a:t>
            </a:r>
            <a:r>
              <a:rPr lang="en-US" sz="2400" b="1" dirty="0" smtClean="0"/>
              <a:t>Method Overloading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 smtClean="0"/>
              <a:t>we have to perform only one operation, having same name of the methods increases the </a:t>
            </a:r>
            <a:r>
              <a:rPr lang="en-US" sz="2400" dirty="0" smtClean="0"/>
              <a:t>readability of </a:t>
            </a:r>
            <a:r>
              <a:rPr lang="en-US" sz="2400" dirty="0" smtClean="0"/>
              <a:t>the program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Suppose we </a:t>
            </a:r>
            <a:r>
              <a:rPr lang="en-US" sz="2400" dirty="0" smtClean="0"/>
              <a:t>have to perform addition of the given numbers but there can be any number of </a:t>
            </a:r>
            <a:r>
              <a:rPr lang="en-US" sz="2400" dirty="0" smtClean="0"/>
              <a:t>arguments, if we </a:t>
            </a:r>
            <a:r>
              <a:rPr lang="en-US" sz="2400" dirty="0" smtClean="0"/>
              <a:t>write the method such as a(</a:t>
            </a:r>
            <a:r>
              <a:rPr lang="en-US" sz="2400" dirty="0" err="1" smtClean="0"/>
              <a:t>int,int</a:t>
            </a:r>
            <a:r>
              <a:rPr lang="en-US" sz="2400" dirty="0" smtClean="0"/>
              <a:t>) for two parameters, and b(</a:t>
            </a:r>
            <a:r>
              <a:rPr lang="en-US" sz="2400" dirty="0" err="1" smtClean="0"/>
              <a:t>int,int,int</a:t>
            </a:r>
            <a:r>
              <a:rPr lang="en-US" sz="2400" dirty="0" smtClean="0"/>
              <a:t>) for three </a:t>
            </a:r>
            <a:r>
              <a:rPr lang="en-US" sz="2400" dirty="0" smtClean="0"/>
              <a:t>parameters then </a:t>
            </a:r>
            <a:r>
              <a:rPr lang="en-US" sz="2400" dirty="0" smtClean="0"/>
              <a:t>it may be difficult for </a:t>
            </a:r>
            <a:r>
              <a:rPr lang="en-US" sz="2400" dirty="0" smtClean="0"/>
              <a:t>we </a:t>
            </a:r>
            <a:r>
              <a:rPr lang="en-US" sz="2400" dirty="0" smtClean="0"/>
              <a:t>as well as other programmers to understand the behavior of the </a:t>
            </a:r>
            <a:r>
              <a:rPr lang="en-US" sz="2400" dirty="0" smtClean="0"/>
              <a:t>method because </a:t>
            </a:r>
            <a:r>
              <a:rPr lang="en-US" sz="2400" dirty="0" smtClean="0"/>
              <a:t>its name differs.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So</a:t>
            </a:r>
            <a:r>
              <a:rPr lang="en-US" sz="2400" dirty="0" smtClean="0"/>
              <a:t>, we perform method overloading to figure out the program quickly.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Topics -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73936"/>
            <a:ext cx="8686800" cy="10454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Advantages -</a:t>
            </a:r>
          </a:p>
          <a:p>
            <a:r>
              <a:rPr lang="en-US" sz="2400" dirty="0" smtClean="0"/>
              <a:t>Method </a:t>
            </a:r>
            <a:r>
              <a:rPr lang="en-US" sz="2400" dirty="0" smtClean="0"/>
              <a:t>overloading increases the readability of the program.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3200400"/>
            <a:ext cx="8686800" cy="1371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There are two ways to overload the method in </a:t>
            </a:r>
            <a:r>
              <a:rPr lang="en-US" sz="2400" b="1" dirty="0" smtClean="0"/>
              <a:t>java -</a:t>
            </a:r>
            <a:endParaRPr lang="en-US" sz="2400" b="1" dirty="0" smtClean="0"/>
          </a:p>
          <a:p>
            <a:pPr marL="576072" indent="-457200">
              <a:buFont typeface="Wingdings" pitchFamily="2" charset="2"/>
              <a:buChar char="ü"/>
            </a:pPr>
            <a:r>
              <a:rPr lang="en-US" sz="2400" dirty="0" smtClean="0"/>
              <a:t>By </a:t>
            </a:r>
            <a:r>
              <a:rPr lang="en-US" sz="2400" dirty="0" smtClean="0"/>
              <a:t>changing number of </a:t>
            </a:r>
            <a:r>
              <a:rPr lang="en-US" sz="2400" dirty="0" smtClean="0"/>
              <a:t>arguments</a:t>
            </a:r>
          </a:p>
          <a:p>
            <a:pPr marL="576072" indent="-457200">
              <a:buFont typeface="Wingdings" pitchFamily="2" charset="2"/>
              <a:buChar char="ü"/>
            </a:pPr>
            <a:r>
              <a:rPr lang="en-US" sz="2400" dirty="0" smtClean="0"/>
              <a:t>By </a:t>
            </a:r>
            <a:r>
              <a:rPr lang="en-US" sz="2400" dirty="0" smtClean="0"/>
              <a:t>changing the data type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NOTE: In </a:t>
            </a:r>
            <a:r>
              <a:rPr lang="en-US" sz="2400" b="1" dirty="0" smtClean="0">
                <a:solidFill>
                  <a:srgbClr val="FF0000"/>
                </a:solidFill>
              </a:rPr>
              <a:t>java, Method Overloading is not possible by changing the return type of the method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Overloading: </a:t>
            </a:r>
            <a:r>
              <a:rPr lang="en-US" dirty="0" smtClean="0"/>
              <a:t>Changing </a:t>
            </a:r>
            <a:r>
              <a:rPr lang="en-US" dirty="0" smtClean="0"/>
              <a:t>no.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8862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000" b="1" dirty="0" smtClean="0">
                <a:solidFill>
                  <a:srgbClr val="FF0000"/>
                </a:solidFill>
              </a:rPr>
              <a:t>Adder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static </a:t>
            </a:r>
            <a:r>
              <a:rPr lang="en-US" sz="2000" b="1" dirty="0" smtClean="0">
                <a:solidFill>
                  <a:srgbClr val="FF0000"/>
                </a:solidFill>
              </a:rPr>
              <a:t>int add(int </a:t>
            </a:r>
            <a:r>
              <a:rPr lang="en-US" sz="2000" b="1" dirty="0" err="1" smtClean="0">
                <a:solidFill>
                  <a:srgbClr val="FF0000"/>
                </a:solidFill>
              </a:rPr>
              <a:t>a,int</a:t>
            </a:r>
            <a:r>
              <a:rPr lang="en-US" sz="2000" b="1" dirty="0" smtClean="0">
                <a:solidFill>
                  <a:srgbClr val="FF0000"/>
                </a:solidFill>
              </a:rPr>
              <a:t> b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return </a:t>
            </a:r>
            <a:r>
              <a:rPr lang="en-US" sz="2000" b="1" dirty="0" err="1" smtClean="0">
                <a:solidFill>
                  <a:srgbClr val="FF0000"/>
                </a:solidFill>
              </a:rPr>
              <a:t>a+b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static </a:t>
            </a:r>
            <a:r>
              <a:rPr lang="en-US" sz="2000" b="1" dirty="0" smtClean="0">
                <a:solidFill>
                  <a:srgbClr val="FF0000"/>
                </a:solidFill>
              </a:rPr>
              <a:t>int add(int </a:t>
            </a:r>
            <a:r>
              <a:rPr lang="en-US" sz="2000" b="1" dirty="0" err="1" smtClean="0">
                <a:solidFill>
                  <a:srgbClr val="FF0000"/>
                </a:solidFill>
              </a:rPr>
              <a:t>a,int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b,int</a:t>
            </a:r>
            <a:r>
              <a:rPr lang="en-US" sz="2000" b="1" dirty="0" smtClean="0">
                <a:solidFill>
                  <a:srgbClr val="FF0000"/>
                </a:solidFill>
              </a:rPr>
              <a:t> c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return </a:t>
            </a:r>
            <a:r>
              <a:rPr lang="en-US" sz="2000" b="1" dirty="0" err="1" smtClean="0">
                <a:solidFill>
                  <a:srgbClr val="FF0000"/>
                </a:solidFill>
              </a:rPr>
              <a:t>a+b+c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4114800"/>
            <a:ext cx="5867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class </a:t>
            </a:r>
            <a:r>
              <a:rPr lang="en-US" sz="2000" b="1" dirty="0" err="1" smtClean="0">
                <a:solidFill>
                  <a:srgbClr val="002060"/>
                </a:solidFill>
              </a:rPr>
              <a:t>TestOverloading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{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public </a:t>
            </a:r>
            <a:r>
              <a:rPr lang="en-US" sz="2000" b="1" dirty="0" smtClean="0">
                <a:solidFill>
                  <a:srgbClr val="002060"/>
                </a:solidFill>
              </a:rPr>
              <a:t>static void main(String[] args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{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System.out.println( </a:t>
            </a:r>
            <a:r>
              <a:rPr lang="en-US" sz="2000" b="1" dirty="0" err="1" smtClean="0">
                <a:solidFill>
                  <a:srgbClr val="002060"/>
                </a:solidFill>
              </a:rPr>
              <a:t>Adder.add</a:t>
            </a:r>
            <a:r>
              <a:rPr lang="en-US" sz="2000" b="1" dirty="0" smtClean="0">
                <a:solidFill>
                  <a:srgbClr val="002060"/>
                </a:solidFill>
              </a:rPr>
              <a:t>(11,11</a:t>
            </a:r>
            <a:r>
              <a:rPr lang="en-US" sz="2000" b="1" dirty="0" smtClean="0">
                <a:solidFill>
                  <a:srgbClr val="002060"/>
                </a:solidFill>
              </a:rPr>
              <a:t>));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System.out.println( </a:t>
            </a:r>
            <a:r>
              <a:rPr lang="en-US" sz="2000" b="1" dirty="0" err="1" smtClean="0">
                <a:solidFill>
                  <a:srgbClr val="002060"/>
                </a:solidFill>
              </a:rPr>
              <a:t>Adder.add</a:t>
            </a:r>
            <a:r>
              <a:rPr lang="en-US" sz="2000" b="1" dirty="0" smtClean="0">
                <a:solidFill>
                  <a:srgbClr val="002060"/>
                </a:solidFill>
              </a:rPr>
              <a:t>(11,11,11</a:t>
            </a:r>
            <a:r>
              <a:rPr lang="en-US" sz="2000" b="1" dirty="0" smtClean="0">
                <a:solidFill>
                  <a:srgbClr val="002060"/>
                </a:solidFill>
              </a:rPr>
              <a:t>));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}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Overloading: </a:t>
            </a:r>
            <a:r>
              <a:rPr lang="en-US" dirty="0" smtClean="0"/>
              <a:t>Changing </a:t>
            </a:r>
            <a:r>
              <a:rPr lang="en-US" dirty="0" smtClean="0"/>
              <a:t>data type of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600200"/>
            <a:ext cx="868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000" b="1" dirty="0" smtClean="0">
                <a:solidFill>
                  <a:srgbClr val="FF0000"/>
                </a:solidFill>
              </a:rPr>
              <a:t>Adder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static </a:t>
            </a:r>
            <a:r>
              <a:rPr lang="en-US" sz="2000" b="1" dirty="0" smtClean="0">
                <a:solidFill>
                  <a:srgbClr val="FF0000"/>
                </a:solidFill>
              </a:rPr>
              <a:t>int add(int a, int b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return </a:t>
            </a:r>
            <a:r>
              <a:rPr lang="en-US" sz="2000" b="1" dirty="0" err="1" smtClean="0">
                <a:solidFill>
                  <a:srgbClr val="FF0000"/>
                </a:solidFill>
              </a:rPr>
              <a:t>a+b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static </a:t>
            </a:r>
            <a:r>
              <a:rPr lang="en-US" sz="2000" b="1" dirty="0" smtClean="0">
                <a:solidFill>
                  <a:srgbClr val="FF0000"/>
                </a:solidFill>
              </a:rPr>
              <a:t>double add(double a, double b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	return </a:t>
            </a:r>
            <a:r>
              <a:rPr lang="en-US" sz="2000" b="1" dirty="0" err="1" smtClean="0">
                <a:solidFill>
                  <a:srgbClr val="FF0000"/>
                </a:solidFill>
              </a:rPr>
              <a:t>a+b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4303455"/>
            <a:ext cx="6705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class </a:t>
            </a:r>
            <a:r>
              <a:rPr lang="en-US" sz="2000" b="1" dirty="0" err="1" smtClean="0">
                <a:solidFill>
                  <a:srgbClr val="002060"/>
                </a:solidFill>
              </a:rPr>
              <a:t>TestOverloading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{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	public </a:t>
            </a:r>
            <a:r>
              <a:rPr lang="en-US" sz="2000" b="1" dirty="0" smtClean="0">
                <a:solidFill>
                  <a:srgbClr val="002060"/>
                </a:solidFill>
              </a:rPr>
              <a:t>static void main(String[] args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		System.out.println(</a:t>
            </a:r>
            <a:r>
              <a:rPr lang="en-US" sz="2000" b="1" dirty="0" err="1" smtClean="0">
                <a:solidFill>
                  <a:srgbClr val="002060"/>
                </a:solidFill>
              </a:rPr>
              <a:t>Adder.add</a:t>
            </a:r>
            <a:r>
              <a:rPr lang="en-US" sz="2000" b="1" dirty="0" smtClean="0">
                <a:solidFill>
                  <a:srgbClr val="002060"/>
                </a:solidFill>
              </a:rPr>
              <a:t>(11,11));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	System.out.println(</a:t>
            </a:r>
            <a:r>
              <a:rPr lang="en-US" sz="2000" b="1" dirty="0" err="1" smtClean="0">
                <a:solidFill>
                  <a:srgbClr val="002060"/>
                </a:solidFill>
              </a:rPr>
              <a:t>Adder.add</a:t>
            </a:r>
            <a:r>
              <a:rPr lang="en-US" sz="2000" b="1" dirty="0" smtClean="0">
                <a:solidFill>
                  <a:srgbClr val="002060"/>
                </a:solidFill>
              </a:rPr>
              <a:t>(12.3,12.6</a:t>
            </a:r>
            <a:r>
              <a:rPr lang="en-US" sz="2000" b="1" dirty="0" smtClean="0">
                <a:solidFill>
                  <a:srgbClr val="002060"/>
                </a:solidFill>
              </a:rPr>
              <a:t>));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394192" cy="35052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Why Method Overloading is not possible by changing the return type </a:t>
            </a:r>
            <a:r>
              <a:rPr lang="en-US" dirty="0" smtClean="0"/>
              <a:t>of method </a:t>
            </a:r>
            <a:r>
              <a:rPr lang="en-US" dirty="0" smtClean="0"/>
              <a:t>only?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2064" y="1828800"/>
            <a:ext cx="8022336" cy="685800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Special Questions -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51325"/>
            <a:ext cx="868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000" b="1" dirty="0" smtClean="0">
                <a:solidFill>
                  <a:srgbClr val="FF0000"/>
                </a:solidFill>
              </a:rPr>
              <a:t>Adder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static </a:t>
            </a:r>
            <a:r>
              <a:rPr lang="en-US" sz="2000" b="1" dirty="0" smtClean="0">
                <a:solidFill>
                  <a:srgbClr val="FF0000"/>
                </a:solidFill>
              </a:rPr>
              <a:t>int add(int </a:t>
            </a:r>
            <a:r>
              <a:rPr lang="en-US" sz="2000" b="1" dirty="0" err="1" smtClean="0">
                <a:solidFill>
                  <a:srgbClr val="FF0000"/>
                </a:solidFill>
              </a:rPr>
              <a:t>a,int</a:t>
            </a:r>
            <a:r>
              <a:rPr lang="en-US" sz="2000" b="1" dirty="0" smtClean="0">
                <a:solidFill>
                  <a:srgbClr val="FF0000"/>
                </a:solidFill>
              </a:rPr>
              <a:t> b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return </a:t>
            </a:r>
            <a:r>
              <a:rPr lang="en-US" sz="2000" b="1" dirty="0" err="1" smtClean="0">
                <a:solidFill>
                  <a:srgbClr val="FF0000"/>
                </a:solidFill>
              </a:rPr>
              <a:t>a+b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static </a:t>
            </a:r>
            <a:r>
              <a:rPr lang="en-US" sz="2000" b="1" dirty="0" smtClean="0">
                <a:solidFill>
                  <a:srgbClr val="FF0000"/>
                </a:solidFill>
              </a:rPr>
              <a:t>double add(int </a:t>
            </a:r>
            <a:r>
              <a:rPr lang="en-US" sz="2000" b="1" dirty="0" err="1" smtClean="0">
                <a:solidFill>
                  <a:srgbClr val="FF0000"/>
                </a:solidFill>
              </a:rPr>
              <a:t>a,int</a:t>
            </a:r>
            <a:r>
              <a:rPr lang="en-US" sz="2000" b="1" dirty="0" smtClean="0">
                <a:solidFill>
                  <a:srgbClr val="FF0000"/>
                </a:solidFill>
              </a:rPr>
              <a:t> b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return </a:t>
            </a:r>
            <a:r>
              <a:rPr lang="en-US" sz="2000" b="1" dirty="0" err="1" smtClean="0">
                <a:solidFill>
                  <a:srgbClr val="FF0000"/>
                </a:solidFill>
              </a:rPr>
              <a:t>a+b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4303455"/>
            <a:ext cx="64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class </a:t>
            </a:r>
            <a:r>
              <a:rPr lang="en-US" sz="2000" b="1" dirty="0" err="1" smtClean="0">
                <a:solidFill>
                  <a:srgbClr val="002060"/>
                </a:solidFill>
              </a:rPr>
              <a:t>TestOverloading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{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	public </a:t>
            </a:r>
            <a:r>
              <a:rPr lang="en-US" sz="2000" b="1" dirty="0" smtClean="0">
                <a:solidFill>
                  <a:srgbClr val="002060"/>
                </a:solidFill>
              </a:rPr>
              <a:t>static void main(String[] args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//</a:t>
            </a:r>
            <a:r>
              <a:rPr lang="en-US" sz="2000" b="1" dirty="0" smtClean="0"/>
              <a:t>ambiguity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002060"/>
                </a:solidFill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</a:rPr>
              <a:t>System.out.println(</a:t>
            </a:r>
            <a:r>
              <a:rPr lang="en-US" sz="2000" b="1" dirty="0" err="1" smtClean="0">
                <a:solidFill>
                  <a:srgbClr val="002060"/>
                </a:solidFill>
              </a:rPr>
              <a:t>Adder.add</a:t>
            </a:r>
            <a:r>
              <a:rPr lang="en-US" sz="2000" b="1" dirty="0" smtClean="0">
                <a:solidFill>
                  <a:srgbClr val="002060"/>
                </a:solidFill>
              </a:rPr>
              <a:t>(11,11));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4343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Note: </a:t>
            </a:r>
            <a:r>
              <a:rPr lang="en-US" dirty="0" smtClean="0">
                <a:solidFill>
                  <a:srgbClr val="C00000"/>
                </a:solidFill>
              </a:rPr>
              <a:t>Compile Time Error is better than Run Time Error.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</a:t>
            </a:r>
            <a:r>
              <a:rPr lang="en-US" dirty="0" smtClean="0">
                <a:solidFill>
                  <a:schemeClr val="tx1"/>
                </a:solidFill>
              </a:rPr>
              <a:t>, java compiler renders compiler time error </a:t>
            </a:r>
            <a:r>
              <a:rPr lang="en-US" dirty="0" smtClean="0">
                <a:solidFill>
                  <a:schemeClr val="tx1"/>
                </a:solidFill>
              </a:rPr>
              <a:t>if you </a:t>
            </a:r>
            <a:r>
              <a:rPr lang="en-US" dirty="0" smtClean="0">
                <a:solidFill>
                  <a:schemeClr val="tx1"/>
                </a:solidFill>
              </a:rPr>
              <a:t>declare the same method having same parameters.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6670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ea typeface="Tahoma" pitchFamily="34" charset="0"/>
                <a:cs typeface="Tahoma" pitchFamily="34" charset="0"/>
              </a:rPr>
              <a:t>Constructor is a special method that gets invoked automatically, at the time of object creation.</a:t>
            </a:r>
          </a:p>
          <a:p>
            <a:pPr algn="just"/>
            <a:r>
              <a:rPr lang="en-US" sz="2000" b="1" dirty="0" smtClean="0">
                <a:ea typeface="Tahoma" pitchFamily="34" charset="0"/>
                <a:cs typeface="Tahoma" pitchFamily="34" charset="0"/>
              </a:rPr>
              <a:t>Constructor is normally used for initializing objects with default values, unless different values are supplied.</a:t>
            </a:r>
          </a:p>
          <a:p>
            <a:pPr algn="just"/>
            <a:r>
              <a:rPr lang="en-US" sz="2000" b="1" dirty="0" smtClean="0">
                <a:ea typeface="Tahoma" pitchFamily="34" charset="0"/>
                <a:cs typeface="Tahoma" pitchFamily="34" charset="0"/>
              </a:rPr>
              <a:t>Constructor has the same name as the class name.</a:t>
            </a:r>
          </a:p>
          <a:p>
            <a:pPr algn="just"/>
            <a:r>
              <a:rPr lang="en-US" sz="2000" b="1" dirty="0" smtClean="0">
                <a:ea typeface="Tahoma" pitchFamily="34" charset="0"/>
                <a:cs typeface="Tahoma" pitchFamily="34" charset="0"/>
              </a:rPr>
              <a:t>Constructor can not return values.</a:t>
            </a:r>
          </a:p>
          <a:p>
            <a:pPr algn="just"/>
            <a:r>
              <a:rPr lang="en-US" sz="2000" b="1" dirty="0" smtClean="0">
                <a:ea typeface="Tahoma" pitchFamily="34" charset="0"/>
                <a:cs typeface="Tahoma" pitchFamily="34" charset="0"/>
              </a:rPr>
              <a:t>A class can have more than one constructor as long as they have different signature. </a:t>
            </a:r>
            <a:endParaRPr lang="en-US" sz="2000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1676400" y="4114800"/>
            <a:ext cx="56769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for creating Java constructor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algn="just"/>
            <a:r>
              <a:rPr lang="en-US" sz="2000" b="1" dirty="0" smtClean="0"/>
              <a:t>There are two rules defined for the constructor.</a:t>
            </a:r>
          </a:p>
          <a:p>
            <a:pPr algn="just"/>
            <a:r>
              <a:rPr lang="en-US" sz="2000" b="1" dirty="0" smtClean="0"/>
              <a:t>Constructor name must be the same as its class name</a:t>
            </a:r>
          </a:p>
          <a:p>
            <a:pPr algn="just"/>
            <a:r>
              <a:rPr lang="en-US" sz="2000" b="1" dirty="0" smtClean="0"/>
              <a:t>A Constructor must have no explicit return type</a:t>
            </a:r>
          </a:p>
          <a:p>
            <a:pPr algn="just"/>
            <a:r>
              <a:rPr lang="en-US" sz="2000" b="1" dirty="0" smtClean="0"/>
              <a:t>A Java constructor cannot be abstract, static, final, and synchronized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Note: We can use access modifiers while declaring a constructor. It controls the object creation. In other words, we can have private, protected, public or default constructor in Java.</a:t>
            </a:r>
          </a:p>
          <a:p>
            <a:pPr algn="just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java-constru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57600"/>
            <a:ext cx="5486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2791"/>
            <a:ext cx="8686800" cy="2034809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A default constructor is a constructor that either has no parameters, or if it has parameters, all the parameters have default values.</a:t>
            </a:r>
          </a:p>
          <a:p>
            <a:pPr algn="just"/>
            <a:r>
              <a:rPr lang="en-US" sz="2400" b="1" dirty="0" smtClean="0"/>
              <a:t>If there is no constructor in a class, compiler automatically creates a default constructor.</a:t>
            </a:r>
          </a:p>
        </p:txBody>
      </p:sp>
      <p:pic>
        <p:nvPicPr>
          <p:cNvPr id="5" name="Picture 4" descr="what-is-a-constru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29025"/>
            <a:ext cx="75438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66891"/>
            <a:ext cx="883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import </a:t>
            </a:r>
            <a:r>
              <a:rPr lang="en-US" sz="2200" b="1" dirty="0" err="1" smtClean="0">
                <a:solidFill>
                  <a:srgbClr val="FF0000"/>
                </a:solidFill>
              </a:rPr>
              <a:t>java.util</a:t>
            </a:r>
            <a:r>
              <a:rPr lang="en-US" sz="2200" b="1" dirty="0" smtClean="0">
                <a:solidFill>
                  <a:srgbClr val="FF0000"/>
                </a:solidFill>
              </a:rPr>
              <a:t>.*;</a:t>
            </a:r>
          </a:p>
          <a:p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class DefaultConstructor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int x;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DefaultConstructor()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x = 999;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public static void main (String[] args) 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DefaultConstructor </a:t>
            </a:r>
            <a:r>
              <a:rPr lang="en-US" sz="2200" b="1" dirty="0" err="1" smtClean="0">
                <a:solidFill>
                  <a:srgbClr val="FF0000"/>
                </a:solidFill>
              </a:rPr>
              <a:t>DCobj</a:t>
            </a:r>
            <a:r>
              <a:rPr lang="en-US" sz="2200" b="1" dirty="0" smtClean="0">
                <a:solidFill>
                  <a:srgbClr val="FF0000"/>
                </a:solidFill>
              </a:rPr>
              <a:t> = new DefaultConstructor();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System.out.println("Required Value is: " + </a:t>
            </a:r>
            <a:r>
              <a:rPr lang="en-US" sz="2200" b="1" dirty="0" err="1" smtClean="0">
                <a:solidFill>
                  <a:srgbClr val="FF0000"/>
                </a:solidFill>
              </a:rPr>
              <a:t>DCobj.x</a:t>
            </a:r>
            <a:r>
              <a:rPr lang="en-US" sz="2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}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Constructor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A constructor which has a specific number of parameters is called a parameterized constructor.</a:t>
            </a:r>
          </a:p>
          <a:p>
            <a:pPr algn="just"/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Why use the parameterized constructor?</a:t>
            </a:r>
          </a:p>
          <a:p>
            <a:pPr algn="just"/>
            <a:r>
              <a:rPr lang="en-US" sz="2400" b="1" dirty="0" smtClean="0"/>
              <a:t>The parameterized constructor is used to provide different values to distinct objects. However, </a:t>
            </a:r>
            <a:r>
              <a:rPr lang="en-US" sz="2400" b="1" dirty="0" smtClean="0"/>
              <a:t>we </a:t>
            </a:r>
            <a:r>
              <a:rPr lang="en-US" sz="2400" b="1" dirty="0" smtClean="0"/>
              <a:t>can provide the same values also.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Rule: If there is no constructor in a class, compiler automatically creates a default constructor.</a:t>
            </a:r>
          </a:p>
          <a:p>
            <a:pPr algn="just"/>
            <a:endParaRPr lang="en-US" sz="2400" b="1" dirty="0" smtClean="0"/>
          </a:p>
          <a:p>
            <a:pPr algn="just"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83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import </a:t>
            </a:r>
            <a:r>
              <a:rPr lang="en-US" sz="2200" b="1" dirty="0" err="1" smtClean="0">
                <a:solidFill>
                  <a:srgbClr val="FF0000"/>
                </a:solidFill>
              </a:rPr>
              <a:t>java.util</a:t>
            </a:r>
            <a:r>
              <a:rPr lang="en-US" sz="2200" b="1" dirty="0" smtClean="0">
                <a:solidFill>
                  <a:srgbClr val="FF0000"/>
                </a:solidFill>
              </a:rPr>
              <a:t>.*;</a:t>
            </a:r>
          </a:p>
          <a:p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class ParamConstructor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int x;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</a:rPr>
              <a:t>ParameterizedConstructor</a:t>
            </a:r>
            <a:r>
              <a:rPr lang="en-US" sz="2200" b="1" dirty="0" smtClean="0">
                <a:solidFill>
                  <a:srgbClr val="FF0000"/>
                </a:solidFill>
              </a:rPr>
              <a:t>(int m)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x = m;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public static void main (String[] args) 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 ParamConstructor </a:t>
            </a:r>
            <a:r>
              <a:rPr lang="en-US" sz="2200" b="1" dirty="0" err="1" smtClean="0">
                <a:solidFill>
                  <a:srgbClr val="FF0000"/>
                </a:solidFill>
              </a:rPr>
              <a:t>PCobj</a:t>
            </a:r>
            <a:r>
              <a:rPr lang="en-US" sz="2200" b="1" dirty="0" smtClean="0">
                <a:solidFill>
                  <a:srgbClr val="FF0000"/>
                </a:solidFill>
              </a:rPr>
              <a:t> = new ParamConstructor(111);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System.out.println("Required Value is: " + </a:t>
            </a:r>
            <a:r>
              <a:rPr lang="en-US" sz="2200" b="1" dirty="0" err="1" smtClean="0">
                <a:solidFill>
                  <a:srgbClr val="FF0000"/>
                </a:solidFill>
              </a:rPr>
              <a:t>PCobj.x</a:t>
            </a:r>
            <a:r>
              <a:rPr lang="en-US" sz="2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}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22791"/>
            <a:ext cx="8686800" cy="310160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Java, a constructor is just like a method but without return type. It can also be overloaded like Java methods.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Constructor overloading in Java is a technique of having more than one constructor with different parameter lists. They are arranged in a way that each constructor performs a different task. They are differentiated by the compiler by the number of parameters in the list and their types.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0737"/>
            <a:ext cx="8763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import </a:t>
            </a:r>
            <a:r>
              <a:rPr lang="en-US" sz="2200" b="1" dirty="0" err="1" smtClean="0">
                <a:solidFill>
                  <a:srgbClr val="FF0000"/>
                </a:solidFill>
              </a:rPr>
              <a:t>java.util</a:t>
            </a:r>
            <a:r>
              <a:rPr lang="en-US" sz="2200" b="1" dirty="0" smtClean="0">
                <a:solidFill>
                  <a:srgbClr val="FF0000"/>
                </a:solidFill>
              </a:rPr>
              <a:t>.*;</a:t>
            </a:r>
          </a:p>
          <a:p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class 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int </a:t>
            </a:r>
            <a:r>
              <a:rPr lang="en-US" sz="2200" b="1" dirty="0" err="1" smtClean="0">
                <a:solidFill>
                  <a:srgbClr val="FF0000"/>
                </a:solidFill>
              </a:rPr>
              <a:t>a,b,sum</a:t>
            </a:r>
            <a:r>
              <a:rPr lang="en-US" sz="22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static Scanner sc = new Scanner(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</a:t>
            </a:r>
            <a:r>
              <a:rPr lang="en-US" sz="2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r>
              <a:rPr lang="en-US" sz="2200" b="1" dirty="0" smtClean="0"/>
              <a:t> // Default Constructor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r>
              <a:rPr lang="en-US" sz="2200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a = 10;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b = 20;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sum = 0;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r>
              <a:rPr lang="en-US" sz="2200" b="1" dirty="0" smtClean="0"/>
              <a:t> // Parameterized </a:t>
            </a:r>
            <a:r>
              <a:rPr lang="en-US" sz="2200" b="1" dirty="0" smtClean="0"/>
              <a:t>Constructor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</a:rPr>
              <a:t>ConsOverloading</a:t>
            </a:r>
            <a:r>
              <a:rPr lang="en-US" sz="2200" b="1" dirty="0" smtClean="0">
                <a:solidFill>
                  <a:srgbClr val="FF0000"/>
                </a:solidFill>
              </a:rPr>
              <a:t>(int x, int y)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a = x;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	b = y;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}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244</TotalTime>
  <Words>658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Constructor</vt:lpstr>
      <vt:lpstr>Definition -</vt:lpstr>
      <vt:lpstr>Rules for creating Java constructor -</vt:lpstr>
      <vt:lpstr>Default Constructor -</vt:lpstr>
      <vt:lpstr>Slide 5</vt:lpstr>
      <vt:lpstr>Parameterized Constructor -</vt:lpstr>
      <vt:lpstr>Slide 7</vt:lpstr>
      <vt:lpstr>Constructor Overloading -</vt:lpstr>
      <vt:lpstr>Slide 9</vt:lpstr>
      <vt:lpstr>Slide 10</vt:lpstr>
      <vt:lpstr>Difference between constructor and method in Java -</vt:lpstr>
      <vt:lpstr>Method Overloading in Java -</vt:lpstr>
      <vt:lpstr>Special Topics -</vt:lpstr>
      <vt:lpstr>Method Overloading: Changing no. of arguments</vt:lpstr>
      <vt:lpstr>Method Overloading: Changing data type of arguments</vt:lpstr>
      <vt:lpstr>Why Method Overloading is not possible by changing the return type of method only?</vt:lpstr>
      <vt:lpstr>Solution -</vt:lpstr>
      <vt:lpstr>Note: Compile Time Error is better than Run Time Error.  So, java compiler renders compiler time error if you declare the same method having same parameters.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CK</dc:creator>
  <cp:lastModifiedBy>CK</cp:lastModifiedBy>
  <cp:revision>29</cp:revision>
  <dcterms:created xsi:type="dcterms:W3CDTF">2020-05-30T06:22:10Z</dcterms:created>
  <dcterms:modified xsi:type="dcterms:W3CDTF">2020-05-30T12:09:32Z</dcterms:modified>
</cp:coreProperties>
</file>