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37738" y="2497912"/>
            <a:ext cx="266852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381000"/>
            <a:ext cx="8793480" cy="990600"/>
          </a:xfrm>
          <a:custGeom>
            <a:avLst/>
            <a:gdLst/>
            <a:ahLst/>
            <a:cxnLst/>
            <a:rect l="l" t="t" r="r" b="b"/>
            <a:pathLst>
              <a:path w="8793480" h="990600">
                <a:moveTo>
                  <a:pt x="0" y="990600"/>
                </a:moveTo>
                <a:lnTo>
                  <a:pt x="8793480" y="990600"/>
                </a:lnTo>
                <a:lnTo>
                  <a:pt x="879348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7910" y="290525"/>
            <a:ext cx="294817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799" y="1092453"/>
            <a:ext cx="8534400" cy="1891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1023" y="6509932"/>
            <a:ext cx="14859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7738" y="2497912"/>
            <a:ext cx="2668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Constructor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6188" y="6510019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52400"/>
            <a:ext cx="8793480" cy="990600"/>
          </a:xfrm>
          <a:custGeom>
            <a:avLst/>
            <a:gdLst/>
            <a:ahLst/>
            <a:cxnLst/>
            <a:rect l="l" t="t" r="r" b="b"/>
            <a:pathLst>
              <a:path w="8793480" h="990600">
                <a:moveTo>
                  <a:pt x="0" y="990600"/>
                </a:moveTo>
                <a:lnTo>
                  <a:pt x="8793480" y="990600"/>
                </a:lnTo>
                <a:lnTo>
                  <a:pt x="879348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5474" y="296926"/>
            <a:ext cx="69367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FF0000"/>
                </a:solidFill>
                <a:latin typeface="Tahoma"/>
                <a:cs typeface="Tahoma"/>
              </a:rPr>
              <a:t>Initializing </a:t>
            </a:r>
            <a:r>
              <a:rPr b="0" spc="-5" dirty="0">
                <a:solidFill>
                  <a:srgbClr val="FF0000"/>
                </a:solidFill>
                <a:latin typeface="Tahoma"/>
                <a:cs typeface="Tahoma"/>
              </a:rPr>
              <a:t>with</a:t>
            </a:r>
            <a:r>
              <a:rPr b="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0" spc="-5" dirty="0">
                <a:solidFill>
                  <a:srgbClr val="FF0000"/>
                </a:solidFill>
                <a:latin typeface="Tahoma"/>
                <a:cs typeface="Tahoma"/>
              </a:rPr>
              <a:t>constructors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600200"/>
            <a:ext cx="8001000" cy="25406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2000" spc="-5" dirty="0">
                <a:latin typeface="Tahoma"/>
                <a:cs typeface="Tahoma"/>
              </a:rPr>
              <a:t>public class </a:t>
            </a:r>
            <a:r>
              <a:rPr sz="2000" spc="-20" dirty="0">
                <a:latin typeface="Tahoma"/>
                <a:cs typeface="Tahoma"/>
              </a:rPr>
              <a:t>TestCircles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642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ahoma"/>
                <a:cs typeface="Tahoma"/>
              </a:rPr>
              <a:t>public static void </a:t>
            </a:r>
            <a:r>
              <a:rPr sz="2000" dirty="0">
                <a:latin typeface="Tahoma"/>
                <a:cs typeface="Tahoma"/>
              </a:rPr>
              <a:t>main(String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args[]){</a:t>
            </a:r>
            <a:endParaRPr sz="2000">
              <a:latin typeface="Tahoma"/>
              <a:cs typeface="Tahoma"/>
            </a:endParaRPr>
          </a:p>
          <a:p>
            <a:pPr marL="1249680" marR="167513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Circle circleA </a:t>
            </a:r>
            <a:r>
              <a:rPr sz="2000" dirty="0">
                <a:latin typeface="Tahoma"/>
                <a:cs typeface="Tahoma"/>
              </a:rPr>
              <a:t>= new </a:t>
            </a:r>
            <a:r>
              <a:rPr sz="2000" spc="-5" dirty="0">
                <a:latin typeface="Tahoma"/>
                <a:cs typeface="Tahoma"/>
              </a:rPr>
              <a:t>Circle( </a:t>
            </a:r>
            <a:r>
              <a:rPr sz="2000" dirty="0">
                <a:latin typeface="Tahoma"/>
                <a:cs typeface="Tahoma"/>
              </a:rPr>
              <a:t>10.0, 12.0,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20.0);  </a:t>
            </a:r>
            <a:r>
              <a:rPr sz="2000" spc="-5" dirty="0">
                <a:latin typeface="Tahoma"/>
                <a:cs typeface="Tahoma"/>
              </a:rPr>
              <a:t>Circle circleB </a:t>
            </a:r>
            <a:r>
              <a:rPr sz="2000" dirty="0">
                <a:latin typeface="Tahoma"/>
                <a:cs typeface="Tahoma"/>
              </a:rPr>
              <a:t>= new</a:t>
            </a:r>
            <a:r>
              <a:rPr sz="2000" spc="-5" dirty="0">
                <a:latin typeface="Tahoma"/>
                <a:cs typeface="Tahoma"/>
              </a:rPr>
              <a:t> Circle(10.0);</a:t>
            </a:r>
            <a:endParaRPr sz="2000">
              <a:latin typeface="Tahoma"/>
              <a:cs typeface="Tahoma"/>
            </a:endParaRPr>
          </a:p>
          <a:p>
            <a:pPr marL="1249680">
              <a:lnSpc>
                <a:spcPts val="2345"/>
              </a:lnSpc>
            </a:pPr>
            <a:r>
              <a:rPr sz="2000" spc="-5" dirty="0">
                <a:latin typeface="Tahoma"/>
                <a:cs typeface="Tahoma"/>
              </a:rPr>
              <a:t>Circle circleC </a:t>
            </a:r>
            <a:r>
              <a:rPr sz="2000" dirty="0">
                <a:latin typeface="Tahoma"/>
                <a:cs typeface="Tahoma"/>
              </a:rPr>
              <a:t>= </a:t>
            </a:r>
            <a:r>
              <a:rPr sz="2000" spc="-5" dirty="0">
                <a:latin typeface="Tahoma"/>
                <a:cs typeface="Tahoma"/>
              </a:rPr>
              <a:t>new Circle();</a:t>
            </a:r>
            <a:endParaRPr sz="2000">
              <a:latin typeface="Tahoma"/>
              <a:cs typeface="Tahoma"/>
            </a:endParaRPr>
          </a:p>
          <a:p>
            <a:pPr marL="857885">
              <a:lnSpc>
                <a:spcPts val="2395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8116" y="5109971"/>
            <a:ext cx="341630" cy="283845"/>
          </a:xfrm>
          <a:custGeom>
            <a:avLst/>
            <a:gdLst/>
            <a:ahLst/>
            <a:cxnLst/>
            <a:rect l="l" t="t" r="r" b="b"/>
            <a:pathLst>
              <a:path w="341630" h="283845">
                <a:moveTo>
                  <a:pt x="0" y="283463"/>
                </a:moveTo>
                <a:lnTo>
                  <a:pt x="341375" y="283463"/>
                </a:lnTo>
                <a:lnTo>
                  <a:pt x="341375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8116" y="5109971"/>
            <a:ext cx="341630" cy="283845"/>
          </a:xfrm>
          <a:custGeom>
            <a:avLst/>
            <a:gdLst/>
            <a:ahLst/>
            <a:cxnLst/>
            <a:rect l="l" t="t" r="r" b="b"/>
            <a:pathLst>
              <a:path w="341630" h="283845">
                <a:moveTo>
                  <a:pt x="0" y="283463"/>
                </a:moveTo>
                <a:lnTo>
                  <a:pt x="341375" y="283463"/>
                </a:lnTo>
                <a:lnTo>
                  <a:pt x="341375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7175" y="5541009"/>
            <a:ext cx="146685" cy="266700"/>
          </a:xfrm>
          <a:custGeom>
            <a:avLst/>
            <a:gdLst/>
            <a:ahLst/>
            <a:cxnLst/>
            <a:rect l="l" t="t" r="r" b="b"/>
            <a:pathLst>
              <a:path w="146684" h="266700">
                <a:moveTo>
                  <a:pt x="0" y="0"/>
                </a:moveTo>
                <a:lnTo>
                  <a:pt x="97" y="85274"/>
                </a:lnTo>
                <a:lnTo>
                  <a:pt x="7019" y="129852"/>
                </a:lnTo>
                <a:lnTo>
                  <a:pt x="26846" y="169875"/>
                </a:lnTo>
                <a:lnTo>
                  <a:pt x="57633" y="202078"/>
                </a:lnTo>
                <a:lnTo>
                  <a:pt x="97536" y="223824"/>
                </a:lnTo>
                <a:lnTo>
                  <a:pt x="97536" y="266128"/>
                </a:lnTo>
                <a:lnTo>
                  <a:pt x="146304" y="189966"/>
                </a:lnTo>
                <a:lnTo>
                  <a:pt x="119709" y="139230"/>
                </a:lnTo>
                <a:lnTo>
                  <a:pt x="97536" y="139230"/>
                </a:lnTo>
                <a:lnTo>
                  <a:pt x="57633" y="117482"/>
                </a:lnTo>
                <a:lnTo>
                  <a:pt x="26846" y="85274"/>
                </a:lnTo>
                <a:lnTo>
                  <a:pt x="7019" y="45236"/>
                </a:lnTo>
                <a:lnTo>
                  <a:pt x="0" y="0"/>
                </a:lnTo>
                <a:close/>
              </a:path>
              <a:path w="146684" h="266700">
                <a:moveTo>
                  <a:pt x="97536" y="96926"/>
                </a:moveTo>
                <a:lnTo>
                  <a:pt x="97536" y="139230"/>
                </a:lnTo>
                <a:lnTo>
                  <a:pt x="119709" y="139230"/>
                </a:lnTo>
                <a:lnTo>
                  <a:pt x="97536" y="96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7205" y="5393435"/>
            <a:ext cx="146274" cy="189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7175" y="5393435"/>
            <a:ext cx="146685" cy="414020"/>
          </a:xfrm>
          <a:custGeom>
            <a:avLst/>
            <a:gdLst/>
            <a:ahLst/>
            <a:cxnLst/>
            <a:rect l="l" t="t" r="r" b="b"/>
            <a:pathLst>
              <a:path w="146684" h="414020">
                <a:moveTo>
                  <a:pt x="0" y="147573"/>
                </a:moveTo>
                <a:lnTo>
                  <a:pt x="7019" y="192810"/>
                </a:lnTo>
                <a:lnTo>
                  <a:pt x="26846" y="232848"/>
                </a:lnTo>
                <a:lnTo>
                  <a:pt x="57633" y="265056"/>
                </a:lnTo>
                <a:lnTo>
                  <a:pt x="97536" y="286804"/>
                </a:lnTo>
                <a:lnTo>
                  <a:pt x="97536" y="244500"/>
                </a:lnTo>
                <a:lnTo>
                  <a:pt x="146304" y="337540"/>
                </a:lnTo>
                <a:lnTo>
                  <a:pt x="97536" y="413702"/>
                </a:lnTo>
                <a:lnTo>
                  <a:pt x="97536" y="371398"/>
                </a:lnTo>
                <a:lnTo>
                  <a:pt x="57633" y="349652"/>
                </a:lnTo>
                <a:lnTo>
                  <a:pt x="26846" y="317449"/>
                </a:lnTo>
                <a:lnTo>
                  <a:pt x="7019" y="277426"/>
                </a:lnTo>
                <a:lnTo>
                  <a:pt x="0" y="232219"/>
                </a:lnTo>
                <a:lnTo>
                  <a:pt x="0" y="147573"/>
                </a:lnTo>
                <a:lnTo>
                  <a:pt x="7459" y="100917"/>
                </a:lnTo>
                <a:lnTo>
                  <a:pt x="28229" y="60405"/>
                </a:lnTo>
                <a:lnTo>
                  <a:pt x="59900" y="28464"/>
                </a:lnTo>
                <a:lnTo>
                  <a:pt x="100062" y="7520"/>
                </a:lnTo>
                <a:lnTo>
                  <a:pt x="146304" y="0"/>
                </a:lnTo>
                <a:lnTo>
                  <a:pt x="146304" y="84581"/>
                </a:lnTo>
                <a:lnTo>
                  <a:pt x="99731" y="92245"/>
                </a:lnTo>
                <a:lnTo>
                  <a:pt x="58921" y="113791"/>
                </a:lnTo>
                <a:lnTo>
                  <a:pt x="26760" y="147054"/>
                </a:lnTo>
                <a:lnTo>
                  <a:pt x="6134" y="1898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3480" y="5486400"/>
            <a:ext cx="975360" cy="890269"/>
          </a:xfrm>
          <a:custGeom>
            <a:avLst/>
            <a:gdLst/>
            <a:ahLst/>
            <a:cxnLst/>
            <a:rect l="l" t="t" r="r" b="b"/>
            <a:pathLst>
              <a:path w="975360" h="890270">
                <a:moveTo>
                  <a:pt x="487680" y="0"/>
                </a:moveTo>
                <a:lnTo>
                  <a:pt x="437812" y="2297"/>
                </a:lnTo>
                <a:lnTo>
                  <a:pt x="389387" y="9041"/>
                </a:lnTo>
                <a:lnTo>
                  <a:pt x="342648" y="20006"/>
                </a:lnTo>
                <a:lnTo>
                  <a:pt x="297840" y="34971"/>
                </a:lnTo>
                <a:lnTo>
                  <a:pt x="255210" y="53710"/>
                </a:lnTo>
                <a:lnTo>
                  <a:pt x="215000" y="76000"/>
                </a:lnTo>
                <a:lnTo>
                  <a:pt x="177458" y="101618"/>
                </a:lnTo>
                <a:lnTo>
                  <a:pt x="142827" y="130340"/>
                </a:lnTo>
                <a:lnTo>
                  <a:pt x="111353" y="161941"/>
                </a:lnTo>
                <a:lnTo>
                  <a:pt x="83280" y="196200"/>
                </a:lnTo>
                <a:lnTo>
                  <a:pt x="58854" y="232891"/>
                </a:lnTo>
                <a:lnTo>
                  <a:pt x="38320" y="271791"/>
                </a:lnTo>
                <a:lnTo>
                  <a:pt x="21922" y="312676"/>
                </a:lnTo>
                <a:lnTo>
                  <a:pt x="9906" y="355323"/>
                </a:lnTo>
                <a:lnTo>
                  <a:pt x="2517" y="399508"/>
                </a:lnTo>
                <a:lnTo>
                  <a:pt x="0" y="445008"/>
                </a:lnTo>
                <a:lnTo>
                  <a:pt x="2517" y="490507"/>
                </a:lnTo>
                <a:lnTo>
                  <a:pt x="9906" y="534692"/>
                </a:lnTo>
                <a:lnTo>
                  <a:pt x="21922" y="577339"/>
                </a:lnTo>
                <a:lnTo>
                  <a:pt x="38320" y="618224"/>
                </a:lnTo>
                <a:lnTo>
                  <a:pt x="58854" y="657124"/>
                </a:lnTo>
                <a:lnTo>
                  <a:pt x="83280" y="693815"/>
                </a:lnTo>
                <a:lnTo>
                  <a:pt x="111353" y="728074"/>
                </a:lnTo>
                <a:lnTo>
                  <a:pt x="142827" y="759675"/>
                </a:lnTo>
                <a:lnTo>
                  <a:pt x="177458" y="788397"/>
                </a:lnTo>
                <a:lnTo>
                  <a:pt x="215000" y="814015"/>
                </a:lnTo>
                <a:lnTo>
                  <a:pt x="255210" y="836305"/>
                </a:lnTo>
                <a:lnTo>
                  <a:pt x="297840" y="855044"/>
                </a:lnTo>
                <a:lnTo>
                  <a:pt x="342648" y="870009"/>
                </a:lnTo>
                <a:lnTo>
                  <a:pt x="389387" y="880974"/>
                </a:lnTo>
                <a:lnTo>
                  <a:pt x="437812" y="887718"/>
                </a:lnTo>
                <a:lnTo>
                  <a:pt x="487680" y="890016"/>
                </a:lnTo>
                <a:lnTo>
                  <a:pt x="537547" y="887718"/>
                </a:lnTo>
                <a:lnTo>
                  <a:pt x="585972" y="880974"/>
                </a:lnTo>
                <a:lnTo>
                  <a:pt x="632711" y="870009"/>
                </a:lnTo>
                <a:lnTo>
                  <a:pt x="677519" y="855044"/>
                </a:lnTo>
                <a:lnTo>
                  <a:pt x="720149" y="836305"/>
                </a:lnTo>
                <a:lnTo>
                  <a:pt x="760359" y="814015"/>
                </a:lnTo>
                <a:lnTo>
                  <a:pt x="797901" y="788397"/>
                </a:lnTo>
                <a:lnTo>
                  <a:pt x="832532" y="759675"/>
                </a:lnTo>
                <a:lnTo>
                  <a:pt x="864006" y="728074"/>
                </a:lnTo>
                <a:lnTo>
                  <a:pt x="892079" y="693815"/>
                </a:lnTo>
                <a:lnTo>
                  <a:pt x="916505" y="657124"/>
                </a:lnTo>
                <a:lnTo>
                  <a:pt x="937039" y="618224"/>
                </a:lnTo>
                <a:lnTo>
                  <a:pt x="953437" y="577339"/>
                </a:lnTo>
                <a:lnTo>
                  <a:pt x="965453" y="534692"/>
                </a:lnTo>
                <a:lnTo>
                  <a:pt x="972842" y="490507"/>
                </a:lnTo>
                <a:lnTo>
                  <a:pt x="975359" y="445008"/>
                </a:lnTo>
                <a:lnTo>
                  <a:pt x="972842" y="399508"/>
                </a:lnTo>
                <a:lnTo>
                  <a:pt x="965453" y="355323"/>
                </a:lnTo>
                <a:lnTo>
                  <a:pt x="953437" y="312676"/>
                </a:lnTo>
                <a:lnTo>
                  <a:pt x="937039" y="271791"/>
                </a:lnTo>
                <a:lnTo>
                  <a:pt x="916505" y="232891"/>
                </a:lnTo>
                <a:lnTo>
                  <a:pt x="892079" y="196200"/>
                </a:lnTo>
                <a:lnTo>
                  <a:pt x="864006" y="161941"/>
                </a:lnTo>
                <a:lnTo>
                  <a:pt x="832532" y="130340"/>
                </a:lnTo>
                <a:lnTo>
                  <a:pt x="797901" y="101618"/>
                </a:lnTo>
                <a:lnTo>
                  <a:pt x="760359" y="76000"/>
                </a:lnTo>
                <a:lnTo>
                  <a:pt x="720149" y="53710"/>
                </a:lnTo>
                <a:lnTo>
                  <a:pt x="677519" y="34971"/>
                </a:lnTo>
                <a:lnTo>
                  <a:pt x="632711" y="20006"/>
                </a:lnTo>
                <a:lnTo>
                  <a:pt x="585972" y="9041"/>
                </a:lnTo>
                <a:lnTo>
                  <a:pt x="537547" y="2297"/>
                </a:lnTo>
                <a:lnTo>
                  <a:pt x="487680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3480" y="5486400"/>
            <a:ext cx="975360" cy="890269"/>
          </a:xfrm>
          <a:custGeom>
            <a:avLst/>
            <a:gdLst/>
            <a:ahLst/>
            <a:cxnLst/>
            <a:rect l="l" t="t" r="r" b="b"/>
            <a:pathLst>
              <a:path w="975360" h="890270">
                <a:moveTo>
                  <a:pt x="0" y="445008"/>
                </a:moveTo>
                <a:lnTo>
                  <a:pt x="2517" y="399508"/>
                </a:lnTo>
                <a:lnTo>
                  <a:pt x="9906" y="355323"/>
                </a:lnTo>
                <a:lnTo>
                  <a:pt x="21922" y="312676"/>
                </a:lnTo>
                <a:lnTo>
                  <a:pt x="38320" y="271791"/>
                </a:lnTo>
                <a:lnTo>
                  <a:pt x="58854" y="232891"/>
                </a:lnTo>
                <a:lnTo>
                  <a:pt x="83280" y="196200"/>
                </a:lnTo>
                <a:lnTo>
                  <a:pt x="111353" y="161941"/>
                </a:lnTo>
                <a:lnTo>
                  <a:pt x="142827" y="130340"/>
                </a:lnTo>
                <a:lnTo>
                  <a:pt x="177458" y="101618"/>
                </a:lnTo>
                <a:lnTo>
                  <a:pt x="215000" y="76000"/>
                </a:lnTo>
                <a:lnTo>
                  <a:pt x="255210" y="53710"/>
                </a:lnTo>
                <a:lnTo>
                  <a:pt x="297840" y="34971"/>
                </a:lnTo>
                <a:lnTo>
                  <a:pt x="342648" y="20006"/>
                </a:lnTo>
                <a:lnTo>
                  <a:pt x="389387" y="9041"/>
                </a:lnTo>
                <a:lnTo>
                  <a:pt x="437812" y="2297"/>
                </a:lnTo>
                <a:lnTo>
                  <a:pt x="487680" y="0"/>
                </a:lnTo>
                <a:lnTo>
                  <a:pt x="537547" y="2297"/>
                </a:lnTo>
                <a:lnTo>
                  <a:pt x="585972" y="9041"/>
                </a:lnTo>
                <a:lnTo>
                  <a:pt x="632711" y="20006"/>
                </a:lnTo>
                <a:lnTo>
                  <a:pt x="677519" y="34971"/>
                </a:lnTo>
                <a:lnTo>
                  <a:pt x="720149" y="53710"/>
                </a:lnTo>
                <a:lnTo>
                  <a:pt x="760359" y="76000"/>
                </a:lnTo>
                <a:lnTo>
                  <a:pt x="797901" y="101618"/>
                </a:lnTo>
                <a:lnTo>
                  <a:pt x="832532" y="130340"/>
                </a:lnTo>
                <a:lnTo>
                  <a:pt x="864006" y="161941"/>
                </a:lnTo>
                <a:lnTo>
                  <a:pt x="892079" y="196200"/>
                </a:lnTo>
                <a:lnTo>
                  <a:pt x="916505" y="232891"/>
                </a:lnTo>
                <a:lnTo>
                  <a:pt x="937039" y="271791"/>
                </a:lnTo>
                <a:lnTo>
                  <a:pt x="953437" y="312676"/>
                </a:lnTo>
                <a:lnTo>
                  <a:pt x="965453" y="355323"/>
                </a:lnTo>
                <a:lnTo>
                  <a:pt x="972842" y="399508"/>
                </a:lnTo>
                <a:lnTo>
                  <a:pt x="975359" y="445008"/>
                </a:lnTo>
                <a:lnTo>
                  <a:pt x="972842" y="490507"/>
                </a:lnTo>
                <a:lnTo>
                  <a:pt x="965453" y="534692"/>
                </a:lnTo>
                <a:lnTo>
                  <a:pt x="953437" y="577339"/>
                </a:lnTo>
                <a:lnTo>
                  <a:pt x="937039" y="618224"/>
                </a:lnTo>
                <a:lnTo>
                  <a:pt x="916505" y="657124"/>
                </a:lnTo>
                <a:lnTo>
                  <a:pt x="892079" y="693815"/>
                </a:lnTo>
                <a:lnTo>
                  <a:pt x="864006" y="728074"/>
                </a:lnTo>
                <a:lnTo>
                  <a:pt x="832532" y="759675"/>
                </a:lnTo>
                <a:lnTo>
                  <a:pt x="797901" y="788397"/>
                </a:lnTo>
                <a:lnTo>
                  <a:pt x="760359" y="814015"/>
                </a:lnTo>
                <a:lnTo>
                  <a:pt x="720149" y="836305"/>
                </a:lnTo>
                <a:lnTo>
                  <a:pt x="677519" y="855044"/>
                </a:lnTo>
                <a:lnTo>
                  <a:pt x="632711" y="870009"/>
                </a:lnTo>
                <a:lnTo>
                  <a:pt x="585972" y="880974"/>
                </a:lnTo>
                <a:lnTo>
                  <a:pt x="537547" y="887718"/>
                </a:lnTo>
                <a:lnTo>
                  <a:pt x="487680" y="890016"/>
                </a:lnTo>
                <a:lnTo>
                  <a:pt x="437812" y="887718"/>
                </a:lnTo>
                <a:lnTo>
                  <a:pt x="389387" y="880974"/>
                </a:lnTo>
                <a:lnTo>
                  <a:pt x="342648" y="870009"/>
                </a:lnTo>
                <a:lnTo>
                  <a:pt x="297840" y="855044"/>
                </a:lnTo>
                <a:lnTo>
                  <a:pt x="255210" y="836305"/>
                </a:lnTo>
                <a:lnTo>
                  <a:pt x="215000" y="814015"/>
                </a:lnTo>
                <a:lnTo>
                  <a:pt x="177458" y="788397"/>
                </a:lnTo>
                <a:lnTo>
                  <a:pt x="142827" y="759675"/>
                </a:lnTo>
                <a:lnTo>
                  <a:pt x="111353" y="728074"/>
                </a:lnTo>
                <a:lnTo>
                  <a:pt x="83280" y="693815"/>
                </a:lnTo>
                <a:lnTo>
                  <a:pt x="58854" y="657124"/>
                </a:lnTo>
                <a:lnTo>
                  <a:pt x="38320" y="618224"/>
                </a:lnTo>
                <a:lnTo>
                  <a:pt x="21922" y="577339"/>
                </a:lnTo>
                <a:lnTo>
                  <a:pt x="9906" y="534692"/>
                </a:lnTo>
                <a:lnTo>
                  <a:pt x="2517" y="490507"/>
                </a:lnTo>
                <a:lnTo>
                  <a:pt x="0" y="4450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6319" y="4829555"/>
            <a:ext cx="76200" cy="280670"/>
          </a:xfrm>
          <a:custGeom>
            <a:avLst/>
            <a:gdLst/>
            <a:ahLst/>
            <a:cxnLst/>
            <a:rect l="l" t="t" r="r" b="b"/>
            <a:pathLst>
              <a:path w="76200" h="280670">
                <a:moveTo>
                  <a:pt x="31750" y="204216"/>
                </a:moveTo>
                <a:lnTo>
                  <a:pt x="0" y="204216"/>
                </a:lnTo>
                <a:lnTo>
                  <a:pt x="38100" y="280416"/>
                </a:lnTo>
                <a:lnTo>
                  <a:pt x="69850" y="216916"/>
                </a:lnTo>
                <a:lnTo>
                  <a:pt x="31750" y="216916"/>
                </a:lnTo>
                <a:lnTo>
                  <a:pt x="31750" y="204216"/>
                </a:lnTo>
                <a:close/>
              </a:path>
              <a:path w="76200" h="280670">
                <a:moveTo>
                  <a:pt x="44450" y="0"/>
                </a:moveTo>
                <a:lnTo>
                  <a:pt x="31750" y="0"/>
                </a:lnTo>
                <a:lnTo>
                  <a:pt x="31750" y="216916"/>
                </a:lnTo>
                <a:lnTo>
                  <a:pt x="44450" y="216916"/>
                </a:lnTo>
                <a:lnTo>
                  <a:pt x="44450" y="0"/>
                </a:lnTo>
                <a:close/>
              </a:path>
              <a:path w="76200" h="280670">
                <a:moveTo>
                  <a:pt x="76200" y="204216"/>
                </a:moveTo>
                <a:lnTo>
                  <a:pt x="44450" y="204216"/>
                </a:lnTo>
                <a:lnTo>
                  <a:pt x="44450" y="216916"/>
                </a:lnTo>
                <a:lnTo>
                  <a:pt x="69850" y="216916"/>
                </a:lnTo>
                <a:lnTo>
                  <a:pt x="76200" y="204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8267" y="4981955"/>
            <a:ext cx="341630" cy="281940"/>
          </a:xfrm>
          <a:custGeom>
            <a:avLst/>
            <a:gdLst/>
            <a:ahLst/>
            <a:cxnLst/>
            <a:rect l="l" t="t" r="r" b="b"/>
            <a:pathLst>
              <a:path w="341629" h="281939">
                <a:moveTo>
                  <a:pt x="0" y="281940"/>
                </a:moveTo>
                <a:lnTo>
                  <a:pt x="341375" y="281940"/>
                </a:lnTo>
                <a:lnTo>
                  <a:pt x="341375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8267" y="4981955"/>
            <a:ext cx="341630" cy="281940"/>
          </a:xfrm>
          <a:custGeom>
            <a:avLst/>
            <a:gdLst/>
            <a:ahLst/>
            <a:cxnLst/>
            <a:rect l="l" t="t" r="r" b="b"/>
            <a:pathLst>
              <a:path w="341629" h="281939">
                <a:moveTo>
                  <a:pt x="0" y="281940"/>
                </a:moveTo>
                <a:lnTo>
                  <a:pt x="341375" y="281940"/>
                </a:lnTo>
                <a:lnTo>
                  <a:pt x="341375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5803" y="5411596"/>
            <a:ext cx="147955" cy="266065"/>
          </a:xfrm>
          <a:custGeom>
            <a:avLst/>
            <a:gdLst/>
            <a:ahLst/>
            <a:cxnLst/>
            <a:rect l="l" t="t" r="r" b="b"/>
            <a:pathLst>
              <a:path w="147954" h="266064">
                <a:moveTo>
                  <a:pt x="0" y="0"/>
                </a:moveTo>
                <a:lnTo>
                  <a:pt x="112" y="85169"/>
                </a:lnTo>
                <a:lnTo>
                  <a:pt x="7094" y="129695"/>
                </a:lnTo>
                <a:lnTo>
                  <a:pt x="27130" y="169743"/>
                </a:lnTo>
                <a:lnTo>
                  <a:pt x="58239" y="201964"/>
                </a:lnTo>
                <a:lnTo>
                  <a:pt x="98551" y="223723"/>
                </a:lnTo>
                <a:lnTo>
                  <a:pt x="98551" y="266001"/>
                </a:lnTo>
                <a:lnTo>
                  <a:pt x="147828" y="189877"/>
                </a:lnTo>
                <a:lnTo>
                  <a:pt x="120965" y="139191"/>
                </a:lnTo>
                <a:lnTo>
                  <a:pt x="98551" y="139191"/>
                </a:lnTo>
                <a:lnTo>
                  <a:pt x="58239" y="117389"/>
                </a:lnTo>
                <a:lnTo>
                  <a:pt x="27130" y="85169"/>
                </a:lnTo>
                <a:lnTo>
                  <a:pt x="7094" y="45162"/>
                </a:lnTo>
                <a:lnTo>
                  <a:pt x="0" y="0"/>
                </a:lnTo>
                <a:close/>
              </a:path>
              <a:path w="147954" h="266064">
                <a:moveTo>
                  <a:pt x="98551" y="96900"/>
                </a:moveTo>
                <a:lnTo>
                  <a:pt x="98551" y="139191"/>
                </a:lnTo>
                <a:lnTo>
                  <a:pt x="120965" y="139191"/>
                </a:lnTo>
                <a:lnTo>
                  <a:pt x="98551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65872" y="5263896"/>
            <a:ext cx="147759" cy="189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65803" y="5263896"/>
            <a:ext cx="147955" cy="414020"/>
          </a:xfrm>
          <a:custGeom>
            <a:avLst/>
            <a:gdLst/>
            <a:ahLst/>
            <a:cxnLst/>
            <a:rect l="l" t="t" r="r" b="b"/>
            <a:pathLst>
              <a:path w="147954" h="414020">
                <a:moveTo>
                  <a:pt x="0" y="147700"/>
                </a:moveTo>
                <a:lnTo>
                  <a:pt x="7094" y="192863"/>
                </a:lnTo>
                <a:lnTo>
                  <a:pt x="27130" y="232870"/>
                </a:lnTo>
                <a:lnTo>
                  <a:pt x="58239" y="265090"/>
                </a:lnTo>
                <a:lnTo>
                  <a:pt x="98551" y="286892"/>
                </a:lnTo>
                <a:lnTo>
                  <a:pt x="98551" y="244601"/>
                </a:lnTo>
                <a:lnTo>
                  <a:pt x="147828" y="337578"/>
                </a:lnTo>
                <a:lnTo>
                  <a:pt x="98551" y="413702"/>
                </a:lnTo>
                <a:lnTo>
                  <a:pt x="98551" y="371424"/>
                </a:lnTo>
                <a:lnTo>
                  <a:pt x="58239" y="349665"/>
                </a:lnTo>
                <a:lnTo>
                  <a:pt x="27130" y="317444"/>
                </a:lnTo>
                <a:lnTo>
                  <a:pt x="7094" y="277396"/>
                </a:lnTo>
                <a:lnTo>
                  <a:pt x="0" y="232155"/>
                </a:lnTo>
                <a:lnTo>
                  <a:pt x="0" y="147700"/>
                </a:lnTo>
                <a:lnTo>
                  <a:pt x="7534" y="101031"/>
                </a:lnTo>
                <a:lnTo>
                  <a:pt x="28517" y="60487"/>
                </a:lnTo>
                <a:lnTo>
                  <a:pt x="60514" y="28508"/>
                </a:lnTo>
                <a:lnTo>
                  <a:pt x="101096" y="7533"/>
                </a:lnTo>
                <a:lnTo>
                  <a:pt x="147828" y="0"/>
                </a:lnTo>
                <a:lnTo>
                  <a:pt x="147828" y="84581"/>
                </a:lnTo>
                <a:lnTo>
                  <a:pt x="100788" y="92247"/>
                </a:lnTo>
                <a:lnTo>
                  <a:pt x="59547" y="113807"/>
                </a:lnTo>
                <a:lnTo>
                  <a:pt x="27045" y="147107"/>
                </a:lnTo>
                <a:lnTo>
                  <a:pt x="6223" y="1899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62400" y="5486400"/>
            <a:ext cx="658495" cy="685800"/>
          </a:xfrm>
          <a:custGeom>
            <a:avLst/>
            <a:gdLst/>
            <a:ahLst/>
            <a:cxnLst/>
            <a:rect l="l" t="t" r="r" b="b"/>
            <a:pathLst>
              <a:path w="658495" h="685800">
                <a:moveTo>
                  <a:pt x="329184" y="0"/>
                </a:moveTo>
                <a:lnTo>
                  <a:pt x="280525" y="3717"/>
                </a:lnTo>
                <a:lnTo>
                  <a:pt x="234089" y="14517"/>
                </a:lnTo>
                <a:lnTo>
                  <a:pt x="190382" y="31869"/>
                </a:lnTo>
                <a:lnTo>
                  <a:pt x="149913" y="55242"/>
                </a:lnTo>
                <a:lnTo>
                  <a:pt x="113190" y="84106"/>
                </a:lnTo>
                <a:lnTo>
                  <a:pt x="80722" y="117930"/>
                </a:lnTo>
                <a:lnTo>
                  <a:pt x="53018" y="156185"/>
                </a:lnTo>
                <a:lnTo>
                  <a:pt x="30585" y="198340"/>
                </a:lnTo>
                <a:lnTo>
                  <a:pt x="13932" y="243864"/>
                </a:lnTo>
                <a:lnTo>
                  <a:pt x="3567" y="292227"/>
                </a:lnTo>
                <a:lnTo>
                  <a:pt x="0" y="342900"/>
                </a:lnTo>
                <a:lnTo>
                  <a:pt x="3567" y="393572"/>
                </a:lnTo>
                <a:lnTo>
                  <a:pt x="13932" y="441935"/>
                </a:lnTo>
                <a:lnTo>
                  <a:pt x="30585" y="487459"/>
                </a:lnTo>
                <a:lnTo>
                  <a:pt x="53018" y="529614"/>
                </a:lnTo>
                <a:lnTo>
                  <a:pt x="80722" y="567869"/>
                </a:lnTo>
                <a:lnTo>
                  <a:pt x="113190" y="601693"/>
                </a:lnTo>
                <a:lnTo>
                  <a:pt x="149913" y="630557"/>
                </a:lnTo>
                <a:lnTo>
                  <a:pt x="190382" y="653930"/>
                </a:lnTo>
                <a:lnTo>
                  <a:pt x="234089" y="671282"/>
                </a:lnTo>
                <a:lnTo>
                  <a:pt x="280525" y="682082"/>
                </a:lnTo>
                <a:lnTo>
                  <a:pt x="329184" y="685800"/>
                </a:lnTo>
                <a:lnTo>
                  <a:pt x="377842" y="682082"/>
                </a:lnTo>
                <a:lnTo>
                  <a:pt x="424278" y="671282"/>
                </a:lnTo>
                <a:lnTo>
                  <a:pt x="467985" y="653930"/>
                </a:lnTo>
                <a:lnTo>
                  <a:pt x="508454" y="630557"/>
                </a:lnTo>
                <a:lnTo>
                  <a:pt x="545177" y="601693"/>
                </a:lnTo>
                <a:lnTo>
                  <a:pt x="577645" y="567869"/>
                </a:lnTo>
                <a:lnTo>
                  <a:pt x="605349" y="529614"/>
                </a:lnTo>
                <a:lnTo>
                  <a:pt x="627782" y="487459"/>
                </a:lnTo>
                <a:lnTo>
                  <a:pt x="644435" y="441935"/>
                </a:lnTo>
                <a:lnTo>
                  <a:pt x="654800" y="393572"/>
                </a:lnTo>
                <a:lnTo>
                  <a:pt x="658367" y="342900"/>
                </a:lnTo>
                <a:lnTo>
                  <a:pt x="654800" y="292227"/>
                </a:lnTo>
                <a:lnTo>
                  <a:pt x="644435" y="243864"/>
                </a:lnTo>
                <a:lnTo>
                  <a:pt x="627782" y="198340"/>
                </a:lnTo>
                <a:lnTo>
                  <a:pt x="605349" y="156185"/>
                </a:lnTo>
                <a:lnTo>
                  <a:pt x="577645" y="117930"/>
                </a:lnTo>
                <a:lnTo>
                  <a:pt x="545177" y="84106"/>
                </a:lnTo>
                <a:lnTo>
                  <a:pt x="508454" y="55242"/>
                </a:lnTo>
                <a:lnTo>
                  <a:pt x="467985" y="31869"/>
                </a:lnTo>
                <a:lnTo>
                  <a:pt x="424278" y="14517"/>
                </a:lnTo>
                <a:lnTo>
                  <a:pt x="377842" y="3717"/>
                </a:lnTo>
                <a:lnTo>
                  <a:pt x="329184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2400" y="5486400"/>
            <a:ext cx="658495" cy="685800"/>
          </a:xfrm>
          <a:custGeom>
            <a:avLst/>
            <a:gdLst/>
            <a:ahLst/>
            <a:cxnLst/>
            <a:rect l="l" t="t" r="r" b="b"/>
            <a:pathLst>
              <a:path w="658495" h="685800">
                <a:moveTo>
                  <a:pt x="0" y="342900"/>
                </a:moveTo>
                <a:lnTo>
                  <a:pt x="3567" y="292227"/>
                </a:lnTo>
                <a:lnTo>
                  <a:pt x="13932" y="243864"/>
                </a:lnTo>
                <a:lnTo>
                  <a:pt x="30585" y="198340"/>
                </a:lnTo>
                <a:lnTo>
                  <a:pt x="53018" y="156185"/>
                </a:lnTo>
                <a:lnTo>
                  <a:pt x="80722" y="117930"/>
                </a:lnTo>
                <a:lnTo>
                  <a:pt x="113190" y="84106"/>
                </a:lnTo>
                <a:lnTo>
                  <a:pt x="149913" y="55242"/>
                </a:lnTo>
                <a:lnTo>
                  <a:pt x="190382" y="31869"/>
                </a:lnTo>
                <a:lnTo>
                  <a:pt x="234089" y="14517"/>
                </a:lnTo>
                <a:lnTo>
                  <a:pt x="280525" y="3717"/>
                </a:lnTo>
                <a:lnTo>
                  <a:pt x="329184" y="0"/>
                </a:lnTo>
                <a:lnTo>
                  <a:pt x="377842" y="3717"/>
                </a:lnTo>
                <a:lnTo>
                  <a:pt x="424278" y="14517"/>
                </a:lnTo>
                <a:lnTo>
                  <a:pt x="467985" y="31869"/>
                </a:lnTo>
                <a:lnTo>
                  <a:pt x="508454" y="55242"/>
                </a:lnTo>
                <a:lnTo>
                  <a:pt x="545177" y="84106"/>
                </a:lnTo>
                <a:lnTo>
                  <a:pt x="577645" y="117930"/>
                </a:lnTo>
                <a:lnTo>
                  <a:pt x="605349" y="156185"/>
                </a:lnTo>
                <a:lnTo>
                  <a:pt x="627782" y="198340"/>
                </a:lnTo>
                <a:lnTo>
                  <a:pt x="644435" y="243864"/>
                </a:lnTo>
                <a:lnTo>
                  <a:pt x="654800" y="292227"/>
                </a:lnTo>
                <a:lnTo>
                  <a:pt x="658367" y="342900"/>
                </a:lnTo>
                <a:lnTo>
                  <a:pt x="654800" y="393572"/>
                </a:lnTo>
                <a:lnTo>
                  <a:pt x="644435" y="441935"/>
                </a:lnTo>
                <a:lnTo>
                  <a:pt x="627782" y="487459"/>
                </a:lnTo>
                <a:lnTo>
                  <a:pt x="605349" y="529614"/>
                </a:lnTo>
                <a:lnTo>
                  <a:pt x="577645" y="567869"/>
                </a:lnTo>
                <a:lnTo>
                  <a:pt x="545177" y="601693"/>
                </a:lnTo>
                <a:lnTo>
                  <a:pt x="508454" y="630557"/>
                </a:lnTo>
                <a:lnTo>
                  <a:pt x="467985" y="653930"/>
                </a:lnTo>
                <a:lnTo>
                  <a:pt x="424278" y="671282"/>
                </a:lnTo>
                <a:lnTo>
                  <a:pt x="377842" y="682082"/>
                </a:lnTo>
                <a:lnTo>
                  <a:pt x="329184" y="685800"/>
                </a:lnTo>
                <a:lnTo>
                  <a:pt x="280525" y="682082"/>
                </a:lnTo>
                <a:lnTo>
                  <a:pt x="234089" y="671282"/>
                </a:lnTo>
                <a:lnTo>
                  <a:pt x="190382" y="653930"/>
                </a:lnTo>
                <a:lnTo>
                  <a:pt x="149913" y="630557"/>
                </a:lnTo>
                <a:lnTo>
                  <a:pt x="113190" y="601693"/>
                </a:lnTo>
                <a:lnTo>
                  <a:pt x="80722" y="567869"/>
                </a:lnTo>
                <a:lnTo>
                  <a:pt x="53018" y="529614"/>
                </a:lnTo>
                <a:lnTo>
                  <a:pt x="30585" y="487459"/>
                </a:lnTo>
                <a:lnTo>
                  <a:pt x="13932" y="441935"/>
                </a:lnTo>
                <a:lnTo>
                  <a:pt x="3567" y="393572"/>
                </a:lnTo>
                <a:lnTo>
                  <a:pt x="0" y="34290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76471" y="4700015"/>
            <a:ext cx="76200" cy="281940"/>
          </a:xfrm>
          <a:custGeom>
            <a:avLst/>
            <a:gdLst/>
            <a:ahLst/>
            <a:cxnLst/>
            <a:rect l="l" t="t" r="r" b="b"/>
            <a:pathLst>
              <a:path w="76200" h="281939">
                <a:moveTo>
                  <a:pt x="31750" y="205739"/>
                </a:moveTo>
                <a:lnTo>
                  <a:pt x="0" y="205739"/>
                </a:lnTo>
                <a:lnTo>
                  <a:pt x="38100" y="281939"/>
                </a:lnTo>
                <a:lnTo>
                  <a:pt x="69850" y="218439"/>
                </a:lnTo>
                <a:lnTo>
                  <a:pt x="31750" y="218439"/>
                </a:lnTo>
                <a:lnTo>
                  <a:pt x="31750" y="205739"/>
                </a:lnTo>
                <a:close/>
              </a:path>
              <a:path w="76200" h="281939">
                <a:moveTo>
                  <a:pt x="44450" y="0"/>
                </a:moveTo>
                <a:lnTo>
                  <a:pt x="31750" y="0"/>
                </a:lnTo>
                <a:lnTo>
                  <a:pt x="31750" y="218439"/>
                </a:lnTo>
                <a:lnTo>
                  <a:pt x="44450" y="218439"/>
                </a:lnTo>
                <a:lnTo>
                  <a:pt x="44450" y="0"/>
                </a:lnTo>
                <a:close/>
              </a:path>
              <a:path w="76200" h="281939">
                <a:moveTo>
                  <a:pt x="76200" y="205739"/>
                </a:moveTo>
                <a:lnTo>
                  <a:pt x="44450" y="205739"/>
                </a:lnTo>
                <a:lnTo>
                  <a:pt x="44450" y="218439"/>
                </a:lnTo>
                <a:lnTo>
                  <a:pt x="69850" y="218439"/>
                </a:lnTo>
                <a:lnTo>
                  <a:pt x="76200" y="20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8339" y="4826508"/>
            <a:ext cx="393065" cy="711835"/>
          </a:xfrm>
          <a:custGeom>
            <a:avLst/>
            <a:gdLst/>
            <a:ahLst/>
            <a:cxnLst/>
            <a:rect l="l" t="t" r="r" b="b"/>
            <a:pathLst>
              <a:path w="393064" h="711835">
                <a:moveTo>
                  <a:pt x="3048" y="626618"/>
                </a:moveTo>
                <a:lnTo>
                  <a:pt x="0" y="711708"/>
                </a:lnTo>
                <a:lnTo>
                  <a:pt x="69977" y="663067"/>
                </a:lnTo>
                <a:lnTo>
                  <a:pt x="62514" y="659003"/>
                </a:lnTo>
                <a:lnTo>
                  <a:pt x="36068" y="659003"/>
                </a:lnTo>
                <a:lnTo>
                  <a:pt x="24892" y="652907"/>
                </a:lnTo>
                <a:lnTo>
                  <a:pt x="30951" y="641813"/>
                </a:lnTo>
                <a:lnTo>
                  <a:pt x="3048" y="626618"/>
                </a:lnTo>
                <a:close/>
              </a:path>
              <a:path w="393064" h="711835">
                <a:moveTo>
                  <a:pt x="30951" y="641813"/>
                </a:moveTo>
                <a:lnTo>
                  <a:pt x="24892" y="652907"/>
                </a:lnTo>
                <a:lnTo>
                  <a:pt x="36068" y="659003"/>
                </a:lnTo>
                <a:lnTo>
                  <a:pt x="42131" y="647902"/>
                </a:lnTo>
                <a:lnTo>
                  <a:pt x="30951" y="641813"/>
                </a:lnTo>
                <a:close/>
              </a:path>
              <a:path w="393064" h="711835">
                <a:moveTo>
                  <a:pt x="42131" y="647902"/>
                </a:moveTo>
                <a:lnTo>
                  <a:pt x="36068" y="659003"/>
                </a:lnTo>
                <a:lnTo>
                  <a:pt x="62514" y="659003"/>
                </a:lnTo>
                <a:lnTo>
                  <a:pt x="42131" y="647902"/>
                </a:lnTo>
                <a:close/>
              </a:path>
              <a:path w="393064" h="711835">
                <a:moveTo>
                  <a:pt x="381508" y="0"/>
                </a:moveTo>
                <a:lnTo>
                  <a:pt x="30951" y="641813"/>
                </a:lnTo>
                <a:lnTo>
                  <a:pt x="42131" y="647902"/>
                </a:lnTo>
                <a:lnTo>
                  <a:pt x="392684" y="6096"/>
                </a:lnTo>
                <a:lnTo>
                  <a:pt x="381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0" y="4721478"/>
            <a:ext cx="446405" cy="845819"/>
          </a:xfrm>
          <a:custGeom>
            <a:avLst/>
            <a:gdLst/>
            <a:ahLst/>
            <a:cxnLst/>
            <a:rect l="l" t="t" r="r" b="b"/>
            <a:pathLst>
              <a:path w="446404" h="845820">
                <a:moveTo>
                  <a:pt x="1524" y="760476"/>
                </a:moveTo>
                <a:lnTo>
                  <a:pt x="0" y="845693"/>
                </a:lnTo>
                <a:lnTo>
                  <a:pt x="69087" y="795782"/>
                </a:lnTo>
                <a:lnTo>
                  <a:pt x="62526" y="792353"/>
                </a:lnTo>
                <a:lnTo>
                  <a:pt x="35051" y="792353"/>
                </a:lnTo>
                <a:lnTo>
                  <a:pt x="23749" y="786511"/>
                </a:lnTo>
                <a:lnTo>
                  <a:pt x="29669" y="775183"/>
                </a:lnTo>
                <a:lnTo>
                  <a:pt x="1524" y="760476"/>
                </a:lnTo>
                <a:close/>
              </a:path>
              <a:path w="446404" h="845820">
                <a:moveTo>
                  <a:pt x="29669" y="775183"/>
                </a:moveTo>
                <a:lnTo>
                  <a:pt x="23749" y="786511"/>
                </a:lnTo>
                <a:lnTo>
                  <a:pt x="35051" y="792353"/>
                </a:lnTo>
                <a:lnTo>
                  <a:pt x="40944" y="781075"/>
                </a:lnTo>
                <a:lnTo>
                  <a:pt x="29669" y="775183"/>
                </a:lnTo>
                <a:close/>
              </a:path>
              <a:path w="446404" h="845820">
                <a:moveTo>
                  <a:pt x="40944" y="781075"/>
                </a:moveTo>
                <a:lnTo>
                  <a:pt x="35051" y="792353"/>
                </a:lnTo>
                <a:lnTo>
                  <a:pt x="62526" y="792353"/>
                </a:lnTo>
                <a:lnTo>
                  <a:pt x="40944" y="781075"/>
                </a:lnTo>
                <a:close/>
              </a:path>
              <a:path w="446404" h="845820">
                <a:moveTo>
                  <a:pt x="434848" y="0"/>
                </a:moveTo>
                <a:lnTo>
                  <a:pt x="29669" y="775183"/>
                </a:lnTo>
                <a:lnTo>
                  <a:pt x="40944" y="781075"/>
                </a:lnTo>
                <a:lnTo>
                  <a:pt x="446024" y="5842"/>
                </a:lnTo>
                <a:lnTo>
                  <a:pt x="434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4149" y="4453509"/>
            <a:ext cx="5374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5005" algn="l"/>
              </a:tabLst>
            </a:pPr>
            <a:r>
              <a:rPr sz="1600" spc="-15" dirty="0">
                <a:latin typeface="Tahoma"/>
                <a:cs typeface="Tahoma"/>
              </a:rPr>
              <a:t>circleA </a:t>
            </a:r>
            <a:r>
              <a:rPr sz="1600" spc="-5" dirty="0">
                <a:latin typeface="Tahoma"/>
                <a:cs typeface="Tahoma"/>
              </a:rPr>
              <a:t>= new </a:t>
            </a:r>
            <a:r>
              <a:rPr sz="1600" spc="-10" dirty="0">
                <a:latin typeface="Tahoma"/>
                <a:cs typeface="Tahoma"/>
              </a:rPr>
              <a:t>Circle(10,</a:t>
            </a:r>
            <a:r>
              <a:rPr sz="1600" spc="1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12,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20)	</a:t>
            </a:r>
            <a:r>
              <a:rPr sz="1600" spc="-10" dirty="0">
                <a:latin typeface="Tahoma"/>
                <a:cs typeface="Tahoma"/>
              </a:rPr>
              <a:t>circleB </a:t>
            </a:r>
            <a:r>
              <a:rPr sz="1600" spc="-5" dirty="0">
                <a:latin typeface="Tahoma"/>
                <a:cs typeface="Tahoma"/>
              </a:rPr>
              <a:t>= new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Circle(10)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5428" y="6206134"/>
            <a:ext cx="1327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Centre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(0,0)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ahoma"/>
                <a:cs typeface="Tahoma"/>
              </a:rPr>
              <a:t>Radius=10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82867" y="5058155"/>
            <a:ext cx="341630" cy="281940"/>
          </a:xfrm>
          <a:custGeom>
            <a:avLst/>
            <a:gdLst/>
            <a:ahLst/>
            <a:cxnLst/>
            <a:rect l="l" t="t" r="r" b="b"/>
            <a:pathLst>
              <a:path w="341629" h="281939">
                <a:moveTo>
                  <a:pt x="0" y="281940"/>
                </a:moveTo>
                <a:lnTo>
                  <a:pt x="341376" y="281940"/>
                </a:lnTo>
                <a:lnTo>
                  <a:pt x="341376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82867" y="5058155"/>
            <a:ext cx="341630" cy="281940"/>
          </a:xfrm>
          <a:custGeom>
            <a:avLst/>
            <a:gdLst/>
            <a:ahLst/>
            <a:cxnLst/>
            <a:rect l="l" t="t" r="r" b="b"/>
            <a:pathLst>
              <a:path w="341629" h="281939">
                <a:moveTo>
                  <a:pt x="0" y="281940"/>
                </a:moveTo>
                <a:lnTo>
                  <a:pt x="341376" y="281940"/>
                </a:lnTo>
                <a:lnTo>
                  <a:pt x="341376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0403" y="5487796"/>
            <a:ext cx="147955" cy="266065"/>
          </a:xfrm>
          <a:custGeom>
            <a:avLst/>
            <a:gdLst/>
            <a:ahLst/>
            <a:cxnLst/>
            <a:rect l="l" t="t" r="r" b="b"/>
            <a:pathLst>
              <a:path w="147954" h="266064">
                <a:moveTo>
                  <a:pt x="0" y="0"/>
                </a:moveTo>
                <a:lnTo>
                  <a:pt x="114" y="85188"/>
                </a:lnTo>
                <a:lnTo>
                  <a:pt x="7094" y="129706"/>
                </a:lnTo>
                <a:lnTo>
                  <a:pt x="27130" y="169752"/>
                </a:lnTo>
                <a:lnTo>
                  <a:pt x="58239" y="201967"/>
                </a:lnTo>
                <a:lnTo>
                  <a:pt x="98551" y="223723"/>
                </a:lnTo>
                <a:lnTo>
                  <a:pt x="98551" y="266001"/>
                </a:lnTo>
                <a:lnTo>
                  <a:pt x="147828" y="189877"/>
                </a:lnTo>
                <a:lnTo>
                  <a:pt x="120945" y="139153"/>
                </a:lnTo>
                <a:lnTo>
                  <a:pt x="98551" y="139153"/>
                </a:lnTo>
                <a:lnTo>
                  <a:pt x="58239" y="117400"/>
                </a:lnTo>
                <a:lnTo>
                  <a:pt x="27130" y="85188"/>
                </a:lnTo>
                <a:lnTo>
                  <a:pt x="7094" y="45170"/>
                </a:lnTo>
                <a:lnTo>
                  <a:pt x="0" y="0"/>
                </a:lnTo>
                <a:close/>
              </a:path>
              <a:path w="147954" h="266064">
                <a:moveTo>
                  <a:pt x="98551" y="96900"/>
                </a:moveTo>
                <a:lnTo>
                  <a:pt x="98551" y="139153"/>
                </a:lnTo>
                <a:lnTo>
                  <a:pt x="120945" y="139153"/>
                </a:lnTo>
                <a:lnTo>
                  <a:pt x="98551" y="9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80472" y="5340096"/>
            <a:ext cx="147759" cy="189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80403" y="5340096"/>
            <a:ext cx="147955" cy="414020"/>
          </a:xfrm>
          <a:custGeom>
            <a:avLst/>
            <a:gdLst/>
            <a:ahLst/>
            <a:cxnLst/>
            <a:rect l="l" t="t" r="r" b="b"/>
            <a:pathLst>
              <a:path w="147954" h="414020">
                <a:moveTo>
                  <a:pt x="0" y="147700"/>
                </a:moveTo>
                <a:lnTo>
                  <a:pt x="7094" y="192871"/>
                </a:lnTo>
                <a:lnTo>
                  <a:pt x="27130" y="232889"/>
                </a:lnTo>
                <a:lnTo>
                  <a:pt x="58239" y="265101"/>
                </a:lnTo>
                <a:lnTo>
                  <a:pt x="98551" y="286854"/>
                </a:lnTo>
                <a:lnTo>
                  <a:pt x="98551" y="244601"/>
                </a:lnTo>
                <a:lnTo>
                  <a:pt x="147828" y="337578"/>
                </a:lnTo>
                <a:lnTo>
                  <a:pt x="98551" y="413702"/>
                </a:lnTo>
                <a:lnTo>
                  <a:pt x="98551" y="371424"/>
                </a:lnTo>
                <a:lnTo>
                  <a:pt x="58239" y="349668"/>
                </a:lnTo>
                <a:lnTo>
                  <a:pt x="27130" y="317453"/>
                </a:lnTo>
                <a:lnTo>
                  <a:pt x="7094" y="277407"/>
                </a:lnTo>
                <a:lnTo>
                  <a:pt x="0" y="232155"/>
                </a:lnTo>
                <a:lnTo>
                  <a:pt x="0" y="147700"/>
                </a:lnTo>
                <a:lnTo>
                  <a:pt x="7534" y="101031"/>
                </a:lnTo>
                <a:lnTo>
                  <a:pt x="28517" y="60487"/>
                </a:lnTo>
                <a:lnTo>
                  <a:pt x="60514" y="28508"/>
                </a:lnTo>
                <a:lnTo>
                  <a:pt x="101096" y="7533"/>
                </a:lnTo>
                <a:lnTo>
                  <a:pt x="147828" y="0"/>
                </a:lnTo>
                <a:lnTo>
                  <a:pt x="147828" y="84581"/>
                </a:lnTo>
                <a:lnTo>
                  <a:pt x="100788" y="92247"/>
                </a:lnTo>
                <a:lnTo>
                  <a:pt x="59547" y="113807"/>
                </a:lnTo>
                <a:lnTo>
                  <a:pt x="27045" y="147107"/>
                </a:lnTo>
                <a:lnTo>
                  <a:pt x="6223" y="1899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77000" y="5562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37" y="5031"/>
                </a:lnTo>
                <a:lnTo>
                  <a:pt x="106746" y="19363"/>
                </a:lnTo>
                <a:lnTo>
                  <a:pt x="71374" y="41851"/>
                </a:lnTo>
                <a:lnTo>
                  <a:pt x="41867" y="71353"/>
                </a:lnTo>
                <a:lnTo>
                  <a:pt x="19372" y="106724"/>
                </a:lnTo>
                <a:lnTo>
                  <a:pt x="5034" y="146821"/>
                </a:lnTo>
                <a:lnTo>
                  <a:pt x="0" y="190500"/>
                </a:lnTo>
                <a:lnTo>
                  <a:pt x="5034" y="234178"/>
                </a:lnTo>
                <a:lnTo>
                  <a:pt x="19372" y="274275"/>
                </a:lnTo>
                <a:lnTo>
                  <a:pt x="41867" y="309646"/>
                </a:lnTo>
                <a:lnTo>
                  <a:pt x="71374" y="339148"/>
                </a:lnTo>
                <a:lnTo>
                  <a:pt x="106746" y="361636"/>
                </a:lnTo>
                <a:lnTo>
                  <a:pt x="146837" y="375968"/>
                </a:lnTo>
                <a:lnTo>
                  <a:pt x="190500" y="381000"/>
                </a:lnTo>
                <a:lnTo>
                  <a:pt x="234162" y="375968"/>
                </a:lnTo>
                <a:lnTo>
                  <a:pt x="274253" y="361636"/>
                </a:lnTo>
                <a:lnTo>
                  <a:pt x="309625" y="339148"/>
                </a:lnTo>
                <a:lnTo>
                  <a:pt x="339132" y="309646"/>
                </a:lnTo>
                <a:lnTo>
                  <a:pt x="361627" y="274275"/>
                </a:lnTo>
                <a:lnTo>
                  <a:pt x="375965" y="234178"/>
                </a:lnTo>
                <a:lnTo>
                  <a:pt x="381000" y="190500"/>
                </a:lnTo>
                <a:lnTo>
                  <a:pt x="375965" y="146821"/>
                </a:lnTo>
                <a:lnTo>
                  <a:pt x="361627" y="106724"/>
                </a:lnTo>
                <a:lnTo>
                  <a:pt x="339132" y="71353"/>
                </a:lnTo>
                <a:lnTo>
                  <a:pt x="309625" y="41851"/>
                </a:lnTo>
                <a:lnTo>
                  <a:pt x="274253" y="19363"/>
                </a:lnTo>
                <a:lnTo>
                  <a:pt x="234162" y="5031"/>
                </a:lnTo>
                <a:lnTo>
                  <a:pt x="190500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7000" y="5562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91071" y="4776215"/>
            <a:ext cx="76200" cy="281940"/>
          </a:xfrm>
          <a:custGeom>
            <a:avLst/>
            <a:gdLst/>
            <a:ahLst/>
            <a:cxnLst/>
            <a:rect l="l" t="t" r="r" b="b"/>
            <a:pathLst>
              <a:path w="76200" h="281939">
                <a:moveTo>
                  <a:pt x="31750" y="205739"/>
                </a:moveTo>
                <a:lnTo>
                  <a:pt x="0" y="205739"/>
                </a:lnTo>
                <a:lnTo>
                  <a:pt x="38100" y="281939"/>
                </a:lnTo>
                <a:lnTo>
                  <a:pt x="69850" y="218439"/>
                </a:lnTo>
                <a:lnTo>
                  <a:pt x="31750" y="218439"/>
                </a:lnTo>
                <a:lnTo>
                  <a:pt x="31750" y="205739"/>
                </a:lnTo>
                <a:close/>
              </a:path>
              <a:path w="76200" h="281939">
                <a:moveTo>
                  <a:pt x="44450" y="0"/>
                </a:moveTo>
                <a:lnTo>
                  <a:pt x="31750" y="0"/>
                </a:lnTo>
                <a:lnTo>
                  <a:pt x="31750" y="218439"/>
                </a:lnTo>
                <a:lnTo>
                  <a:pt x="44450" y="218439"/>
                </a:lnTo>
                <a:lnTo>
                  <a:pt x="44450" y="0"/>
                </a:lnTo>
                <a:close/>
              </a:path>
              <a:path w="76200" h="281939">
                <a:moveTo>
                  <a:pt x="76200" y="205739"/>
                </a:moveTo>
                <a:lnTo>
                  <a:pt x="44450" y="205739"/>
                </a:lnTo>
                <a:lnTo>
                  <a:pt x="44450" y="218439"/>
                </a:lnTo>
                <a:lnTo>
                  <a:pt x="69850" y="218439"/>
                </a:lnTo>
                <a:lnTo>
                  <a:pt x="76200" y="20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8000" y="4797678"/>
            <a:ext cx="446405" cy="845819"/>
          </a:xfrm>
          <a:custGeom>
            <a:avLst/>
            <a:gdLst/>
            <a:ahLst/>
            <a:cxnLst/>
            <a:rect l="l" t="t" r="r" b="b"/>
            <a:pathLst>
              <a:path w="446404" h="845820">
                <a:moveTo>
                  <a:pt x="1524" y="760476"/>
                </a:moveTo>
                <a:lnTo>
                  <a:pt x="0" y="845693"/>
                </a:lnTo>
                <a:lnTo>
                  <a:pt x="69088" y="795807"/>
                </a:lnTo>
                <a:lnTo>
                  <a:pt x="62482" y="792353"/>
                </a:lnTo>
                <a:lnTo>
                  <a:pt x="35051" y="792353"/>
                </a:lnTo>
                <a:lnTo>
                  <a:pt x="23749" y="786511"/>
                </a:lnTo>
                <a:lnTo>
                  <a:pt x="29665" y="775191"/>
                </a:lnTo>
                <a:lnTo>
                  <a:pt x="1524" y="760476"/>
                </a:lnTo>
                <a:close/>
              </a:path>
              <a:path w="446404" h="845820">
                <a:moveTo>
                  <a:pt x="29665" y="775191"/>
                </a:moveTo>
                <a:lnTo>
                  <a:pt x="23749" y="786511"/>
                </a:lnTo>
                <a:lnTo>
                  <a:pt x="35051" y="792353"/>
                </a:lnTo>
                <a:lnTo>
                  <a:pt x="40938" y="781087"/>
                </a:lnTo>
                <a:lnTo>
                  <a:pt x="29665" y="775191"/>
                </a:lnTo>
                <a:close/>
              </a:path>
              <a:path w="446404" h="845820">
                <a:moveTo>
                  <a:pt x="40938" y="781087"/>
                </a:moveTo>
                <a:lnTo>
                  <a:pt x="35051" y="792353"/>
                </a:lnTo>
                <a:lnTo>
                  <a:pt x="62482" y="792353"/>
                </a:lnTo>
                <a:lnTo>
                  <a:pt x="40938" y="781087"/>
                </a:lnTo>
                <a:close/>
              </a:path>
              <a:path w="446404" h="845820">
                <a:moveTo>
                  <a:pt x="434848" y="0"/>
                </a:moveTo>
                <a:lnTo>
                  <a:pt x="29665" y="775191"/>
                </a:lnTo>
                <a:lnTo>
                  <a:pt x="40938" y="781087"/>
                </a:lnTo>
                <a:lnTo>
                  <a:pt x="446024" y="5842"/>
                </a:lnTo>
                <a:lnTo>
                  <a:pt x="4348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11315" y="4529709"/>
            <a:ext cx="19519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ahoma"/>
                <a:cs typeface="Tahoma"/>
              </a:rPr>
              <a:t>circleC </a:t>
            </a:r>
            <a:r>
              <a:rPr sz="1600" spc="-5" dirty="0">
                <a:latin typeface="Tahoma"/>
                <a:cs typeface="Tahoma"/>
              </a:rPr>
              <a:t>= new</a:t>
            </a:r>
            <a:r>
              <a:rPr sz="1600" spc="-10" dirty="0">
                <a:latin typeface="Tahoma"/>
                <a:cs typeface="Tahoma"/>
              </a:rPr>
              <a:t> Circle()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14209" y="6054038"/>
            <a:ext cx="1326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Centre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(0,0)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Radius =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60194" y="6054038"/>
            <a:ext cx="15481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Centre </a:t>
            </a:r>
            <a:r>
              <a:rPr sz="1600" spc="-5" dirty="0">
                <a:latin typeface="Tahoma"/>
                <a:cs typeface="Tahoma"/>
              </a:rPr>
              <a:t>=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(10,12)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ahoma"/>
                <a:cs typeface="Tahoma"/>
              </a:rPr>
              <a:t>Radius =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20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86027" y="5177028"/>
            <a:ext cx="161544" cy="23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29228" y="5024628"/>
            <a:ext cx="161544" cy="23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3828" y="5100828"/>
            <a:ext cx="161544" cy="23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793480" cy="685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 marL="1634489">
              <a:lnSpc>
                <a:spcPct val="100000"/>
              </a:lnSpc>
              <a:spcBef>
                <a:spcPts val="40"/>
              </a:spcBef>
            </a:pPr>
            <a:r>
              <a:rPr b="0" dirty="0">
                <a:solidFill>
                  <a:srgbClr val="FF0000"/>
                </a:solidFill>
                <a:latin typeface="Tahoma"/>
                <a:cs typeface="Tahoma"/>
              </a:rPr>
              <a:t>Java Copy</a:t>
            </a:r>
            <a:r>
              <a:rPr b="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FF0000"/>
                </a:solidFill>
                <a:latin typeface="Tahoma"/>
                <a:cs typeface="Tahoma"/>
              </a:rPr>
              <a:t>Constructor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2900">
              <a:lnSpc>
                <a:spcPct val="100000"/>
              </a:lnSpc>
              <a:spcBef>
                <a:spcPts val="100"/>
              </a:spcBef>
              <a:buClr>
                <a:srgbClr val="FFCF00"/>
              </a:buClr>
              <a:buSzPct val="58333"/>
              <a:buFont typeface="Wingdings"/>
              <a:buChar char=""/>
              <a:tabLst>
                <a:tab pos="357505" algn="l"/>
                <a:tab pos="358140" algn="l"/>
              </a:tabLst>
            </a:pPr>
            <a:r>
              <a:rPr dirty="0"/>
              <a:t>There </a:t>
            </a:r>
            <a:r>
              <a:rPr spc="-5" dirty="0"/>
              <a:t>is </a:t>
            </a:r>
            <a:r>
              <a:rPr dirty="0"/>
              <a:t>no </a:t>
            </a:r>
            <a:r>
              <a:rPr spc="-5" dirty="0"/>
              <a:t>copy </a:t>
            </a:r>
            <a:r>
              <a:rPr dirty="0"/>
              <a:t>constructor in </a:t>
            </a:r>
            <a:r>
              <a:rPr spc="-5" dirty="0"/>
              <a:t>java. But, we </a:t>
            </a:r>
            <a:r>
              <a:rPr dirty="0"/>
              <a:t>can </a:t>
            </a:r>
            <a:r>
              <a:rPr spc="-5" dirty="0"/>
              <a:t>copy </a:t>
            </a:r>
            <a:r>
              <a:rPr dirty="0"/>
              <a:t>the </a:t>
            </a:r>
            <a:r>
              <a:rPr spc="-5" dirty="0"/>
              <a:t>values </a:t>
            </a:r>
            <a:r>
              <a:rPr dirty="0"/>
              <a:t>of one </a:t>
            </a:r>
            <a:r>
              <a:rPr spc="-5" dirty="0"/>
              <a:t>object </a:t>
            </a:r>
            <a:r>
              <a:rPr dirty="0"/>
              <a:t>to  another like copy constructor in</a:t>
            </a:r>
            <a:r>
              <a:rPr spc="-30" dirty="0"/>
              <a:t> </a:t>
            </a:r>
            <a:r>
              <a:rPr dirty="0"/>
              <a:t>C++.</a:t>
            </a:r>
          </a:p>
          <a:p>
            <a:pPr marL="358140">
              <a:lnSpc>
                <a:spcPct val="100000"/>
              </a:lnSpc>
              <a:spcBef>
                <a:spcPts val="430"/>
              </a:spcBef>
            </a:pPr>
            <a:r>
              <a:rPr dirty="0"/>
              <a:t>There are </a:t>
            </a:r>
            <a:r>
              <a:rPr spc="-5" dirty="0"/>
              <a:t>many </a:t>
            </a:r>
            <a:r>
              <a:rPr dirty="0"/>
              <a:t>ways to copy the values </a:t>
            </a:r>
            <a:r>
              <a:rPr spc="-5" dirty="0"/>
              <a:t>of one </a:t>
            </a:r>
            <a:r>
              <a:rPr dirty="0"/>
              <a:t>object into another in java. They</a:t>
            </a:r>
            <a:r>
              <a:rPr spc="-90" dirty="0"/>
              <a:t> </a:t>
            </a:r>
            <a:r>
              <a:rPr dirty="0"/>
              <a:t>are:</a:t>
            </a:r>
          </a:p>
          <a:p>
            <a:pPr marL="358140" indent="-342900">
              <a:lnSpc>
                <a:spcPct val="100000"/>
              </a:lnSpc>
              <a:spcBef>
                <a:spcPts val="434"/>
              </a:spcBef>
              <a:buClr>
                <a:srgbClr val="FFCF00"/>
              </a:buClr>
              <a:buSzPct val="58333"/>
              <a:buFont typeface="Wingdings"/>
              <a:buChar char=""/>
              <a:tabLst>
                <a:tab pos="357505" algn="l"/>
                <a:tab pos="358140" algn="l"/>
              </a:tabLst>
            </a:pPr>
            <a:r>
              <a:rPr spc="-5" dirty="0"/>
              <a:t>By</a:t>
            </a:r>
            <a:r>
              <a:rPr spc="-10" dirty="0"/>
              <a:t> </a:t>
            </a:r>
            <a:r>
              <a:rPr dirty="0"/>
              <a:t>constructor</a:t>
            </a:r>
          </a:p>
          <a:p>
            <a:pPr marL="358140" indent="-342900">
              <a:lnSpc>
                <a:spcPct val="100000"/>
              </a:lnSpc>
              <a:spcBef>
                <a:spcPts val="434"/>
              </a:spcBef>
              <a:buClr>
                <a:srgbClr val="FFCF00"/>
              </a:buClr>
              <a:buSzPct val="58333"/>
              <a:buFont typeface="Wingdings"/>
              <a:buChar char=""/>
              <a:tabLst>
                <a:tab pos="357505" algn="l"/>
                <a:tab pos="358140" algn="l"/>
              </a:tabLst>
            </a:pPr>
            <a:r>
              <a:rPr spc="-5" dirty="0"/>
              <a:t>By </a:t>
            </a:r>
            <a:r>
              <a:rPr dirty="0"/>
              <a:t>assigning the values of one object into</a:t>
            </a:r>
            <a:r>
              <a:rPr spc="-35" dirty="0"/>
              <a:t> </a:t>
            </a:r>
            <a:r>
              <a:rPr dirty="0"/>
              <a:t>another</a:t>
            </a:r>
          </a:p>
          <a:p>
            <a:pPr marL="358140" indent="-342900">
              <a:lnSpc>
                <a:spcPct val="100000"/>
              </a:lnSpc>
              <a:spcBef>
                <a:spcPts val="430"/>
              </a:spcBef>
              <a:buClr>
                <a:srgbClr val="FFCF00"/>
              </a:buClr>
              <a:buSzPct val="58333"/>
              <a:buFont typeface="Wingdings"/>
              <a:buChar char=""/>
              <a:tabLst>
                <a:tab pos="357505" algn="l"/>
                <a:tab pos="358140" algn="l"/>
              </a:tabLst>
            </a:pPr>
            <a:r>
              <a:rPr spc="-5" dirty="0"/>
              <a:t>By </a:t>
            </a:r>
            <a:r>
              <a:rPr dirty="0"/>
              <a:t>clone() </a:t>
            </a:r>
            <a:r>
              <a:rPr spc="-5" dirty="0"/>
              <a:t>method </a:t>
            </a:r>
            <a:r>
              <a:rPr dirty="0"/>
              <a:t>of Object</a:t>
            </a:r>
            <a:r>
              <a:rPr spc="-5" dirty="0"/>
              <a:t> </a:t>
            </a:r>
            <a:r>
              <a:rPr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5334000" y="2209800"/>
            <a:ext cx="3810000" cy="4390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3488" y="6509932"/>
            <a:ext cx="24637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5"/>
                </a:spcBef>
              </a:pPr>
              <a:t>11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93480" cy="457200"/>
          </a:xfrm>
          <a:custGeom>
            <a:avLst/>
            <a:gdLst/>
            <a:ahLst/>
            <a:cxnLst/>
            <a:rect l="l" t="t" r="r" b="b"/>
            <a:pathLst>
              <a:path w="8793480" h="457200">
                <a:moveTo>
                  <a:pt x="0" y="457200"/>
                </a:moveTo>
                <a:lnTo>
                  <a:pt x="8793480" y="457200"/>
                </a:lnTo>
                <a:lnTo>
                  <a:pt x="879348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509" y="31191"/>
            <a:ext cx="7900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FF0000"/>
                </a:solidFill>
                <a:latin typeface="Tahoma"/>
                <a:cs typeface="Tahoma"/>
              </a:rPr>
              <a:t>Copying values </a:t>
            </a:r>
            <a:r>
              <a:rPr sz="4000" b="0" spc="-10" dirty="0">
                <a:solidFill>
                  <a:srgbClr val="FF0000"/>
                </a:solidFill>
                <a:latin typeface="Tahoma"/>
                <a:cs typeface="Tahoma"/>
              </a:rPr>
              <a:t>without</a:t>
            </a:r>
            <a:r>
              <a:rPr sz="4000" b="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000" b="0" dirty="0">
                <a:solidFill>
                  <a:srgbClr val="FF0000"/>
                </a:solidFill>
                <a:latin typeface="Tahoma"/>
                <a:cs typeface="Tahoma"/>
              </a:rPr>
              <a:t>constructor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985773"/>
            <a:ext cx="84550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FFCF00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We can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copy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the values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of one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object into another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by  assigning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the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objects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values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to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another object.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In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this case,  there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is no need to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create the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constructor.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2133600"/>
            <a:ext cx="457200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3488" y="6509932"/>
            <a:ext cx="24637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5"/>
                </a:spcBef>
              </a:pPr>
              <a:t>12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45" y="281686"/>
            <a:ext cx="83940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4604" marR="5080" indent="-381254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FF0000"/>
                </a:solidFill>
                <a:latin typeface="Tahoma"/>
                <a:cs typeface="Tahoma"/>
              </a:rPr>
              <a:t>Difference between </a:t>
            </a:r>
            <a:r>
              <a:rPr sz="3200" b="0" spc="-5" dirty="0">
                <a:solidFill>
                  <a:srgbClr val="FF0000"/>
                </a:solidFill>
                <a:latin typeface="Tahoma"/>
                <a:cs typeface="Tahoma"/>
              </a:rPr>
              <a:t>constructor </a:t>
            </a:r>
            <a:r>
              <a:rPr sz="3200" b="0" dirty="0">
                <a:solidFill>
                  <a:srgbClr val="FF0000"/>
                </a:solidFill>
                <a:latin typeface="Tahoma"/>
                <a:cs typeface="Tahoma"/>
              </a:rPr>
              <a:t>and method in  java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905000"/>
            <a:ext cx="80772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03488" y="6509932"/>
            <a:ext cx="24637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5"/>
                </a:spcBef>
              </a:pPr>
              <a:t>13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36650"/>
            <a:ext cx="8074659" cy="24955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7620" indent="-3429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Constructor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special method </a:t>
            </a:r>
            <a:r>
              <a:rPr sz="2000" dirty="0">
                <a:latin typeface="Times New Roman"/>
                <a:cs typeface="Times New Roman"/>
              </a:rPr>
              <a:t>that gets </a:t>
            </a:r>
            <a:r>
              <a:rPr sz="2000" spc="-5" dirty="0">
                <a:latin typeface="Times New Roman"/>
                <a:cs typeface="Times New Roman"/>
              </a:rPr>
              <a:t>invoked “automatically” at the  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of object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creation.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280"/>
              </a:lnSpc>
              <a:spcBef>
                <a:spcPts val="20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Constructor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normally </a:t>
            </a: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for initializing objects with default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unless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values are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supplied.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Constructor has the </a:t>
            </a:r>
            <a:r>
              <a:rPr sz="2000" spc="-5" dirty="0">
                <a:latin typeface="Times New Roman"/>
                <a:cs typeface="Times New Roman"/>
              </a:rPr>
              <a:t>same name as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Constructor cannot return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280"/>
              </a:lnSpc>
              <a:spcBef>
                <a:spcPts val="2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than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constructor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long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they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signature </a:t>
            </a:r>
            <a:r>
              <a:rPr sz="2000" spc="-5" dirty="0">
                <a:latin typeface="Times New Roman"/>
                <a:cs typeface="Times New Roman"/>
              </a:rPr>
              <a:t>(i.e., different </a:t>
            </a:r>
            <a:r>
              <a:rPr sz="2000" dirty="0">
                <a:latin typeface="Times New Roman"/>
                <a:cs typeface="Times New Roman"/>
              </a:rPr>
              <a:t>input </a:t>
            </a:r>
            <a:r>
              <a:rPr sz="2000" spc="-5" dirty="0">
                <a:latin typeface="Times New Roman"/>
                <a:cs typeface="Times New Roman"/>
              </a:rPr>
              <a:t>arguments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syntax).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3886200"/>
            <a:ext cx="5676900" cy="2318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793480" cy="990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8595" rIns="0" bIns="0" rtlCol="0">
            <a:spAutoFit/>
          </a:bodyPr>
          <a:lstStyle/>
          <a:p>
            <a:pPr marL="768985">
              <a:lnSpc>
                <a:spcPct val="100000"/>
              </a:lnSpc>
              <a:spcBef>
                <a:spcPts val="1485"/>
              </a:spcBef>
            </a:pPr>
            <a:r>
              <a:rPr sz="4000" b="0" spc="-10" dirty="0">
                <a:solidFill>
                  <a:srgbClr val="FF0000"/>
                </a:solidFill>
                <a:latin typeface="Tahoma"/>
                <a:cs typeface="Tahoma"/>
              </a:rPr>
              <a:t>Defining </a:t>
            </a:r>
            <a:r>
              <a:rPr sz="4000" b="0" spc="-5" dirty="0">
                <a:solidFill>
                  <a:srgbClr val="FF0000"/>
                </a:solidFill>
                <a:latin typeface="Tahoma"/>
                <a:cs typeface="Tahoma"/>
              </a:rPr>
              <a:t>a Constructor:</a:t>
            </a:r>
            <a:r>
              <a:rPr sz="4000" b="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000" b="0" spc="-10" dirty="0">
                <a:solidFill>
                  <a:srgbClr val="FF0000"/>
                </a:solidFill>
                <a:latin typeface="Tahoma"/>
                <a:cs typeface="Tahoma"/>
              </a:rPr>
              <a:t>Example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371600"/>
            <a:ext cx="6396355" cy="47828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18159" marR="3954779" indent="-426720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Courier New"/>
                <a:cs typeface="Courier New"/>
              </a:rPr>
              <a:t>public class Counter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CounterIndex;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//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Constructor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Counter()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CounterIndex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//Methods to update </a:t>
            </a:r>
            <a:r>
              <a:rPr sz="1400" spc="-10" dirty="0">
                <a:latin typeface="Courier New"/>
                <a:cs typeface="Courier New"/>
              </a:rPr>
              <a:t>or </a:t>
            </a:r>
            <a:r>
              <a:rPr sz="1400" spc="-5" dirty="0">
                <a:latin typeface="Courier New"/>
                <a:cs typeface="Courier New"/>
              </a:rPr>
              <a:t>access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counter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public void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increase()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CounterIndex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CounterIndex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public void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decrease()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CounterIndex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CounterIndex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getCounterIndex()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R="2797810" algn="ctr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return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CounterIndex;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793480" cy="990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8595" rIns="0" bIns="0" rtlCol="0">
            <a:spAutoFit/>
          </a:bodyPr>
          <a:lstStyle/>
          <a:p>
            <a:pPr marL="768985">
              <a:lnSpc>
                <a:spcPct val="100000"/>
              </a:lnSpc>
              <a:spcBef>
                <a:spcPts val="1485"/>
              </a:spcBef>
            </a:pPr>
            <a:r>
              <a:rPr sz="4000" b="0" spc="-10" dirty="0">
                <a:solidFill>
                  <a:srgbClr val="FF0000"/>
                </a:solidFill>
                <a:latin typeface="Tahoma"/>
                <a:cs typeface="Tahoma"/>
              </a:rPr>
              <a:t>Defining </a:t>
            </a:r>
            <a:r>
              <a:rPr sz="4000" b="0" spc="-5" dirty="0">
                <a:solidFill>
                  <a:srgbClr val="FF0000"/>
                </a:solidFill>
                <a:latin typeface="Tahoma"/>
                <a:cs typeface="Tahoma"/>
              </a:rPr>
              <a:t>a Constructor:</a:t>
            </a:r>
            <a:r>
              <a:rPr sz="4000" b="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000" b="0" spc="-10" dirty="0">
                <a:solidFill>
                  <a:srgbClr val="FF0000"/>
                </a:solidFill>
                <a:latin typeface="Tahoma"/>
                <a:cs typeface="Tahoma"/>
              </a:rPr>
              <a:t>Example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371600"/>
            <a:ext cx="6396355" cy="47828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18159" marR="3954779" indent="-426720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Courier New"/>
                <a:cs typeface="Courier New"/>
              </a:rPr>
              <a:t>public class Counter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CounterIndex;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//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Constructor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4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Counter()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CounterIndex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0;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//Methods to update </a:t>
            </a:r>
            <a:r>
              <a:rPr sz="1400" spc="-10" dirty="0">
                <a:latin typeface="Courier New"/>
                <a:cs typeface="Courier New"/>
              </a:rPr>
              <a:t>or </a:t>
            </a:r>
            <a:r>
              <a:rPr sz="1400" spc="-5" dirty="0">
                <a:latin typeface="Courier New"/>
                <a:cs typeface="Courier New"/>
              </a:rPr>
              <a:t>access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counter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public void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increase()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CounterIndex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CounterIndex </a:t>
            </a:r>
            <a:r>
              <a:rPr sz="1400" dirty="0">
                <a:latin typeface="Courier New"/>
                <a:cs typeface="Courier New"/>
              </a:rPr>
              <a:t>+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public void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decrease()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4361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CounterIndex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5" dirty="0">
                <a:latin typeface="Courier New"/>
                <a:cs typeface="Courier New"/>
              </a:rPr>
              <a:t>CounterIndex </a:t>
            </a:r>
            <a:r>
              <a:rPr sz="1400" dirty="0">
                <a:latin typeface="Courier New"/>
                <a:cs typeface="Courier New"/>
              </a:rPr>
              <a:t>-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5" dirty="0">
                <a:latin typeface="Courier New"/>
                <a:cs typeface="Courier New"/>
              </a:rPr>
              <a:t>1;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int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getCounterIndex()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R="2797810" algn="ctr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return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CounterIndex;</a:t>
            </a:r>
            <a:endParaRPr sz="14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93480" cy="990600"/>
          </a:xfrm>
          <a:custGeom>
            <a:avLst/>
            <a:gdLst/>
            <a:ahLst/>
            <a:cxnLst/>
            <a:rect l="l" t="t" r="r" b="b"/>
            <a:pathLst>
              <a:path w="8793480" h="990600">
                <a:moveTo>
                  <a:pt x="0" y="990600"/>
                </a:moveTo>
                <a:lnTo>
                  <a:pt x="8793480" y="990600"/>
                </a:lnTo>
                <a:lnTo>
                  <a:pt x="879348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570" y="23571"/>
            <a:ext cx="79946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60425">
              <a:lnSpc>
                <a:spcPct val="100000"/>
              </a:lnSpc>
              <a:spcBef>
                <a:spcPts val="95"/>
              </a:spcBef>
              <a:tabLst>
                <a:tab pos="4132579" algn="l"/>
              </a:tabLst>
            </a:pPr>
            <a:r>
              <a:rPr sz="4000" b="0" dirty="0">
                <a:solidFill>
                  <a:srgbClr val="FF0000"/>
                </a:solidFill>
                <a:latin typeface="Tahoma"/>
                <a:cs typeface="Tahoma"/>
              </a:rPr>
              <a:t>Trace </a:t>
            </a:r>
            <a:r>
              <a:rPr sz="4000" b="0" spc="-5" dirty="0">
                <a:solidFill>
                  <a:srgbClr val="FF0000"/>
                </a:solidFill>
                <a:latin typeface="Tahoma"/>
                <a:cs typeface="Tahoma"/>
              </a:rPr>
              <a:t>counter	</a:t>
            </a:r>
            <a:r>
              <a:rPr sz="4000" b="0" spc="-10" dirty="0">
                <a:solidFill>
                  <a:srgbClr val="FF0000"/>
                </a:solidFill>
                <a:latin typeface="Tahoma"/>
                <a:cs typeface="Tahoma"/>
              </a:rPr>
              <a:t>value </a:t>
            </a:r>
            <a:r>
              <a:rPr sz="4000" b="0" dirty="0">
                <a:solidFill>
                  <a:srgbClr val="FF0000"/>
                </a:solidFill>
                <a:latin typeface="Tahoma"/>
                <a:cs typeface="Tahoma"/>
              </a:rPr>
              <a:t>at </a:t>
            </a:r>
            <a:r>
              <a:rPr sz="4000" b="0" spc="-10" dirty="0">
                <a:solidFill>
                  <a:srgbClr val="FF0000"/>
                </a:solidFill>
                <a:latin typeface="Tahoma"/>
                <a:cs typeface="Tahoma"/>
              </a:rPr>
              <a:t>each  statement </a:t>
            </a:r>
            <a:r>
              <a:rPr sz="4000" b="0" spc="-5" dirty="0">
                <a:solidFill>
                  <a:srgbClr val="FF0000"/>
                </a:solidFill>
                <a:latin typeface="Tahoma"/>
                <a:cs typeface="Tahoma"/>
              </a:rPr>
              <a:t>and What is the output</a:t>
            </a:r>
            <a:r>
              <a:rPr sz="4000" b="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000" b="0" spc="-5" dirty="0">
                <a:solidFill>
                  <a:srgbClr val="FF0000"/>
                </a:solidFill>
                <a:latin typeface="Tahoma"/>
                <a:cs typeface="Tahoma"/>
              </a:rPr>
              <a:t>?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17244" y="1652981"/>
            <a:ext cx="551624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class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MyClass</a:t>
            </a:r>
            <a:r>
              <a:rPr sz="18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public static </a:t>
            </a:r>
            <a:r>
              <a:rPr sz="1800" spc="-10" dirty="0">
                <a:solidFill>
                  <a:srgbClr val="0000FF"/>
                </a:solidFill>
                <a:latin typeface="Tahoma"/>
                <a:cs typeface="Tahoma"/>
              </a:rPr>
              <a:t>void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main(String</a:t>
            </a:r>
            <a:r>
              <a:rPr sz="18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args[])</a:t>
            </a:r>
            <a:endParaRPr sz="1800">
              <a:latin typeface="Tahoma"/>
              <a:cs typeface="Tahoma"/>
            </a:endParaRPr>
          </a:p>
          <a:p>
            <a:pPr marL="155575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583565" marR="132270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Counter counter1 =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new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Counter();  counter1.increase();</a:t>
            </a:r>
            <a:endParaRPr sz="1800">
              <a:latin typeface="Tahoma"/>
              <a:cs typeface="Tahoma"/>
            </a:endParaRPr>
          </a:p>
          <a:p>
            <a:pPr marL="58356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int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counter1.getCounterIndex();</a:t>
            </a:r>
            <a:endParaRPr sz="1800">
              <a:latin typeface="Tahoma"/>
              <a:cs typeface="Tahoma"/>
            </a:endParaRPr>
          </a:p>
          <a:p>
            <a:pPr marL="58356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counter1.increase();</a:t>
            </a:r>
            <a:endParaRPr sz="1800">
              <a:latin typeface="Tahoma"/>
              <a:cs typeface="Tahoma"/>
            </a:endParaRPr>
          </a:p>
          <a:p>
            <a:pPr marL="583565" marR="125857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int b = counter1.getCounterIndex();  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if ( a </a:t>
            </a: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&gt; b</a:t>
            </a: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 )</a:t>
            </a:r>
            <a:endParaRPr sz="1800">
              <a:latin typeface="Tahoma"/>
              <a:cs typeface="Tahoma"/>
            </a:endParaRPr>
          </a:p>
          <a:p>
            <a:pPr marL="115506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counter1.increase();</a:t>
            </a:r>
            <a:endParaRPr sz="1800">
              <a:latin typeface="Tahoma"/>
              <a:cs typeface="Tahoma"/>
            </a:endParaRPr>
          </a:p>
          <a:p>
            <a:pPr marL="58356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else</a:t>
            </a:r>
            <a:endParaRPr sz="1800">
              <a:latin typeface="Tahoma"/>
              <a:cs typeface="Tahoma"/>
            </a:endParaRPr>
          </a:p>
          <a:p>
            <a:pPr marL="115506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counter1.decrease();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Tahoma"/>
                <a:cs typeface="Tahoma"/>
              </a:rPr>
              <a:t>System.out.println(counter1.getCounterIndex());</a:t>
            </a:r>
            <a:endParaRPr sz="1800">
              <a:latin typeface="Tahoma"/>
              <a:cs typeface="Tahoma"/>
            </a:endParaRPr>
          </a:p>
          <a:p>
            <a:pPr marL="155575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52400"/>
            <a:ext cx="8793480" cy="16306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7480" rIns="0" bIns="0" rtlCol="0">
            <a:spAutoFit/>
          </a:bodyPr>
          <a:lstStyle/>
          <a:p>
            <a:pPr marL="525145">
              <a:lnSpc>
                <a:spcPct val="100000"/>
              </a:lnSpc>
              <a:spcBef>
                <a:spcPts val="1240"/>
              </a:spcBef>
            </a:pPr>
            <a:r>
              <a:rPr sz="4400" dirty="0">
                <a:solidFill>
                  <a:srgbClr val="FF0000"/>
                </a:solidFill>
                <a:latin typeface="Tahoma"/>
                <a:cs typeface="Tahoma"/>
              </a:rPr>
              <a:t>Java parameterized</a:t>
            </a:r>
            <a:r>
              <a:rPr sz="44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FF0000"/>
                </a:solidFill>
                <a:latin typeface="Tahoma"/>
                <a:cs typeface="Tahoma"/>
              </a:rPr>
              <a:t>constructor</a:t>
            </a:r>
            <a:endParaRPr sz="4400">
              <a:latin typeface="Tahoma"/>
              <a:cs typeface="Tahoma"/>
            </a:endParaRPr>
          </a:p>
          <a:p>
            <a:pPr marL="243840" marR="1280795">
              <a:lnSpc>
                <a:spcPct val="100000"/>
              </a:lnSpc>
              <a:spcBef>
                <a:spcPts val="1630"/>
              </a:spcBef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constructor that </a:t>
            </a:r>
            <a:r>
              <a:rPr sz="1800" spc="-10" dirty="0">
                <a:latin typeface="Verdana"/>
                <a:cs typeface="Verdana"/>
              </a:rPr>
              <a:t>have parameters </a:t>
            </a:r>
            <a:r>
              <a:rPr sz="1800" dirty="0">
                <a:latin typeface="Verdana"/>
                <a:cs typeface="Verdana"/>
              </a:rPr>
              <a:t>is known as </a:t>
            </a:r>
            <a:r>
              <a:rPr sz="1800" spc="-10" dirty="0">
                <a:latin typeface="Verdana"/>
                <a:cs typeface="Verdana"/>
              </a:rPr>
              <a:t>parameterized  </a:t>
            </a:r>
            <a:r>
              <a:rPr sz="1800" spc="-25" dirty="0">
                <a:latin typeface="Verdana"/>
                <a:cs typeface="Verdana"/>
              </a:rPr>
              <a:t>constructor.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860245"/>
            <a:ext cx="4258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Why use </a:t>
            </a:r>
            <a:r>
              <a:rPr sz="1800" b="1" dirty="0">
                <a:latin typeface="Tahoma"/>
                <a:cs typeface="Tahoma"/>
              </a:rPr>
              <a:t>parameterized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constructor?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2209800"/>
            <a:ext cx="8001000" cy="6400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 marR="12065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Verdana"/>
                <a:cs typeface="Verdana"/>
              </a:rPr>
              <a:t>Parameterized </a:t>
            </a:r>
            <a:r>
              <a:rPr sz="1800" spc="-5" dirty="0">
                <a:latin typeface="Verdana"/>
                <a:cs typeface="Verdana"/>
              </a:rPr>
              <a:t>constructor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used to provide different values to the  </a:t>
            </a:r>
            <a:r>
              <a:rPr sz="1800" dirty="0">
                <a:latin typeface="Verdana"/>
                <a:cs typeface="Verdana"/>
              </a:rPr>
              <a:t>distinct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2895600"/>
            <a:ext cx="5105400" cy="3639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793480" cy="685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 marL="1407160">
              <a:lnSpc>
                <a:spcPct val="100000"/>
              </a:lnSpc>
              <a:spcBef>
                <a:spcPts val="40"/>
              </a:spcBef>
            </a:pPr>
            <a:r>
              <a:rPr b="0" dirty="0">
                <a:solidFill>
                  <a:srgbClr val="FF0000"/>
                </a:solidFill>
                <a:latin typeface="Tahoma"/>
                <a:cs typeface="Tahoma"/>
              </a:rPr>
              <a:t>Constructor</a:t>
            </a:r>
            <a:r>
              <a:rPr b="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FF0000"/>
                </a:solidFill>
                <a:latin typeface="Tahoma"/>
                <a:cs typeface="Tahoma"/>
              </a:rPr>
              <a:t>Overloading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67130"/>
            <a:ext cx="83788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FFCF00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Constructor overloading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technique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Java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which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class can have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any 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number of constructors that differ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parameter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lists.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compiler  differentiates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these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constructors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taking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into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account the number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of 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parameters in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list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and their</a:t>
            </a:r>
            <a:r>
              <a:rPr sz="20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type.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6423" y="6522632"/>
            <a:ext cx="97790" cy="215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1144" y="2133598"/>
            <a:ext cx="4486656" cy="4629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793480" cy="990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7480" rIns="0" bIns="0" rtlCol="0">
            <a:spAutoFit/>
          </a:bodyPr>
          <a:lstStyle/>
          <a:p>
            <a:pPr marL="1802130">
              <a:lnSpc>
                <a:spcPct val="100000"/>
              </a:lnSpc>
              <a:spcBef>
                <a:spcPts val="1240"/>
              </a:spcBef>
            </a:pPr>
            <a:r>
              <a:rPr b="0" dirty="0">
                <a:solidFill>
                  <a:srgbClr val="FF0000"/>
                </a:solidFill>
                <a:latin typeface="Tahoma"/>
                <a:cs typeface="Tahoma"/>
              </a:rPr>
              <a:t>Multiple</a:t>
            </a:r>
            <a:r>
              <a:rPr b="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FF0000"/>
                </a:solidFill>
                <a:latin typeface="Tahoma"/>
                <a:cs typeface="Tahoma"/>
              </a:rPr>
              <a:t>Constructors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697177"/>
            <a:ext cx="7780020" cy="3636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89535" indent="-342265">
              <a:lnSpc>
                <a:spcPct val="100000"/>
              </a:lnSpc>
              <a:spcBef>
                <a:spcPts val="105"/>
              </a:spcBef>
              <a:buClr>
                <a:srgbClr val="FFCF00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0000FF"/>
                </a:solidFill>
                <a:latin typeface="Tahoma"/>
                <a:cs typeface="Tahoma"/>
              </a:rPr>
              <a:t>Sometimes want to </a:t>
            </a:r>
            <a:r>
              <a:rPr sz="3200" dirty="0">
                <a:solidFill>
                  <a:srgbClr val="0000FF"/>
                </a:solidFill>
                <a:latin typeface="Tahoma"/>
                <a:cs typeface="Tahoma"/>
              </a:rPr>
              <a:t>initialize in a number  of different </a:t>
            </a:r>
            <a:r>
              <a:rPr sz="3200" spc="-5" dirty="0">
                <a:solidFill>
                  <a:srgbClr val="0000FF"/>
                </a:solidFill>
                <a:latin typeface="Tahoma"/>
                <a:cs typeface="Tahoma"/>
              </a:rPr>
              <a:t>ways, </a:t>
            </a:r>
            <a:r>
              <a:rPr sz="3200" dirty="0">
                <a:solidFill>
                  <a:srgbClr val="0000FF"/>
                </a:solidFill>
                <a:latin typeface="Tahoma"/>
                <a:cs typeface="Tahoma"/>
              </a:rPr>
              <a:t>depending on  </a:t>
            </a:r>
            <a:r>
              <a:rPr sz="3200" spc="-5" dirty="0">
                <a:solidFill>
                  <a:srgbClr val="0000FF"/>
                </a:solidFill>
                <a:latin typeface="Tahoma"/>
                <a:cs typeface="Tahoma"/>
              </a:rPr>
              <a:t>circumstance.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CF00"/>
              </a:buClr>
              <a:buFont typeface="Wingdings"/>
              <a:buChar char=""/>
            </a:pPr>
            <a:endParaRPr sz="465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Clr>
                <a:srgbClr val="FFCF00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00FF"/>
                </a:solidFill>
                <a:latin typeface="Tahoma"/>
                <a:cs typeface="Tahoma"/>
              </a:rPr>
              <a:t>This </a:t>
            </a:r>
            <a:r>
              <a:rPr sz="3200" spc="-5" dirty="0">
                <a:solidFill>
                  <a:srgbClr val="0000FF"/>
                </a:solidFill>
                <a:latin typeface="Tahoma"/>
                <a:cs typeface="Tahoma"/>
              </a:rPr>
              <a:t>can </a:t>
            </a:r>
            <a:r>
              <a:rPr sz="3200" dirty="0">
                <a:solidFill>
                  <a:srgbClr val="0000FF"/>
                </a:solidFill>
                <a:latin typeface="Tahoma"/>
                <a:cs typeface="Tahoma"/>
              </a:rPr>
              <a:t>be </a:t>
            </a:r>
            <a:r>
              <a:rPr sz="3200" spc="-5" dirty="0">
                <a:solidFill>
                  <a:srgbClr val="0000FF"/>
                </a:solidFill>
                <a:latin typeface="Tahoma"/>
                <a:cs typeface="Tahoma"/>
              </a:rPr>
              <a:t>supported </a:t>
            </a:r>
            <a:r>
              <a:rPr sz="3200" dirty="0">
                <a:solidFill>
                  <a:srgbClr val="0000FF"/>
                </a:solidFill>
                <a:latin typeface="Tahoma"/>
                <a:cs typeface="Tahoma"/>
              </a:rPr>
              <a:t>by having multiple  </a:t>
            </a:r>
            <a:r>
              <a:rPr sz="3200" spc="-5" dirty="0">
                <a:solidFill>
                  <a:srgbClr val="0000FF"/>
                </a:solidFill>
                <a:latin typeface="Tahoma"/>
                <a:cs typeface="Tahoma"/>
              </a:rPr>
              <a:t>constructors </a:t>
            </a:r>
            <a:r>
              <a:rPr sz="3200" dirty="0">
                <a:solidFill>
                  <a:srgbClr val="0000FF"/>
                </a:solidFill>
                <a:latin typeface="Tahoma"/>
                <a:cs typeface="Tahoma"/>
              </a:rPr>
              <a:t>having different input  arguments.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793480" cy="990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7480" rIns="0" bIns="0" rtlCol="0">
            <a:spAutoFit/>
          </a:bodyPr>
          <a:lstStyle/>
          <a:p>
            <a:pPr marL="1802130">
              <a:lnSpc>
                <a:spcPct val="100000"/>
              </a:lnSpc>
              <a:spcBef>
                <a:spcPts val="1240"/>
              </a:spcBef>
            </a:pPr>
            <a:r>
              <a:rPr b="0" dirty="0">
                <a:solidFill>
                  <a:srgbClr val="FF0000"/>
                </a:solidFill>
                <a:latin typeface="Tahoma"/>
                <a:cs typeface="Tahoma"/>
              </a:rPr>
              <a:t>Multiple</a:t>
            </a:r>
            <a:r>
              <a:rPr b="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FF0000"/>
                </a:solidFill>
                <a:latin typeface="Tahoma"/>
                <a:cs typeface="Tahoma"/>
              </a:rPr>
              <a:t>Constructors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1447800"/>
            <a:ext cx="7239000" cy="4064635"/>
          </a:xfrm>
          <a:custGeom>
            <a:avLst/>
            <a:gdLst/>
            <a:ahLst/>
            <a:cxnLst/>
            <a:rect l="l" t="t" r="r" b="b"/>
            <a:pathLst>
              <a:path w="7239000" h="4064635">
                <a:moveTo>
                  <a:pt x="0" y="4064508"/>
                </a:moveTo>
                <a:lnTo>
                  <a:pt x="7239000" y="4064508"/>
                </a:lnTo>
                <a:lnTo>
                  <a:pt x="7239000" y="0"/>
                </a:lnTo>
                <a:lnTo>
                  <a:pt x="0" y="0"/>
                </a:lnTo>
                <a:lnTo>
                  <a:pt x="0" y="40645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1471930"/>
            <a:ext cx="671957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public </a:t>
            </a:r>
            <a:r>
              <a:rPr sz="2000" spc="-5" dirty="0">
                <a:latin typeface="Times New Roman"/>
                <a:cs typeface="Times New Roman"/>
              </a:rPr>
              <a:t>class </a:t>
            </a:r>
            <a:r>
              <a:rPr sz="2000" dirty="0">
                <a:latin typeface="Times New Roman"/>
                <a:cs typeface="Times New Roman"/>
              </a:rPr>
              <a:t>Circle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39814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public double </a:t>
            </a:r>
            <a:r>
              <a:rPr sz="2000" spc="-25" dirty="0">
                <a:latin typeface="Times New Roman"/>
                <a:cs typeface="Times New Roman"/>
              </a:rPr>
              <a:t>x,y,r; </a:t>
            </a:r>
            <a:r>
              <a:rPr sz="2000" dirty="0">
                <a:latin typeface="Times New Roman"/>
                <a:cs typeface="Times New Roman"/>
              </a:rPr>
              <a:t>//instance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</a:t>
            </a:r>
            <a:endParaRPr sz="20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//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Constructors</a:t>
            </a:r>
            <a:endParaRPr sz="2000">
              <a:latin typeface="Times New Roman"/>
              <a:cs typeface="Times New Roman"/>
            </a:endParaRPr>
          </a:p>
          <a:p>
            <a:pPr marL="784860" marR="5080" indent="-387350">
              <a:lnSpc>
                <a:spcPct val="100000"/>
              </a:lnSpc>
            </a:pPr>
            <a:r>
              <a:rPr sz="2000" dirty="0">
                <a:solidFill>
                  <a:srgbClr val="FB0028"/>
                </a:solidFill>
                <a:latin typeface="Times New Roman"/>
                <a:cs typeface="Times New Roman"/>
              </a:rPr>
              <a:t>public Circle(double centreX, </a:t>
            </a:r>
            <a:r>
              <a:rPr sz="2000" spc="5" dirty="0">
                <a:solidFill>
                  <a:srgbClr val="FB0028"/>
                </a:solidFill>
                <a:latin typeface="Times New Roman"/>
                <a:cs typeface="Times New Roman"/>
              </a:rPr>
              <a:t>double </a:t>
            </a:r>
            <a:r>
              <a:rPr sz="2000" spc="-35" dirty="0">
                <a:solidFill>
                  <a:srgbClr val="FB0028"/>
                </a:solidFill>
                <a:latin typeface="Times New Roman"/>
                <a:cs typeface="Times New Roman"/>
              </a:rPr>
              <a:t>cenreY, </a:t>
            </a:r>
            <a:r>
              <a:rPr sz="2000" spc="5" dirty="0">
                <a:solidFill>
                  <a:srgbClr val="FB0028"/>
                </a:solidFill>
                <a:latin typeface="Times New Roman"/>
                <a:cs typeface="Times New Roman"/>
              </a:rPr>
              <a:t>double </a:t>
            </a:r>
            <a:r>
              <a:rPr sz="2000" dirty="0">
                <a:solidFill>
                  <a:srgbClr val="FB0028"/>
                </a:solidFill>
                <a:latin typeface="Times New Roman"/>
                <a:cs typeface="Times New Roman"/>
              </a:rPr>
              <a:t>radius)</a:t>
            </a:r>
            <a:r>
              <a:rPr sz="2000" spc="-254" dirty="0">
                <a:solidFill>
                  <a:srgbClr val="FB00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B0028"/>
                </a:solidFill>
                <a:latin typeface="Times New Roman"/>
                <a:cs typeface="Times New Roman"/>
              </a:rPr>
              <a:t>{  x = centreX; y = centreY; r =</a:t>
            </a:r>
            <a:r>
              <a:rPr sz="2000" spc="-95" dirty="0">
                <a:solidFill>
                  <a:srgbClr val="FB00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B0028"/>
                </a:solidFill>
                <a:latin typeface="Times New Roman"/>
                <a:cs typeface="Times New Roman"/>
              </a:rPr>
              <a:t>radius;</a:t>
            </a:r>
            <a:endParaRPr sz="2000">
              <a:latin typeface="Times New Roman"/>
              <a:cs typeface="Times New Roman"/>
            </a:endParaRPr>
          </a:p>
          <a:p>
            <a:pPr marL="398145">
              <a:lnSpc>
                <a:spcPct val="100000"/>
              </a:lnSpc>
            </a:pPr>
            <a:r>
              <a:rPr sz="2000" dirty="0">
                <a:solidFill>
                  <a:srgbClr val="FB0028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398145">
              <a:lnSpc>
                <a:spcPct val="100000"/>
              </a:lnSpc>
            </a:pPr>
            <a:r>
              <a:rPr sz="2000" dirty="0">
                <a:solidFill>
                  <a:srgbClr val="FB0028"/>
                </a:solidFill>
                <a:latin typeface="Times New Roman"/>
                <a:cs typeface="Times New Roman"/>
              </a:rPr>
              <a:t>public Circle(double radius) { x=0; y=0; r = radius;</a:t>
            </a:r>
            <a:r>
              <a:rPr sz="2000" spc="-229" dirty="0">
                <a:solidFill>
                  <a:srgbClr val="FB00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B0028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39814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B0028"/>
                </a:solidFill>
                <a:latin typeface="Times New Roman"/>
                <a:cs typeface="Times New Roman"/>
              </a:rPr>
              <a:t>public Circle() { x=0; </a:t>
            </a:r>
            <a:r>
              <a:rPr sz="2000" spc="-5" dirty="0">
                <a:solidFill>
                  <a:srgbClr val="FB0028"/>
                </a:solidFill>
                <a:latin typeface="Times New Roman"/>
                <a:cs typeface="Times New Roman"/>
              </a:rPr>
              <a:t>y=0; </a:t>
            </a:r>
            <a:r>
              <a:rPr sz="2000" dirty="0">
                <a:solidFill>
                  <a:srgbClr val="FB0028"/>
                </a:solidFill>
                <a:latin typeface="Times New Roman"/>
                <a:cs typeface="Times New Roman"/>
              </a:rPr>
              <a:t>r=1.0;</a:t>
            </a:r>
            <a:r>
              <a:rPr sz="2000" spc="-145" dirty="0">
                <a:solidFill>
                  <a:srgbClr val="FB00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B0028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//Methods </a:t>
            </a:r>
            <a:r>
              <a:rPr sz="2000" dirty="0">
                <a:latin typeface="Times New Roman"/>
                <a:cs typeface="Times New Roman"/>
              </a:rPr>
              <a:t>to return </a:t>
            </a:r>
            <a:r>
              <a:rPr sz="2000" spc="-5" dirty="0">
                <a:latin typeface="Times New Roman"/>
                <a:cs typeface="Times New Roman"/>
              </a:rPr>
              <a:t>circumference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</a:t>
            </a:r>
            <a:endParaRPr sz="2000">
              <a:latin typeface="Times New Roman"/>
              <a:cs typeface="Times New Roman"/>
            </a:endParaRPr>
          </a:p>
          <a:p>
            <a:pPr marL="39814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public double </a:t>
            </a:r>
            <a:r>
              <a:rPr sz="2000" spc="-5" dirty="0">
                <a:latin typeface="Times New Roman"/>
                <a:cs typeface="Times New Roman"/>
              </a:rPr>
              <a:t>circumference() </a:t>
            </a:r>
            <a:r>
              <a:rPr sz="2000" dirty="0">
                <a:latin typeface="Times New Roman"/>
                <a:cs typeface="Times New Roman"/>
              </a:rPr>
              <a:t>{ return 2*3.14*r;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39814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public </a:t>
            </a:r>
            <a:r>
              <a:rPr sz="2000" spc="5" dirty="0">
                <a:latin typeface="Times New Roman"/>
                <a:cs typeface="Times New Roman"/>
              </a:rPr>
              <a:t>double </a:t>
            </a:r>
            <a:r>
              <a:rPr sz="2000" dirty="0">
                <a:latin typeface="Times New Roman"/>
                <a:cs typeface="Times New Roman"/>
              </a:rPr>
              <a:t>area() { return 3.14 * r * r;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643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Constructor</vt:lpstr>
      <vt:lpstr>Defining a Constructor: Example</vt:lpstr>
      <vt:lpstr>Defining a Constructor: Example</vt:lpstr>
      <vt:lpstr>Trace counter value at each  statement and What is the output ?</vt:lpstr>
      <vt:lpstr>Slide 6</vt:lpstr>
      <vt:lpstr>Constructor Overloading</vt:lpstr>
      <vt:lpstr>Multiple Constructors</vt:lpstr>
      <vt:lpstr>Multiple Constructors</vt:lpstr>
      <vt:lpstr>Initializing with constructors</vt:lpstr>
      <vt:lpstr>Java Copy Constructor</vt:lpstr>
      <vt:lpstr>Copying values without constructor</vt:lpstr>
      <vt:lpstr>Difference between constructor and method in 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CK</cp:lastModifiedBy>
  <cp:revision>1</cp:revision>
  <dcterms:created xsi:type="dcterms:W3CDTF">2019-04-09T07:46:17Z</dcterms:created>
  <dcterms:modified xsi:type="dcterms:W3CDTF">2019-04-09T07:51:25Z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2019-04-09T00:00:00Z</vt:filetime>
  </property>
</Properties>
</file>