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2" r:id="rId6"/>
    <p:sldId id="261" r:id="rId7"/>
    <p:sldId id="259" r:id="rId8"/>
    <p:sldId id="266" r:id="rId9"/>
    <p:sldId id="267" r:id="rId10"/>
    <p:sldId id="268" r:id="rId11"/>
    <p:sldId id="269" r:id="rId12"/>
    <p:sldId id="263"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8E53123-644C-470E-8C5C-D8AC29762131}" type="datetimeFigureOut">
              <a:rPr lang="en-US" smtClean="0"/>
              <a:t>10-Apr-21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12400E6-2E56-431F-9499-30E70ACBF249}"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E53123-644C-470E-8C5C-D8AC29762131}" type="datetimeFigureOut">
              <a:rPr lang="en-US" smtClean="0"/>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400E6-2E56-431F-9499-30E70ACBF24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12400E6-2E56-431F-9499-30E70ACBF249}"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E53123-644C-470E-8C5C-D8AC29762131}" type="datetimeFigureOut">
              <a:rPr lang="en-US" smtClean="0"/>
              <a:t>10-Apr-21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8E53123-644C-470E-8C5C-D8AC29762131}" type="datetimeFigureOut">
              <a:rPr lang="en-US" smtClean="0"/>
              <a:t>10-Apr-21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12400E6-2E56-431F-9499-30E70ACBF249}"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8E53123-644C-470E-8C5C-D8AC29762131}" type="datetimeFigureOut">
              <a:rPr lang="en-US" smtClean="0"/>
              <a:t>10-Apr-21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12400E6-2E56-431F-9499-30E70ACBF249}"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8E53123-644C-470E-8C5C-D8AC29762131}" type="datetimeFigureOut">
              <a:rPr lang="en-US" smtClean="0"/>
              <a:t>10-Apr-21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400E6-2E56-431F-9499-30E70ACBF249}"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8E53123-644C-470E-8C5C-D8AC29762131}" type="datetimeFigureOut">
              <a:rPr lang="en-US" smtClean="0"/>
              <a:t>10-Apr-21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12400E6-2E56-431F-9499-30E70ACBF249}"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E53123-644C-470E-8C5C-D8AC29762131}" type="datetimeFigureOut">
              <a:rPr lang="en-US" smtClean="0"/>
              <a:t>10-Apr-21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12400E6-2E56-431F-9499-30E70ACBF2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8E53123-644C-470E-8C5C-D8AC29762131}" type="datetimeFigureOut">
              <a:rPr lang="en-US" smtClean="0"/>
              <a:t>10-Apr-21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12400E6-2E56-431F-9499-30E70ACBF2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12400E6-2E56-431F-9499-30E70ACBF249}"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8E53123-644C-470E-8C5C-D8AC29762131}" type="datetimeFigureOut">
              <a:rPr lang="en-US" smtClean="0"/>
              <a:t>10-Apr-21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12400E6-2E56-431F-9499-30E70ACBF249}"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8E53123-644C-470E-8C5C-D8AC29762131}" type="datetimeFigureOut">
              <a:rPr lang="en-US" smtClean="0"/>
              <a:t>10-Apr-21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8E53123-644C-470E-8C5C-D8AC29762131}" type="datetimeFigureOut">
              <a:rPr lang="en-US" smtClean="0"/>
              <a:t>10-Apr-21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12400E6-2E56-431F-9499-30E70ACBF249}"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ctr">
            <a:normAutofit/>
          </a:bodyPr>
          <a:lstStyle/>
          <a:p>
            <a:r>
              <a:rPr lang="en-US" sz="4000" dirty="0" smtClean="0"/>
              <a:t>Basic concepts of computer</a:t>
            </a:r>
            <a:endParaRPr lang="en-US" sz="4000" dirty="0"/>
          </a:p>
        </p:txBody>
      </p:sp>
      <p:sp>
        <p:nvSpPr>
          <p:cNvPr id="2" name="Title 1"/>
          <p:cNvSpPr>
            <a:spLocks noGrp="1"/>
          </p:cNvSpPr>
          <p:nvPr>
            <p:ph type="ctrTitle"/>
          </p:nvPr>
        </p:nvSpPr>
        <p:spPr>
          <a:xfrm>
            <a:off x="685800" y="381000"/>
            <a:ext cx="7772400" cy="1143000"/>
          </a:xfrm>
        </p:spPr>
        <p:txBody>
          <a:bodyPr anchor="ctr"/>
          <a:lstStyle/>
          <a:p>
            <a:r>
              <a:rPr lang="en-US" b="1" dirty="0" smtClean="0"/>
              <a:t>Computer Fundamentals</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a:bodyPr>
          <a:lstStyle/>
          <a:p>
            <a:r>
              <a:rPr lang="en-US" b="1" dirty="0" smtClean="0"/>
              <a:t>Definition of CPU</a:t>
            </a:r>
            <a:endParaRPr lang="en-US" b="1" dirty="0"/>
          </a:p>
        </p:txBody>
      </p:sp>
      <p:sp>
        <p:nvSpPr>
          <p:cNvPr id="3" name="Content Placeholder 2"/>
          <p:cNvSpPr>
            <a:spLocks noGrp="1"/>
          </p:cNvSpPr>
          <p:nvPr>
            <p:ph sz="quarter" idx="1"/>
          </p:nvPr>
        </p:nvSpPr>
        <p:spPr>
          <a:xfrm>
            <a:off x="301752" y="1527048"/>
            <a:ext cx="8503920" cy="4797552"/>
          </a:xfrm>
        </p:spPr>
        <p:txBody>
          <a:bodyPr>
            <a:normAutofit fontScale="92500" lnSpcReduction="10000"/>
          </a:bodyPr>
          <a:lstStyle/>
          <a:p>
            <a:pPr algn="just"/>
            <a:r>
              <a:rPr lang="en-US" sz="2200" dirty="0"/>
              <a:t>A Central Processing Unit is also called a </a:t>
            </a:r>
            <a:r>
              <a:rPr lang="en-US" sz="2200" b="1" dirty="0"/>
              <a:t>processor</a:t>
            </a:r>
            <a:r>
              <a:rPr lang="en-US" sz="2200" dirty="0"/>
              <a:t>, </a:t>
            </a:r>
            <a:r>
              <a:rPr lang="en-US" sz="2200" b="1" dirty="0"/>
              <a:t>central processor</a:t>
            </a:r>
            <a:r>
              <a:rPr lang="en-US" sz="2200" dirty="0"/>
              <a:t>, or </a:t>
            </a:r>
            <a:r>
              <a:rPr lang="en-US" sz="2200" b="1" dirty="0"/>
              <a:t>microprocessor</a:t>
            </a:r>
            <a:r>
              <a:rPr lang="en-US" sz="2200" dirty="0"/>
              <a:t>. It carries out all the important functions of a computer. </a:t>
            </a:r>
            <a:endParaRPr lang="en-US" sz="2200" dirty="0" smtClean="0"/>
          </a:p>
          <a:p>
            <a:pPr algn="just"/>
            <a:endParaRPr lang="en-US" sz="2200" dirty="0" smtClean="0"/>
          </a:p>
          <a:p>
            <a:pPr algn="just"/>
            <a:r>
              <a:rPr lang="en-US" sz="2200" dirty="0" smtClean="0"/>
              <a:t>It </a:t>
            </a:r>
            <a:r>
              <a:rPr lang="en-US" sz="2200" dirty="0"/>
              <a:t>receives instructions from both the hardware and active software and produces output accordingly. </a:t>
            </a:r>
            <a:endParaRPr lang="en-US" sz="2200" dirty="0" smtClean="0"/>
          </a:p>
          <a:p>
            <a:pPr algn="just"/>
            <a:endParaRPr lang="en-US" sz="2200" dirty="0" smtClean="0"/>
          </a:p>
          <a:p>
            <a:pPr algn="just"/>
            <a:r>
              <a:rPr lang="en-US" sz="2200" dirty="0" smtClean="0"/>
              <a:t>It </a:t>
            </a:r>
            <a:r>
              <a:rPr lang="en-US" sz="2200" dirty="0"/>
              <a:t>stores all important programs like operating systems and application software. </a:t>
            </a:r>
            <a:endParaRPr lang="en-US" sz="2200" dirty="0" smtClean="0"/>
          </a:p>
          <a:p>
            <a:pPr algn="just"/>
            <a:endParaRPr lang="en-US" sz="2200" dirty="0" smtClean="0"/>
          </a:p>
          <a:p>
            <a:pPr algn="just"/>
            <a:r>
              <a:rPr lang="en-US" sz="2200" dirty="0" smtClean="0"/>
              <a:t>CPU </a:t>
            </a:r>
            <a:r>
              <a:rPr lang="en-US" sz="2200" dirty="0"/>
              <a:t>also helps Input and output devices to communicate with each other. </a:t>
            </a:r>
            <a:endParaRPr lang="en-US" sz="2200" dirty="0" smtClean="0"/>
          </a:p>
          <a:p>
            <a:pPr algn="just"/>
            <a:endParaRPr lang="en-US" sz="2200" dirty="0" smtClean="0"/>
          </a:p>
          <a:p>
            <a:pPr algn="just"/>
            <a:r>
              <a:rPr lang="en-US" sz="2200" dirty="0" smtClean="0"/>
              <a:t>Owing </a:t>
            </a:r>
            <a:r>
              <a:rPr lang="en-US" sz="2200" dirty="0"/>
              <a:t>to these features of CPU, it is often referred to as the brain of the computer.</a:t>
            </a:r>
            <a:endParaRPr lang="en-US" sz="2000" b="1" dirty="0" smtClean="0">
              <a:solidFill>
                <a:srgbClr val="C00000"/>
              </a:solidFill>
            </a:endParaRPr>
          </a:p>
        </p:txBody>
      </p:sp>
    </p:spTree>
    <p:extLst>
      <p:ext uri="{BB962C8B-B14F-4D97-AF65-F5344CB8AC3E}">
        <p14:creationId xmlns:p14="http://schemas.microsoft.com/office/powerpoint/2010/main" val="1301174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a:bodyPr>
          <a:lstStyle/>
          <a:p>
            <a:r>
              <a:rPr lang="en-US" b="1" dirty="0" smtClean="0"/>
              <a:t>Definition of CPU</a:t>
            </a:r>
            <a:endParaRPr lang="en-US" b="1" dirty="0"/>
          </a:p>
        </p:txBody>
      </p:sp>
      <p:sp>
        <p:nvSpPr>
          <p:cNvPr id="3" name="Content Placeholder 2"/>
          <p:cNvSpPr>
            <a:spLocks noGrp="1"/>
          </p:cNvSpPr>
          <p:nvPr>
            <p:ph type="body" sz="half" idx="4294967295"/>
          </p:nvPr>
        </p:nvSpPr>
        <p:spPr>
          <a:xfrm>
            <a:off x="381000" y="1447800"/>
            <a:ext cx="8458200" cy="2438400"/>
          </a:xfrm>
        </p:spPr>
        <p:txBody>
          <a:bodyPr>
            <a:normAutofit/>
          </a:bodyPr>
          <a:lstStyle/>
          <a:p>
            <a:pPr algn="just"/>
            <a:r>
              <a:rPr lang="en-US" sz="2000" dirty="0" smtClean="0"/>
              <a:t>A CPU has three components –</a:t>
            </a:r>
          </a:p>
          <a:p>
            <a:pPr marL="617220" lvl="1" indent="-342900" algn="just">
              <a:buFont typeface="+mj-lt"/>
              <a:buAutoNum type="arabicPeriod"/>
            </a:pPr>
            <a:r>
              <a:rPr lang="en-US" sz="2000" dirty="0">
                <a:solidFill>
                  <a:schemeClr val="bg2">
                    <a:lumMod val="50000"/>
                  </a:schemeClr>
                </a:solidFill>
              </a:rPr>
              <a:t>ALU (Arithmetic Logic Unit)</a:t>
            </a:r>
          </a:p>
          <a:p>
            <a:pPr marL="617220" lvl="1" indent="-342900" algn="just">
              <a:buFont typeface="+mj-lt"/>
              <a:buAutoNum type="arabicPeriod"/>
            </a:pPr>
            <a:r>
              <a:rPr lang="en-US" sz="2000" dirty="0">
                <a:solidFill>
                  <a:schemeClr val="bg2">
                    <a:lumMod val="50000"/>
                  </a:schemeClr>
                </a:solidFill>
              </a:rPr>
              <a:t>Control Unit</a:t>
            </a:r>
          </a:p>
          <a:p>
            <a:pPr marL="617220" lvl="1" indent="-342900" algn="just">
              <a:buFont typeface="+mj-lt"/>
              <a:buAutoNum type="arabicPeriod"/>
            </a:pPr>
            <a:r>
              <a:rPr lang="en-US" sz="2000" dirty="0">
                <a:solidFill>
                  <a:schemeClr val="bg2">
                    <a:lumMod val="50000"/>
                  </a:schemeClr>
                </a:solidFill>
              </a:rPr>
              <a:t>Memory or Storage Unit</a:t>
            </a:r>
          </a:p>
          <a:p>
            <a:pPr marL="617220" lvl="1" indent="-342900" algn="just">
              <a:buFont typeface="+mj-lt"/>
              <a:buAutoNum type="arabicPeriod"/>
            </a:pPr>
            <a:endParaRPr lang="en-US" sz="1800" dirty="0" smtClean="0"/>
          </a:p>
        </p:txBody>
      </p:sp>
      <p:pic>
        <p:nvPicPr>
          <p:cNvPr id="5" name="Picture 4" descr="block-diagram-of-computer.jpg"/>
          <p:cNvPicPr>
            <a:picLocks noChangeAspect="1"/>
          </p:cNvPicPr>
          <p:nvPr/>
        </p:nvPicPr>
        <p:blipFill>
          <a:blip r:embed="rId2"/>
          <a:srcRect b="15039"/>
          <a:stretch>
            <a:fillRect/>
          </a:stretch>
        </p:blipFill>
        <p:spPr>
          <a:xfrm>
            <a:off x="1295400" y="2971800"/>
            <a:ext cx="6411290" cy="3276600"/>
          </a:xfrm>
          <a:prstGeom prst="rect">
            <a:avLst/>
          </a:prstGeom>
        </p:spPr>
      </p:pic>
    </p:spTree>
    <p:extLst>
      <p:ext uri="{BB962C8B-B14F-4D97-AF65-F5344CB8AC3E}">
        <p14:creationId xmlns:p14="http://schemas.microsoft.com/office/powerpoint/2010/main" val="53995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534400" cy="1107996"/>
          </a:xfrm>
          <a:prstGeom prst="rect">
            <a:avLst/>
          </a:prstGeom>
          <a:noFill/>
        </p:spPr>
        <p:txBody>
          <a:bodyPr wrap="square" rtlCol="0">
            <a:spAutoFit/>
          </a:bodyPr>
          <a:lstStyle/>
          <a:p>
            <a:pPr algn="ctr">
              <a:spcBef>
                <a:spcPct val="0"/>
              </a:spcBef>
            </a:pPr>
            <a:r>
              <a:rPr lang="en-US" sz="3300" b="1" dirty="0">
                <a:solidFill>
                  <a:schemeClr val="accent3">
                    <a:shade val="75000"/>
                  </a:schemeClr>
                </a:solidFill>
                <a:latin typeface="+mj-lt"/>
                <a:ea typeface="+mj-ea"/>
                <a:cs typeface="+mj-cs"/>
              </a:rPr>
              <a:t>What do you mean by </a:t>
            </a:r>
            <a:r>
              <a:rPr lang="en-US" sz="3300" b="1" dirty="0" smtClean="0">
                <a:solidFill>
                  <a:schemeClr val="accent3">
                    <a:shade val="75000"/>
                  </a:schemeClr>
                </a:solidFill>
                <a:latin typeface="+mj-lt"/>
                <a:ea typeface="+mj-ea"/>
                <a:cs typeface="+mj-cs"/>
              </a:rPr>
              <a:t>ALU </a:t>
            </a:r>
          </a:p>
          <a:p>
            <a:pPr algn="ctr">
              <a:spcBef>
                <a:spcPct val="0"/>
              </a:spcBef>
            </a:pPr>
            <a:r>
              <a:rPr lang="en-US" sz="2800" b="1" dirty="0" smtClean="0">
                <a:solidFill>
                  <a:schemeClr val="accent3">
                    <a:shade val="75000"/>
                  </a:schemeClr>
                </a:solidFill>
                <a:latin typeface="+mj-lt"/>
                <a:ea typeface="+mj-ea"/>
                <a:cs typeface="+mj-cs"/>
              </a:rPr>
              <a:t>(Arithmetic Logic Unit</a:t>
            </a:r>
            <a:r>
              <a:rPr lang="en-US" sz="2800" b="1" dirty="0">
                <a:solidFill>
                  <a:schemeClr val="accent3">
                    <a:shade val="75000"/>
                  </a:schemeClr>
                </a:solidFill>
                <a:latin typeface="+mj-lt"/>
                <a:ea typeface="+mj-ea"/>
                <a:cs typeface="+mj-cs"/>
              </a:rPr>
              <a:t>)</a:t>
            </a:r>
            <a:r>
              <a:rPr lang="en-US" sz="3300" b="1" dirty="0">
                <a:solidFill>
                  <a:schemeClr val="accent3">
                    <a:shade val="75000"/>
                  </a:schemeClr>
                </a:solidFill>
                <a:latin typeface="+mj-lt"/>
                <a:ea typeface="+mj-ea"/>
                <a:cs typeface="+mj-cs"/>
              </a:rPr>
              <a:t>?</a:t>
            </a:r>
          </a:p>
        </p:txBody>
      </p:sp>
      <p:sp>
        <p:nvSpPr>
          <p:cNvPr id="4" name="TextBox 3"/>
          <p:cNvSpPr txBox="1"/>
          <p:nvPr/>
        </p:nvSpPr>
        <p:spPr>
          <a:xfrm>
            <a:off x="304800" y="1460242"/>
            <a:ext cx="8534400"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It is the arithmetic logic unit, which performs arithmetic and logical functions. </a:t>
            </a:r>
            <a:endParaRPr lang="en-US" sz="2000" dirty="0" smtClean="0"/>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Arithmetic </a:t>
            </a:r>
            <a:r>
              <a:rPr lang="en-US" sz="2000" dirty="0"/>
              <a:t>functions include addition, subtraction, multiplication division, and comparisons. </a:t>
            </a:r>
            <a:endParaRPr lang="en-US" sz="2000" dirty="0" smtClean="0"/>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Logical </a:t>
            </a:r>
            <a:r>
              <a:rPr lang="en-US" sz="2000" dirty="0"/>
              <a:t>functions mainly include selecting, comparing, and merging the data. </a:t>
            </a:r>
            <a:endParaRPr lang="en-US" sz="2000" dirty="0" smtClean="0"/>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A </a:t>
            </a:r>
            <a:r>
              <a:rPr lang="en-US" sz="2000" dirty="0"/>
              <a:t>CPU may contain more than one ALU. Furthermore, ALUs can be used for maintaining timers that help run the computer</a:t>
            </a:r>
            <a:r>
              <a:rPr lang="en-US" sz="2000" dirty="0" smtClean="0"/>
              <a:t>.</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In </a:t>
            </a:r>
            <a:r>
              <a:rPr lang="en-US" sz="2000" dirty="0"/>
              <a:t>some microprocessor architectures, the ALU is divided into the </a:t>
            </a:r>
            <a:r>
              <a:rPr lang="en-US" sz="2000" b="1" dirty="0"/>
              <a:t>arithmetic unit </a:t>
            </a:r>
            <a:r>
              <a:rPr lang="en-US" sz="2000" dirty="0"/>
              <a:t>(AU) and the </a:t>
            </a:r>
            <a:r>
              <a:rPr lang="en-US" sz="2000" b="1" dirty="0"/>
              <a:t>logic unit </a:t>
            </a:r>
            <a:r>
              <a:rPr lang="en-US" sz="2000" dirty="0"/>
              <a:t>(LU</a:t>
            </a:r>
            <a:r>
              <a:rPr lang="en-US" sz="2000" dirty="0" smtClean="0"/>
              <a:t>).</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ALU </a:t>
            </a:r>
            <a:r>
              <a:rPr lang="en-US" sz="2000" dirty="0"/>
              <a:t>is also known as an </a:t>
            </a:r>
            <a:r>
              <a:rPr lang="en-US" sz="2000" b="1" dirty="0"/>
              <a:t>Integer Unit</a:t>
            </a:r>
            <a:r>
              <a:rPr lang="en-US" sz="2000" dirty="0"/>
              <a:t> (IU).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38200"/>
            <a:ext cx="8534400" cy="4665975"/>
          </a:xfrm>
          <a:prstGeom prst="rect">
            <a:avLst/>
          </a:prstGeom>
        </p:spPr>
      </p:pic>
      <p:sp>
        <p:nvSpPr>
          <p:cNvPr id="4" name="TextBox 3"/>
          <p:cNvSpPr txBox="1"/>
          <p:nvPr/>
        </p:nvSpPr>
        <p:spPr>
          <a:xfrm>
            <a:off x="1828800" y="5816025"/>
            <a:ext cx="5410200" cy="584775"/>
          </a:xfrm>
          <a:prstGeom prst="rect">
            <a:avLst/>
          </a:prstGeom>
          <a:noFill/>
        </p:spPr>
        <p:txBody>
          <a:bodyPr wrap="square" rtlCol="0">
            <a:spAutoFit/>
          </a:bodyPr>
          <a:lstStyle/>
          <a:p>
            <a:pPr algn="ctr"/>
            <a:r>
              <a:rPr lang="en-US" sz="3200" b="1" dirty="0">
                <a:solidFill>
                  <a:schemeClr val="bg2">
                    <a:lumMod val="50000"/>
                  </a:schemeClr>
                </a:solidFill>
              </a:rPr>
              <a:t>Block Diagram of ALU</a:t>
            </a:r>
          </a:p>
        </p:txBody>
      </p:sp>
    </p:spTree>
    <p:extLst>
      <p:ext uri="{BB962C8B-B14F-4D97-AF65-F5344CB8AC3E}">
        <p14:creationId xmlns:p14="http://schemas.microsoft.com/office/powerpoint/2010/main" val="389104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600164"/>
          </a:xfrm>
          <a:prstGeom prst="rect">
            <a:avLst/>
          </a:prstGeom>
          <a:noFill/>
        </p:spPr>
        <p:txBody>
          <a:bodyPr wrap="square" rtlCol="0">
            <a:spAutoFit/>
          </a:bodyPr>
          <a:lstStyle/>
          <a:p>
            <a:pPr algn="ctr">
              <a:spcBef>
                <a:spcPct val="0"/>
              </a:spcBef>
            </a:pPr>
            <a:r>
              <a:rPr lang="en-US" sz="3300" b="1" dirty="0">
                <a:solidFill>
                  <a:schemeClr val="accent3">
                    <a:shade val="75000"/>
                  </a:schemeClr>
                </a:solidFill>
                <a:latin typeface="+mj-lt"/>
                <a:ea typeface="+mj-ea"/>
                <a:cs typeface="+mj-cs"/>
              </a:rPr>
              <a:t>What do you mean by Control Unit?</a:t>
            </a:r>
          </a:p>
        </p:txBody>
      </p:sp>
      <p:sp>
        <p:nvSpPr>
          <p:cNvPr id="4" name="TextBox 3"/>
          <p:cNvSpPr txBox="1"/>
          <p:nvPr/>
        </p:nvSpPr>
        <p:spPr>
          <a:xfrm>
            <a:off x="304800" y="1694795"/>
            <a:ext cx="8534400"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It is the circuitry in the control unit, which makes use of electrical signals to instruct the computer system for executing already stored instructions. </a:t>
            </a:r>
            <a:endParaRPr lang="en-US" sz="2000" dirty="0" smtClean="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It </a:t>
            </a:r>
            <a:r>
              <a:rPr lang="en-US" sz="2000" dirty="0"/>
              <a:t>takes instructions from memory and then decodes and executes these instructions. </a:t>
            </a:r>
            <a:endParaRPr lang="en-US" sz="2000" dirty="0" smtClean="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So</a:t>
            </a:r>
            <a:r>
              <a:rPr lang="en-US" sz="2000" dirty="0"/>
              <a:t>, it controls and coordinates the functioning of all parts of the computer. </a:t>
            </a:r>
            <a:endParaRPr lang="en-US" sz="2000" dirty="0" smtClean="0"/>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The </a:t>
            </a:r>
            <a:r>
              <a:rPr lang="en-US" sz="2000" dirty="0"/>
              <a:t>Control Unit's main task is to maintain and regulate the flow of information across the processor. </a:t>
            </a:r>
            <a:endParaRPr lang="en-US" sz="2000" dirty="0" smtClean="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It </a:t>
            </a:r>
            <a:r>
              <a:rPr lang="en-US" sz="2000" dirty="0"/>
              <a:t>does not take part in processing and storing data.</a:t>
            </a:r>
          </a:p>
        </p:txBody>
      </p:sp>
    </p:spTree>
    <p:extLst>
      <p:ext uri="{BB962C8B-B14F-4D97-AF65-F5344CB8AC3E}">
        <p14:creationId xmlns:p14="http://schemas.microsoft.com/office/powerpoint/2010/main" val="89067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chor="ctr"/>
          <a:lstStyle/>
          <a:p>
            <a:r>
              <a:rPr lang="en-US" b="1" dirty="0" smtClean="0"/>
              <a:t>Functions of Control Unit</a:t>
            </a:r>
            <a:endParaRPr lang="en-US" b="1" dirty="0"/>
          </a:p>
        </p:txBody>
      </p:sp>
      <p:sp>
        <p:nvSpPr>
          <p:cNvPr id="4" name="Rectangle 3"/>
          <p:cNvSpPr/>
          <p:nvPr/>
        </p:nvSpPr>
        <p:spPr>
          <a:xfrm>
            <a:off x="301752" y="1492508"/>
            <a:ext cx="8534400" cy="4832092"/>
          </a:xfrm>
          <a:prstGeom prst="rect">
            <a:avLst/>
          </a:prstGeom>
        </p:spPr>
        <p:txBody>
          <a:bodyPr wrap="square">
            <a:spAutoFit/>
          </a:bodyPr>
          <a:lstStyle/>
          <a:p>
            <a:pPr algn="just"/>
            <a:r>
              <a:rPr lang="en-US" sz="2200" dirty="0"/>
              <a:t>Functions of this unit are </a:t>
            </a:r>
            <a:r>
              <a:rPr lang="en-US" sz="2200" dirty="0" smtClean="0"/>
              <a:t>– </a:t>
            </a:r>
          </a:p>
          <a:p>
            <a:pPr algn="just"/>
            <a:endParaRPr lang="en-US" sz="2000" dirty="0" smtClean="0"/>
          </a:p>
          <a:p>
            <a:pPr marL="914400" lvl="1" indent="-457200" algn="just">
              <a:buFont typeface="+mj-lt"/>
              <a:buAutoNum type="arabicPeriod"/>
            </a:pPr>
            <a:r>
              <a:rPr lang="en-US" sz="2200" dirty="0" smtClean="0"/>
              <a:t>It </a:t>
            </a:r>
            <a:r>
              <a:rPr lang="en-US" sz="2200" dirty="0"/>
              <a:t>is responsible for controlling the transfer of data and instructions among other units of a </a:t>
            </a:r>
            <a:r>
              <a:rPr lang="en-US" sz="2200" dirty="0" smtClean="0"/>
              <a:t>computer.</a:t>
            </a:r>
          </a:p>
          <a:p>
            <a:pPr marL="914400" lvl="1" indent="-457200" algn="just">
              <a:buFont typeface="+mj-lt"/>
              <a:buAutoNum type="arabicPeriod"/>
            </a:pPr>
            <a:endParaRPr lang="en-US" sz="2200" dirty="0" smtClean="0"/>
          </a:p>
          <a:p>
            <a:pPr marL="914400" lvl="1" indent="-457200" algn="just">
              <a:buFont typeface="+mj-lt"/>
              <a:buAutoNum type="arabicPeriod"/>
            </a:pPr>
            <a:r>
              <a:rPr lang="en-US" sz="2200" dirty="0" smtClean="0"/>
              <a:t>It </a:t>
            </a:r>
            <a:r>
              <a:rPr lang="en-US" sz="2200" dirty="0"/>
              <a:t>manages and coordinates all the units of the computer.</a:t>
            </a:r>
          </a:p>
          <a:p>
            <a:pPr marL="914400" lvl="1" indent="-457200" algn="just">
              <a:buFont typeface="+mj-lt"/>
              <a:buAutoNum type="arabicPeriod"/>
            </a:pPr>
            <a:endParaRPr lang="en-US" sz="2200" dirty="0" smtClean="0"/>
          </a:p>
          <a:p>
            <a:pPr marL="914400" lvl="1" indent="-457200" algn="just">
              <a:buFont typeface="+mj-lt"/>
              <a:buAutoNum type="arabicPeriod"/>
            </a:pPr>
            <a:r>
              <a:rPr lang="en-US" sz="2200" dirty="0" smtClean="0"/>
              <a:t>It </a:t>
            </a:r>
            <a:r>
              <a:rPr lang="en-US" sz="2200" dirty="0"/>
              <a:t>obtains the instructions from the memory, interprets them, and directs the operation of the computer.</a:t>
            </a:r>
          </a:p>
          <a:p>
            <a:pPr marL="914400" lvl="1" indent="-457200" algn="just">
              <a:buFont typeface="+mj-lt"/>
              <a:buAutoNum type="arabicPeriod"/>
            </a:pPr>
            <a:endParaRPr lang="en-US" sz="2200" dirty="0" smtClean="0"/>
          </a:p>
          <a:p>
            <a:pPr marL="914400" lvl="1" indent="-457200" algn="just">
              <a:buFont typeface="+mj-lt"/>
              <a:buAutoNum type="arabicPeriod"/>
            </a:pPr>
            <a:r>
              <a:rPr lang="en-US" sz="2200" dirty="0" smtClean="0"/>
              <a:t>It </a:t>
            </a:r>
            <a:r>
              <a:rPr lang="en-US" sz="2200" dirty="0"/>
              <a:t>communicates with Input/output devices for transfer of data or results from storage.</a:t>
            </a:r>
          </a:p>
          <a:p>
            <a:pPr marL="914400" lvl="1" indent="-457200" algn="just">
              <a:buFont typeface="+mj-lt"/>
              <a:buAutoNum type="arabicPeriod"/>
            </a:pPr>
            <a:endParaRPr lang="en-US" sz="2200" dirty="0" smtClean="0"/>
          </a:p>
          <a:p>
            <a:pPr marL="914400" lvl="1" indent="-457200" algn="just">
              <a:buFont typeface="+mj-lt"/>
              <a:buAutoNum type="arabicPeriod"/>
            </a:pPr>
            <a:r>
              <a:rPr lang="en-US" sz="2200" dirty="0" smtClean="0"/>
              <a:t>It </a:t>
            </a:r>
            <a:r>
              <a:rPr lang="en-US" sz="2200" dirty="0"/>
              <a:t>does not process or store data.</a:t>
            </a:r>
          </a:p>
        </p:txBody>
      </p:sp>
    </p:spTree>
    <p:extLst>
      <p:ext uri="{BB962C8B-B14F-4D97-AF65-F5344CB8AC3E}">
        <p14:creationId xmlns:p14="http://schemas.microsoft.com/office/powerpoint/2010/main" val="243112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en-US" sz="2800" dirty="0" smtClean="0"/>
              <a:t>There are two types of Control </a:t>
            </a:r>
            <a:r>
              <a:rPr lang="en-US" sz="2800" dirty="0"/>
              <a:t>Unit –</a:t>
            </a:r>
            <a:br>
              <a:rPr lang="en-US" sz="2800" dirty="0"/>
            </a:br>
            <a:r>
              <a:rPr lang="en-US" sz="2800" b="1" dirty="0">
                <a:solidFill>
                  <a:srgbClr val="002060"/>
                </a:solidFill>
              </a:rPr>
              <a:t>Hardwired Control </a:t>
            </a:r>
            <a:r>
              <a:rPr lang="en-US" sz="2800" b="1" dirty="0" smtClean="0">
                <a:solidFill>
                  <a:srgbClr val="002060"/>
                </a:solidFill>
              </a:rPr>
              <a:t>Unit</a:t>
            </a:r>
            <a:r>
              <a:rPr lang="en-US" sz="2800" b="1" dirty="0">
                <a:solidFill>
                  <a:srgbClr val="002060"/>
                </a:solidFill>
              </a:rPr>
              <a:t/>
            </a:r>
            <a:br>
              <a:rPr lang="en-US" sz="2800" b="1" dirty="0">
                <a:solidFill>
                  <a:srgbClr val="002060"/>
                </a:solidFill>
              </a:rPr>
            </a:br>
            <a:r>
              <a:rPr lang="en-US" sz="2800" b="1" dirty="0" smtClean="0">
                <a:solidFill>
                  <a:srgbClr val="002060"/>
                </a:solidFill>
              </a:rPr>
              <a:t>Micro-programmable Control Unit</a:t>
            </a:r>
            <a:endParaRPr lang="en-US" sz="2800" b="1" dirty="0">
              <a:solidFill>
                <a:srgbClr val="00206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61" b="23405"/>
          <a:stretch/>
        </p:blipFill>
        <p:spPr>
          <a:xfrm>
            <a:off x="838200" y="2819400"/>
            <a:ext cx="7752556" cy="3276600"/>
          </a:xfrm>
          <a:prstGeom prst="rect">
            <a:avLst/>
          </a:prstGeom>
        </p:spPr>
      </p:pic>
    </p:spTree>
    <p:extLst>
      <p:ext uri="{BB962C8B-B14F-4D97-AF65-F5344CB8AC3E}">
        <p14:creationId xmlns:p14="http://schemas.microsoft.com/office/powerpoint/2010/main" val="3344613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523220"/>
          </a:xfrm>
          <a:prstGeom prst="rect">
            <a:avLst/>
          </a:prstGeom>
          <a:noFill/>
        </p:spPr>
        <p:txBody>
          <a:bodyPr wrap="square" rtlCol="0">
            <a:spAutoFit/>
          </a:bodyPr>
          <a:lstStyle/>
          <a:p>
            <a:pPr algn="ctr">
              <a:spcBef>
                <a:spcPct val="0"/>
              </a:spcBef>
            </a:pPr>
            <a:r>
              <a:rPr lang="en-US" sz="2800" b="1" dirty="0">
                <a:solidFill>
                  <a:schemeClr val="accent3">
                    <a:shade val="75000"/>
                  </a:schemeClr>
                </a:solidFill>
                <a:latin typeface="+mj-lt"/>
                <a:ea typeface="+mj-ea"/>
                <a:cs typeface="+mj-cs"/>
              </a:rPr>
              <a:t>What do you mean by </a:t>
            </a:r>
            <a:r>
              <a:rPr lang="en-US" sz="2800" b="1" dirty="0" smtClean="0">
                <a:solidFill>
                  <a:schemeClr val="accent3">
                    <a:shade val="75000"/>
                  </a:schemeClr>
                </a:solidFill>
                <a:latin typeface="+mj-lt"/>
                <a:ea typeface="+mj-ea"/>
                <a:cs typeface="+mj-cs"/>
              </a:rPr>
              <a:t>Memory/Storage Unit?</a:t>
            </a:r>
            <a:endParaRPr lang="en-US" sz="2800" b="1" dirty="0">
              <a:solidFill>
                <a:schemeClr val="accent3">
                  <a:shade val="75000"/>
                </a:schemeClr>
              </a:solidFill>
              <a:latin typeface="+mj-lt"/>
              <a:ea typeface="+mj-ea"/>
              <a:cs typeface="+mj-cs"/>
            </a:endParaRPr>
          </a:p>
        </p:txBody>
      </p:sp>
      <p:sp>
        <p:nvSpPr>
          <p:cNvPr id="4" name="TextBox 3"/>
          <p:cNvSpPr txBox="1"/>
          <p:nvPr/>
        </p:nvSpPr>
        <p:spPr>
          <a:xfrm>
            <a:off x="304800" y="1619845"/>
            <a:ext cx="8534400" cy="4632037"/>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a:t>Memory </a:t>
            </a:r>
            <a:r>
              <a:rPr lang="en-US" sz="2200" b="1" dirty="0" smtClean="0"/>
              <a:t>Unit </a:t>
            </a:r>
            <a:r>
              <a:rPr lang="en-US" sz="2200" dirty="0"/>
              <a:t>is a component of a computer system. It is used to store data, instructions and </a:t>
            </a:r>
            <a:r>
              <a:rPr lang="en-US" sz="2200" dirty="0" smtClean="0"/>
              <a:t>information. It </a:t>
            </a:r>
            <a:r>
              <a:rPr lang="en-US" sz="2200" dirty="0"/>
              <a:t>is actually a work area of computer, where the CPU stores the </a:t>
            </a:r>
            <a:r>
              <a:rPr lang="en-US" sz="2200" dirty="0" smtClean="0"/>
              <a:t>data </a:t>
            </a:r>
            <a:r>
              <a:rPr lang="en-US" sz="2200" dirty="0"/>
              <a:t>and instruction</a:t>
            </a:r>
            <a:r>
              <a:rPr lang="en-US" sz="2200" dirty="0" smtClean="0"/>
              <a:t>.</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smtClean="0"/>
              <a:t>It </a:t>
            </a:r>
            <a:r>
              <a:rPr lang="en-US" sz="2200" dirty="0"/>
              <a:t>is also known as a </a:t>
            </a:r>
            <a:r>
              <a:rPr lang="en-US" sz="2200" b="1" dirty="0"/>
              <a:t>main/primary/internal</a:t>
            </a:r>
            <a:r>
              <a:rPr lang="en-US" sz="2200" dirty="0"/>
              <a:t> memory</a:t>
            </a:r>
            <a:r>
              <a:rPr lang="en-US" sz="2200" dirty="0" smtClean="0"/>
              <a:t>.</a:t>
            </a:r>
          </a:p>
          <a:p>
            <a:pPr marL="342900" indent="-342900" algn="just">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There are two types of memory </a:t>
            </a:r>
            <a:r>
              <a:rPr lang="en-US" sz="2200" dirty="0" smtClean="0"/>
              <a:t>–</a:t>
            </a:r>
          </a:p>
          <a:p>
            <a:pPr marL="342900" indent="-342900">
              <a:buFont typeface="Arial" panose="020B0604020202020204" pitchFamily="34" charset="0"/>
              <a:buChar char="•"/>
            </a:pPr>
            <a:endParaRPr lang="en-US" sz="2200" dirty="0"/>
          </a:p>
          <a:p>
            <a:pPr marL="731520" lvl="1" indent="-457200" algn="just">
              <a:buFont typeface="+mj-lt"/>
              <a:buAutoNum type="arabicPeriod"/>
            </a:pPr>
            <a:r>
              <a:rPr lang="en-US" sz="1700" b="1" dirty="0">
                <a:solidFill>
                  <a:srgbClr val="C00000"/>
                </a:solidFill>
              </a:rPr>
              <a:t>Read Only Memory (ROM) -</a:t>
            </a:r>
            <a:r>
              <a:rPr lang="en-US" sz="1700" b="1" dirty="0"/>
              <a:t> </a:t>
            </a:r>
            <a:r>
              <a:rPr lang="en-US" sz="1700" dirty="0"/>
              <a:t>ROM is a part of the memory unit. This is read only memory. It can not be used to written. ROM is used in situations where the data must be held permanently.</a:t>
            </a:r>
          </a:p>
          <a:p>
            <a:pPr marL="731520" lvl="1" indent="-457200" algn="just">
              <a:buFont typeface="+mj-lt"/>
              <a:buAutoNum type="arabicPeriod"/>
            </a:pPr>
            <a:endParaRPr lang="en-US" sz="1700" dirty="0"/>
          </a:p>
          <a:p>
            <a:pPr marL="731520" lvl="1" indent="-457200" algn="just">
              <a:buFont typeface="+mj-lt"/>
              <a:buAutoNum type="arabicPeriod"/>
            </a:pPr>
            <a:r>
              <a:rPr lang="en-US" sz="1700" b="1" dirty="0">
                <a:solidFill>
                  <a:srgbClr val="C00000"/>
                </a:solidFill>
              </a:rPr>
              <a:t>Random Access Memory (RAM) -</a:t>
            </a:r>
            <a:r>
              <a:rPr lang="en-US" sz="1700" dirty="0"/>
              <a:t> RAM is also part of memory unit. It is used for temporary storage of program data. Its data is lost when power is turned off. </a:t>
            </a:r>
          </a:p>
        </p:txBody>
      </p:sp>
    </p:spTree>
    <p:extLst>
      <p:ext uri="{BB962C8B-B14F-4D97-AF65-F5344CB8AC3E}">
        <p14:creationId xmlns:p14="http://schemas.microsoft.com/office/powerpoint/2010/main" val="3027593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57200"/>
            <a:ext cx="8534400" cy="530352"/>
          </a:xfrm>
        </p:spPr>
        <p:txBody>
          <a:bodyPr>
            <a:normAutofit/>
          </a:bodyPr>
          <a:lstStyle/>
          <a:p>
            <a:r>
              <a:rPr lang="en-US" sz="2800" b="1" dirty="0"/>
              <a:t>Structure of Memory/Storage Unit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016" y="1524000"/>
            <a:ext cx="6163871" cy="4757738"/>
          </a:xfrm>
          <a:prstGeom prst="rect">
            <a:avLst/>
          </a:prstGeom>
        </p:spPr>
      </p:pic>
    </p:spTree>
    <p:extLst>
      <p:ext uri="{BB962C8B-B14F-4D97-AF65-F5344CB8AC3E}">
        <p14:creationId xmlns:p14="http://schemas.microsoft.com/office/powerpoint/2010/main" val="23460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52400"/>
            <a:ext cx="8534400" cy="530225"/>
          </a:xfrm>
        </p:spPr>
        <p:txBody>
          <a:bodyPr>
            <a:normAutofit/>
          </a:bodyPr>
          <a:lstStyle/>
          <a:p>
            <a:r>
              <a:rPr lang="en-US" sz="2800" b="1" dirty="0" smtClean="0"/>
              <a:t>Types of </a:t>
            </a:r>
            <a:r>
              <a:rPr lang="en-US" sz="2800" b="1" dirty="0"/>
              <a:t>Memory/Storage Unit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678143"/>
            <a:ext cx="8534400" cy="5646457"/>
          </a:xfrm>
          <a:prstGeom prst="rect">
            <a:avLst/>
          </a:prstGeom>
        </p:spPr>
      </p:pic>
    </p:spTree>
    <p:extLst>
      <p:ext uri="{BB962C8B-B14F-4D97-AF65-F5344CB8AC3E}">
        <p14:creationId xmlns:p14="http://schemas.microsoft.com/office/powerpoint/2010/main" val="927461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lstStyle/>
          <a:p>
            <a:r>
              <a:rPr lang="en-US" b="1" dirty="0" smtClean="0"/>
              <a:t>What is Computer?</a:t>
            </a:r>
            <a:endParaRPr lang="en-US" b="1" dirty="0"/>
          </a:p>
        </p:txBody>
      </p:sp>
      <p:sp>
        <p:nvSpPr>
          <p:cNvPr id="3" name="Content Placeholder 2"/>
          <p:cNvSpPr>
            <a:spLocks noGrp="1"/>
          </p:cNvSpPr>
          <p:nvPr>
            <p:ph sz="quarter" idx="1"/>
          </p:nvPr>
        </p:nvSpPr>
        <p:spPr>
          <a:xfrm>
            <a:off x="301752" y="1527048"/>
            <a:ext cx="8503920" cy="4721352"/>
          </a:xfrm>
        </p:spPr>
        <p:txBody>
          <a:bodyPr>
            <a:normAutofit/>
          </a:bodyPr>
          <a:lstStyle/>
          <a:p>
            <a:pPr algn="just"/>
            <a:r>
              <a:rPr lang="en-US" sz="2000" dirty="0" smtClean="0"/>
              <a:t>The computer is an electronic device that takes input from the user and processes these data under the control of a set of instructions (called program) and gives the result (output) and saves it future use. </a:t>
            </a:r>
          </a:p>
          <a:p>
            <a:pPr algn="just"/>
            <a:endParaRPr lang="en-US" sz="2000" dirty="0" smtClean="0"/>
          </a:p>
          <a:p>
            <a:pPr algn="just"/>
            <a:r>
              <a:rPr lang="en-US" sz="2000" dirty="0" smtClean="0"/>
              <a:t>It can process both numerical and non-numerical (arithmetic and logical) calculations.</a:t>
            </a:r>
          </a:p>
          <a:p>
            <a:pPr algn="just"/>
            <a:endParaRPr lang="en-US" sz="2000" dirty="0" smtClean="0"/>
          </a:p>
          <a:p>
            <a:pPr algn="just"/>
            <a:r>
              <a:rPr lang="en-US" sz="2000" dirty="0" smtClean="0"/>
              <a:t>The term computer is derived from the Latin term ‘</a:t>
            </a:r>
            <a:r>
              <a:rPr lang="en-US" sz="2000" b="1" dirty="0" err="1" smtClean="0"/>
              <a:t>computare</a:t>
            </a:r>
            <a:r>
              <a:rPr lang="en-US" sz="2000" dirty="0" smtClean="0"/>
              <a:t>’, this means </a:t>
            </a:r>
            <a:r>
              <a:rPr lang="en-US" sz="2000" b="1" dirty="0" smtClean="0"/>
              <a:t>to calculate</a:t>
            </a:r>
            <a:r>
              <a:rPr lang="en-US" sz="2000" dirty="0" smtClean="0"/>
              <a:t> or </a:t>
            </a:r>
            <a:r>
              <a:rPr lang="en-US" sz="2000" b="1" dirty="0" smtClean="0"/>
              <a:t>programmable machine</a:t>
            </a:r>
            <a:r>
              <a:rPr lang="en-US" sz="2000" dirty="0" smtClean="0"/>
              <a:t>.</a:t>
            </a:r>
          </a:p>
          <a:p>
            <a:pPr algn="just"/>
            <a:endParaRPr lang="en-US" sz="2000" dirty="0" smtClean="0"/>
          </a:p>
          <a:p>
            <a:pPr algn="just"/>
            <a:r>
              <a:rPr lang="en-US" sz="2000" dirty="0" smtClean="0"/>
              <a:t>Computer can not do anything without a </a:t>
            </a:r>
            <a:r>
              <a:rPr lang="en-US" sz="2000" b="1" dirty="0" smtClean="0"/>
              <a:t>Program</a:t>
            </a:r>
            <a:r>
              <a:rPr lang="en-US" sz="2000" dirty="0" smtClean="0"/>
              <a:t>. It represents the </a:t>
            </a:r>
            <a:r>
              <a:rPr lang="en-US" sz="2000" b="1" dirty="0" smtClean="0"/>
              <a:t>decimal numbers through a string of binary digits</a:t>
            </a:r>
            <a:r>
              <a:rPr lang="en-US" sz="2000" dirty="0" smtClean="0"/>
              <a:t>.</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523220"/>
          </a:xfrm>
          <a:prstGeom prst="rect">
            <a:avLst/>
          </a:prstGeom>
          <a:noFill/>
        </p:spPr>
        <p:txBody>
          <a:bodyPr wrap="square" rtlCol="0">
            <a:spAutoFit/>
          </a:bodyPr>
          <a:lstStyle/>
          <a:p>
            <a:pPr algn="ctr">
              <a:spcBef>
                <a:spcPct val="0"/>
              </a:spcBef>
            </a:pPr>
            <a:r>
              <a:rPr lang="en-US" sz="2800" b="1" dirty="0">
                <a:solidFill>
                  <a:schemeClr val="accent3">
                    <a:shade val="75000"/>
                  </a:schemeClr>
                </a:solidFill>
                <a:latin typeface="+mj-lt"/>
                <a:ea typeface="+mj-ea"/>
                <a:cs typeface="+mj-cs"/>
              </a:rPr>
              <a:t>What is CPU Clock Speed?</a:t>
            </a:r>
          </a:p>
        </p:txBody>
      </p:sp>
      <p:sp>
        <p:nvSpPr>
          <p:cNvPr id="4" name="TextBox 3"/>
          <p:cNvSpPr txBox="1"/>
          <p:nvPr/>
        </p:nvSpPr>
        <p:spPr>
          <a:xfrm>
            <a:off x="304800" y="1600200"/>
            <a:ext cx="8534400" cy="2462213"/>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t>The clock speed of a CPU or a processor refers to the number of instructions it can process in a second. </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It is measured in </a:t>
            </a:r>
            <a:r>
              <a:rPr lang="en-US" sz="2200" b="1" dirty="0" smtClean="0"/>
              <a:t>gigahertz (GHz)</a:t>
            </a:r>
            <a:r>
              <a:rPr lang="en-US" sz="2200" dirty="0" smtClean="0"/>
              <a:t> </a:t>
            </a:r>
            <a:endParaRPr lang="en-US" sz="2200" dirty="0"/>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For example, a CPU with a clock speed of 4.0 GHz means it can process 4 billion instructions in a second. </a:t>
            </a:r>
          </a:p>
        </p:txBody>
      </p:sp>
    </p:spTree>
    <p:extLst>
      <p:ext uri="{BB962C8B-B14F-4D97-AF65-F5344CB8AC3E}">
        <p14:creationId xmlns:p14="http://schemas.microsoft.com/office/powerpoint/2010/main" val="629397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523220"/>
          </a:xfrm>
          <a:prstGeom prst="rect">
            <a:avLst/>
          </a:prstGeom>
          <a:noFill/>
        </p:spPr>
        <p:txBody>
          <a:bodyPr wrap="square" rtlCol="0">
            <a:spAutoFit/>
          </a:bodyPr>
          <a:lstStyle/>
          <a:p>
            <a:pPr algn="ctr">
              <a:spcBef>
                <a:spcPct val="0"/>
              </a:spcBef>
            </a:pPr>
            <a:r>
              <a:rPr lang="en-US" sz="2800" b="1" dirty="0" smtClean="0">
                <a:solidFill>
                  <a:schemeClr val="accent3">
                    <a:shade val="75000"/>
                  </a:schemeClr>
                </a:solidFill>
                <a:latin typeface="+mj-lt"/>
                <a:ea typeface="+mj-ea"/>
                <a:cs typeface="+mj-cs"/>
              </a:rPr>
              <a:t>Types of CPU</a:t>
            </a:r>
            <a:endParaRPr lang="en-US" sz="2800" b="1" dirty="0">
              <a:solidFill>
                <a:schemeClr val="accent3">
                  <a:shade val="75000"/>
                </a:schemeClr>
              </a:solidFill>
              <a:latin typeface="+mj-lt"/>
              <a:ea typeface="+mj-ea"/>
              <a:cs typeface="+mj-cs"/>
            </a:endParaRPr>
          </a:p>
        </p:txBody>
      </p:sp>
      <p:sp>
        <p:nvSpPr>
          <p:cNvPr id="4" name="TextBox 3"/>
          <p:cNvSpPr txBox="1"/>
          <p:nvPr/>
        </p:nvSpPr>
        <p:spPr>
          <a:xfrm>
            <a:off x="304800" y="1600200"/>
            <a:ext cx="8534400" cy="4555093"/>
          </a:xfrm>
          <a:prstGeom prst="rect">
            <a:avLst/>
          </a:prstGeom>
          <a:noFill/>
        </p:spPr>
        <p:txBody>
          <a:bodyPr wrap="square" rtlCol="0">
            <a:spAutoFit/>
          </a:bodyPr>
          <a:lstStyle/>
          <a:p>
            <a:pPr algn="just"/>
            <a:r>
              <a:rPr lang="en-US" sz="2200" dirty="0"/>
              <a:t>CPUs are mostly manufactured by Intel and AMD, each of which manufactures its own types of CPUs. </a:t>
            </a:r>
            <a:r>
              <a:rPr lang="en-US" sz="2200" dirty="0"/>
              <a:t>Some </a:t>
            </a:r>
            <a:r>
              <a:rPr lang="en-US" sz="2200" dirty="0"/>
              <a:t>of the basic types of CPUs are described </a:t>
            </a:r>
            <a:r>
              <a:rPr lang="en-US" sz="2200" dirty="0"/>
              <a:t>below –</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b="1" dirty="0"/>
              <a:t>Single Core CPU -</a:t>
            </a:r>
            <a:r>
              <a:rPr lang="en-US" sz="2200" b="1" dirty="0"/>
              <a:t> </a:t>
            </a:r>
            <a:r>
              <a:rPr lang="en-US" sz="2200" dirty="0"/>
              <a:t>Single Core is the oldest type of computer CPU, which was used in the 1970s. It has only one core to process different operations. </a:t>
            </a:r>
            <a:r>
              <a:rPr lang="en-US" sz="2200" dirty="0"/>
              <a:t>It can start only one operation at a time; the CPU switches back and forth between different sets of data streams when more than one program runs. </a:t>
            </a:r>
            <a:r>
              <a:rPr lang="en-US" sz="2200" dirty="0" smtClean="0"/>
              <a:t>So</a:t>
            </a:r>
            <a:r>
              <a:rPr lang="en-US" sz="2200" dirty="0"/>
              <a:t>, it is not suitable for multitasking as the performance will be reduced if more than one application runs. </a:t>
            </a:r>
            <a:r>
              <a:rPr lang="en-US" sz="2200" dirty="0"/>
              <a:t>The performance of these CPUs is mainly dependent on the clock speed. It is still used in various devices, such as smartphones.</a:t>
            </a:r>
          </a:p>
        </p:txBody>
      </p:sp>
    </p:spTree>
    <p:extLst>
      <p:ext uri="{BB962C8B-B14F-4D97-AF65-F5344CB8AC3E}">
        <p14:creationId xmlns:p14="http://schemas.microsoft.com/office/powerpoint/2010/main" val="351821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762000"/>
            <a:ext cx="8686800" cy="4832092"/>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a:t>Dual Core </a:t>
            </a:r>
            <a:r>
              <a:rPr lang="en-US" sz="2200" b="1" dirty="0" smtClean="0"/>
              <a:t>CPU - </a:t>
            </a:r>
            <a:r>
              <a:rPr lang="en-US" sz="2200" dirty="0" smtClean="0"/>
              <a:t>As </a:t>
            </a:r>
            <a:r>
              <a:rPr lang="en-US" sz="2200" dirty="0"/>
              <a:t>the name suggests, Dual Core CPU contains two cores in a single Integrated Circuit (IC). Although each core has its own controller and cache, they are linked together to work as a single unit and thus can perform faster than the single-core processors and can handle multitasking more efficiently than Single Core </a:t>
            </a:r>
            <a:r>
              <a:rPr lang="en-US" sz="2200" dirty="0" smtClean="0"/>
              <a:t>processors.</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b="1" dirty="0" smtClean="0"/>
              <a:t>Quad </a:t>
            </a:r>
            <a:r>
              <a:rPr lang="en-US" sz="2200" b="1" dirty="0"/>
              <a:t>Core </a:t>
            </a:r>
            <a:r>
              <a:rPr lang="en-US" sz="2200" b="1" dirty="0" smtClean="0"/>
              <a:t>CPU -</a:t>
            </a:r>
            <a:r>
              <a:rPr lang="en-US" sz="2200" dirty="0" smtClean="0"/>
              <a:t> </a:t>
            </a:r>
            <a:r>
              <a:rPr lang="en-US" sz="2200" dirty="0"/>
              <a:t>This type of CPU comes with two dual-core processors in one integrated circuit (IC) or chip. </a:t>
            </a:r>
            <a:r>
              <a:rPr lang="en-US" sz="2200" dirty="0"/>
              <a:t>So, a quad-core processor is a chip that contains four independent units called cores. These cores read and execute instructions of CPU. </a:t>
            </a:r>
            <a:r>
              <a:rPr lang="en-US" sz="2200" dirty="0"/>
              <a:t>The cores can run multiple instructions simultaneously, thereby increases the overall speed for programs that are compatible with parallel </a:t>
            </a:r>
            <a:r>
              <a:rPr lang="en-US" sz="2200" dirty="0" smtClean="0"/>
              <a:t>processing.</a:t>
            </a:r>
          </a:p>
        </p:txBody>
      </p:sp>
    </p:spTree>
    <p:extLst>
      <p:ext uri="{BB962C8B-B14F-4D97-AF65-F5344CB8AC3E}">
        <p14:creationId xmlns:p14="http://schemas.microsoft.com/office/powerpoint/2010/main" val="2550334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686800" cy="1905000"/>
          </a:xfrm>
        </p:spPr>
        <p:txBody>
          <a:bodyPr>
            <a:noAutofit/>
          </a:bodyPr>
          <a:lstStyle/>
          <a:p>
            <a:pPr algn="just"/>
            <a:r>
              <a:rPr lang="en-US" sz="1800" b="1" dirty="0" smtClean="0">
                <a:solidFill>
                  <a:schemeClr val="tx1"/>
                </a:solidFill>
                <a:latin typeface="Calibri" panose="020F0502020204030204" pitchFamily="34" charset="0"/>
                <a:cs typeface="Calibri" panose="020F0502020204030204" pitchFamily="34" charset="0"/>
              </a:rPr>
              <a:t>NOTE: </a:t>
            </a:r>
            <a:r>
              <a:rPr lang="en-US" sz="2000" b="1" dirty="0" smtClean="0">
                <a:solidFill>
                  <a:srgbClr val="002060"/>
                </a:solidFill>
                <a:latin typeface="Calibri" panose="020F0502020204030204" pitchFamily="34" charset="0"/>
                <a:cs typeface="Calibri" panose="020F0502020204030204" pitchFamily="34" charset="0"/>
              </a:rPr>
              <a:t>Quad </a:t>
            </a:r>
            <a:r>
              <a:rPr lang="en-US" sz="2000" b="1" dirty="0">
                <a:solidFill>
                  <a:srgbClr val="002060"/>
                </a:solidFill>
                <a:latin typeface="Calibri" panose="020F0502020204030204" pitchFamily="34" charset="0"/>
                <a:cs typeface="Calibri" panose="020F0502020204030204" pitchFamily="34" charset="0"/>
              </a:rPr>
              <a:t>Core CPU</a:t>
            </a:r>
            <a:r>
              <a:rPr lang="en-US" sz="2000" dirty="0">
                <a:solidFill>
                  <a:srgbClr val="002060"/>
                </a:solidFill>
                <a:latin typeface="Calibri" panose="020F0502020204030204" pitchFamily="34" charset="0"/>
                <a:cs typeface="Calibri" panose="020F0502020204030204" pitchFamily="34" charset="0"/>
              </a:rPr>
              <a:t> </a:t>
            </a:r>
            <a:r>
              <a:rPr lang="en-US" sz="1800" dirty="0">
                <a:solidFill>
                  <a:srgbClr val="002060"/>
                </a:solidFill>
                <a:latin typeface="Calibri" panose="020F0502020204030204" pitchFamily="34" charset="0"/>
                <a:cs typeface="Calibri" panose="020F0502020204030204" pitchFamily="34" charset="0"/>
              </a:rPr>
              <a:t>uses a technology that allows four independent processing units (cores) to run in parallel on a single chip. Thus by integrating multiple cores in a single CPU, higher performance can be generated without boosting the clock speed. However, the performance increases only when the computer's software supports multiprocessing. The software which supports multiprocessing divides the processing load between multiple processors instead of using one processor at a time</a:t>
            </a:r>
            <a:r>
              <a:rPr lang="en-US" sz="1800" dirty="0" smtClean="0">
                <a:solidFill>
                  <a:srgbClr val="002060"/>
                </a:solidFill>
                <a:latin typeface="Calibri" panose="020F0502020204030204" pitchFamily="34" charset="0"/>
                <a:cs typeface="Calibri" panose="020F0502020204030204" pitchFamily="34" charset="0"/>
              </a:rPr>
              <a:t>.</a:t>
            </a:r>
            <a:endParaRPr lang="en-US" sz="1800" dirty="0">
              <a:solidFill>
                <a:srgbClr val="00206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95600"/>
            <a:ext cx="8534400" cy="2971800"/>
          </a:xfrm>
          <a:prstGeom prst="rect">
            <a:avLst/>
          </a:prstGeom>
        </p:spPr>
      </p:pic>
    </p:spTree>
    <p:extLst>
      <p:ext uri="{BB962C8B-B14F-4D97-AF65-F5344CB8AC3E}">
        <p14:creationId xmlns:p14="http://schemas.microsoft.com/office/powerpoint/2010/main" val="3932538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530352"/>
          </a:xfrm>
        </p:spPr>
        <p:txBody>
          <a:bodyPr anchor="ctr">
            <a:normAutofit/>
          </a:bodyPr>
          <a:lstStyle/>
          <a:p>
            <a:r>
              <a:rPr lang="en-US" sz="2800" b="1" dirty="0"/>
              <a:t>Classification of Software</a:t>
            </a:r>
            <a:endParaRPr lang="en-US"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4000"/>
            <a:ext cx="7543800" cy="4800600"/>
          </a:xfrm>
          <a:prstGeom prst="rect">
            <a:avLst/>
          </a:prstGeom>
        </p:spPr>
      </p:pic>
      <p:sp>
        <p:nvSpPr>
          <p:cNvPr id="5" name="Rectangle 4"/>
          <p:cNvSpPr/>
          <p:nvPr/>
        </p:nvSpPr>
        <p:spPr>
          <a:xfrm>
            <a:off x="8001000" y="5257800"/>
            <a:ext cx="3048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15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8534400" cy="6063198"/>
          </a:xfrm>
          <a:prstGeom prst="rect">
            <a:avLst/>
          </a:prstGeom>
          <a:noFill/>
        </p:spPr>
        <p:txBody>
          <a:bodyPr wrap="square" rtlCol="0">
            <a:spAutoFit/>
          </a:bodyPr>
          <a:lstStyle/>
          <a:p>
            <a:pPr algn="just">
              <a:buFont typeface="Wingdings" pitchFamily="2" charset="2"/>
              <a:buChar char="q"/>
            </a:pPr>
            <a:r>
              <a:rPr lang="en-US" sz="2400" dirty="0" smtClean="0"/>
              <a:t> </a:t>
            </a:r>
            <a:r>
              <a:rPr lang="en-US" sz="2000" dirty="0" smtClean="0"/>
              <a:t>The Word ‘</a:t>
            </a:r>
            <a:r>
              <a:rPr lang="en-US" sz="2000" b="1" dirty="0" smtClean="0"/>
              <a:t>Computer</a:t>
            </a:r>
            <a:r>
              <a:rPr lang="en-US" sz="2000" dirty="0" smtClean="0"/>
              <a:t>’ usually refers to the </a:t>
            </a:r>
            <a:r>
              <a:rPr lang="en-US" sz="2000" b="1" i="1" dirty="0"/>
              <a:t>Central Processing Unit</a:t>
            </a:r>
            <a:r>
              <a:rPr lang="en-US" sz="2000" dirty="0" smtClean="0"/>
              <a:t> plus </a:t>
            </a:r>
            <a:r>
              <a:rPr lang="en-US" sz="2000" b="1" i="1" dirty="0" smtClean="0"/>
              <a:t>Internal memory</a:t>
            </a:r>
            <a:r>
              <a:rPr lang="en-US" sz="2000" dirty="0" smtClean="0"/>
              <a:t>.</a:t>
            </a:r>
          </a:p>
          <a:p>
            <a:pPr algn="just">
              <a:buFont typeface="Wingdings" pitchFamily="2" charset="2"/>
              <a:buChar char="q"/>
            </a:pPr>
            <a:endParaRPr lang="en-US" sz="2000" dirty="0" smtClean="0"/>
          </a:p>
          <a:p>
            <a:pPr algn="just">
              <a:buFont typeface="Wingdings" pitchFamily="2" charset="2"/>
              <a:buChar char="q"/>
            </a:pPr>
            <a:r>
              <a:rPr lang="en-US" sz="2000" dirty="0"/>
              <a:t> </a:t>
            </a:r>
            <a:r>
              <a:rPr lang="en-US" sz="2000" b="1" i="1" dirty="0" smtClean="0"/>
              <a:t>Charles Babbage</a:t>
            </a:r>
            <a:r>
              <a:rPr lang="en-US" sz="2000" dirty="0" smtClean="0"/>
              <a:t> is called the “</a:t>
            </a:r>
            <a:r>
              <a:rPr lang="en-US" sz="2000" b="1" dirty="0" smtClean="0"/>
              <a:t>Grand Father</a:t>
            </a:r>
            <a:r>
              <a:rPr lang="en-US" sz="2000" dirty="0" smtClean="0"/>
              <a:t>” of the computer.</a:t>
            </a:r>
          </a:p>
          <a:p>
            <a:pPr algn="just">
              <a:buFont typeface="Wingdings" pitchFamily="2" charset="2"/>
              <a:buChar char="q"/>
            </a:pPr>
            <a:r>
              <a:rPr lang="en-US" sz="2000" dirty="0"/>
              <a:t> </a:t>
            </a:r>
            <a:r>
              <a:rPr lang="en-US" sz="2000" b="1" i="1" dirty="0"/>
              <a:t>Alan </a:t>
            </a:r>
            <a:r>
              <a:rPr lang="en-US" sz="2000" b="1" i="1" dirty="0" smtClean="0"/>
              <a:t>Turing</a:t>
            </a:r>
            <a:r>
              <a:rPr lang="en-US" sz="2000" b="1" dirty="0" smtClean="0"/>
              <a:t> </a:t>
            </a:r>
            <a:r>
              <a:rPr lang="en-US" sz="2000" dirty="0" smtClean="0"/>
              <a:t>is called the “</a:t>
            </a:r>
            <a:r>
              <a:rPr lang="en-US" sz="2000" b="1" dirty="0" smtClean="0"/>
              <a:t>Father</a:t>
            </a:r>
            <a:r>
              <a:rPr lang="en-US" sz="2000" dirty="0" smtClean="0"/>
              <a:t>” of computer system.</a:t>
            </a:r>
          </a:p>
          <a:p>
            <a:pPr algn="just">
              <a:buFont typeface="Wingdings" pitchFamily="2" charset="2"/>
              <a:buChar char="q"/>
            </a:pPr>
            <a:endParaRPr lang="en-US" sz="2000" dirty="0" smtClean="0"/>
          </a:p>
          <a:p>
            <a:pPr algn="just">
              <a:buFont typeface="Wingdings" pitchFamily="2" charset="2"/>
              <a:buChar char="q"/>
            </a:pPr>
            <a:r>
              <a:rPr lang="en-US" sz="2000" dirty="0"/>
              <a:t> </a:t>
            </a:r>
            <a:r>
              <a:rPr lang="en-US" sz="2000" dirty="0" smtClean="0"/>
              <a:t>The First mechanical computer designed by Charles Babbage was called </a:t>
            </a:r>
            <a:r>
              <a:rPr lang="en-US" sz="2000" b="1" i="1" dirty="0" smtClean="0"/>
              <a:t>Analytical Engine</a:t>
            </a:r>
            <a:r>
              <a:rPr lang="en-US" sz="2000" dirty="0" smtClean="0"/>
              <a:t>. It uses read-only memory in the form of punch cards.</a:t>
            </a:r>
          </a:p>
          <a:p>
            <a:pPr algn="just">
              <a:buFont typeface="Wingdings" pitchFamily="2" charset="2"/>
              <a:buChar char="q"/>
            </a:pPr>
            <a:endParaRPr lang="en-US" sz="2000" dirty="0"/>
          </a:p>
          <a:p>
            <a:pPr algn="just">
              <a:buFont typeface="Wingdings" pitchFamily="2" charset="2"/>
              <a:buChar char="q"/>
            </a:pPr>
            <a:endParaRPr lang="en-US" sz="2000" dirty="0" smtClean="0"/>
          </a:p>
          <a:p>
            <a:pPr algn="just">
              <a:buFont typeface="Wingdings" pitchFamily="2" charset="2"/>
              <a:buChar char="q"/>
            </a:pPr>
            <a:endParaRPr lang="en-US" sz="2000" dirty="0"/>
          </a:p>
          <a:p>
            <a:pPr algn="just">
              <a:buFont typeface="Wingdings" pitchFamily="2" charset="2"/>
              <a:buChar char="q"/>
            </a:pPr>
            <a:endParaRPr lang="en-US" sz="2000" dirty="0" smtClean="0"/>
          </a:p>
          <a:p>
            <a:pPr algn="just">
              <a:buFont typeface="Wingdings" pitchFamily="2" charset="2"/>
              <a:buChar char="q"/>
            </a:pPr>
            <a:endParaRPr lang="en-US" sz="2000" dirty="0"/>
          </a:p>
          <a:p>
            <a:pPr algn="just">
              <a:buFont typeface="Wingdings" pitchFamily="2" charset="2"/>
              <a:buChar char="q"/>
            </a:pPr>
            <a:endParaRPr lang="en-US" sz="2000" dirty="0" smtClean="0"/>
          </a:p>
          <a:p>
            <a:pPr algn="just">
              <a:buFont typeface="Wingdings" pitchFamily="2" charset="2"/>
              <a:buChar char="q"/>
            </a:pPr>
            <a:endParaRPr lang="en-US" sz="2000" dirty="0"/>
          </a:p>
          <a:p>
            <a:pPr algn="just">
              <a:buFont typeface="Wingdings" pitchFamily="2" charset="2"/>
              <a:buChar char="q"/>
            </a:pPr>
            <a:endParaRPr lang="en-US" sz="2000" dirty="0" smtClean="0"/>
          </a:p>
          <a:p>
            <a:pPr algn="just"/>
            <a:endParaRPr lang="en-US" sz="2000" dirty="0" smtClean="0"/>
          </a:p>
          <a:p>
            <a:pPr algn="ctr"/>
            <a:r>
              <a:rPr lang="en-US" sz="2400" b="1" dirty="0" smtClean="0">
                <a:solidFill>
                  <a:srgbClr val="002060"/>
                </a:solidFill>
              </a:rPr>
              <a:t>Structural Diagram of a Computer System</a:t>
            </a:r>
          </a:p>
        </p:txBody>
      </p:sp>
      <p:pic>
        <p:nvPicPr>
          <p:cNvPr id="1026" name="Picture 2" descr="https://ecomputernotes.com/images/Computer.jpg"/>
          <p:cNvPicPr>
            <a:picLocks noChangeAspect="1" noChangeArrowheads="1"/>
          </p:cNvPicPr>
          <p:nvPr/>
        </p:nvPicPr>
        <p:blipFill>
          <a:blip r:embed="rId2"/>
          <a:srcRect/>
          <a:stretch>
            <a:fillRect/>
          </a:stretch>
        </p:blipFill>
        <p:spPr bwMode="auto">
          <a:xfrm>
            <a:off x="1676400" y="2895600"/>
            <a:ext cx="5715000" cy="304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a:bodyPr>
          <a:lstStyle/>
          <a:p>
            <a:r>
              <a:rPr lang="en-US" b="1" dirty="0" smtClean="0"/>
              <a:t>Generations of Computer</a:t>
            </a:r>
            <a:endParaRPr lang="en-US" b="1" dirty="0"/>
          </a:p>
        </p:txBody>
      </p:sp>
      <p:pic>
        <p:nvPicPr>
          <p:cNvPr id="4" name="Content Placeholder 3" descr="Computer-generations.png"/>
          <p:cNvPicPr>
            <a:picLocks noGrp="1" noChangeAspect="1"/>
          </p:cNvPicPr>
          <p:nvPr>
            <p:ph sz="quarter" idx="1"/>
          </p:nvPr>
        </p:nvPicPr>
        <p:blipFill>
          <a:blip r:embed="rId2"/>
          <a:stretch>
            <a:fillRect/>
          </a:stretch>
        </p:blipFill>
        <p:spPr>
          <a:xfrm>
            <a:off x="457200" y="1524000"/>
            <a:ext cx="8229600" cy="478897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a:bodyPr>
          <a:lstStyle/>
          <a:p>
            <a:r>
              <a:rPr lang="en-US" b="1" dirty="0" smtClean="0"/>
              <a:t>Functions of Computer</a:t>
            </a:r>
            <a:endParaRPr lang="en-US" b="1" dirty="0"/>
          </a:p>
        </p:txBody>
      </p:sp>
      <p:sp>
        <p:nvSpPr>
          <p:cNvPr id="3" name="Content Placeholder 2"/>
          <p:cNvSpPr>
            <a:spLocks noGrp="1"/>
          </p:cNvSpPr>
          <p:nvPr>
            <p:ph sz="quarter" idx="1"/>
          </p:nvPr>
        </p:nvSpPr>
        <p:spPr>
          <a:xfrm>
            <a:off x="301752" y="1527048"/>
            <a:ext cx="8503920" cy="4797552"/>
          </a:xfrm>
        </p:spPr>
        <p:txBody>
          <a:bodyPr>
            <a:normAutofit/>
          </a:bodyPr>
          <a:lstStyle/>
          <a:p>
            <a:pPr algn="just"/>
            <a:r>
              <a:rPr lang="en-US" sz="2000" dirty="0" smtClean="0"/>
              <a:t>A computer can process data, pictures, sound and graphics. They can solve highly complicated problems quickly and accurately. </a:t>
            </a:r>
          </a:p>
          <a:p>
            <a:pPr algn="just"/>
            <a:endParaRPr lang="en-US" sz="2000" dirty="0" smtClean="0"/>
          </a:p>
          <a:p>
            <a:pPr algn="just"/>
            <a:r>
              <a:rPr lang="en-US" sz="2000" dirty="0" smtClean="0"/>
              <a:t>A computer performs basically five major computer operations or functions irrespective of their size and make.  These are –</a:t>
            </a:r>
          </a:p>
          <a:p>
            <a:pPr>
              <a:buNone/>
            </a:pPr>
            <a:r>
              <a:rPr lang="en-US" sz="2000" dirty="0" smtClean="0"/>
              <a:t>	1) it accepts data or instructions by way of input,</a:t>
            </a:r>
            <a:br>
              <a:rPr lang="en-US" sz="2000" dirty="0" smtClean="0"/>
            </a:br>
            <a:r>
              <a:rPr lang="en-US" sz="2000" dirty="0" smtClean="0"/>
              <a:t>2) it stores data,</a:t>
            </a:r>
            <a:br>
              <a:rPr lang="en-US" sz="2000" dirty="0" smtClean="0"/>
            </a:br>
            <a:r>
              <a:rPr lang="en-US" sz="2000" dirty="0" smtClean="0"/>
              <a:t>3) it can process data as required by the user,</a:t>
            </a:r>
            <a:br>
              <a:rPr lang="en-US" sz="2000" dirty="0" smtClean="0"/>
            </a:br>
            <a:r>
              <a:rPr lang="en-US" sz="2000" dirty="0" smtClean="0"/>
              <a:t>4) it gives results in the form of output</a:t>
            </a:r>
          </a:p>
          <a:p>
            <a:pPr>
              <a:buNone/>
            </a:pPr>
            <a:r>
              <a:rPr lang="en-US" sz="2000" dirty="0" smtClean="0"/>
              <a:t>	5) it controls all operations inside a computer.</a:t>
            </a:r>
          </a:p>
          <a:p>
            <a:pPr algn="just"/>
            <a:endParaRPr lang="en-US" sz="20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mputer.jpg"/>
          <p:cNvPicPr>
            <a:picLocks noChangeAspect="1"/>
          </p:cNvPicPr>
          <p:nvPr/>
        </p:nvPicPr>
        <p:blipFill rotWithShape="1">
          <a:blip r:embed="rId2"/>
          <a:srcRect l="3333" t="3048" b="10030"/>
          <a:stretch/>
        </p:blipFill>
        <p:spPr>
          <a:xfrm>
            <a:off x="265176" y="1752599"/>
            <a:ext cx="8607552" cy="3962401"/>
          </a:xfrm>
          <a:prstGeom prst="rect">
            <a:avLst/>
          </a:prstGeom>
        </p:spPr>
      </p:pic>
      <p:sp>
        <p:nvSpPr>
          <p:cNvPr id="2" name="Title 1"/>
          <p:cNvSpPr>
            <a:spLocks noGrp="1"/>
          </p:cNvSpPr>
          <p:nvPr>
            <p:ph type="title"/>
          </p:nvPr>
        </p:nvSpPr>
        <p:spPr>
          <a:xfrm>
            <a:off x="301752" y="228600"/>
            <a:ext cx="8534400" cy="990600"/>
          </a:xfrm>
        </p:spPr>
        <p:txBody>
          <a:bodyPr anchor="ctr">
            <a:normAutofit/>
          </a:bodyPr>
          <a:lstStyle/>
          <a:p>
            <a:r>
              <a:rPr lang="en-US" b="1" dirty="0" smtClean="0"/>
              <a:t>Classification of Computer</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fontScale="90000"/>
          </a:bodyPr>
          <a:lstStyle/>
          <a:p>
            <a:r>
              <a:rPr lang="en-US" b="1" dirty="0" smtClean="0"/>
              <a:t>Basic Components of Digital Computer</a:t>
            </a:r>
            <a:endParaRPr lang="en-US" b="1" dirty="0"/>
          </a:p>
        </p:txBody>
      </p:sp>
      <p:sp>
        <p:nvSpPr>
          <p:cNvPr id="3" name="Content Placeholder 2"/>
          <p:cNvSpPr>
            <a:spLocks noGrp="1"/>
          </p:cNvSpPr>
          <p:nvPr>
            <p:ph sz="quarter" idx="1"/>
          </p:nvPr>
        </p:nvSpPr>
        <p:spPr>
          <a:xfrm>
            <a:off x="301752" y="1527048"/>
            <a:ext cx="8503920" cy="4797552"/>
          </a:xfrm>
        </p:spPr>
        <p:txBody>
          <a:bodyPr>
            <a:normAutofit fontScale="92500" lnSpcReduction="20000"/>
          </a:bodyPr>
          <a:lstStyle/>
          <a:p>
            <a:pPr algn="just"/>
            <a:r>
              <a:rPr lang="en-US" sz="2200" dirty="0" smtClean="0"/>
              <a:t>The basic components of a modern digital computer are:</a:t>
            </a:r>
          </a:p>
          <a:p>
            <a:pPr lvl="1" algn="just"/>
            <a:r>
              <a:rPr lang="en-US" dirty="0" smtClean="0">
                <a:solidFill>
                  <a:srgbClr val="002060"/>
                </a:solidFill>
              </a:rPr>
              <a:t>Input Device</a:t>
            </a:r>
          </a:p>
          <a:p>
            <a:pPr lvl="1" algn="just"/>
            <a:r>
              <a:rPr lang="en-US" dirty="0" smtClean="0">
                <a:solidFill>
                  <a:srgbClr val="002060"/>
                </a:solidFill>
              </a:rPr>
              <a:t>Output Device</a:t>
            </a:r>
          </a:p>
          <a:p>
            <a:pPr lvl="1" algn="just"/>
            <a:r>
              <a:rPr lang="en-US" dirty="0" smtClean="0">
                <a:solidFill>
                  <a:srgbClr val="002060"/>
                </a:solidFill>
              </a:rPr>
              <a:t>Central Processing Unit (CPU)</a:t>
            </a:r>
          </a:p>
          <a:p>
            <a:pPr lvl="1" algn="just"/>
            <a:r>
              <a:rPr lang="en-US" dirty="0" smtClean="0">
                <a:solidFill>
                  <a:srgbClr val="002060"/>
                </a:solidFill>
              </a:rPr>
              <a:t>Storage Device (HDD)</a:t>
            </a:r>
          </a:p>
          <a:p>
            <a:pPr lvl="1" algn="just"/>
            <a:r>
              <a:rPr lang="en-US" dirty="0" smtClean="0">
                <a:solidFill>
                  <a:srgbClr val="002060"/>
                </a:solidFill>
              </a:rPr>
              <a:t>Memory (RAM)</a:t>
            </a:r>
          </a:p>
          <a:p>
            <a:pPr lvl="1" algn="just"/>
            <a:endParaRPr lang="en-US" dirty="0" smtClean="0">
              <a:solidFill>
                <a:srgbClr val="002060"/>
              </a:solidFill>
            </a:endParaRPr>
          </a:p>
          <a:p>
            <a:pPr algn="just"/>
            <a:r>
              <a:rPr lang="en-US" sz="2200" dirty="0" smtClean="0"/>
              <a:t>A Typical modern computer uses </a:t>
            </a:r>
            <a:r>
              <a:rPr lang="en-US" sz="2200" b="1" dirty="0" smtClean="0"/>
              <a:t>LSI Chips</a:t>
            </a:r>
            <a:r>
              <a:rPr lang="en-US" sz="2200" dirty="0" smtClean="0"/>
              <a:t>.</a:t>
            </a:r>
          </a:p>
          <a:p>
            <a:pPr algn="just"/>
            <a:endParaRPr lang="en-US" sz="2200" dirty="0" smtClean="0"/>
          </a:p>
          <a:p>
            <a:pPr algn="just">
              <a:buNone/>
            </a:pPr>
            <a:r>
              <a:rPr lang="en-US" sz="2000" b="1" dirty="0" smtClean="0"/>
              <a:t>Note: </a:t>
            </a:r>
          </a:p>
          <a:p>
            <a:pPr algn="just">
              <a:buNone/>
            </a:pPr>
            <a:r>
              <a:rPr lang="en-US" sz="2000" b="1" dirty="0" smtClean="0">
                <a:solidFill>
                  <a:srgbClr val="C00000"/>
                </a:solidFill>
              </a:rPr>
              <a:t>	 - </a:t>
            </a:r>
            <a:r>
              <a:rPr lang="en-US" sz="2000" b="1" dirty="0" smtClean="0">
                <a:solidFill>
                  <a:srgbClr val="002060"/>
                </a:solidFill>
              </a:rPr>
              <a:t>Large - Scale Integration (LSI)</a:t>
            </a:r>
            <a:r>
              <a:rPr lang="en-US" sz="2000" b="1" dirty="0" smtClean="0">
                <a:solidFill>
                  <a:srgbClr val="C00000"/>
                </a:solidFill>
              </a:rPr>
              <a:t> is the process of integrating or embedding thousands of transistors on a single silicon semiconductor microchip. </a:t>
            </a:r>
          </a:p>
          <a:p>
            <a:pPr algn="just">
              <a:buNone/>
            </a:pPr>
            <a:endParaRPr lang="en-US" sz="2000" b="1" dirty="0" smtClean="0">
              <a:solidFill>
                <a:srgbClr val="C00000"/>
              </a:solidFill>
            </a:endParaRPr>
          </a:p>
          <a:p>
            <a:pPr algn="just">
              <a:buNone/>
            </a:pPr>
            <a:r>
              <a:rPr lang="en-US" sz="2000" b="1" dirty="0" smtClean="0">
                <a:solidFill>
                  <a:srgbClr val="C00000"/>
                </a:solidFill>
              </a:rPr>
              <a:t>	- </a:t>
            </a:r>
            <a:r>
              <a:rPr lang="en-US" sz="2000" b="1" dirty="0" smtClean="0">
                <a:solidFill>
                  <a:srgbClr val="002060"/>
                </a:solidFill>
              </a:rPr>
              <a:t>LSI Technology </a:t>
            </a:r>
            <a:r>
              <a:rPr lang="en-US" sz="2000" b="1" dirty="0" smtClean="0">
                <a:solidFill>
                  <a:srgbClr val="C00000"/>
                </a:solidFill>
              </a:rPr>
              <a:t>was conceived in the mid-1970s when computer processor microchips were under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a:bodyPr>
          <a:lstStyle/>
          <a:p>
            <a:r>
              <a:rPr lang="en-US" b="1" dirty="0" smtClean="0"/>
              <a:t>Definition of Input Device</a:t>
            </a:r>
            <a:endParaRPr lang="en-US" b="1" dirty="0"/>
          </a:p>
        </p:txBody>
      </p:sp>
      <p:sp>
        <p:nvSpPr>
          <p:cNvPr id="3" name="Content Placeholder 2"/>
          <p:cNvSpPr>
            <a:spLocks noGrp="1"/>
          </p:cNvSpPr>
          <p:nvPr>
            <p:ph type="body" sz="half" idx="4294967295"/>
          </p:nvPr>
        </p:nvSpPr>
        <p:spPr>
          <a:xfrm>
            <a:off x="381000" y="1447800"/>
            <a:ext cx="8458200" cy="2438400"/>
          </a:xfrm>
        </p:spPr>
        <p:txBody>
          <a:bodyPr>
            <a:normAutofit/>
          </a:bodyPr>
          <a:lstStyle/>
          <a:p>
            <a:pPr algn="just"/>
            <a:r>
              <a:rPr lang="en-US" sz="2000" dirty="0" smtClean="0"/>
              <a:t>An input device is essentially a piece of instrument or hardware that allows users to provide data, information, or control instructions to a computer used for interaction and control. </a:t>
            </a:r>
          </a:p>
          <a:p>
            <a:pPr algn="just"/>
            <a:endParaRPr lang="en-US" sz="2000" dirty="0" smtClean="0"/>
          </a:p>
          <a:p>
            <a:pPr algn="just"/>
            <a:r>
              <a:rPr lang="en-US" sz="2000" dirty="0" smtClean="0"/>
              <a:t>Data is entered into a computer in a raw format, which is converted into computer understandable language by input devices and processed by a central processing unit (CPU) to produce output.  </a:t>
            </a:r>
          </a:p>
        </p:txBody>
      </p:sp>
      <p:pic>
        <p:nvPicPr>
          <p:cNvPr id="17410" name="Picture 2" descr="https://1.bp.blogspot.com/-uE3CaBvcqjk/X9jyiO91AdI/AAAAAAAAA70/5cq9rjZLCYo97sVWbfzezDpSCEzCS7lwwCLcBGAsYHQ/s16000/Input%2BDevices%2Bof%2BComputer%2B%2528www.tutorialsmate.com%2529.png"/>
          <p:cNvPicPr>
            <a:picLocks noChangeAspect="1" noChangeArrowheads="1"/>
          </p:cNvPicPr>
          <p:nvPr/>
        </p:nvPicPr>
        <p:blipFill>
          <a:blip r:embed="rId2"/>
          <a:srcRect b="10688"/>
          <a:stretch>
            <a:fillRect/>
          </a:stretch>
        </p:blipFill>
        <p:spPr bwMode="auto">
          <a:xfrm>
            <a:off x="1981200" y="3886200"/>
            <a:ext cx="4964113" cy="236790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a:bodyPr>
          <a:lstStyle/>
          <a:p>
            <a:r>
              <a:rPr lang="en-US" b="1" dirty="0" smtClean="0"/>
              <a:t>Definition of Output Device</a:t>
            </a:r>
            <a:endParaRPr lang="en-US" b="1" dirty="0"/>
          </a:p>
        </p:txBody>
      </p:sp>
      <p:sp>
        <p:nvSpPr>
          <p:cNvPr id="3" name="Content Placeholder 2"/>
          <p:cNvSpPr>
            <a:spLocks noGrp="1"/>
          </p:cNvSpPr>
          <p:nvPr>
            <p:ph type="body" sz="half" idx="4294967295"/>
          </p:nvPr>
        </p:nvSpPr>
        <p:spPr>
          <a:xfrm>
            <a:off x="381000" y="1447800"/>
            <a:ext cx="8458200" cy="2438400"/>
          </a:xfrm>
        </p:spPr>
        <p:txBody>
          <a:bodyPr>
            <a:normAutofit lnSpcReduction="10000"/>
          </a:bodyPr>
          <a:lstStyle/>
          <a:p>
            <a:pPr algn="just"/>
            <a:r>
              <a:rPr lang="en-US" sz="2000" dirty="0" smtClean="0"/>
              <a:t>An output device is a piece of computer hardware that receives data from a computer and then translates that data into another form. That form may be audio, visual, textual, or hard copy such as a printed document.</a:t>
            </a:r>
          </a:p>
          <a:p>
            <a:pPr algn="just"/>
            <a:endParaRPr lang="en-US" sz="2000" dirty="0" smtClean="0"/>
          </a:p>
          <a:p>
            <a:pPr algn="just"/>
            <a:r>
              <a:rPr lang="en-US" sz="2000" dirty="0" smtClean="0"/>
              <a:t>The key distinction between an input device and an output device is that an input device sends data to the computer, whereas an output device receives data from the computer.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76675"/>
            <a:ext cx="4876800" cy="2447925"/>
          </a:xfrm>
          <a:prstGeom prst="rect">
            <a:avLst/>
          </a:prstGeom>
        </p:spPr>
      </p:pic>
      <p:sp>
        <p:nvSpPr>
          <p:cNvPr id="5" name="Rectangle 4"/>
          <p:cNvSpPr/>
          <p:nvPr/>
        </p:nvSpPr>
        <p:spPr>
          <a:xfrm>
            <a:off x="4114800" y="3876675"/>
            <a:ext cx="1066800" cy="238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314</TotalTime>
  <Words>1392</Words>
  <Application>Microsoft Office PowerPoint</Application>
  <PresentationFormat>On-screen Show (4:3)</PresentationFormat>
  <Paragraphs>135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Georgia</vt:lpstr>
      <vt:lpstr>Wingdings</vt:lpstr>
      <vt:lpstr>Wingdings 2</vt:lpstr>
      <vt:lpstr>Civic</vt:lpstr>
      <vt:lpstr>Computer Fundamentals</vt:lpstr>
      <vt:lpstr>What is Computer?</vt:lpstr>
      <vt:lpstr>PowerPoint Presentation</vt:lpstr>
      <vt:lpstr>Generations of Computer</vt:lpstr>
      <vt:lpstr>Functions of Computer</vt:lpstr>
      <vt:lpstr>Classification of Computer</vt:lpstr>
      <vt:lpstr>Basic Components of Digital Computer</vt:lpstr>
      <vt:lpstr>Definition of Input Device</vt:lpstr>
      <vt:lpstr>Definition of Output Device</vt:lpstr>
      <vt:lpstr>Definition of CPU</vt:lpstr>
      <vt:lpstr>Definition of CPU</vt:lpstr>
      <vt:lpstr>PowerPoint Presentation</vt:lpstr>
      <vt:lpstr>PowerPoint Presentation</vt:lpstr>
      <vt:lpstr>PowerPoint Presentation</vt:lpstr>
      <vt:lpstr>Functions of Control Unit</vt:lpstr>
      <vt:lpstr>There are two types of Control Unit – Hardwired Control Unit Micro-programmable Control Unit</vt:lpstr>
      <vt:lpstr>PowerPoint Presentation</vt:lpstr>
      <vt:lpstr>Structure of Memory/Storage Unit</vt:lpstr>
      <vt:lpstr>Types of Memory/Storage Unit</vt:lpstr>
      <vt:lpstr>PowerPoint Presentation</vt:lpstr>
      <vt:lpstr>PowerPoint Presentation</vt:lpstr>
      <vt:lpstr>PowerPoint Presentation</vt:lpstr>
      <vt:lpstr>NOTE: Quad Core CPU uses a technology that allows four independent processing units (cores) to run in parallel on a single chip. Thus by integrating multiple cores in a single CPU, higher performance can be generated without boosting the clock speed. However, the performance increases only when the computer's software supports multiprocessing. The software which supports multiprocessing divides the processing load between multiple processors instead of using one processor at a time.</vt:lpstr>
      <vt:lpstr>Classification of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Fundamentals</dc:title>
  <dc:creator>CK</dc:creator>
  <cp:lastModifiedBy>CK</cp:lastModifiedBy>
  <cp:revision>57</cp:revision>
  <dcterms:created xsi:type="dcterms:W3CDTF">2021-04-04T16:18:56Z</dcterms:created>
  <dcterms:modified xsi:type="dcterms:W3CDTF">2021-04-10T15:24:51Z</dcterms:modified>
</cp:coreProperties>
</file>