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1031189"/>
            <a:ext cx="825500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05-Oct-21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05-Oct-21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05-Oct-21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398" y="1031189"/>
            <a:ext cx="2775203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869160"/>
            <a:ext cx="8072119" cy="4305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05-Oct-21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2.png"/><Relationship Id="rId7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95400" y="2438400"/>
            <a:ext cx="662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 on MS Office Package and its utilities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26" name="Picture 2" descr="https://upload.wikimedia.org/wikipedia/commons/thumb/8/87/2018_Microsoft_Office_logos.svg/1280px-2018_Microsoft_Office_logos.svg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2695"/>
          <a:stretch/>
        </p:blipFill>
        <p:spPr bwMode="auto">
          <a:xfrm>
            <a:off x="2057400" y="838200"/>
            <a:ext cx="4422775" cy="150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76247" y="5676244"/>
            <a:ext cx="566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n/>
                <a:solidFill>
                  <a:schemeClr val="bg1"/>
                </a:solidFill>
              </a:rPr>
              <a:t>Paper Code – BCAN – 181 (Sessional Paper)</a:t>
            </a:r>
            <a:endParaRPr lang="en-US" sz="2400" b="1" dirty="0">
              <a:ln/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973539"/>
            <a:ext cx="7113905" cy="50196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5000" spc="-280" dirty="0">
                <a:solidFill>
                  <a:srgbClr val="04607A"/>
                </a:solidFill>
                <a:latin typeface="Arial"/>
                <a:cs typeface="Arial"/>
              </a:rPr>
              <a:t>Features </a:t>
            </a:r>
            <a:r>
              <a:rPr sz="5000" spc="-5" dirty="0">
                <a:solidFill>
                  <a:srgbClr val="04607A"/>
                </a:solidFill>
                <a:latin typeface="Arial"/>
                <a:cs typeface="Arial"/>
              </a:rPr>
              <a:t>of </a:t>
            </a:r>
            <a:r>
              <a:rPr sz="5000" spc="-75" dirty="0">
                <a:solidFill>
                  <a:srgbClr val="04607A"/>
                </a:solidFill>
                <a:latin typeface="Arial"/>
                <a:cs typeface="Arial"/>
              </a:rPr>
              <a:t>Microsoft</a:t>
            </a:r>
            <a:r>
              <a:rPr sz="5000" spc="-63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5000" spc="-195" dirty="0">
                <a:solidFill>
                  <a:srgbClr val="04607A"/>
                </a:solidFill>
                <a:latin typeface="Arial"/>
                <a:cs typeface="Arial"/>
              </a:rPr>
              <a:t>Word</a:t>
            </a:r>
            <a:endParaRPr sz="5000">
              <a:latin typeface="Arial"/>
              <a:cs typeface="Arial"/>
            </a:endParaRPr>
          </a:p>
          <a:p>
            <a:pPr marL="584200" indent="-480059">
              <a:lnSpc>
                <a:spcPct val="100000"/>
              </a:lnSpc>
              <a:spcBef>
                <a:spcPts val="459"/>
              </a:spcBef>
              <a:buClr>
                <a:srgbClr val="0AD0D9"/>
              </a:buClr>
              <a:buSzPct val="93000"/>
              <a:buFont typeface="Wingdings"/>
              <a:buChar char=""/>
              <a:tabLst>
                <a:tab pos="584835" algn="l"/>
              </a:tabLst>
            </a:pPr>
            <a:r>
              <a:rPr sz="50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Creating</a:t>
            </a:r>
            <a:r>
              <a:rPr sz="50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Document.</a:t>
            </a:r>
            <a:endParaRPr sz="5000">
              <a:latin typeface="Times New Roman"/>
              <a:cs typeface="Times New Roman"/>
            </a:endParaRPr>
          </a:p>
          <a:p>
            <a:pPr marL="584200" indent="-480059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3000"/>
              <a:buFont typeface="Wingdings"/>
              <a:buChar char=""/>
              <a:tabLst>
                <a:tab pos="584835" algn="l"/>
              </a:tabLst>
            </a:pPr>
            <a:r>
              <a:rPr sz="5000" b="1" spc="204" dirty="0">
                <a:solidFill>
                  <a:srgbClr val="FF0000"/>
                </a:solidFill>
                <a:latin typeface="Times New Roman"/>
                <a:cs typeface="Times New Roman"/>
              </a:rPr>
              <a:t>Editing</a:t>
            </a:r>
            <a:r>
              <a:rPr sz="50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document.</a:t>
            </a:r>
            <a:endParaRPr sz="5000">
              <a:latin typeface="Times New Roman"/>
              <a:cs typeface="Times New Roman"/>
            </a:endParaRPr>
          </a:p>
          <a:p>
            <a:pPr marL="584200" indent="-480059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3000"/>
              <a:buFont typeface="Wingdings"/>
              <a:buChar char=""/>
              <a:tabLst>
                <a:tab pos="584835" algn="l"/>
              </a:tabLst>
            </a:pPr>
            <a:r>
              <a:rPr sz="5000" b="1" spc="160" dirty="0">
                <a:solidFill>
                  <a:srgbClr val="FF0000"/>
                </a:solidFill>
                <a:latin typeface="Times New Roman"/>
                <a:cs typeface="Times New Roman"/>
              </a:rPr>
              <a:t>Graphics.</a:t>
            </a:r>
            <a:endParaRPr sz="5000">
              <a:latin typeface="Times New Roman"/>
              <a:cs typeface="Times New Roman"/>
            </a:endParaRPr>
          </a:p>
          <a:p>
            <a:pPr marL="584200" indent="-480059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3000"/>
              <a:buFont typeface="Wingdings"/>
              <a:buChar char=""/>
              <a:tabLst>
                <a:tab pos="584835" algn="l"/>
              </a:tabLst>
            </a:pPr>
            <a:r>
              <a:rPr sz="50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Word</a:t>
            </a:r>
            <a:r>
              <a:rPr sz="5000" b="1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Art.</a:t>
            </a:r>
            <a:endParaRPr sz="5000">
              <a:latin typeface="Times New Roman"/>
              <a:cs typeface="Times New Roman"/>
            </a:endParaRPr>
          </a:p>
          <a:p>
            <a:pPr marL="584200" indent="-480059">
              <a:lnSpc>
                <a:spcPct val="100000"/>
              </a:lnSpc>
              <a:spcBef>
                <a:spcPts val="600"/>
              </a:spcBef>
              <a:buClr>
                <a:srgbClr val="0AD0D9"/>
              </a:buClr>
              <a:buSzPct val="93000"/>
              <a:buFont typeface="Wingdings"/>
              <a:buChar char=""/>
              <a:tabLst>
                <a:tab pos="584835" algn="l"/>
              </a:tabLst>
            </a:pPr>
            <a:r>
              <a:rPr sz="5000" b="1" spc="250" dirty="0">
                <a:solidFill>
                  <a:srgbClr val="FF0000"/>
                </a:solidFill>
                <a:latin typeface="Times New Roman"/>
                <a:cs typeface="Times New Roman"/>
              </a:rPr>
              <a:t>Printing</a:t>
            </a:r>
            <a:r>
              <a:rPr sz="5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0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Document.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7462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40" dirty="0">
                <a:latin typeface="Trebuchet MS"/>
                <a:cs typeface="Trebuchet MS"/>
              </a:rPr>
              <a:t>Proofing </a:t>
            </a:r>
            <a:r>
              <a:rPr b="1" spc="-215" dirty="0">
                <a:latin typeface="Trebuchet MS"/>
                <a:cs typeface="Trebuchet MS"/>
              </a:rPr>
              <a:t>Word</a:t>
            </a:r>
            <a:r>
              <a:rPr b="1" spc="-590" dirty="0">
                <a:latin typeface="Trebuchet MS"/>
                <a:cs typeface="Trebuchet MS"/>
              </a:rPr>
              <a:t> </a:t>
            </a:r>
            <a:r>
              <a:rPr b="1" spc="-265" dirty="0">
                <a:latin typeface="Trebuchet MS"/>
                <a:cs typeface="Trebuchet MS"/>
              </a:rPr>
              <a:t>Document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9160"/>
            <a:ext cx="2842895" cy="1927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5" dirty="0">
                <a:latin typeface="Georgia"/>
                <a:cs typeface="Georgia"/>
              </a:rPr>
              <a:t>Spelling</a:t>
            </a:r>
            <a:r>
              <a:rPr sz="2600" spc="-20" dirty="0">
                <a:latin typeface="Georgia"/>
                <a:cs typeface="Georgia"/>
              </a:rPr>
              <a:t> Checker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5" dirty="0">
                <a:latin typeface="Georgia"/>
                <a:cs typeface="Georgia"/>
              </a:rPr>
              <a:t>Grammar</a:t>
            </a:r>
            <a:r>
              <a:rPr sz="2600" spc="-150" dirty="0">
                <a:latin typeface="Georgia"/>
                <a:cs typeface="Georgia"/>
              </a:rPr>
              <a:t> </a:t>
            </a:r>
            <a:r>
              <a:rPr sz="2600" spc="-70" dirty="0">
                <a:latin typeface="Georgia"/>
                <a:cs typeface="Georgia"/>
              </a:rPr>
              <a:t>checker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40" dirty="0">
                <a:latin typeface="Georgia"/>
                <a:cs typeface="Georgia"/>
              </a:rPr>
              <a:t>Thesaurus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0" dirty="0">
                <a:latin typeface="Georgia"/>
                <a:cs typeface="Georgia"/>
              </a:rPr>
              <a:t>Auto</a:t>
            </a:r>
            <a:r>
              <a:rPr sz="2600" spc="-14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correct.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4148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90" dirty="0">
                <a:latin typeface="Trebuchet MS"/>
                <a:cs typeface="Trebuchet MS"/>
              </a:rPr>
              <a:t>Formatting </a:t>
            </a:r>
            <a:r>
              <a:rPr b="1" spc="-215" dirty="0">
                <a:latin typeface="Trebuchet MS"/>
                <a:cs typeface="Trebuchet MS"/>
              </a:rPr>
              <a:t>Word</a:t>
            </a:r>
            <a:r>
              <a:rPr b="1" spc="-525" dirty="0">
                <a:latin typeface="Trebuchet MS"/>
                <a:cs typeface="Trebuchet MS"/>
              </a:rPr>
              <a:t> </a:t>
            </a:r>
            <a:r>
              <a:rPr b="1" spc="-265" dirty="0">
                <a:latin typeface="Trebuchet MS"/>
                <a:cs typeface="Trebuchet MS"/>
              </a:rPr>
              <a:t>Document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799"/>
            <a:ext cx="8060055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50" dirty="0">
                <a:latin typeface="Georgia"/>
                <a:cs typeface="Georgia"/>
              </a:rPr>
              <a:t>process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0" dirty="0">
                <a:latin typeface="Georgia"/>
                <a:cs typeface="Georgia"/>
              </a:rPr>
              <a:t>change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appearance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10" dirty="0">
                <a:latin typeface="Georgia"/>
                <a:cs typeface="Georgia"/>
              </a:rPr>
              <a:t>document </a:t>
            </a:r>
            <a:r>
              <a:rPr sz="2600" spc="-425" dirty="0">
                <a:latin typeface="Georgia"/>
                <a:cs typeface="Georgia"/>
              </a:rPr>
              <a:t>is  </a:t>
            </a:r>
            <a:r>
              <a:rPr sz="2600" spc="-20" dirty="0">
                <a:latin typeface="Georgia"/>
                <a:cs typeface="Georgia"/>
              </a:rPr>
              <a:t>called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10" dirty="0">
                <a:latin typeface="Georgia"/>
                <a:cs typeface="Georgia"/>
              </a:rPr>
              <a:t>document </a:t>
            </a:r>
            <a:r>
              <a:rPr sz="2600" spc="-30" dirty="0">
                <a:latin typeface="Georgia"/>
                <a:cs typeface="Georgia"/>
              </a:rPr>
              <a:t>formating </a:t>
            </a:r>
            <a:r>
              <a:rPr sz="2600" spc="-35" dirty="0">
                <a:latin typeface="Georgia"/>
                <a:cs typeface="Georgia"/>
              </a:rPr>
              <a:t>you </a:t>
            </a:r>
            <a:r>
              <a:rPr sz="2600" spc="-25" dirty="0">
                <a:latin typeface="Georgia"/>
                <a:cs typeface="Georgia"/>
              </a:rPr>
              <a:t>can </a:t>
            </a:r>
            <a:r>
              <a:rPr sz="2600" spc="-35" dirty="0">
                <a:latin typeface="Georgia"/>
                <a:cs typeface="Georgia"/>
              </a:rPr>
              <a:t>format</a:t>
            </a:r>
            <a:r>
              <a:rPr sz="2600" spc="-450" dirty="0">
                <a:latin typeface="Georgia"/>
                <a:cs typeface="Georgia"/>
              </a:rPr>
              <a:t>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single  </a:t>
            </a:r>
            <a:r>
              <a:rPr sz="2600" spc="-60" dirty="0">
                <a:latin typeface="Georgia"/>
                <a:cs typeface="Georgia"/>
              </a:rPr>
              <a:t>character, </a:t>
            </a:r>
            <a:r>
              <a:rPr sz="2600" spc="-50" dirty="0">
                <a:latin typeface="Georgia"/>
                <a:cs typeface="Georgia"/>
              </a:rPr>
              <a:t>word, </a:t>
            </a:r>
            <a:r>
              <a:rPr sz="2600" spc="-35" dirty="0">
                <a:latin typeface="Georgia"/>
                <a:cs typeface="Georgia"/>
              </a:rPr>
              <a:t>lines, </a:t>
            </a:r>
            <a:r>
              <a:rPr sz="2600" spc="-60" dirty="0">
                <a:latin typeface="Georgia"/>
                <a:cs typeface="Georgia"/>
              </a:rPr>
              <a:t>paragraph </a:t>
            </a:r>
            <a:r>
              <a:rPr sz="2600" spc="-35" dirty="0">
                <a:latin typeface="Georgia"/>
                <a:cs typeface="Georgia"/>
              </a:rPr>
              <a:t>or </a:t>
            </a:r>
            <a:r>
              <a:rPr sz="2600" spc="-15" dirty="0">
                <a:latin typeface="Georgia"/>
                <a:cs typeface="Georgia"/>
              </a:rPr>
              <a:t>whole</a:t>
            </a:r>
            <a:r>
              <a:rPr sz="2600" spc="-114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document.</a:t>
            </a:r>
            <a:endParaRPr sz="2600">
              <a:latin typeface="Georgia"/>
              <a:cs typeface="Georgia"/>
            </a:endParaRPr>
          </a:p>
          <a:p>
            <a:pPr marL="287020" marR="28321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10" dirty="0">
                <a:latin typeface="Georgia"/>
                <a:cs typeface="Georgia"/>
              </a:rPr>
              <a:t>document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35" dirty="0">
                <a:latin typeface="Georgia"/>
                <a:cs typeface="Georgia"/>
              </a:rPr>
              <a:t>formated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45" dirty="0">
                <a:latin typeface="Georgia"/>
                <a:cs typeface="Georgia"/>
              </a:rPr>
              <a:t>make </a:t>
            </a:r>
            <a:r>
              <a:rPr sz="2600" spc="-10" dirty="0">
                <a:latin typeface="Georgia"/>
                <a:cs typeface="Georgia"/>
              </a:rPr>
              <a:t>it </a:t>
            </a:r>
            <a:r>
              <a:rPr sz="2600" spc="-40" dirty="0">
                <a:latin typeface="Georgia"/>
                <a:cs typeface="Georgia"/>
              </a:rPr>
              <a:t>more </a:t>
            </a:r>
            <a:r>
              <a:rPr sz="2600" spc="-75" dirty="0">
                <a:latin typeface="Georgia"/>
                <a:cs typeface="Georgia"/>
              </a:rPr>
              <a:t>attractive  </a:t>
            </a:r>
            <a:r>
              <a:rPr sz="2600" spc="-35" dirty="0">
                <a:latin typeface="Georgia"/>
                <a:cs typeface="Georgia"/>
              </a:rPr>
              <a:t>and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beautiful.</a:t>
            </a:r>
            <a:endParaRPr sz="2600">
              <a:latin typeface="Georgia"/>
              <a:cs typeface="Georgia"/>
            </a:endParaRPr>
          </a:p>
          <a:p>
            <a:pPr marL="287020" marR="865505" indent="-2743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The</a:t>
            </a:r>
            <a:r>
              <a:rPr sz="2600" spc="-100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commands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used</a:t>
            </a:r>
            <a:r>
              <a:rPr sz="2600" spc="-4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</a:t>
            </a:r>
            <a:r>
              <a:rPr sz="2600" spc="-7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format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11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document</a:t>
            </a:r>
            <a:r>
              <a:rPr sz="2600" spc="-135" dirty="0">
                <a:latin typeface="Georgia"/>
                <a:cs typeface="Georgia"/>
              </a:rPr>
              <a:t> </a:t>
            </a:r>
            <a:r>
              <a:rPr sz="2600" spc="-190" dirty="0">
                <a:latin typeface="Georgia"/>
                <a:cs typeface="Georgia"/>
              </a:rPr>
              <a:t>are  </a:t>
            </a:r>
            <a:r>
              <a:rPr sz="2600" spc="-15" dirty="0">
                <a:latin typeface="Georgia"/>
                <a:cs typeface="Georgia"/>
              </a:rPr>
              <a:t>selected </a:t>
            </a:r>
            <a:r>
              <a:rPr sz="2600" spc="-45" dirty="0">
                <a:latin typeface="Georgia"/>
                <a:cs typeface="Georgia"/>
              </a:rPr>
              <a:t>from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0" dirty="0">
                <a:latin typeface="Georgia"/>
                <a:cs typeface="Georgia"/>
              </a:rPr>
              <a:t>Home</a:t>
            </a:r>
            <a:r>
              <a:rPr sz="2600" spc="-130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tab.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0195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95" dirty="0">
                <a:latin typeface="Trebuchet MS"/>
                <a:cs typeface="Trebuchet MS"/>
              </a:rPr>
              <a:t>Creating</a:t>
            </a:r>
            <a:r>
              <a:rPr b="1" spc="-470" dirty="0">
                <a:latin typeface="Trebuchet MS"/>
                <a:cs typeface="Trebuchet MS"/>
              </a:rPr>
              <a:t> </a:t>
            </a:r>
            <a:r>
              <a:rPr b="1" spc="-360" dirty="0">
                <a:latin typeface="Trebuchet MS"/>
                <a:cs typeface="Trebuchet MS"/>
              </a:rPr>
              <a:t>Tables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799"/>
            <a:ext cx="7821295" cy="272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  <a:tab pos="1810385" algn="l"/>
              </a:tabLst>
            </a:pPr>
            <a:r>
              <a:rPr sz="2600" spc="-30" dirty="0">
                <a:latin typeface="Georgia"/>
                <a:cs typeface="Georgia"/>
              </a:rPr>
              <a:t>Microsoft	</a:t>
            </a:r>
            <a:r>
              <a:rPr sz="2600" spc="-50" dirty="0">
                <a:latin typeface="Georgia"/>
                <a:cs typeface="Georgia"/>
              </a:rPr>
              <a:t>word </a:t>
            </a:r>
            <a:r>
              <a:rPr sz="2600" spc="-45" dirty="0">
                <a:latin typeface="Georgia"/>
                <a:cs typeface="Georgia"/>
              </a:rPr>
              <a:t>provides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10" dirty="0">
                <a:latin typeface="Georgia"/>
                <a:cs typeface="Georgia"/>
              </a:rPr>
              <a:t>tool </a:t>
            </a:r>
            <a:r>
              <a:rPr sz="2600" spc="-20" dirty="0">
                <a:latin typeface="Georgia"/>
                <a:cs typeface="Georgia"/>
              </a:rPr>
              <a:t>called </a:t>
            </a:r>
            <a:r>
              <a:rPr sz="2600" spc="-25" dirty="0">
                <a:latin typeface="Georgia"/>
                <a:cs typeface="Georgia"/>
              </a:rPr>
              <a:t>table. </a:t>
            </a:r>
            <a:r>
              <a:rPr sz="2600" spc="-85" dirty="0">
                <a:latin typeface="Georgia"/>
                <a:cs typeface="Georgia"/>
              </a:rPr>
              <a:t>It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30" dirty="0">
                <a:latin typeface="Georgia"/>
                <a:cs typeface="Georgia"/>
              </a:rPr>
              <a:t>used 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25" dirty="0">
                <a:latin typeface="Georgia"/>
                <a:cs typeface="Georgia"/>
              </a:rPr>
              <a:t>organize </a:t>
            </a:r>
            <a:r>
              <a:rPr sz="2600" spc="-30" dirty="0">
                <a:latin typeface="Georgia"/>
                <a:cs typeface="Georgia"/>
              </a:rPr>
              <a:t>information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60" dirty="0">
                <a:latin typeface="Georgia"/>
                <a:cs typeface="Georgia"/>
              </a:rPr>
              <a:t>rows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30" dirty="0">
                <a:latin typeface="Georgia"/>
                <a:cs typeface="Georgia"/>
              </a:rPr>
              <a:t>columns</a:t>
            </a:r>
            <a:r>
              <a:rPr sz="2600" spc="-300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.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AD0D9"/>
              </a:buClr>
              <a:buFont typeface="Arial"/>
              <a:buChar char="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10" dirty="0">
                <a:latin typeface="Georgia"/>
                <a:cs typeface="Georgia"/>
              </a:rPr>
              <a:t>A </a:t>
            </a:r>
            <a:r>
              <a:rPr sz="2600" spc="-20" dirty="0">
                <a:latin typeface="Georgia"/>
                <a:cs typeface="Georgia"/>
              </a:rPr>
              <a:t>table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35" dirty="0">
                <a:latin typeface="Georgia"/>
                <a:cs typeface="Georgia"/>
              </a:rPr>
              <a:t>made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45" dirty="0">
                <a:latin typeface="Georgia"/>
                <a:cs typeface="Georgia"/>
              </a:rPr>
              <a:t>series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60" dirty="0">
                <a:latin typeface="Georgia"/>
                <a:cs typeface="Georgia"/>
              </a:rPr>
              <a:t>rows </a:t>
            </a:r>
            <a:r>
              <a:rPr sz="2600" spc="-35" dirty="0">
                <a:latin typeface="Georgia"/>
                <a:cs typeface="Georgia"/>
              </a:rPr>
              <a:t>and</a:t>
            </a:r>
            <a:r>
              <a:rPr sz="2600" spc="-21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columns.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intersection of </a:t>
            </a:r>
            <a:r>
              <a:rPr sz="2600" spc="-60" dirty="0">
                <a:latin typeface="Georgia"/>
                <a:cs typeface="Georgia"/>
              </a:rPr>
              <a:t>row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20" dirty="0">
                <a:latin typeface="Georgia"/>
                <a:cs typeface="Georgia"/>
              </a:rPr>
              <a:t>column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20" dirty="0">
                <a:latin typeface="Georgia"/>
                <a:cs typeface="Georgia"/>
              </a:rPr>
              <a:t>called</a:t>
            </a:r>
            <a:r>
              <a:rPr sz="2600" spc="-24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cell.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283" y="1524000"/>
            <a:ext cx="7181088" cy="4850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25958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M</a:t>
            </a:r>
            <a:r>
              <a:rPr spc="-409" dirty="0"/>
              <a:t>S</a:t>
            </a:r>
            <a:r>
              <a:rPr spc="-135" dirty="0"/>
              <a:t>-</a:t>
            </a:r>
            <a:r>
              <a:rPr spc="-900" dirty="0"/>
              <a:t>E</a:t>
            </a:r>
            <a:r>
              <a:rPr spc="-890" dirty="0"/>
              <a:t>X</a:t>
            </a:r>
            <a:r>
              <a:rPr spc="-844" dirty="0"/>
              <a:t>CEL</a:t>
            </a:r>
          </a:p>
        </p:txBody>
      </p:sp>
      <p:sp>
        <p:nvSpPr>
          <p:cNvPr id="8" name="object 8"/>
          <p:cNvSpPr/>
          <p:nvPr/>
        </p:nvSpPr>
        <p:spPr>
          <a:xfrm>
            <a:off x="431291" y="1905000"/>
            <a:ext cx="7417308" cy="472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4623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Components </a:t>
            </a:r>
            <a:r>
              <a:rPr spc="-5" dirty="0"/>
              <a:t>of</a:t>
            </a:r>
            <a:r>
              <a:rPr spc="-365" dirty="0"/>
              <a:t> </a:t>
            </a:r>
            <a:r>
              <a:rPr spc="-380" dirty="0"/>
              <a:t>MS-Excel</a:t>
            </a:r>
          </a:p>
        </p:txBody>
      </p:sp>
      <p:sp>
        <p:nvSpPr>
          <p:cNvPr id="8" name="object 8"/>
          <p:cNvSpPr/>
          <p:nvPr/>
        </p:nvSpPr>
        <p:spPr>
          <a:xfrm>
            <a:off x="609600" y="1935479"/>
            <a:ext cx="7772400" cy="454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200400"/>
            <a:ext cx="8458200" cy="3267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847090"/>
            <a:ext cx="778637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325" dirty="0"/>
              <a:t>The </a:t>
            </a:r>
            <a:r>
              <a:rPr sz="4500" spc="-220" dirty="0"/>
              <a:t>Ribbon </a:t>
            </a:r>
            <a:r>
              <a:rPr sz="4500" spc="-240" dirty="0"/>
              <a:t>displays </a:t>
            </a:r>
            <a:r>
              <a:rPr sz="4500" spc="-185" dirty="0"/>
              <a:t>various  </a:t>
            </a:r>
            <a:r>
              <a:rPr sz="4500" spc="-245" dirty="0"/>
              <a:t>commands </a:t>
            </a:r>
            <a:r>
              <a:rPr sz="4500" spc="-210" dirty="0"/>
              <a:t>and </a:t>
            </a:r>
            <a:r>
              <a:rPr sz="4500" spc="-160" dirty="0"/>
              <a:t>features </a:t>
            </a:r>
            <a:r>
              <a:rPr sz="4500" spc="-5" dirty="0"/>
              <a:t>of </a:t>
            </a:r>
            <a:r>
              <a:rPr sz="4500" spc="-95" dirty="0"/>
              <a:t>all</a:t>
            </a:r>
            <a:r>
              <a:rPr sz="4500" spc="-645" dirty="0"/>
              <a:t> </a:t>
            </a:r>
            <a:r>
              <a:rPr sz="4500" spc="-50" dirty="0"/>
              <a:t>the  </a:t>
            </a:r>
            <a:r>
              <a:rPr sz="4500" spc="-185" dirty="0"/>
              <a:t>tabs.</a:t>
            </a:r>
            <a:endParaRPr sz="4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7755" y="1031189"/>
            <a:ext cx="23602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9" dirty="0"/>
              <a:t>M</a:t>
            </a:r>
            <a:r>
              <a:rPr spc="-409" dirty="0"/>
              <a:t>S</a:t>
            </a:r>
            <a:r>
              <a:rPr spc="-135" dirty="0"/>
              <a:t>-</a:t>
            </a:r>
            <a:r>
              <a:rPr spc="-900" dirty="0"/>
              <a:t>E</a:t>
            </a:r>
            <a:r>
              <a:rPr spc="-450" dirty="0"/>
              <a:t>x</a:t>
            </a:r>
            <a:r>
              <a:rPr spc="-215" dirty="0"/>
              <a:t>cel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12061"/>
            <a:ext cx="806323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250" spc="-56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250" spc="-51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latin typeface="Times New Roman"/>
                <a:cs typeface="Times New Roman"/>
              </a:rPr>
              <a:t>Excel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is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an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105" dirty="0">
                <a:latin typeface="Times New Roman"/>
                <a:cs typeface="Times New Roman"/>
              </a:rPr>
              <a:t>Microsoft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110" dirty="0">
                <a:latin typeface="Times New Roman"/>
                <a:cs typeface="Times New Roman"/>
              </a:rPr>
              <a:t>Application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135" dirty="0">
                <a:latin typeface="Times New Roman"/>
                <a:cs typeface="Times New Roman"/>
              </a:rPr>
              <a:t>that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is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125" dirty="0">
                <a:latin typeface="Times New Roman"/>
                <a:cs typeface="Times New Roman"/>
              </a:rPr>
              <a:t>mainly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175" dirty="0"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740"/>
              </a:lnSpc>
            </a:pPr>
            <a:r>
              <a:rPr sz="2400" b="1" spc="80" dirty="0">
                <a:latin typeface="Times New Roman"/>
                <a:cs typeface="Times New Roman"/>
              </a:rPr>
              <a:t>for</a:t>
            </a:r>
            <a:r>
              <a:rPr sz="2400" b="1" spc="-175" dirty="0">
                <a:latin typeface="Times New Roman"/>
                <a:cs typeface="Times New Roman"/>
              </a:rPr>
              <a:t> </a:t>
            </a:r>
            <a:r>
              <a:rPr sz="2400" b="1" spc="130" dirty="0">
                <a:latin typeface="Times New Roman"/>
                <a:cs typeface="Times New Roman"/>
              </a:rPr>
              <a:t>calculations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145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140" dirty="0">
                <a:latin typeface="Times New Roman"/>
                <a:cs typeface="Times New Roman"/>
              </a:rPr>
              <a:t>mathematical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Times New Roman"/>
                <a:cs typeface="Times New Roman"/>
              </a:rPr>
              <a:t>works.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9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lphaLcParenR"/>
              <a:tabLst>
                <a:tab pos="527685" algn="l"/>
                <a:tab pos="528320" algn="l"/>
              </a:tabLst>
            </a:pPr>
            <a:r>
              <a:rPr sz="2400" spc="-85" dirty="0">
                <a:latin typeface="Georgia"/>
                <a:cs typeface="Georgia"/>
              </a:rPr>
              <a:t>It </a:t>
            </a:r>
            <a:r>
              <a:rPr sz="2400" spc="-50" dirty="0">
                <a:latin typeface="Georgia"/>
                <a:cs typeface="Georgia"/>
              </a:rPr>
              <a:t>is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35" dirty="0">
                <a:latin typeface="Georgia"/>
                <a:cs typeface="Georgia"/>
              </a:rPr>
              <a:t>spreadsheet </a:t>
            </a:r>
            <a:r>
              <a:rPr sz="2400" spc="-20" dirty="0">
                <a:latin typeface="Georgia"/>
                <a:cs typeface="Georgia"/>
              </a:rPr>
              <a:t>application </a:t>
            </a:r>
            <a:r>
              <a:rPr sz="2400" spc="-25" dirty="0">
                <a:latin typeface="Georgia"/>
                <a:cs typeface="Georgia"/>
              </a:rPr>
              <a:t>in </a:t>
            </a:r>
            <a:r>
              <a:rPr sz="2400" spc="-15" dirty="0">
                <a:latin typeface="Georgia"/>
                <a:cs typeface="Georgia"/>
              </a:rPr>
              <a:t>which </a:t>
            </a:r>
            <a:r>
              <a:rPr sz="2400" spc="-45" dirty="0">
                <a:latin typeface="Georgia"/>
                <a:cs typeface="Georgia"/>
              </a:rPr>
              <a:t>we </a:t>
            </a:r>
            <a:r>
              <a:rPr sz="2400" spc="-25" dirty="0">
                <a:latin typeface="Georgia"/>
                <a:cs typeface="Georgia"/>
              </a:rPr>
              <a:t>can </a:t>
            </a:r>
            <a:r>
              <a:rPr sz="2400" spc="-35" dirty="0">
                <a:latin typeface="Georgia"/>
                <a:cs typeface="Georgia"/>
              </a:rPr>
              <a:t>add </a:t>
            </a:r>
            <a:r>
              <a:rPr sz="2400" spc="-25" dirty="0">
                <a:latin typeface="Georgia"/>
                <a:cs typeface="Georgia"/>
              </a:rPr>
              <a:t>sheets  </a:t>
            </a:r>
            <a:r>
              <a:rPr sz="2400" spc="-65" dirty="0">
                <a:latin typeface="Georgia"/>
                <a:cs typeface="Georgia"/>
              </a:rPr>
              <a:t>as </a:t>
            </a:r>
            <a:r>
              <a:rPr sz="2400" spc="-35" dirty="0">
                <a:latin typeface="Georgia"/>
                <a:cs typeface="Georgia"/>
              </a:rPr>
              <a:t>per </a:t>
            </a:r>
            <a:r>
              <a:rPr sz="2400" spc="-25" dirty="0">
                <a:latin typeface="Georgia"/>
                <a:cs typeface="Georgia"/>
              </a:rPr>
              <a:t>our </a:t>
            </a:r>
            <a:r>
              <a:rPr sz="2400" spc="-40" dirty="0">
                <a:latin typeface="Georgia"/>
                <a:cs typeface="Georgia"/>
              </a:rPr>
              <a:t>requirements. </a:t>
            </a:r>
            <a:r>
              <a:rPr sz="2400" spc="-75" dirty="0">
                <a:latin typeface="Georgia"/>
                <a:cs typeface="Georgia"/>
              </a:rPr>
              <a:t>In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30" dirty="0">
                <a:latin typeface="Georgia"/>
                <a:cs typeface="Georgia"/>
              </a:rPr>
              <a:t>single </a:t>
            </a:r>
            <a:r>
              <a:rPr sz="2400" spc="-20" dirty="0">
                <a:latin typeface="Georgia"/>
                <a:cs typeface="Georgia"/>
              </a:rPr>
              <a:t>sheet, </a:t>
            </a:r>
            <a:r>
              <a:rPr sz="2400" spc="-5" dirty="0">
                <a:latin typeface="Georgia"/>
                <a:cs typeface="Georgia"/>
              </a:rPr>
              <a:t>it </a:t>
            </a:r>
            <a:r>
              <a:rPr sz="2400" spc="-35" dirty="0">
                <a:latin typeface="Georgia"/>
                <a:cs typeface="Georgia"/>
              </a:rPr>
              <a:t>consists </a:t>
            </a:r>
            <a:r>
              <a:rPr sz="2400" spc="-20" dirty="0">
                <a:latin typeface="Georgia"/>
                <a:cs typeface="Georgia"/>
              </a:rPr>
              <a:t>of  </a:t>
            </a:r>
            <a:r>
              <a:rPr sz="2400" spc="-60" dirty="0">
                <a:latin typeface="Georgia"/>
                <a:cs typeface="Georgia"/>
              </a:rPr>
              <a:t>rows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30" dirty="0">
                <a:latin typeface="Georgia"/>
                <a:cs typeface="Georgia"/>
              </a:rPr>
              <a:t>columns </a:t>
            </a:r>
            <a:r>
              <a:rPr sz="2400" spc="-35" dirty="0">
                <a:latin typeface="Georgia"/>
                <a:cs typeface="Georgia"/>
              </a:rPr>
              <a:t>and cells, where every </a:t>
            </a:r>
            <a:r>
              <a:rPr sz="2400" spc="-20" dirty="0">
                <a:latin typeface="Georgia"/>
                <a:cs typeface="Georgia"/>
              </a:rPr>
              <a:t>cell </a:t>
            </a:r>
            <a:r>
              <a:rPr sz="2400" spc="-45" dirty="0">
                <a:latin typeface="Georgia"/>
                <a:cs typeface="Georgia"/>
              </a:rPr>
              <a:t>has</a:t>
            </a:r>
            <a:r>
              <a:rPr sz="2400" spc="-22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different  </a:t>
            </a:r>
            <a:r>
              <a:rPr sz="2400" spc="-55" dirty="0">
                <a:latin typeface="Georgia"/>
                <a:cs typeface="Georgia"/>
              </a:rPr>
              <a:t>address.</a:t>
            </a:r>
            <a:endParaRPr sz="2400">
              <a:latin typeface="Georgia"/>
              <a:cs typeface="Georgia"/>
            </a:endParaRPr>
          </a:p>
          <a:p>
            <a:pPr marL="527685" marR="429259" indent="-514984">
              <a:lnSpc>
                <a:spcPts val="2590"/>
              </a:lnSpc>
              <a:spcBef>
                <a:spcPts val="620"/>
              </a:spcBef>
              <a:buClr>
                <a:srgbClr val="0AD0D9"/>
              </a:buClr>
              <a:buSzPct val="93750"/>
              <a:buAutoNum type="alphaLcParenR"/>
              <a:tabLst>
                <a:tab pos="527685" algn="l"/>
                <a:tab pos="528320" algn="l"/>
              </a:tabLst>
            </a:pPr>
            <a:r>
              <a:rPr sz="2400" spc="-55" dirty="0">
                <a:latin typeface="Georgia"/>
                <a:cs typeface="Georgia"/>
              </a:rPr>
              <a:t>Sum, </a:t>
            </a:r>
            <a:r>
              <a:rPr sz="2400" spc="-25" dirty="0">
                <a:latin typeface="Georgia"/>
                <a:cs typeface="Georgia"/>
              </a:rPr>
              <a:t>product, subtraction, </a:t>
            </a:r>
            <a:r>
              <a:rPr sz="2400" spc="-30" dirty="0">
                <a:latin typeface="Georgia"/>
                <a:cs typeface="Georgia"/>
              </a:rPr>
              <a:t>division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50" dirty="0">
                <a:latin typeface="Georgia"/>
                <a:cs typeface="Georgia"/>
              </a:rPr>
              <a:t>many  </a:t>
            </a:r>
            <a:r>
              <a:rPr sz="2400" spc="-30" dirty="0">
                <a:latin typeface="Georgia"/>
                <a:cs typeface="Georgia"/>
              </a:rPr>
              <a:t>mathematical, </a:t>
            </a:r>
            <a:r>
              <a:rPr sz="2400" spc="-15" dirty="0">
                <a:latin typeface="Georgia"/>
                <a:cs typeface="Georgia"/>
              </a:rPr>
              <a:t>logical </a:t>
            </a:r>
            <a:r>
              <a:rPr sz="2400" spc="-20" dirty="0">
                <a:latin typeface="Georgia"/>
                <a:cs typeface="Georgia"/>
              </a:rPr>
              <a:t>functions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spc="-40" dirty="0">
                <a:latin typeface="Georgia"/>
                <a:cs typeface="Georgia"/>
              </a:rPr>
              <a:t>available </a:t>
            </a:r>
            <a:r>
              <a:rPr sz="2400" spc="-15" dirty="0">
                <a:latin typeface="Georgia"/>
                <a:cs typeface="Georgia"/>
              </a:rPr>
              <a:t>within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it.</a:t>
            </a:r>
            <a:endParaRPr sz="2400">
              <a:latin typeface="Georgia"/>
              <a:cs typeface="Georgia"/>
            </a:endParaRPr>
          </a:p>
          <a:p>
            <a:pPr marL="527685" indent="-514984">
              <a:lnSpc>
                <a:spcPct val="100000"/>
              </a:lnSpc>
              <a:spcBef>
                <a:spcPts val="250"/>
              </a:spcBef>
              <a:buClr>
                <a:srgbClr val="0AD0D9"/>
              </a:buClr>
              <a:buSzPct val="93750"/>
              <a:buAutoNum type="alphaLcParenR"/>
              <a:tabLst>
                <a:tab pos="527685" algn="l"/>
                <a:tab pos="528320" algn="l"/>
              </a:tabLst>
            </a:pPr>
            <a:r>
              <a:rPr sz="2400" spc="15" dirty="0">
                <a:latin typeface="Georgia"/>
                <a:cs typeface="Georgia"/>
              </a:rPr>
              <a:t>Other </a:t>
            </a:r>
            <a:r>
              <a:rPr sz="2400" spc="-40" dirty="0">
                <a:latin typeface="Georgia"/>
                <a:cs typeface="Georgia"/>
              </a:rPr>
              <a:t>features </a:t>
            </a:r>
            <a:r>
              <a:rPr sz="2400" spc="-20" dirty="0">
                <a:latin typeface="Georgia"/>
                <a:cs typeface="Georgia"/>
              </a:rPr>
              <a:t>include </a:t>
            </a:r>
            <a:r>
              <a:rPr sz="2400" spc="-35" dirty="0">
                <a:latin typeface="Georgia"/>
                <a:cs typeface="Georgia"/>
              </a:rPr>
              <a:t>tables, charts, </a:t>
            </a:r>
            <a:r>
              <a:rPr sz="2400" spc="-20" dirty="0">
                <a:latin typeface="Georgia"/>
                <a:cs typeface="Georgia"/>
              </a:rPr>
              <a:t>clip </a:t>
            </a:r>
            <a:r>
              <a:rPr sz="2400" spc="-35" dirty="0">
                <a:latin typeface="Georgia"/>
                <a:cs typeface="Georgia"/>
              </a:rPr>
              <a:t>art and</a:t>
            </a:r>
            <a:r>
              <a:rPr sz="2400" spc="-22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more.</a:t>
            </a:r>
            <a:endParaRPr sz="2400">
              <a:latin typeface="Georgia"/>
              <a:cs typeface="Georgia"/>
            </a:endParaRPr>
          </a:p>
          <a:p>
            <a:pPr marL="527685" marR="394335" indent="-514984">
              <a:lnSpc>
                <a:spcPts val="2590"/>
              </a:lnSpc>
              <a:spcBef>
                <a:spcPts val="620"/>
              </a:spcBef>
              <a:buClr>
                <a:srgbClr val="0AD0D9"/>
              </a:buClr>
              <a:buSzPct val="93750"/>
              <a:buAutoNum type="alphaLcParenR"/>
              <a:tabLst>
                <a:tab pos="527685" algn="l"/>
                <a:tab pos="528320" algn="l"/>
              </a:tabLst>
            </a:pPr>
            <a:r>
              <a:rPr sz="2400" spc="-85" dirty="0">
                <a:latin typeface="Georgia"/>
                <a:cs typeface="Georgia"/>
              </a:rPr>
              <a:t>It </a:t>
            </a:r>
            <a:r>
              <a:rPr sz="2400" spc="-50" dirty="0">
                <a:latin typeface="Georgia"/>
                <a:cs typeface="Georgia"/>
              </a:rPr>
              <a:t>is </a:t>
            </a:r>
            <a:r>
              <a:rPr sz="2400" spc="-35" dirty="0">
                <a:latin typeface="Georgia"/>
                <a:cs typeface="Georgia"/>
              </a:rPr>
              <a:t>basically used </a:t>
            </a:r>
            <a:r>
              <a:rPr sz="2400" spc="-40" dirty="0">
                <a:latin typeface="Georgia"/>
                <a:cs typeface="Georgia"/>
              </a:rPr>
              <a:t>for </a:t>
            </a:r>
            <a:r>
              <a:rPr sz="2400" spc="-45" dirty="0">
                <a:latin typeface="Georgia"/>
                <a:cs typeface="Georgia"/>
              </a:rPr>
              <a:t>payroll, </a:t>
            </a:r>
            <a:r>
              <a:rPr sz="2400" spc="-30" dirty="0">
                <a:latin typeface="Georgia"/>
                <a:cs typeface="Georgia"/>
              </a:rPr>
              <a:t>accounts, mathematical,  </a:t>
            </a:r>
            <a:r>
              <a:rPr sz="2400" spc="-35" dirty="0">
                <a:latin typeface="Georgia"/>
                <a:cs typeface="Georgia"/>
              </a:rPr>
              <a:t>and </a:t>
            </a:r>
            <a:r>
              <a:rPr sz="2400" spc="-40" dirty="0">
                <a:latin typeface="Georgia"/>
                <a:cs typeface="Georgia"/>
              </a:rPr>
              <a:t>for </a:t>
            </a:r>
            <a:r>
              <a:rPr sz="2400" spc="-15" dirty="0">
                <a:latin typeface="Georgia"/>
                <a:cs typeface="Georgia"/>
              </a:rPr>
              <a:t>other </a:t>
            </a:r>
            <a:r>
              <a:rPr sz="2400" spc="-40" dirty="0">
                <a:latin typeface="Georgia"/>
                <a:cs typeface="Georgia"/>
              </a:rPr>
              <a:t>business</a:t>
            </a:r>
            <a:r>
              <a:rPr sz="2400" spc="-14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purposes.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39496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Features </a:t>
            </a:r>
            <a:r>
              <a:rPr spc="-5" dirty="0"/>
              <a:t>of</a:t>
            </a:r>
            <a:r>
              <a:rPr spc="-355" dirty="0"/>
              <a:t> </a:t>
            </a:r>
            <a:r>
              <a:rPr spc="-380" dirty="0"/>
              <a:t>MS-Excel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12061"/>
            <a:ext cx="8063230" cy="490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65" dirty="0">
                <a:latin typeface="Times New Roman"/>
                <a:cs typeface="Times New Roman"/>
              </a:rPr>
              <a:t>Hyperlink.</a:t>
            </a:r>
            <a:r>
              <a:rPr sz="1600" b="1" spc="-27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Georgia"/>
                <a:cs typeface="Georgia"/>
              </a:rPr>
              <a:t>We </a:t>
            </a:r>
            <a:r>
              <a:rPr sz="1600" spc="-20" dirty="0">
                <a:latin typeface="Georgia"/>
                <a:cs typeface="Georgia"/>
              </a:rPr>
              <a:t>can </a:t>
            </a:r>
            <a:r>
              <a:rPr sz="1600" spc="-15" dirty="0">
                <a:latin typeface="Georgia"/>
                <a:cs typeface="Georgia"/>
              </a:rPr>
              <a:t>link one </a:t>
            </a:r>
            <a:r>
              <a:rPr sz="1600" spc="-10" dirty="0">
                <a:latin typeface="Georgia"/>
                <a:cs typeface="Georgia"/>
              </a:rPr>
              <a:t>file to </a:t>
            </a:r>
            <a:r>
              <a:rPr sz="1600" spc="-15" dirty="0">
                <a:latin typeface="Georgia"/>
                <a:cs typeface="Georgia"/>
              </a:rPr>
              <a:t>another </a:t>
            </a:r>
            <a:r>
              <a:rPr sz="1600" spc="-10" dirty="0">
                <a:latin typeface="Georgia"/>
                <a:cs typeface="Georgia"/>
              </a:rPr>
              <a:t>file </a:t>
            </a:r>
            <a:r>
              <a:rPr sz="1600" spc="-25" dirty="0">
                <a:latin typeface="Georgia"/>
                <a:cs typeface="Georgia"/>
              </a:rPr>
              <a:t>or </a:t>
            </a:r>
            <a:r>
              <a:rPr sz="1600" spc="-30" dirty="0">
                <a:latin typeface="Georgia"/>
                <a:cs typeface="Georgia"/>
              </a:rPr>
              <a:t>page.</a:t>
            </a:r>
            <a:endParaRPr sz="1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35" dirty="0">
                <a:latin typeface="Times New Roman"/>
                <a:cs typeface="Times New Roman"/>
              </a:rPr>
              <a:t>Clip</a:t>
            </a:r>
            <a:r>
              <a:rPr sz="1600" b="1" spc="-105" dirty="0">
                <a:latin typeface="Times New Roman"/>
                <a:cs typeface="Times New Roman"/>
              </a:rPr>
              <a:t> </a:t>
            </a:r>
            <a:r>
              <a:rPr sz="1600" b="1" spc="45" dirty="0">
                <a:latin typeface="Times New Roman"/>
                <a:cs typeface="Times New Roman"/>
              </a:rPr>
              <a:t>art.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Georgia"/>
                <a:cs typeface="Georgia"/>
              </a:rPr>
              <a:t>We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can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add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images</a:t>
            </a:r>
            <a:r>
              <a:rPr sz="1600" spc="-7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and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also</a:t>
            </a:r>
            <a:r>
              <a:rPr sz="1600" spc="-6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audio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and </a:t>
            </a:r>
            <a:r>
              <a:rPr sz="1600" spc="-15" dirty="0">
                <a:latin typeface="Georgia"/>
                <a:cs typeface="Georgia"/>
              </a:rPr>
              <a:t>video</a:t>
            </a:r>
            <a:r>
              <a:rPr sz="1600" spc="-65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clips.</a:t>
            </a:r>
            <a:endParaRPr sz="1600">
              <a:latin typeface="Georgia"/>
              <a:cs typeface="Georgia"/>
            </a:endParaRPr>
          </a:p>
          <a:p>
            <a:pPr marL="287020" marR="5080" indent="-274320">
              <a:lnSpc>
                <a:spcPts val="1540"/>
              </a:lnSpc>
              <a:spcBef>
                <a:spcPts val="3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40" dirty="0">
                <a:latin typeface="Times New Roman"/>
                <a:cs typeface="Times New Roman"/>
              </a:rPr>
              <a:t>Charts. </a:t>
            </a:r>
            <a:r>
              <a:rPr sz="1600" spc="10" dirty="0">
                <a:latin typeface="Georgia"/>
                <a:cs typeface="Georgia"/>
              </a:rPr>
              <a:t>With </a:t>
            </a:r>
            <a:r>
              <a:rPr sz="1600" spc="-25" dirty="0">
                <a:latin typeface="Georgia"/>
                <a:cs typeface="Georgia"/>
              </a:rPr>
              <a:t>charts, </a:t>
            </a:r>
            <a:r>
              <a:rPr sz="1600" spc="-35" dirty="0">
                <a:latin typeface="Georgia"/>
                <a:cs typeface="Georgia"/>
              </a:rPr>
              <a:t>we </a:t>
            </a:r>
            <a:r>
              <a:rPr sz="1600" spc="-20" dirty="0">
                <a:latin typeface="Georgia"/>
                <a:cs typeface="Georgia"/>
              </a:rPr>
              <a:t>can </a:t>
            </a:r>
            <a:r>
              <a:rPr sz="1600" spc="-25" dirty="0">
                <a:latin typeface="Georgia"/>
                <a:cs typeface="Georgia"/>
              </a:rPr>
              <a:t>clearly show </a:t>
            </a:r>
            <a:r>
              <a:rPr sz="1600" spc="-45" dirty="0">
                <a:latin typeface="Georgia"/>
                <a:cs typeface="Georgia"/>
              </a:rPr>
              <a:t>a </a:t>
            </a:r>
            <a:r>
              <a:rPr sz="1600" spc="-20" dirty="0">
                <a:latin typeface="Georgia"/>
                <a:cs typeface="Georgia"/>
              </a:rPr>
              <a:t>product(s) evaluation </a:t>
            </a:r>
            <a:r>
              <a:rPr sz="1600" spc="-10" dirty="0">
                <a:latin typeface="Georgia"/>
                <a:cs typeface="Georgia"/>
              </a:rPr>
              <a:t>to </a:t>
            </a:r>
            <a:r>
              <a:rPr sz="1600" spc="-45" dirty="0">
                <a:latin typeface="Georgia"/>
                <a:cs typeface="Georgia"/>
              </a:rPr>
              <a:t>a </a:t>
            </a:r>
            <a:r>
              <a:rPr sz="1600" spc="-15" dirty="0">
                <a:latin typeface="Georgia"/>
                <a:cs typeface="Georgia"/>
              </a:rPr>
              <a:t>client. </a:t>
            </a:r>
            <a:r>
              <a:rPr sz="1600" spc="-70" dirty="0">
                <a:latin typeface="Georgia"/>
                <a:cs typeface="Georgia"/>
              </a:rPr>
              <a:t>For</a:t>
            </a:r>
            <a:r>
              <a:rPr sz="1600" spc="-25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example,  you </a:t>
            </a:r>
            <a:r>
              <a:rPr sz="1600" spc="-20" dirty="0">
                <a:latin typeface="Georgia"/>
                <a:cs typeface="Georgia"/>
              </a:rPr>
              <a:t>can </a:t>
            </a:r>
            <a:r>
              <a:rPr sz="1600" spc="-35" dirty="0">
                <a:latin typeface="Georgia"/>
                <a:cs typeface="Georgia"/>
              </a:rPr>
              <a:t>display </a:t>
            </a:r>
            <a:r>
              <a:rPr sz="1600" spc="-45" dirty="0">
                <a:latin typeface="Georgia"/>
                <a:cs typeface="Georgia"/>
              </a:rPr>
              <a:t>a </a:t>
            </a:r>
            <a:r>
              <a:rPr sz="1600" spc="-20" dirty="0">
                <a:latin typeface="Georgia"/>
                <a:cs typeface="Georgia"/>
              </a:rPr>
              <a:t>chart </a:t>
            </a:r>
            <a:r>
              <a:rPr sz="1600" spc="-25" dirty="0">
                <a:latin typeface="Georgia"/>
                <a:cs typeface="Georgia"/>
              </a:rPr>
              <a:t>showing </a:t>
            </a:r>
            <a:r>
              <a:rPr sz="1600" spc="-15" dirty="0">
                <a:latin typeface="Georgia"/>
                <a:cs typeface="Georgia"/>
              </a:rPr>
              <a:t>which product </a:t>
            </a:r>
            <a:r>
              <a:rPr sz="1600" spc="-35" dirty="0">
                <a:latin typeface="Georgia"/>
                <a:cs typeface="Georgia"/>
              </a:rPr>
              <a:t>is </a:t>
            </a:r>
            <a:r>
              <a:rPr sz="1600" spc="-20" dirty="0">
                <a:latin typeface="Georgia"/>
                <a:cs typeface="Georgia"/>
              </a:rPr>
              <a:t>selling </a:t>
            </a:r>
            <a:r>
              <a:rPr sz="1600" spc="-30" dirty="0">
                <a:latin typeface="Georgia"/>
                <a:cs typeface="Georgia"/>
              </a:rPr>
              <a:t>more </a:t>
            </a:r>
            <a:r>
              <a:rPr sz="1600" spc="-25" dirty="0">
                <a:latin typeface="Georgia"/>
                <a:cs typeface="Georgia"/>
              </a:rPr>
              <a:t>or </a:t>
            </a:r>
            <a:r>
              <a:rPr sz="1600" spc="-30" dirty="0">
                <a:latin typeface="Georgia"/>
                <a:cs typeface="Georgia"/>
              </a:rPr>
              <a:t>less </a:t>
            </a:r>
            <a:r>
              <a:rPr sz="1600" spc="-25" dirty="0">
                <a:latin typeface="Georgia"/>
                <a:cs typeface="Georgia"/>
              </a:rPr>
              <a:t>by </a:t>
            </a:r>
            <a:r>
              <a:rPr sz="1600" spc="-15" dirty="0">
                <a:latin typeface="Georgia"/>
                <a:cs typeface="Georgia"/>
              </a:rPr>
              <a:t>month, </a:t>
            </a:r>
            <a:r>
              <a:rPr sz="1600" spc="-20" dirty="0">
                <a:latin typeface="Georgia"/>
                <a:cs typeface="Georgia"/>
              </a:rPr>
              <a:t>week,  </a:t>
            </a:r>
            <a:r>
              <a:rPr sz="1600" spc="-25" dirty="0">
                <a:latin typeface="Georgia"/>
                <a:cs typeface="Georgia"/>
              </a:rPr>
              <a:t>and so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forth.</a:t>
            </a:r>
            <a:endParaRPr sz="1600">
              <a:latin typeface="Georgia"/>
              <a:cs typeface="Georgia"/>
            </a:endParaRPr>
          </a:p>
          <a:p>
            <a:pPr marL="287020" marR="60960" indent="-274320">
              <a:lnSpc>
                <a:spcPct val="8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45" dirty="0">
                <a:latin typeface="Times New Roman"/>
                <a:cs typeface="Times New Roman"/>
              </a:rPr>
              <a:t>Tables. </a:t>
            </a:r>
            <a:r>
              <a:rPr sz="1600" spc="-40" dirty="0">
                <a:latin typeface="Georgia"/>
                <a:cs typeface="Georgia"/>
              </a:rPr>
              <a:t>Tables are </a:t>
            </a:r>
            <a:r>
              <a:rPr sz="1600" spc="-25" dirty="0">
                <a:latin typeface="Georgia"/>
                <a:cs typeface="Georgia"/>
              </a:rPr>
              <a:t>created </a:t>
            </a:r>
            <a:r>
              <a:rPr sz="1600" spc="-10" dirty="0">
                <a:latin typeface="Georgia"/>
                <a:cs typeface="Georgia"/>
              </a:rPr>
              <a:t>with </a:t>
            </a:r>
            <a:r>
              <a:rPr sz="1600" spc="-25" dirty="0">
                <a:latin typeface="Georgia"/>
                <a:cs typeface="Georgia"/>
              </a:rPr>
              <a:t>different </a:t>
            </a:r>
            <a:r>
              <a:rPr sz="1600" spc="-20" dirty="0">
                <a:latin typeface="Georgia"/>
                <a:cs typeface="Georgia"/>
              </a:rPr>
              <a:t>fields </a:t>
            </a:r>
            <a:r>
              <a:rPr sz="1600" spc="-25" dirty="0">
                <a:latin typeface="Georgia"/>
                <a:cs typeface="Georgia"/>
              </a:rPr>
              <a:t>(e.g. name, </a:t>
            </a:r>
            <a:r>
              <a:rPr sz="1600" spc="-30" dirty="0">
                <a:latin typeface="Georgia"/>
                <a:cs typeface="Georgia"/>
              </a:rPr>
              <a:t>age, </a:t>
            </a:r>
            <a:r>
              <a:rPr sz="1600" spc="-40" dirty="0">
                <a:latin typeface="Georgia"/>
                <a:cs typeface="Georgia"/>
              </a:rPr>
              <a:t>address, </a:t>
            </a:r>
            <a:r>
              <a:rPr sz="1600" spc="-25" dirty="0">
                <a:latin typeface="Georgia"/>
                <a:cs typeface="Georgia"/>
              </a:rPr>
              <a:t>roll </a:t>
            </a:r>
            <a:r>
              <a:rPr sz="1600" spc="-45" dirty="0">
                <a:latin typeface="Georgia"/>
                <a:cs typeface="Georgia"/>
              </a:rPr>
              <a:t>number, </a:t>
            </a:r>
            <a:r>
              <a:rPr sz="1600" spc="-25" dirty="0">
                <a:latin typeface="Georgia"/>
                <a:cs typeface="Georgia"/>
              </a:rPr>
              <a:t>and  so </a:t>
            </a:r>
            <a:r>
              <a:rPr sz="1600" spc="-20" dirty="0">
                <a:latin typeface="Georgia"/>
                <a:cs typeface="Georgia"/>
              </a:rPr>
              <a:t>forth). </a:t>
            </a:r>
            <a:r>
              <a:rPr sz="1600" spc="-60" dirty="0">
                <a:latin typeface="Georgia"/>
                <a:cs typeface="Georgia"/>
              </a:rPr>
              <a:t>You </a:t>
            </a:r>
            <a:r>
              <a:rPr sz="1600" spc="-20" dirty="0">
                <a:latin typeface="Georgia"/>
                <a:cs typeface="Georgia"/>
              </a:rPr>
              <a:t>can </a:t>
            </a:r>
            <a:r>
              <a:rPr sz="1600" spc="-25" dirty="0">
                <a:latin typeface="Georgia"/>
                <a:cs typeface="Georgia"/>
              </a:rPr>
              <a:t>add </a:t>
            </a:r>
            <a:r>
              <a:rPr sz="1600" spc="-45" dirty="0">
                <a:latin typeface="Georgia"/>
                <a:cs typeface="Georgia"/>
              </a:rPr>
              <a:t>a </a:t>
            </a:r>
            <a:r>
              <a:rPr sz="1600" spc="-15" dirty="0">
                <a:latin typeface="Georgia"/>
                <a:cs typeface="Georgia"/>
              </a:rPr>
              <a:t>table </a:t>
            </a:r>
            <a:r>
              <a:rPr sz="1600" spc="-10" dirty="0">
                <a:latin typeface="Georgia"/>
                <a:cs typeface="Georgia"/>
              </a:rPr>
              <a:t>to </a:t>
            </a:r>
            <a:r>
              <a:rPr sz="1600" spc="-15" dirty="0">
                <a:latin typeface="Georgia"/>
                <a:cs typeface="Georgia"/>
              </a:rPr>
              <a:t>fill these</a:t>
            </a:r>
            <a:r>
              <a:rPr sz="1600" spc="-11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values.</a:t>
            </a:r>
            <a:endParaRPr sz="1600">
              <a:latin typeface="Georgia"/>
              <a:cs typeface="Georgia"/>
            </a:endParaRPr>
          </a:p>
          <a:p>
            <a:pPr marL="287020" indent="-274320">
              <a:lnSpc>
                <a:spcPts val="173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75" dirty="0">
                <a:latin typeface="Times New Roman"/>
                <a:cs typeface="Times New Roman"/>
              </a:rPr>
              <a:t>Functions. </a:t>
            </a:r>
            <a:r>
              <a:rPr sz="1600" spc="-25" dirty="0">
                <a:latin typeface="Georgia"/>
                <a:cs typeface="Georgia"/>
              </a:rPr>
              <a:t>There </a:t>
            </a:r>
            <a:r>
              <a:rPr sz="1600" spc="-40" dirty="0">
                <a:latin typeface="Georgia"/>
                <a:cs typeface="Georgia"/>
              </a:rPr>
              <a:t>are </a:t>
            </a:r>
            <a:r>
              <a:rPr sz="1600" spc="-5" dirty="0">
                <a:latin typeface="Georgia"/>
                <a:cs typeface="Georgia"/>
              </a:rPr>
              <a:t>both </a:t>
            </a:r>
            <a:r>
              <a:rPr sz="1600" spc="-20" dirty="0">
                <a:latin typeface="Georgia"/>
                <a:cs typeface="Georgia"/>
              </a:rPr>
              <a:t>mathematical </a:t>
            </a:r>
            <a:r>
              <a:rPr sz="1600" spc="-15" dirty="0">
                <a:latin typeface="Georgia"/>
                <a:cs typeface="Georgia"/>
              </a:rPr>
              <a:t>functions </a:t>
            </a:r>
            <a:r>
              <a:rPr sz="1600" spc="-25" dirty="0">
                <a:latin typeface="Georgia"/>
                <a:cs typeface="Georgia"/>
              </a:rPr>
              <a:t>(add, </a:t>
            </a:r>
            <a:r>
              <a:rPr sz="1600" spc="-20" dirty="0">
                <a:latin typeface="Georgia"/>
                <a:cs typeface="Georgia"/>
              </a:rPr>
              <a:t>subtract, divide, multiply),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and</a:t>
            </a:r>
            <a:endParaRPr sz="1600">
              <a:latin typeface="Georgia"/>
              <a:cs typeface="Georgia"/>
            </a:endParaRPr>
          </a:p>
          <a:p>
            <a:pPr marL="286385">
              <a:lnSpc>
                <a:spcPts val="1730"/>
              </a:lnSpc>
            </a:pPr>
            <a:r>
              <a:rPr sz="1600" spc="-15" dirty="0">
                <a:latin typeface="Georgia"/>
                <a:cs typeface="Georgia"/>
              </a:rPr>
              <a:t>logical </a:t>
            </a:r>
            <a:r>
              <a:rPr sz="1600" spc="-20" dirty="0">
                <a:latin typeface="Georgia"/>
                <a:cs typeface="Georgia"/>
              </a:rPr>
              <a:t>ones </a:t>
            </a:r>
            <a:r>
              <a:rPr sz="1600" spc="-40" dirty="0">
                <a:latin typeface="Georgia"/>
                <a:cs typeface="Georgia"/>
              </a:rPr>
              <a:t>(average, </a:t>
            </a:r>
            <a:r>
              <a:rPr sz="1600" spc="-30" dirty="0">
                <a:latin typeface="Georgia"/>
                <a:cs typeface="Georgia"/>
              </a:rPr>
              <a:t>sum, </a:t>
            </a:r>
            <a:r>
              <a:rPr sz="1600" spc="-25" dirty="0">
                <a:latin typeface="Georgia"/>
                <a:cs typeface="Georgia"/>
              </a:rPr>
              <a:t>mod,</a:t>
            </a:r>
            <a:r>
              <a:rPr sz="1600" spc="5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product).</a:t>
            </a:r>
            <a:endParaRPr sz="1600">
              <a:latin typeface="Georgia"/>
              <a:cs typeface="Georgia"/>
            </a:endParaRPr>
          </a:p>
          <a:p>
            <a:pPr marL="287020" marR="468630" indent="-274320">
              <a:lnSpc>
                <a:spcPts val="1540"/>
              </a:lnSpc>
              <a:spcBef>
                <a:spcPts val="3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85" dirty="0">
                <a:latin typeface="Times New Roman"/>
                <a:cs typeface="Times New Roman"/>
              </a:rPr>
              <a:t>Images </a:t>
            </a:r>
            <a:r>
              <a:rPr sz="1600" b="1" spc="90" dirty="0">
                <a:latin typeface="Times New Roman"/>
                <a:cs typeface="Times New Roman"/>
              </a:rPr>
              <a:t>and </a:t>
            </a:r>
            <a:r>
              <a:rPr sz="1600" b="1" spc="75" dirty="0">
                <a:latin typeface="Times New Roman"/>
                <a:cs typeface="Times New Roman"/>
              </a:rPr>
              <a:t>backgrounds. </a:t>
            </a:r>
            <a:r>
              <a:rPr sz="1600" spc="-60" dirty="0">
                <a:latin typeface="Georgia"/>
                <a:cs typeface="Georgia"/>
              </a:rPr>
              <a:t>You </a:t>
            </a:r>
            <a:r>
              <a:rPr sz="1600" spc="-20" dirty="0">
                <a:latin typeface="Georgia"/>
                <a:cs typeface="Georgia"/>
              </a:rPr>
              <a:t>can </a:t>
            </a:r>
            <a:r>
              <a:rPr sz="1600" spc="-30" dirty="0">
                <a:latin typeface="Georgia"/>
                <a:cs typeface="Georgia"/>
              </a:rPr>
              <a:t>incorporate </a:t>
            </a:r>
            <a:r>
              <a:rPr sz="1600" spc="-35" dirty="0">
                <a:latin typeface="Georgia"/>
                <a:cs typeface="Georgia"/>
              </a:rPr>
              <a:t>images </a:t>
            </a:r>
            <a:r>
              <a:rPr sz="1600" spc="-25" dirty="0">
                <a:latin typeface="Georgia"/>
                <a:cs typeface="Georgia"/>
              </a:rPr>
              <a:t>and backgrounds </a:t>
            </a:r>
            <a:r>
              <a:rPr sz="1600" spc="-15" dirty="0">
                <a:latin typeface="Georgia"/>
                <a:cs typeface="Georgia"/>
              </a:rPr>
              <a:t>into</a:t>
            </a:r>
            <a:r>
              <a:rPr sz="1600" spc="-195" dirty="0">
                <a:latin typeface="Georgia"/>
                <a:cs typeface="Georgia"/>
              </a:rPr>
              <a:t> </a:t>
            </a:r>
            <a:r>
              <a:rPr sz="1600" spc="-15" dirty="0">
                <a:latin typeface="Georgia"/>
                <a:cs typeface="Georgia"/>
              </a:rPr>
              <a:t>each  sheet.</a:t>
            </a:r>
            <a:endParaRPr sz="1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45" dirty="0">
                <a:latin typeface="Times New Roman"/>
                <a:cs typeface="Times New Roman"/>
              </a:rPr>
              <a:t>Macros. </a:t>
            </a:r>
            <a:r>
              <a:rPr sz="1600" spc="-35" dirty="0">
                <a:latin typeface="Georgia"/>
                <a:cs typeface="Georgia"/>
              </a:rPr>
              <a:t>Macros </a:t>
            </a:r>
            <a:r>
              <a:rPr sz="1600" spc="-40" dirty="0">
                <a:latin typeface="Georgia"/>
                <a:cs typeface="Georgia"/>
              </a:rPr>
              <a:t>are </a:t>
            </a:r>
            <a:r>
              <a:rPr sz="1600" spc="-25" dirty="0">
                <a:latin typeface="Georgia"/>
                <a:cs typeface="Georgia"/>
              </a:rPr>
              <a:t>used </a:t>
            </a:r>
            <a:r>
              <a:rPr sz="1600" spc="-30" dirty="0">
                <a:latin typeface="Georgia"/>
                <a:cs typeface="Georgia"/>
              </a:rPr>
              <a:t>for recording </a:t>
            </a:r>
            <a:r>
              <a:rPr sz="1600" spc="-25" dirty="0">
                <a:latin typeface="Georgia"/>
                <a:cs typeface="Georgia"/>
              </a:rPr>
              <a:t>events </a:t>
            </a:r>
            <a:r>
              <a:rPr sz="1600" spc="-30" dirty="0">
                <a:latin typeface="Georgia"/>
                <a:cs typeface="Georgia"/>
              </a:rPr>
              <a:t>for </a:t>
            </a:r>
            <a:r>
              <a:rPr sz="1600" spc="-25" dirty="0">
                <a:latin typeface="Georgia"/>
                <a:cs typeface="Georgia"/>
              </a:rPr>
              <a:t>future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use.</a:t>
            </a:r>
            <a:endParaRPr sz="1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65" dirty="0">
                <a:latin typeface="Times New Roman"/>
                <a:cs typeface="Times New Roman"/>
              </a:rPr>
              <a:t>Database: </a:t>
            </a:r>
            <a:r>
              <a:rPr sz="1600" spc="10" dirty="0">
                <a:latin typeface="Georgia"/>
                <a:cs typeface="Georgia"/>
              </a:rPr>
              <a:t>With </a:t>
            </a:r>
            <a:r>
              <a:rPr sz="1600" spc="-5" dirty="0">
                <a:latin typeface="Georgia"/>
                <a:cs typeface="Georgia"/>
              </a:rPr>
              <a:t>the </a:t>
            </a:r>
            <a:r>
              <a:rPr sz="1600" spc="-25" dirty="0">
                <a:latin typeface="Georgia"/>
                <a:cs typeface="Georgia"/>
              </a:rPr>
              <a:t>data feature, you </a:t>
            </a:r>
            <a:r>
              <a:rPr sz="1600" spc="-20" dirty="0">
                <a:latin typeface="Georgia"/>
                <a:cs typeface="Georgia"/>
              </a:rPr>
              <a:t>can </a:t>
            </a:r>
            <a:r>
              <a:rPr sz="1600" spc="-25" dirty="0">
                <a:latin typeface="Georgia"/>
                <a:cs typeface="Georgia"/>
              </a:rPr>
              <a:t>add </a:t>
            </a:r>
            <a:r>
              <a:rPr sz="1600" spc="-40" dirty="0">
                <a:latin typeface="Georgia"/>
                <a:cs typeface="Georgia"/>
              </a:rPr>
              <a:t>any </a:t>
            </a:r>
            <a:r>
              <a:rPr sz="1600" spc="-25" dirty="0">
                <a:latin typeface="Georgia"/>
                <a:cs typeface="Georgia"/>
              </a:rPr>
              <a:t>database </a:t>
            </a:r>
            <a:r>
              <a:rPr sz="1600" spc="-35" dirty="0">
                <a:latin typeface="Georgia"/>
                <a:cs typeface="Georgia"/>
              </a:rPr>
              <a:t>from </a:t>
            </a:r>
            <a:r>
              <a:rPr sz="1600" spc="-10" dirty="0">
                <a:latin typeface="Georgia"/>
                <a:cs typeface="Georgia"/>
              </a:rPr>
              <a:t>other</a:t>
            </a:r>
            <a:r>
              <a:rPr sz="1600" spc="-28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sources </a:t>
            </a:r>
            <a:r>
              <a:rPr sz="1600" spc="-10" dirty="0">
                <a:latin typeface="Georgia"/>
                <a:cs typeface="Georgia"/>
              </a:rPr>
              <a:t>to </a:t>
            </a:r>
            <a:r>
              <a:rPr sz="1600" spc="-15" dirty="0">
                <a:latin typeface="Georgia"/>
                <a:cs typeface="Georgia"/>
              </a:rPr>
              <a:t>it.</a:t>
            </a:r>
            <a:endParaRPr sz="1600">
              <a:latin typeface="Georgia"/>
              <a:cs typeface="Georgia"/>
            </a:endParaRPr>
          </a:p>
          <a:p>
            <a:pPr marL="287020" indent="-274320">
              <a:lnSpc>
                <a:spcPts val="173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65" dirty="0">
                <a:latin typeface="Times New Roman"/>
                <a:cs typeface="Times New Roman"/>
              </a:rPr>
              <a:t>Sorting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90" dirty="0">
                <a:latin typeface="Times New Roman"/>
                <a:cs typeface="Times New Roman"/>
              </a:rPr>
              <a:t>and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70" dirty="0">
                <a:latin typeface="Times New Roman"/>
                <a:cs typeface="Times New Roman"/>
              </a:rPr>
              <a:t>filtering.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Georgia"/>
                <a:cs typeface="Georgia"/>
              </a:rPr>
              <a:t>We</a:t>
            </a:r>
            <a:r>
              <a:rPr sz="1600" spc="-7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can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sort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40" dirty="0">
                <a:latin typeface="Georgia"/>
                <a:cs typeface="Georgia"/>
              </a:rPr>
              <a:t>and/or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filter</a:t>
            </a:r>
            <a:r>
              <a:rPr sz="1600" spc="-6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our</a:t>
            </a:r>
            <a:r>
              <a:rPr sz="1600" spc="-6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data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so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that</a:t>
            </a:r>
            <a:r>
              <a:rPr sz="1600" spc="-7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anything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redundant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or</a:t>
            </a:r>
            <a:endParaRPr sz="1600">
              <a:latin typeface="Georgia"/>
              <a:cs typeface="Georgia"/>
            </a:endParaRPr>
          </a:p>
          <a:p>
            <a:pPr marL="286385">
              <a:lnSpc>
                <a:spcPts val="1730"/>
              </a:lnSpc>
            </a:pPr>
            <a:r>
              <a:rPr sz="1600" spc="-20" dirty="0">
                <a:latin typeface="Georgia"/>
                <a:cs typeface="Georgia"/>
              </a:rPr>
              <a:t>repetitive can </a:t>
            </a:r>
            <a:r>
              <a:rPr sz="1600" spc="-10" dirty="0">
                <a:latin typeface="Georgia"/>
                <a:cs typeface="Georgia"/>
              </a:rPr>
              <a:t>be </a:t>
            </a:r>
            <a:r>
              <a:rPr sz="1600" spc="-35" dirty="0">
                <a:latin typeface="Georgia"/>
                <a:cs typeface="Georgia"/>
              </a:rPr>
              <a:t>removed </a:t>
            </a:r>
            <a:r>
              <a:rPr sz="1600" spc="-30" dirty="0">
                <a:latin typeface="Georgia"/>
                <a:cs typeface="Georgia"/>
              </a:rPr>
              <a:t>more</a:t>
            </a:r>
            <a:r>
              <a:rPr sz="1600" spc="-105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easily.</a:t>
            </a:r>
            <a:endParaRPr sz="1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65" dirty="0">
                <a:latin typeface="Times New Roman"/>
                <a:cs typeface="Times New Roman"/>
              </a:rPr>
              <a:t>Data </a:t>
            </a:r>
            <a:r>
              <a:rPr sz="1600" b="1" spc="80" dirty="0">
                <a:latin typeface="Times New Roman"/>
                <a:cs typeface="Times New Roman"/>
              </a:rPr>
              <a:t>validations.</a:t>
            </a:r>
            <a:r>
              <a:rPr sz="1600" b="1" spc="-2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Georgia"/>
                <a:cs typeface="Georgia"/>
              </a:rPr>
              <a:t>This </a:t>
            </a:r>
            <a:r>
              <a:rPr sz="1600" spc="-10" dirty="0">
                <a:latin typeface="Georgia"/>
                <a:cs typeface="Georgia"/>
              </a:rPr>
              <a:t>tool </a:t>
            </a:r>
            <a:r>
              <a:rPr sz="1600" spc="-20" dirty="0">
                <a:latin typeface="Georgia"/>
                <a:cs typeface="Georgia"/>
              </a:rPr>
              <a:t>can </a:t>
            </a:r>
            <a:r>
              <a:rPr sz="1600" spc="-15" dirty="0">
                <a:latin typeface="Georgia"/>
                <a:cs typeface="Georgia"/>
              </a:rPr>
              <a:t>help </a:t>
            </a:r>
            <a:r>
              <a:rPr sz="1600" spc="-25" dirty="0">
                <a:latin typeface="Georgia"/>
                <a:cs typeface="Georgia"/>
              </a:rPr>
              <a:t>you consolidate </a:t>
            </a:r>
            <a:r>
              <a:rPr sz="1600" spc="-30" dirty="0">
                <a:latin typeface="Georgia"/>
                <a:cs typeface="Georgia"/>
              </a:rPr>
              <a:t>your </a:t>
            </a:r>
            <a:r>
              <a:rPr sz="1600" spc="-25" dirty="0">
                <a:latin typeface="Georgia"/>
                <a:cs typeface="Georgia"/>
              </a:rPr>
              <a:t>data.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Arial"/>
              <a:buChar char=""/>
            </a:pPr>
            <a:endParaRPr sz="1650">
              <a:latin typeface="Times New Roman"/>
              <a:cs typeface="Times New Roman"/>
            </a:endParaRPr>
          </a:p>
          <a:p>
            <a:pPr marL="287020" marR="352425" indent="-274320">
              <a:lnSpc>
                <a:spcPct val="8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55" dirty="0">
                <a:latin typeface="Times New Roman"/>
                <a:cs typeface="Times New Roman"/>
              </a:rPr>
              <a:t>Grouping. </a:t>
            </a:r>
            <a:r>
              <a:rPr sz="1600" spc="-10" dirty="0">
                <a:latin typeface="Georgia"/>
                <a:cs typeface="Georgia"/>
              </a:rPr>
              <a:t>The </a:t>
            </a:r>
            <a:r>
              <a:rPr sz="1600" spc="-20" dirty="0">
                <a:latin typeface="Georgia"/>
                <a:cs typeface="Georgia"/>
              </a:rPr>
              <a:t>grouping </a:t>
            </a:r>
            <a:r>
              <a:rPr sz="1600" spc="-25" dirty="0">
                <a:latin typeface="Georgia"/>
                <a:cs typeface="Georgia"/>
              </a:rPr>
              <a:t>feature helps you </a:t>
            </a:r>
            <a:r>
              <a:rPr sz="1600" spc="-5" dirty="0">
                <a:latin typeface="Georgia"/>
                <a:cs typeface="Georgia"/>
              </a:rPr>
              <a:t>both </a:t>
            </a:r>
            <a:r>
              <a:rPr sz="1600" spc="-10" dirty="0">
                <a:latin typeface="Georgia"/>
                <a:cs typeface="Georgia"/>
              </a:rPr>
              <a:t>to </a:t>
            </a:r>
            <a:r>
              <a:rPr sz="1600" spc="-25" dirty="0">
                <a:latin typeface="Georgia"/>
                <a:cs typeface="Georgia"/>
              </a:rPr>
              <a:t>group </a:t>
            </a:r>
            <a:r>
              <a:rPr sz="1600" spc="-30" dirty="0">
                <a:latin typeface="Georgia"/>
                <a:cs typeface="Georgia"/>
              </a:rPr>
              <a:t>your </a:t>
            </a:r>
            <a:r>
              <a:rPr sz="1600" spc="-25" dirty="0">
                <a:latin typeface="Georgia"/>
                <a:cs typeface="Georgia"/>
              </a:rPr>
              <a:t>data and ungroup </a:t>
            </a:r>
            <a:r>
              <a:rPr sz="1600" spc="-10" dirty="0">
                <a:latin typeface="Georgia"/>
                <a:cs typeface="Georgia"/>
              </a:rPr>
              <a:t>it</a:t>
            </a:r>
            <a:r>
              <a:rPr sz="1600" spc="-18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so  </a:t>
            </a:r>
            <a:r>
              <a:rPr sz="1600" spc="-10" dirty="0">
                <a:latin typeface="Georgia"/>
                <a:cs typeface="Georgia"/>
              </a:rPr>
              <a:t>that </a:t>
            </a:r>
            <a:r>
              <a:rPr sz="1600" spc="-25" dirty="0">
                <a:latin typeface="Georgia"/>
                <a:cs typeface="Georgia"/>
              </a:rPr>
              <a:t>you </a:t>
            </a:r>
            <a:r>
              <a:rPr sz="1600" spc="-45" dirty="0">
                <a:latin typeface="Georgia"/>
                <a:cs typeface="Georgia"/>
              </a:rPr>
              <a:t>have </a:t>
            </a:r>
            <a:r>
              <a:rPr sz="1600" spc="-20" dirty="0">
                <a:latin typeface="Georgia"/>
                <a:cs typeface="Georgia"/>
              </a:rPr>
              <a:t>subtotals </a:t>
            </a:r>
            <a:r>
              <a:rPr sz="1600" spc="-25" dirty="0">
                <a:latin typeface="Georgia"/>
                <a:cs typeface="Georgia"/>
              </a:rPr>
              <a:t>and so</a:t>
            </a:r>
            <a:r>
              <a:rPr sz="1600" spc="-10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forth.</a:t>
            </a:r>
            <a:endParaRPr sz="1600">
              <a:latin typeface="Georgia"/>
              <a:cs typeface="Georgia"/>
            </a:endParaRPr>
          </a:p>
          <a:p>
            <a:pPr marL="287020" marR="327025" indent="-274320">
              <a:lnSpc>
                <a:spcPts val="1540"/>
              </a:lnSpc>
              <a:spcBef>
                <a:spcPts val="3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600" b="1" spc="60" dirty="0">
                <a:latin typeface="Times New Roman"/>
                <a:cs typeface="Times New Roman"/>
              </a:rPr>
              <a:t>Page </a:t>
            </a:r>
            <a:r>
              <a:rPr sz="1600" b="1" spc="65" dirty="0">
                <a:latin typeface="Times New Roman"/>
                <a:cs typeface="Times New Roman"/>
              </a:rPr>
              <a:t>layout. </a:t>
            </a:r>
            <a:r>
              <a:rPr sz="1600" spc="-20" dirty="0">
                <a:latin typeface="Georgia"/>
                <a:cs typeface="Georgia"/>
              </a:rPr>
              <a:t>Themes, </a:t>
            </a:r>
            <a:r>
              <a:rPr sz="1600" spc="-25" dirty="0">
                <a:latin typeface="Georgia"/>
                <a:cs typeface="Georgia"/>
              </a:rPr>
              <a:t>colors, </a:t>
            </a:r>
            <a:r>
              <a:rPr sz="1600" spc="-20" dirty="0">
                <a:latin typeface="Georgia"/>
                <a:cs typeface="Georgia"/>
              </a:rPr>
              <a:t>sheets, </a:t>
            </a:r>
            <a:r>
              <a:rPr sz="1600" spc="-35" dirty="0">
                <a:latin typeface="Georgia"/>
                <a:cs typeface="Georgia"/>
              </a:rPr>
              <a:t>margins, </a:t>
            </a:r>
            <a:r>
              <a:rPr sz="1600" spc="-10" dirty="0">
                <a:latin typeface="Georgia"/>
                <a:cs typeface="Georgia"/>
              </a:rPr>
              <a:t>size, </a:t>
            </a:r>
            <a:r>
              <a:rPr sz="1600" spc="-25" dirty="0">
                <a:latin typeface="Georgia"/>
                <a:cs typeface="Georgia"/>
              </a:rPr>
              <a:t>backgrounds, </a:t>
            </a:r>
            <a:r>
              <a:rPr sz="1600" spc="-35" dirty="0">
                <a:latin typeface="Georgia"/>
                <a:cs typeface="Georgia"/>
              </a:rPr>
              <a:t>breaks, </a:t>
            </a:r>
            <a:r>
              <a:rPr sz="1600" spc="-25" dirty="0">
                <a:latin typeface="Georgia"/>
                <a:cs typeface="Georgia"/>
              </a:rPr>
              <a:t>print, </a:t>
            </a:r>
            <a:r>
              <a:rPr sz="1600" spc="-15" dirty="0">
                <a:latin typeface="Georgia"/>
                <a:cs typeface="Georgia"/>
              </a:rPr>
              <a:t>titles,  </a:t>
            </a:r>
            <a:r>
              <a:rPr sz="1600" spc="-20" dirty="0">
                <a:latin typeface="Georgia"/>
                <a:cs typeface="Georgia"/>
              </a:rPr>
              <a:t>sheets </a:t>
            </a:r>
            <a:r>
              <a:rPr sz="1600" spc="-10" dirty="0">
                <a:latin typeface="Georgia"/>
                <a:cs typeface="Georgia"/>
              </a:rPr>
              <a:t>height, </a:t>
            </a:r>
            <a:r>
              <a:rPr sz="1600" spc="-15" dirty="0">
                <a:latin typeface="Georgia"/>
                <a:cs typeface="Georgia"/>
              </a:rPr>
              <a:t>width, </a:t>
            </a:r>
            <a:r>
              <a:rPr sz="1600" spc="-25" dirty="0">
                <a:latin typeface="Georgia"/>
                <a:cs typeface="Georgia"/>
              </a:rPr>
              <a:t>scaling, </a:t>
            </a:r>
            <a:r>
              <a:rPr sz="1600" spc="-30" dirty="0">
                <a:latin typeface="Georgia"/>
                <a:cs typeface="Georgia"/>
              </a:rPr>
              <a:t>grids, </a:t>
            </a:r>
            <a:r>
              <a:rPr sz="1600" spc="-25" dirty="0">
                <a:latin typeface="Georgia"/>
                <a:cs typeface="Georgia"/>
              </a:rPr>
              <a:t>headings, views, bring </a:t>
            </a:r>
            <a:r>
              <a:rPr sz="1600" spc="-10" dirty="0">
                <a:latin typeface="Georgia"/>
                <a:cs typeface="Georgia"/>
              </a:rPr>
              <a:t>to </a:t>
            </a:r>
            <a:r>
              <a:rPr sz="1600" spc="-20" dirty="0">
                <a:latin typeface="Georgia"/>
                <a:cs typeface="Georgia"/>
              </a:rPr>
              <a:t>front </a:t>
            </a:r>
            <a:r>
              <a:rPr sz="1600" spc="-15" dirty="0">
                <a:latin typeface="Georgia"/>
                <a:cs typeface="Georgia"/>
              </a:rPr>
              <a:t>of font </a:t>
            </a:r>
            <a:r>
              <a:rPr sz="1600" spc="-25" dirty="0">
                <a:latin typeface="Georgia"/>
                <a:cs typeface="Georgia"/>
              </a:rPr>
              <a:t>or </a:t>
            </a:r>
            <a:r>
              <a:rPr sz="1600" spc="-20" dirty="0">
                <a:latin typeface="Georgia"/>
                <a:cs typeface="Georgia"/>
              </a:rPr>
              <a:t>back  </a:t>
            </a:r>
            <a:r>
              <a:rPr sz="1600" spc="-15" dirty="0">
                <a:latin typeface="Georgia"/>
                <a:cs typeface="Georgia"/>
              </a:rPr>
              <a:t>alignment, </a:t>
            </a:r>
            <a:r>
              <a:rPr sz="1600" spc="-25" dirty="0">
                <a:latin typeface="Georgia"/>
                <a:cs typeface="Georgia"/>
              </a:rPr>
              <a:t>and </a:t>
            </a:r>
            <a:r>
              <a:rPr sz="1600" spc="-40" dirty="0">
                <a:latin typeface="Georgia"/>
                <a:cs typeface="Georgia"/>
              </a:rPr>
              <a:t>many </a:t>
            </a:r>
            <a:r>
              <a:rPr sz="1600" spc="-30" dirty="0">
                <a:latin typeface="Georgia"/>
                <a:cs typeface="Georgia"/>
              </a:rPr>
              <a:t>more </a:t>
            </a:r>
            <a:r>
              <a:rPr sz="1600" spc="-40" dirty="0">
                <a:latin typeface="Georgia"/>
                <a:cs typeface="Georgia"/>
              </a:rPr>
              <a:t>are </a:t>
            </a:r>
            <a:r>
              <a:rPr sz="1600" spc="-30" dirty="0">
                <a:latin typeface="Georgia"/>
                <a:cs typeface="Georgia"/>
              </a:rPr>
              <a:t>available for </a:t>
            </a:r>
            <a:r>
              <a:rPr sz="1600" spc="-25" dirty="0">
                <a:latin typeface="Georgia"/>
                <a:cs typeface="Georgia"/>
              </a:rPr>
              <a:t>you </a:t>
            </a:r>
            <a:r>
              <a:rPr sz="1600" spc="-10" dirty="0">
                <a:latin typeface="Georgia"/>
                <a:cs typeface="Georgia"/>
              </a:rPr>
              <a:t>to </a:t>
            </a:r>
            <a:r>
              <a:rPr sz="1600" spc="-40" dirty="0">
                <a:latin typeface="Georgia"/>
                <a:cs typeface="Georgia"/>
              </a:rPr>
              <a:t>lay </a:t>
            </a:r>
            <a:r>
              <a:rPr sz="1600" dirty="0">
                <a:latin typeface="Georgia"/>
                <a:cs typeface="Georgia"/>
              </a:rPr>
              <a:t>out </a:t>
            </a:r>
            <a:r>
              <a:rPr sz="1600" spc="-30" dirty="0">
                <a:latin typeface="Georgia"/>
                <a:cs typeface="Georgia"/>
              </a:rPr>
              <a:t>your</a:t>
            </a:r>
            <a:r>
              <a:rPr sz="1600" spc="-215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page.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324739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What </a:t>
            </a:r>
            <a:r>
              <a:rPr spc="-250" dirty="0"/>
              <a:t>is</a:t>
            </a:r>
            <a:r>
              <a:rPr spc="-465" dirty="0"/>
              <a:t> MS?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9160"/>
            <a:ext cx="6749415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0" dirty="0">
                <a:latin typeface="Georgia"/>
                <a:cs typeface="Georgia"/>
              </a:rPr>
              <a:t>Microsoft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45" dirty="0">
                <a:latin typeface="Georgia"/>
                <a:cs typeface="Georgia"/>
              </a:rPr>
              <a:t>company/corporation </a:t>
            </a:r>
            <a:r>
              <a:rPr sz="2600" spc="-25" dirty="0">
                <a:latin typeface="Georgia"/>
                <a:cs typeface="Georgia"/>
              </a:rPr>
              <a:t>in</a:t>
            </a:r>
            <a:r>
              <a:rPr sz="2600" spc="-145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USA.</a:t>
            </a:r>
            <a:endParaRPr sz="26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5" dirty="0">
                <a:latin typeface="Georgia"/>
                <a:cs typeface="Georgia"/>
              </a:rPr>
              <a:t>Bill </a:t>
            </a:r>
            <a:r>
              <a:rPr sz="2600" spc="-45" dirty="0">
                <a:latin typeface="Georgia"/>
                <a:cs typeface="Georgia"/>
              </a:rPr>
              <a:t>Gates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owner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Microsoft</a:t>
            </a:r>
            <a:r>
              <a:rPr sz="2600" spc="-100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Company.</a:t>
            </a:r>
            <a:endParaRPr sz="26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8579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Arithmetic</a:t>
            </a:r>
            <a:r>
              <a:rPr spc="-340" dirty="0"/>
              <a:t> </a:t>
            </a:r>
            <a:r>
              <a:rPr spc="-155" dirty="0"/>
              <a:t>calculation</a:t>
            </a:r>
          </a:p>
        </p:txBody>
      </p:sp>
      <p:sp>
        <p:nvSpPr>
          <p:cNvPr id="8" name="object 8"/>
          <p:cNvSpPr/>
          <p:nvPr/>
        </p:nvSpPr>
        <p:spPr>
          <a:xfrm>
            <a:off x="670559" y="1935479"/>
            <a:ext cx="7802880" cy="4389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8336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Graphs </a:t>
            </a:r>
            <a:r>
              <a:rPr spc="-250" dirty="0"/>
              <a:t>And</a:t>
            </a:r>
            <a:r>
              <a:rPr spc="-300" dirty="0"/>
              <a:t> </a:t>
            </a:r>
            <a:r>
              <a:rPr spc="-280" dirty="0"/>
              <a:t>Charts</a:t>
            </a:r>
          </a:p>
        </p:txBody>
      </p:sp>
      <p:sp>
        <p:nvSpPr>
          <p:cNvPr id="8" name="object 8"/>
          <p:cNvSpPr/>
          <p:nvPr/>
        </p:nvSpPr>
        <p:spPr>
          <a:xfrm>
            <a:off x="457200" y="2590800"/>
            <a:ext cx="3837432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48200" y="2590800"/>
            <a:ext cx="3962400" cy="3352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27138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Some </a:t>
            </a:r>
            <a:r>
              <a:rPr spc="-225" dirty="0"/>
              <a:t>Functions </a:t>
            </a:r>
            <a:r>
              <a:rPr spc="-5" dirty="0"/>
              <a:t>of</a:t>
            </a:r>
            <a:r>
              <a:rPr spc="-210" dirty="0"/>
              <a:t> </a:t>
            </a:r>
            <a:r>
              <a:rPr spc="-375" dirty="0"/>
              <a:t>MS-Excel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9160"/>
            <a:ext cx="1438910" cy="33547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00" dirty="0">
                <a:latin typeface="Georgia"/>
                <a:cs typeface="Georgia"/>
              </a:rPr>
              <a:t>Average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" dirty="0">
                <a:latin typeface="Georgia"/>
                <a:cs typeface="Georgia"/>
              </a:rPr>
              <a:t>Count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5" dirty="0">
                <a:latin typeface="Georgia"/>
                <a:cs typeface="Georgia"/>
              </a:rPr>
              <a:t>Pi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0" dirty="0">
                <a:latin typeface="Georgia"/>
                <a:cs typeface="Georgia"/>
              </a:rPr>
              <a:t>Sum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0" dirty="0">
                <a:latin typeface="Georgia"/>
                <a:cs typeface="Georgia"/>
              </a:rPr>
              <a:t>Product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70" dirty="0">
                <a:latin typeface="Georgia"/>
                <a:cs typeface="Georgia"/>
              </a:rPr>
              <a:t>Max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85" dirty="0">
                <a:latin typeface="Georgia"/>
                <a:cs typeface="Georgia"/>
              </a:rPr>
              <a:t>If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978408"/>
            <a:ext cx="7848600" cy="5574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41878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5" dirty="0"/>
              <a:t>MS-Power</a:t>
            </a:r>
            <a:r>
              <a:rPr spc="-360" dirty="0"/>
              <a:t> </a:t>
            </a:r>
            <a:r>
              <a:rPr spc="-40" dirty="0"/>
              <a:t>point</a:t>
            </a:r>
          </a:p>
        </p:txBody>
      </p:sp>
      <p:sp>
        <p:nvSpPr>
          <p:cNvPr id="8" name="object 8"/>
          <p:cNvSpPr/>
          <p:nvPr/>
        </p:nvSpPr>
        <p:spPr>
          <a:xfrm>
            <a:off x="1057655" y="1869948"/>
            <a:ext cx="6790944" cy="4683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66991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What </a:t>
            </a:r>
            <a:r>
              <a:rPr spc="-250" dirty="0"/>
              <a:t>is </a:t>
            </a:r>
            <a:r>
              <a:rPr spc="-265" dirty="0"/>
              <a:t>Power </a:t>
            </a:r>
            <a:r>
              <a:rPr spc="-175" dirty="0"/>
              <a:t>Point</a:t>
            </a:r>
            <a:r>
              <a:rPr spc="-475" dirty="0"/>
              <a:t> </a:t>
            </a:r>
            <a:r>
              <a:rPr spc="-465" dirty="0"/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799"/>
            <a:ext cx="7784465" cy="24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b="1" spc="125" dirty="0">
                <a:latin typeface="Times New Roman"/>
                <a:cs typeface="Times New Roman"/>
              </a:rPr>
              <a:t>PowerPoint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30" dirty="0">
                <a:latin typeface="Georgia"/>
                <a:cs typeface="Georgia"/>
              </a:rPr>
              <a:t>computer </a:t>
            </a:r>
            <a:r>
              <a:rPr sz="2600" spc="-40" dirty="0">
                <a:latin typeface="Georgia"/>
                <a:cs typeface="Georgia"/>
              </a:rPr>
              <a:t>software </a:t>
            </a:r>
            <a:r>
              <a:rPr sz="2600" spc="-30" dirty="0">
                <a:latin typeface="Georgia"/>
                <a:cs typeface="Georgia"/>
              </a:rPr>
              <a:t>created by  Microsoft </a:t>
            </a:r>
            <a:r>
              <a:rPr sz="2600" spc="-10" dirty="0">
                <a:latin typeface="Georgia"/>
                <a:cs typeface="Georgia"/>
              </a:rPr>
              <a:t>which </a:t>
            </a:r>
            <a:r>
              <a:rPr sz="2600" spc="-40" dirty="0">
                <a:latin typeface="Georgia"/>
                <a:cs typeface="Georgia"/>
              </a:rPr>
              <a:t>allows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user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5" dirty="0">
                <a:latin typeface="Georgia"/>
                <a:cs typeface="Georgia"/>
              </a:rPr>
              <a:t>create slides </a:t>
            </a:r>
            <a:r>
              <a:rPr sz="2600" spc="-5" dirty="0">
                <a:latin typeface="Georgia"/>
                <a:cs typeface="Georgia"/>
              </a:rPr>
              <a:t>with  </a:t>
            </a:r>
            <a:r>
              <a:rPr sz="2600" spc="-45" dirty="0">
                <a:latin typeface="Georgia"/>
                <a:cs typeface="Georgia"/>
              </a:rPr>
              <a:t>recordings, </a:t>
            </a:r>
            <a:r>
              <a:rPr sz="2600" spc="-50" dirty="0">
                <a:latin typeface="Georgia"/>
                <a:cs typeface="Georgia"/>
              </a:rPr>
              <a:t>narrations, </a:t>
            </a:r>
            <a:r>
              <a:rPr sz="2600" spc="-40" dirty="0">
                <a:latin typeface="Georgia"/>
                <a:cs typeface="Georgia"/>
              </a:rPr>
              <a:t>transitions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15" dirty="0">
                <a:latin typeface="Georgia"/>
                <a:cs typeface="Georgia"/>
              </a:rPr>
              <a:t>other </a:t>
            </a:r>
            <a:r>
              <a:rPr sz="2600" spc="-40" dirty="0">
                <a:latin typeface="Georgia"/>
                <a:cs typeface="Georgia"/>
              </a:rPr>
              <a:t>features  </a:t>
            </a:r>
            <a:r>
              <a:rPr sz="2600" spc="-25" dirty="0">
                <a:latin typeface="Georgia"/>
                <a:cs typeface="Georgia"/>
              </a:rPr>
              <a:t>in </a:t>
            </a:r>
            <a:r>
              <a:rPr sz="2600" spc="-45" dirty="0">
                <a:latin typeface="Georgia"/>
                <a:cs typeface="Georgia"/>
              </a:rPr>
              <a:t>order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5" dirty="0">
                <a:latin typeface="Georgia"/>
                <a:cs typeface="Georgia"/>
              </a:rPr>
              <a:t>present </a:t>
            </a:r>
            <a:r>
              <a:rPr sz="2600" spc="-30" dirty="0">
                <a:latin typeface="Georgia"/>
                <a:cs typeface="Georgia"/>
              </a:rPr>
              <a:t>information. </a:t>
            </a:r>
            <a:r>
              <a:rPr sz="2600" spc="-10" dirty="0">
                <a:latin typeface="Georgia"/>
                <a:cs typeface="Georgia"/>
              </a:rPr>
              <a:t>An </a:t>
            </a:r>
            <a:r>
              <a:rPr sz="2600" spc="-40" dirty="0">
                <a:latin typeface="Georgia"/>
                <a:cs typeface="Georgia"/>
              </a:rPr>
              <a:t>example  </a:t>
            </a:r>
            <a:r>
              <a:rPr sz="2600" spc="100" dirty="0">
                <a:latin typeface="Georgia"/>
                <a:cs typeface="Georgia"/>
              </a:rPr>
              <a:t>of</a:t>
            </a:r>
            <a:r>
              <a:rPr sz="2600" b="1" spc="100" dirty="0">
                <a:latin typeface="Times New Roman"/>
                <a:cs typeface="Times New Roman"/>
              </a:rPr>
              <a:t>PowerPoint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30" dirty="0">
                <a:latin typeface="Georgia"/>
                <a:cs typeface="Georgia"/>
              </a:rPr>
              <a:t>presentation </a:t>
            </a:r>
            <a:r>
              <a:rPr sz="2600" spc="-35" dirty="0">
                <a:latin typeface="Georgia"/>
                <a:cs typeface="Georgia"/>
              </a:rPr>
              <a:t>software made </a:t>
            </a:r>
            <a:r>
              <a:rPr sz="2600" spc="-30" dirty="0">
                <a:latin typeface="Georgia"/>
                <a:cs typeface="Georgia"/>
              </a:rPr>
              <a:t>by  </a:t>
            </a:r>
            <a:r>
              <a:rPr sz="2600" spc="-35" dirty="0">
                <a:latin typeface="Georgia"/>
                <a:cs typeface="Georgia"/>
              </a:rPr>
              <a:t>Microsoft.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720280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Features </a:t>
            </a:r>
            <a:r>
              <a:rPr spc="-5" dirty="0"/>
              <a:t>of </a:t>
            </a:r>
            <a:r>
              <a:rPr spc="-300" dirty="0"/>
              <a:t>MS-Power</a:t>
            </a:r>
            <a:r>
              <a:rPr spc="-605" dirty="0"/>
              <a:t> </a:t>
            </a:r>
            <a:r>
              <a:rPr spc="-180" dirty="0"/>
              <a:t>Point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9160"/>
            <a:ext cx="4602480" cy="43059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25" dirty="0">
                <a:latin typeface="Georgia"/>
                <a:cs typeface="Georgia"/>
              </a:rPr>
              <a:t>Animatation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0" dirty="0">
                <a:latin typeface="Georgia"/>
                <a:cs typeface="Georgia"/>
              </a:rPr>
              <a:t>Auto</a:t>
            </a:r>
            <a:r>
              <a:rPr sz="2600" spc="-135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shapes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40" dirty="0">
                <a:latin typeface="Georgia"/>
                <a:cs typeface="Georgia"/>
              </a:rPr>
              <a:t>Editing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presentation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40" dirty="0">
                <a:latin typeface="Georgia"/>
                <a:cs typeface="Georgia"/>
              </a:rPr>
              <a:t>Spell </a:t>
            </a:r>
            <a:r>
              <a:rPr sz="2600" spc="-10" dirty="0">
                <a:latin typeface="Georgia"/>
                <a:cs typeface="Georgia"/>
              </a:rPr>
              <a:t>checking </a:t>
            </a:r>
            <a:r>
              <a:rPr sz="2600" spc="-25" dirty="0">
                <a:latin typeface="Georgia"/>
                <a:cs typeface="Georgia"/>
              </a:rPr>
              <a:t>in</a:t>
            </a:r>
            <a:r>
              <a:rPr sz="2600" spc="-70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presentation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25" dirty="0">
                <a:latin typeface="Georgia"/>
                <a:cs typeface="Georgia"/>
              </a:rPr>
              <a:t>Hiding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30" dirty="0">
                <a:latin typeface="Georgia"/>
                <a:cs typeface="Georgia"/>
              </a:rPr>
              <a:t>Un-hiding</a:t>
            </a:r>
            <a:r>
              <a:rPr sz="2600" spc="-1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slides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5" dirty="0">
                <a:latin typeface="Georgia"/>
                <a:cs typeface="Georgia"/>
              </a:rPr>
              <a:t>Running</a:t>
            </a:r>
            <a:r>
              <a:rPr sz="2600" spc="-3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presentation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40" dirty="0">
                <a:latin typeface="Georgia"/>
                <a:cs typeface="Georgia"/>
              </a:rPr>
              <a:t>Slide</a:t>
            </a:r>
            <a:r>
              <a:rPr sz="2600" spc="-8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transition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0" dirty="0">
                <a:latin typeface="Georgia"/>
                <a:cs typeface="Georgia"/>
              </a:rPr>
              <a:t>Saving</a:t>
            </a:r>
            <a:r>
              <a:rPr sz="2600" spc="-4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presentation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0" dirty="0">
                <a:latin typeface="Georgia"/>
                <a:cs typeface="Georgia"/>
              </a:rPr>
              <a:t>Printing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presentation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1219200"/>
            <a:ext cx="7924800" cy="4856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031189"/>
            <a:ext cx="550799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45" dirty="0">
                <a:solidFill>
                  <a:srgbClr val="04607A"/>
                </a:solidFill>
                <a:latin typeface="Arial"/>
                <a:cs typeface="Arial"/>
              </a:rPr>
              <a:t>What </a:t>
            </a:r>
            <a:r>
              <a:rPr sz="5000" spc="-250" dirty="0">
                <a:solidFill>
                  <a:srgbClr val="04607A"/>
                </a:solidFill>
                <a:latin typeface="Arial"/>
                <a:cs typeface="Arial"/>
              </a:rPr>
              <a:t>is </a:t>
            </a:r>
            <a:r>
              <a:rPr sz="5000" spc="-720" dirty="0">
                <a:solidFill>
                  <a:srgbClr val="04607A"/>
                </a:solidFill>
                <a:latin typeface="Arial"/>
                <a:cs typeface="Arial"/>
              </a:rPr>
              <a:t>MS-ACCESS</a:t>
            </a:r>
            <a:r>
              <a:rPr sz="5000" spc="-50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5000" spc="-465" dirty="0">
                <a:solidFill>
                  <a:srgbClr val="04607A"/>
                </a:solidFill>
                <a:latin typeface="Arial"/>
                <a:cs typeface="Arial"/>
              </a:rPr>
              <a:t>?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47799"/>
            <a:ext cx="758380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-95" dirty="0">
                <a:latin typeface="Georgia"/>
                <a:cs typeface="Georgia"/>
              </a:rPr>
              <a:t>MS ACCESS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10" dirty="0">
                <a:latin typeface="Georgia"/>
                <a:cs typeface="Georgia"/>
              </a:rPr>
              <a:t>tool which </a:t>
            </a:r>
            <a:r>
              <a:rPr sz="2600" spc="-30" dirty="0">
                <a:latin typeface="Georgia"/>
                <a:cs typeface="Georgia"/>
              </a:rPr>
              <a:t>used </a:t>
            </a:r>
            <a:r>
              <a:rPr sz="2600" spc="-45" dirty="0">
                <a:latin typeface="Georgia"/>
                <a:cs typeface="Georgia"/>
              </a:rPr>
              <a:t>for </a:t>
            </a:r>
            <a:r>
              <a:rPr sz="2600" spc="-35" dirty="0">
                <a:latin typeface="Georgia"/>
                <a:cs typeface="Georgia"/>
              </a:rPr>
              <a:t>create </a:t>
            </a:r>
            <a:r>
              <a:rPr sz="2600" spc="-415" dirty="0">
                <a:latin typeface="Georgia"/>
                <a:cs typeface="Georgia"/>
              </a:rPr>
              <a:t>database 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5" dirty="0">
                <a:latin typeface="Georgia"/>
                <a:cs typeface="Georgia"/>
              </a:rPr>
              <a:t>it </a:t>
            </a:r>
            <a:r>
              <a:rPr sz="2600" spc="-55" dirty="0">
                <a:latin typeface="Georgia"/>
                <a:cs typeface="Georgia"/>
              </a:rPr>
              <a:t>is </a:t>
            </a:r>
            <a:r>
              <a:rPr sz="2600" spc="-35" dirty="0">
                <a:latin typeface="Georgia"/>
                <a:cs typeface="Georgia"/>
              </a:rPr>
              <a:t>also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25" dirty="0">
                <a:latin typeface="Georgia"/>
                <a:cs typeface="Georgia"/>
              </a:rPr>
              <a:t>application</a:t>
            </a:r>
            <a:r>
              <a:rPr sz="2600" spc="-254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software.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0185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Features </a:t>
            </a:r>
            <a:r>
              <a:rPr spc="-5" dirty="0"/>
              <a:t>of</a:t>
            </a:r>
            <a:r>
              <a:rPr spc="-355" dirty="0"/>
              <a:t> </a:t>
            </a:r>
            <a:r>
              <a:rPr spc="-720" dirty="0"/>
              <a:t>MS-ACCESS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9160"/>
            <a:ext cx="2009775" cy="33547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5" dirty="0">
                <a:latin typeface="Georgia"/>
                <a:cs typeface="Georgia"/>
              </a:rPr>
              <a:t>Database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5" dirty="0">
                <a:latin typeface="Georgia"/>
                <a:cs typeface="Georgia"/>
              </a:rPr>
              <a:t>Record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5" dirty="0">
                <a:latin typeface="Georgia"/>
                <a:cs typeface="Georgia"/>
              </a:rPr>
              <a:t>Field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0" dirty="0">
                <a:latin typeface="Georgia"/>
                <a:cs typeface="Georgia"/>
              </a:rPr>
              <a:t>Table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85" dirty="0">
                <a:latin typeface="Georgia"/>
                <a:cs typeface="Georgia"/>
              </a:rPr>
              <a:t>Form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5" dirty="0">
                <a:latin typeface="Georgia"/>
                <a:cs typeface="Georgia"/>
              </a:rPr>
              <a:t>Report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0" dirty="0">
                <a:latin typeface="Georgia"/>
                <a:cs typeface="Georgia"/>
              </a:rPr>
              <a:t>Primary</a:t>
            </a:r>
            <a:r>
              <a:rPr sz="2600" spc="-90" dirty="0">
                <a:latin typeface="Georgia"/>
                <a:cs typeface="Georgia"/>
              </a:rPr>
              <a:t> </a:t>
            </a:r>
            <a:r>
              <a:rPr sz="2600" spc="-120" dirty="0">
                <a:latin typeface="Georgia"/>
                <a:cs typeface="Georgia"/>
              </a:rPr>
              <a:t>key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65754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What </a:t>
            </a:r>
            <a:r>
              <a:rPr spc="-250" dirty="0"/>
              <a:t>is </a:t>
            </a:r>
            <a:r>
              <a:rPr spc="-75" dirty="0"/>
              <a:t>Microsoft</a:t>
            </a:r>
            <a:r>
              <a:rPr spc="-490" dirty="0"/>
              <a:t> </a:t>
            </a:r>
            <a:r>
              <a:rPr spc="-215" dirty="0"/>
              <a:t>Office?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799"/>
            <a:ext cx="7954645" cy="272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0" dirty="0">
                <a:latin typeface="Georgia"/>
                <a:cs typeface="Georgia"/>
              </a:rPr>
              <a:t>Microsoft </a:t>
            </a:r>
            <a:r>
              <a:rPr sz="2600" spc="-20" dirty="0">
                <a:latin typeface="Georgia"/>
                <a:cs typeface="Georgia"/>
              </a:rPr>
              <a:t>office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30" dirty="0">
                <a:latin typeface="Georgia"/>
                <a:cs typeface="Georgia"/>
              </a:rPr>
              <a:t>used </a:t>
            </a:r>
            <a:r>
              <a:rPr sz="2600" spc="-45" dirty="0">
                <a:latin typeface="Georgia"/>
                <a:cs typeface="Georgia"/>
              </a:rPr>
              <a:t>for </a:t>
            </a:r>
            <a:r>
              <a:rPr sz="2600" spc="-30" dirty="0">
                <a:latin typeface="Georgia"/>
                <a:cs typeface="Georgia"/>
              </a:rPr>
              <a:t>special </a:t>
            </a:r>
            <a:r>
              <a:rPr sz="2600" spc="-35" dirty="0">
                <a:latin typeface="Georgia"/>
                <a:cs typeface="Georgia"/>
              </a:rPr>
              <a:t>purpose </a:t>
            </a:r>
            <a:r>
              <a:rPr sz="2600" spc="-20" dirty="0">
                <a:latin typeface="Georgia"/>
                <a:cs typeface="Georgia"/>
              </a:rPr>
              <a:t>office </a:t>
            </a:r>
            <a:r>
              <a:rPr sz="2600" spc="-140" dirty="0">
                <a:latin typeface="Georgia"/>
                <a:cs typeface="Georgia"/>
              </a:rPr>
              <a:t>work  </a:t>
            </a:r>
            <a:r>
              <a:rPr sz="2600" spc="-20" dirty="0">
                <a:latin typeface="Georgia"/>
                <a:cs typeface="Georgia"/>
              </a:rPr>
              <a:t>such</a:t>
            </a:r>
            <a:r>
              <a:rPr sz="2600" spc="-95" dirty="0">
                <a:latin typeface="Georgia"/>
                <a:cs typeface="Georgia"/>
              </a:rPr>
              <a:t> as:</a:t>
            </a:r>
            <a:endParaRPr sz="26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Documentation</a:t>
            </a:r>
            <a:endParaRPr sz="26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40" dirty="0">
                <a:latin typeface="Georgia"/>
                <a:cs typeface="Georgia"/>
              </a:rPr>
              <a:t>Work</a:t>
            </a:r>
            <a:r>
              <a:rPr sz="2600" spc="-2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Sheet</a:t>
            </a:r>
            <a:endParaRPr sz="26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0" dirty="0">
                <a:latin typeface="Georgia"/>
                <a:cs typeface="Georgia"/>
              </a:rPr>
              <a:t>Presentation</a:t>
            </a:r>
            <a:endParaRPr sz="26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5" dirty="0">
                <a:latin typeface="Georgia"/>
                <a:cs typeface="Georgia"/>
              </a:rPr>
              <a:t>Data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base.</a:t>
            </a:r>
            <a:endParaRPr sz="26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536" y="1098803"/>
            <a:ext cx="2702052" cy="423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1869160"/>
            <a:ext cx="6714490" cy="24034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50" dirty="0">
                <a:latin typeface="Georgia"/>
                <a:cs typeface="Georgia"/>
              </a:rPr>
              <a:t>Simply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5" dirty="0">
                <a:latin typeface="Georgia"/>
                <a:cs typeface="Georgia"/>
              </a:rPr>
              <a:t>Ms </a:t>
            </a:r>
            <a:r>
              <a:rPr sz="2600" spc="-50" dirty="0">
                <a:latin typeface="Georgia"/>
                <a:cs typeface="Georgia"/>
              </a:rPr>
              <a:t>word </a:t>
            </a:r>
            <a:r>
              <a:rPr sz="2600" spc="-30" dirty="0">
                <a:latin typeface="Georgia"/>
                <a:cs typeface="Georgia"/>
              </a:rPr>
              <a:t>used </a:t>
            </a:r>
            <a:r>
              <a:rPr sz="2600" spc="-45" dirty="0">
                <a:latin typeface="Georgia"/>
                <a:cs typeface="Georgia"/>
              </a:rPr>
              <a:t>for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25" dirty="0">
                <a:latin typeface="Georgia"/>
                <a:cs typeface="Georgia"/>
              </a:rPr>
              <a:t>write</a:t>
            </a:r>
            <a:r>
              <a:rPr sz="2600" spc="-32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documents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5" dirty="0">
                <a:latin typeface="Georgia"/>
                <a:cs typeface="Georgia"/>
              </a:rPr>
              <a:t>Ms </a:t>
            </a:r>
            <a:r>
              <a:rPr sz="2600" spc="-40" dirty="0">
                <a:latin typeface="Georgia"/>
                <a:cs typeface="Georgia"/>
              </a:rPr>
              <a:t>excel </a:t>
            </a:r>
            <a:r>
              <a:rPr sz="2600" spc="-30" dirty="0">
                <a:latin typeface="Georgia"/>
                <a:cs typeface="Georgia"/>
              </a:rPr>
              <a:t>used </a:t>
            </a:r>
            <a:r>
              <a:rPr sz="2600" spc="-45" dirty="0">
                <a:latin typeface="Georgia"/>
                <a:cs typeface="Georgia"/>
              </a:rPr>
              <a:t>for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45" dirty="0">
                <a:latin typeface="Georgia"/>
                <a:cs typeface="Georgia"/>
              </a:rPr>
              <a:t>make </a:t>
            </a:r>
            <a:r>
              <a:rPr sz="2600" spc="-50" dirty="0">
                <a:latin typeface="Georgia"/>
                <a:cs typeface="Georgia"/>
              </a:rPr>
              <a:t>spread</a:t>
            </a:r>
            <a:r>
              <a:rPr sz="2600" spc="-23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sheets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5" dirty="0">
                <a:latin typeface="Georgia"/>
                <a:cs typeface="Georgia"/>
              </a:rPr>
              <a:t>Ms </a:t>
            </a:r>
            <a:r>
              <a:rPr sz="2600" spc="-55" dirty="0">
                <a:latin typeface="Georgia"/>
                <a:cs typeface="Georgia"/>
              </a:rPr>
              <a:t>PowerPoint </a:t>
            </a:r>
            <a:r>
              <a:rPr sz="2600" spc="-45" dirty="0">
                <a:latin typeface="Georgia"/>
                <a:cs typeface="Georgia"/>
              </a:rPr>
              <a:t>for</a:t>
            </a:r>
            <a:r>
              <a:rPr sz="2600" spc="-13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presentations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65" dirty="0">
                <a:latin typeface="Georgia"/>
                <a:cs typeface="Georgia"/>
              </a:rPr>
              <a:t>Ms </a:t>
            </a:r>
            <a:r>
              <a:rPr sz="2600" spc="-50" dirty="0">
                <a:latin typeface="Georgia"/>
                <a:cs typeface="Georgia"/>
              </a:rPr>
              <a:t>access </a:t>
            </a:r>
            <a:r>
              <a:rPr sz="2600" spc="-45" dirty="0">
                <a:latin typeface="Georgia"/>
                <a:cs typeface="Georgia"/>
              </a:rPr>
              <a:t>for </a:t>
            </a:r>
            <a:r>
              <a:rPr sz="2600" spc="-35" dirty="0">
                <a:latin typeface="Georgia"/>
                <a:cs typeface="Georgia"/>
              </a:rPr>
              <a:t>data </a:t>
            </a:r>
            <a:r>
              <a:rPr sz="2600" spc="-40" dirty="0">
                <a:latin typeface="Georgia"/>
                <a:cs typeface="Georgia"/>
              </a:rPr>
              <a:t>base </a:t>
            </a:r>
            <a:r>
              <a:rPr sz="2600" spc="-35" dirty="0">
                <a:latin typeface="Georgia"/>
                <a:cs typeface="Georgia"/>
              </a:rPr>
              <a:t>management</a:t>
            </a:r>
            <a:r>
              <a:rPr sz="2600" spc="-240" dirty="0">
                <a:latin typeface="Georgia"/>
                <a:cs typeface="Georgia"/>
              </a:rPr>
              <a:t> </a:t>
            </a:r>
            <a:r>
              <a:rPr sz="2600" spc="-75" dirty="0">
                <a:latin typeface="Georgia"/>
                <a:cs typeface="Georgia"/>
              </a:rPr>
              <a:t>purpose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1483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MS-OFFICE HAS FOUR PAKAGES</a:t>
            </a:r>
          </a:p>
        </p:txBody>
      </p:sp>
      <p:sp>
        <p:nvSpPr>
          <p:cNvPr id="8" name="object 8"/>
          <p:cNvSpPr/>
          <p:nvPr/>
        </p:nvSpPr>
        <p:spPr>
          <a:xfrm>
            <a:off x="1331975" y="1897379"/>
            <a:ext cx="2133600" cy="1517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0461" y="1937766"/>
            <a:ext cx="1976627" cy="13609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0461" y="1937766"/>
            <a:ext cx="1976755" cy="1361440"/>
          </a:xfrm>
          <a:custGeom>
            <a:avLst/>
            <a:gdLst/>
            <a:ahLst/>
            <a:cxnLst/>
            <a:rect l="l" t="t" r="r" b="b"/>
            <a:pathLst>
              <a:path w="1976754" h="1361439">
                <a:moveTo>
                  <a:pt x="0" y="226822"/>
                </a:moveTo>
                <a:lnTo>
                  <a:pt x="4610" y="181123"/>
                </a:lnTo>
                <a:lnTo>
                  <a:pt x="17831" y="138553"/>
                </a:lnTo>
                <a:lnTo>
                  <a:pt x="38750" y="100024"/>
                </a:lnTo>
                <a:lnTo>
                  <a:pt x="66452" y="66452"/>
                </a:lnTo>
                <a:lnTo>
                  <a:pt x="100024" y="38750"/>
                </a:lnTo>
                <a:lnTo>
                  <a:pt x="138553" y="17831"/>
                </a:lnTo>
                <a:lnTo>
                  <a:pt x="181123" y="4610"/>
                </a:lnTo>
                <a:lnTo>
                  <a:pt x="226821" y="0"/>
                </a:lnTo>
                <a:lnTo>
                  <a:pt x="1749806" y="0"/>
                </a:lnTo>
                <a:lnTo>
                  <a:pt x="1795504" y="4610"/>
                </a:lnTo>
                <a:lnTo>
                  <a:pt x="1838074" y="17831"/>
                </a:lnTo>
                <a:lnTo>
                  <a:pt x="1876603" y="38750"/>
                </a:lnTo>
                <a:lnTo>
                  <a:pt x="1910175" y="66452"/>
                </a:lnTo>
                <a:lnTo>
                  <a:pt x="1937877" y="100024"/>
                </a:lnTo>
                <a:lnTo>
                  <a:pt x="1958796" y="138553"/>
                </a:lnTo>
                <a:lnTo>
                  <a:pt x="1972017" y="181123"/>
                </a:lnTo>
                <a:lnTo>
                  <a:pt x="1976627" y="226822"/>
                </a:lnTo>
                <a:lnTo>
                  <a:pt x="1976627" y="1134110"/>
                </a:lnTo>
                <a:lnTo>
                  <a:pt x="1972017" y="1179808"/>
                </a:lnTo>
                <a:lnTo>
                  <a:pt x="1958796" y="1222378"/>
                </a:lnTo>
                <a:lnTo>
                  <a:pt x="1937877" y="1260907"/>
                </a:lnTo>
                <a:lnTo>
                  <a:pt x="1910175" y="1294479"/>
                </a:lnTo>
                <a:lnTo>
                  <a:pt x="1876603" y="1322181"/>
                </a:lnTo>
                <a:lnTo>
                  <a:pt x="1838074" y="1343100"/>
                </a:lnTo>
                <a:lnTo>
                  <a:pt x="1795504" y="1356321"/>
                </a:lnTo>
                <a:lnTo>
                  <a:pt x="1749806" y="1360932"/>
                </a:lnTo>
                <a:lnTo>
                  <a:pt x="226821" y="1360932"/>
                </a:lnTo>
                <a:lnTo>
                  <a:pt x="181123" y="1356321"/>
                </a:lnTo>
                <a:lnTo>
                  <a:pt x="138553" y="1343100"/>
                </a:lnTo>
                <a:lnTo>
                  <a:pt x="100024" y="1322181"/>
                </a:lnTo>
                <a:lnTo>
                  <a:pt x="66452" y="1294479"/>
                </a:lnTo>
                <a:lnTo>
                  <a:pt x="38750" y="1260907"/>
                </a:lnTo>
                <a:lnTo>
                  <a:pt x="17831" y="1222378"/>
                </a:lnTo>
                <a:lnTo>
                  <a:pt x="4610" y="1179808"/>
                </a:lnTo>
                <a:lnTo>
                  <a:pt x="0" y="1134110"/>
                </a:lnTo>
                <a:lnTo>
                  <a:pt x="0" y="22682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90192" y="3379978"/>
            <a:ext cx="12160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0" dirty="0">
                <a:latin typeface="Georgia"/>
                <a:cs typeface="Georgia"/>
              </a:rPr>
              <a:t>M</a:t>
            </a:r>
            <a:r>
              <a:rPr sz="1900" spc="-50" dirty="0">
                <a:latin typeface="Georgia"/>
                <a:cs typeface="Georgia"/>
              </a:rPr>
              <a:t>S</a:t>
            </a:r>
            <a:r>
              <a:rPr sz="1900" spc="-30" dirty="0">
                <a:latin typeface="Georgia"/>
                <a:cs typeface="Georgia"/>
              </a:rPr>
              <a:t>-</a:t>
            </a:r>
            <a:r>
              <a:rPr sz="1900" spc="-10" dirty="0">
                <a:latin typeface="Georgia"/>
                <a:cs typeface="Georgia"/>
              </a:rPr>
              <a:t>W</a:t>
            </a:r>
            <a:r>
              <a:rPr sz="1900" spc="-20" dirty="0">
                <a:latin typeface="Georgia"/>
                <a:cs typeface="Georgia"/>
              </a:rPr>
              <a:t>O</a:t>
            </a:r>
            <a:r>
              <a:rPr sz="1900" spc="-10" dirty="0">
                <a:latin typeface="Georgia"/>
                <a:cs typeface="Georgia"/>
              </a:rPr>
              <a:t>R</a:t>
            </a:r>
            <a:r>
              <a:rPr sz="1900" dirty="0">
                <a:latin typeface="Georgia"/>
                <a:cs typeface="Georgia"/>
              </a:rPr>
              <a:t>D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6723" y="1897379"/>
            <a:ext cx="2132076" cy="1517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5209" y="1937766"/>
            <a:ext cx="1975103" cy="1360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5209" y="1937766"/>
            <a:ext cx="1975485" cy="1361440"/>
          </a:xfrm>
          <a:custGeom>
            <a:avLst/>
            <a:gdLst/>
            <a:ahLst/>
            <a:cxnLst/>
            <a:rect l="l" t="t" r="r" b="b"/>
            <a:pathLst>
              <a:path w="1975485" h="1361439">
                <a:moveTo>
                  <a:pt x="0" y="226822"/>
                </a:moveTo>
                <a:lnTo>
                  <a:pt x="4610" y="181123"/>
                </a:lnTo>
                <a:lnTo>
                  <a:pt x="17831" y="138553"/>
                </a:lnTo>
                <a:lnTo>
                  <a:pt x="38750" y="100024"/>
                </a:lnTo>
                <a:lnTo>
                  <a:pt x="66452" y="66452"/>
                </a:lnTo>
                <a:lnTo>
                  <a:pt x="100024" y="38750"/>
                </a:lnTo>
                <a:lnTo>
                  <a:pt x="138553" y="17831"/>
                </a:lnTo>
                <a:lnTo>
                  <a:pt x="181123" y="4610"/>
                </a:lnTo>
                <a:lnTo>
                  <a:pt x="226822" y="0"/>
                </a:lnTo>
                <a:lnTo>
                  <a:pt x="1748281" y="0"/>
                </a:lnTo>
                <a:lnTo>
                  <a:pt x="1793980" y="4610"/>
                </a:lnTo>
                <a:lnTo>
                  <a:pt x="1836550" y="17831"/>
                </a:lnTo>
                <a:lnTo>
                  <a:pt x="1875079" y="38750"/>
                </a:lnTo>
                <a:lnTo>
                  <a:pt x="1908651" y="66452"/>
                </a:lnTo>
                <a:lnTo>
                  <a:pt x="1936353" y="100024"/>
                </a:lnTo>
                <a:lnTo>
                  <a:pt x="1957272" y="138553"/>
                </a:lnTo>
                <a:lnTo>
                  <a:pt x="1970493" y="181123"/>
                </a:lnTo>
                <a:lnTo>
                  <a:pt x="1975103" y="226822"/>
                </a:lnTo>
                <a:lnTo>
                  <a:pt x="1975103" y="1134110"/>
                </a:lnTo>
                <a:lnTo>
                  <a:pt x="1970493" y="1179808"/>
                </a:lnTo>
                <a:lnTo>
                  <a:pt x="1957272" y="1222378"/>
                </a:lnTo>
                <a:lnTo>
                  <a:pt x="1936353" y="1260907"/>
                </a:lnTo>
                <a:lnTo>
                  <a:pt x="1908651" y="1294479"/>
                </a:lnTo>
                <a:lnTo>
                  <a:pt x="1875079" y="1322181"/>
                </a:lnTo>
                <a:lnTo>
                  <a:pt x="1836550" y="1343100"/>
                </a:lnTo>
                <a:lnTo>
                  <a:pt x="1793980" y="1356321"/>
                </a:lnTo>
                <a:lnTo>
                  <a:pt x="1748281" y="1360932"/>
                </a:lnTo>
                <a:lnTo>
                  <a:pt x="226822" y="1360932"/>
                </a:lnTo>
                <a:lnTo>
                  <a:pt x="181123" y="1356321"/>
                </a:lnTo>
                <a:lnTo>
                  <a:pt x="138553" y="1343100"/>
                </a:lnTo>
                <a:lnTo>
                  <a:pt x="100024" y="1322181"/>
                </a:lnTo>
                <a:lnTo>
                  <a:pt x="66452" y="1294479"/>
                </a:lnTo>
                <a:lnTo>
                  <a:pt x="38750" y="1260907"/>
                </a:lnTo>
                <a:lnTo>
                  <a:pt x="17831" y="1222378"/>
                </a:lnTo>
                <a:lnTo>
                  <a:pt x="4610" y="1179808"/>
                </a:lnTo>
                <a:lnTo>
                  <a:pt x="0" y="1134110"/>
                </a:lnTo>
                <a:lnTo>
                  <a:pt x="0" y="226822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86021" y="3379978"/>
            <a:ext cx="11722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95" dirty="0">
                <a:latin typeface="Georgia"/>
                <a:cs typeface="Georgia"/>
              </a:rPr>
              <a:t>MS-EXCEL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79947" y="1897379"/>
            <a:ext cx="2133600" cy="15179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8434" y="1937766"/>
            <a:ext cx="1976627" cy="13609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8434" y="1937766"/>
            <a:ext cx="1976755" cy="1361440"/>
          </a:xfrm>
          <a:custGeom>
            <a:avLst/>
            <a:gdLst/>
            <a:ahLst/>
            <a:cxnLst/>
            <a:rect l="l" t="t" r="r" b="b"/>
            <a:pathLst>
              <a:path w="1976754" h="1361439">
                <a:moveTo>
                  <a:pt x="0" y="226822"/>
                </a:moveTo>
                <a:lnTo>
                  <a:pt x="4610" y="181123"/>
                </a:lnTo>
                <a:lnTo>
                  <a:pt x="17831" y="138553"/>
                </a:lnTo>
                <a:lnTo>
                  <a:pt x="38750" y="100024"/>
                </a:lnTo>
                <a:lnTo>
                  <a:pt x="66452" y="66452"/>
                </a:lnTo>
                <a:lnTo>
                  <a:pt x="100024" y="38750"/>
                </a:lnTo>
                <a:lnTo>
                  <a:pt x="138553" y="17831"/>
                </a:lnTo>
                <a:lnTo>
                  <a:pt x="181123" y="4610"/>
                </a:lnTo>
                <a:lnTo>
                  <a:pt x="226821" y="0"/>
                </a:lnTo>
                <a:lnTo>
                  <a:pt x="1749806" y="0"/>
                </a:lnTo>
                <a:lnTo>
                  <a:pt x="1795504" y="4610"/>
                </a:lnTo>
                <a:lnTo>
                  <a:pt x="1838074" y="17831"/>
                </a:lnTo>
                <a:lnTo>
                  <a:pt x="1876603" y="38750"/>
                </a:lnTo>
                <a:lnTo>
                  <a:pt x="1910175" y="66452"/>
                </a:lnTo>
                <a:lnTo>
                  <a:pt x="1937877" y="100024"/>
                </a:lnTo>
                <a:lnTo>
                  <a:pt x="1958796" y="138553"/>
                </a:lnTo>
                <a:lnTo>
                  <a:pt x="1972017" y="181123"/>
                </a:lnTo>
                <a:lnTo>
                  <a:pt x="1976627" y="226822"/>
                </a:lnTo>
                <a:lnTo>
                  <a:pt x="1976627" y="1134110"/>
                </a:lnTo>
                <a:lnTo>
                  <a:pt x="1972017" y="1179808"/>
                </a:lnTo>
                <a:lnTo>
                  <a:pt x="1958796" y="1222378"/>
                </a:lnTo>
                <a:lnTo>
                  <a:pt x="1937877" y="1260907"/>
                </a:lnTo>
                <a:lnTo>
                  <a:pt x="1910175" y="1294479"/>
                </a:lnTo>
                <a:lnTo>
                  <a:pt x="1876603" y="1322181"/>
                </a:lnTo>
                <a:lnTo>
                  <a:pt x="1838074" y="1343100"/>
                </a:lnTo>
                <a:lnTo>
                  <a:pt x="1795504" y="1356321"/>
                </a:lnTo>
                <a:lnTo>
                  <a:pt x="1749806" y="1360932"/>
                </a:lnTo>
                <a:lnTo>
                  <a:pt x="226821" y="1360932"/>
                </a:lnTo>
                <a:lnTo>
                  <a:pt x="181123" y="1356321"/>
                </a:lnTo>
                <a:lnTo>
                  <a:pt x="138553" y="1343100"/>
                </a:lnTo>
                <a:lnTo>
                  <a:pt x="100024" y="1322181"/>
                </a:lnTo>
                <a:lnTo>
                  <a:pt x="66452" y="1294479"/>
                </a:lnTo>
                <a:lnTo>
                  <a:pt x="38750" y="1260907"/>
                </a:lnTo>
                <a:lnTo>
                  <a:pt x="17831" y="1222378"/>
                </a:lnTo>
                <a:lnTo>
                  <a:pt x="4610" y="1179808"/>
                </a:lnTo>
                <a:lnTo>
                  <a:pt x="0" y="1134110"/>
                </a:lnTo>
                <a:lnTo>
                  <a:pt x="0" y="22682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30010" y="3379978"/>
            <a:ext cx="1633855" cy="5797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589280">
              <a:lnSpc>
                <a:spcPts val="2090"/>
              </a:lnSpc>
              <a:spcBef>
                <a:spcPts val="320"/>
              </a:spcBef>
            </a:pPr>
            <a:r>
              <a:rPr sz="1900" spc="-60" dirty="0">
                <a:latin typeface="Georgia"/>
                <a:cs typeface="Georgia"/>
              </a:rPr>
              <a:t>MS-  </a:t>
            </a:r>
            <a:r>
              <a:rPr sz="1900" spc="20" dirty="0">
                <a:latin typeface="Georgia"/>
                <a:cs typeface="Georgia"/>
              </a:rPr>
              <a:t>P</a:t>
            </a:r>
            <a:r>
              <a:rPr sz="1900" spc="-30" dirty="0">
                <a:latin typeface="Georgia"/>
                <a:cs typeface="Georgia"/>
              </a:rPr>
              <a:t>O</a:t>
            </a:r>
            <a:r>
              <a:rPr sz="1900" spc="-45" dirty="0">
                <a:latin typeface="Georgia"/>
                <a:cs typeface="Georgia"/>
              </a:rPr>
              <a:t>WERPO</a:t>
            </a:r>
            <a:r>
              <a:rPr sz="1900" spc="-20" dirty="0">
                <a:latin typeface="Georgia"/>
                <a:cs typeface="Georgia"/>
              </a:rPr>
              <a:t>I</a:t>
            </a:r>
            <a:r>
              <a:rPr sz="1900" spc="-25" dirty="0">
                <a:latin typeface="Georgia"/>
                <a:cs typeface="Georgia"/>
              </a:rPr>
              <a:t>NT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06723" y="4189476"/>
            <a:ext cx="2132076" cy="1517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85209" y="4229861"/>
            <a:ext cx="1975103" cy="13609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85209" y="4229861"/>
            <a:ext cx="1975485" cy="1361440"/>
          </a:xfrm>
          <a:custGeom>
            <a:avLst/>
            <a:gdLst/>
            <a:ahLst/>
            <a:cxnLst/>
            <a:rect l="l" t="t" r="r" b="b"/>
            <a:pathLst>
              <a:path w="1975485" h="1361439">
                <a:moveTo>
                  <a:pt x="0" y="226821"/>
                </a:moveTo>
                <a:lnTo>
                  <a:pt x="4610" y="181123"/>
                </a:lnTo>
                <a:lnTo>
                  <a:pt x="17831" y="138553"/>
                </a:lnTo>
                <a:lnTo>
                  <a:pt x="38750" y="100024"/>
                </a:lnTo>
                <a:lnTo>
                  <a:pt x="66452" y="66452"/>
                </a:lnTo>
                <a:lnTo>
                  <a:pt x="100024" y="38750"/>
                </a:lnTo>
                <a:lnTo>
                  <a:pt x="138553" y="17831"/>
                </a:lnTo>
                <a:lnTo>
                  <a:pt x="181123" y="4610"/>
                </a:lnTo>
                <a:lnTo>
                  <a:pt x="226822" y="0"/>
                </a:lnTo>
                <a:lnTo>
                  <a:pt x="1748281" y="0"/>
                </a:lnTo>
                <a:lnTo>
                  <a:pt x="1793980" y="4610"/>
                </a:lnTo>
                <a:lnTo>
                  <a:pt x="1836550" y="17831"/>
                </a:lnTo>
                <a:lnTo>
                  <a:pt x="1875079" y="38750"/>
                </a:lnTo>
                <a:lnTo>
                  <a:pt x="1908651" y="66452"/>
                </a:lnTo>
                <a:lnTo>
                  <a:pt x="1936353" y="100024"/>
                </a:lnTo>
                <a:lnTo>
                  <a:pt x="1957272" y="138553"/>
                </a:lnTo>
                <a:lnTo>
                  <a:pt x="1970493" y="181123"/>
                </a:lnTo>
                <a:lnTo>
                  <a:pt x="1975103" y="226821"/>
                </a:lnTo>
                <a:lnTo>
                  <a:pt x="1975103" y="1134110"/>
                </a:lnTo>
                <a:lnTo>
                  <a:pt x="1970493" y="1179808"/>
                </a:lnTo>
                <a:lnTo>
                  <a:pt x="1957272" y="1222378"/>
                </a:lnTo>
                <a:lnTo>
                  <a:pt x="1936353" y="1260907"/>
                </a:lnTo>
                <a:lnTo>
                  <a:pt x="1908651" y="1294479"/>
                </a:lnTo>
                <a:lnTo>
                  <a:pt x="1875079" y="1322181"/>
                </a:lnTo>
                <a:lnTo>
                  <a:pt x="1836550" y="1343100"/>
                </a:lnTo>
                <a:lnTo>
                  <a:pt x="1793980" y="1356321"/>
                </a:lnTo>
                <a:lnTo>
                  <a:pt x="1748281" y="1360932"/>
                </a:lnTo>
                <a:lnTo>
                  <a:pt x="226822" y="1360932"/>
                </a:lnTo>
                <a:lnTo>
                  <a:pt x="181123" y="1356321"/>
                </a:lnTo>
                <a:lnTo>
                  <a:pt x="138553" y="1343100"/>
                </a:lnTo>
                <a:lnTo>
                  <a:pt x="100024" y="1322181"/>
                </a:lnTo>
                <a:lnTo>
                  <a:pt x="66452" y="1294479"/>
                </a:lnTo>
                <a:lnTo>
                  <a:pt x="38750" y="1260907"/>
                </a:lnTo>
                <a:lnTo>
                  <a:pt x="17831" y="1222378"/>
                </a:lnTo>
                <a:lnTo>
                  <a:pt x="4610" y="1179808"/>
                </a:lnTo>
                <a:lnTo>
                  <a:pt x="0" y="1134110"/>
                </a:lnTo>
                <a:lnTo>
                  <a:pt x="0" y="22682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20490" y="5672734"/>
            <a:ext cx="13017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70" dirty="0">
                <a:latin typeface="Georgia"/>
                <a:cs typeface="Georgia"/>
              </a:rPr>
              <a:t>MS-ACCESS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241501"/>
            <a:ext cx="393890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10" dirty="0"/>
              <a:t>FIRST</a:t>
            </a:r>
            <a:r>
              <a:rPr spc="-345" dirty="0"/>
              <a:t> </a:t>
            </a:r>
            <a:r>
              <a:rPr spc="-775" dirty="0"/>
              <a:t>PACKAGE</a:t>
            </a:r>
          </a:p>
        </p:txBody>
      </p:sp>
      <p:sp>
        <p:nvSpPr>
          <p:cNvPr id="8" name="object 8"/>
          <p:cNvSpPr/>
          <p:nvPr/>
        </p:nvSpPr>
        <p:spPr>
          <a:xfrm>
            <a:off x="694944" y="2170176"/>
            <a:ext cx="7306056" cy="400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484" dirty="0"/>
              <a:t>MS-WORD</a:t>
            </a:r>
          </a:p>
        </p:txBody>
      </p:sp>
      <p:sp>
        <p:nvSpPr>
          <p:cNvPr id="8" name="object 8"/>
          <p:cNvSpPr/>
          <p:nvPr/>
        </p:nvSpPr>
        <p:spPr>
          <a:xfrm>
            <a:off x="914400" y="1981200"/>
            <a:ext cx="7749540" cy="4648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52965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What </a:t>
            </a:r>
            <a:r>
              <a:rPr spc="-250" dirty="0"/>
              <a:t>is </a:t>
            </a:r>
            <a:r>
              <a:rPr spc="-484" dirty="0"/>
              <a:t>MS-WORD</a:t>
            </a:r>
            <a:r>
              <a:rPr spc="-515" dirty="0"/>
              <a:t> </a:t>
            </a:r>
            <a:r>
              <a:rPr spc="-465" dirty="0"/>
              <a:t>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9160"/>
            <a:ext cx="7941309" cy="41471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30" dirty="0">
                <a:latin typeface="Georgia"/>
                <a:cs typeface="Georgia"/>
              </a:rPr>
              <a:t>Microsoft </a:t>
            </a:r>
            <a:r>
              <a:rPr sz="2600" spc="-50" dirty="0">
                <a:latin typeface="Georgia"/>
                <a:cs typeface="Georgia"/>
              </a:rPr>
              <a:t>Word is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50" dirty="0">
                <a:latin typeface="Georgia"/>
                <a:cs typeface="Georgia"/>
              </a:rPr>
              <a:t>word </a:t>
            </a:r>
            <a:r>
              <a:rPr sz="2600" spc="-40" dirty="0">
                <a:latin typeface="Georgia"/>
                <a:cs typeface="Georgia"/>
              </a:rPr>
              <a:t>processing software</a:t>
            </a:r>
            <a:r>
              <a:rPr sz="2600" spc="-215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pakage.</a:t>
            </a:r>
            <a:endParaRPr sz="2600">
              <a:latin typeface="Georgia"/>
              <a:cs typeface="Georgia"/>
            </a:endParaRPr>
          </a:p>
          <a:p>
            <a:pPr marL="287020" marR="1038225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90" dirty="0">
                <a:latin typeface="Georgia"/>
                <a:cs typeface="Georgia"/>
              </a:rPr>
              <a:t>You </a:t>
            </a:r>
            <a:r>
              <a:rPr sz="2600" spc="-25" dirty="0">
                <a:latin typeface="Georgia"/>
                <a:cs typeface="Georgia"/>
              </a:rPr>
              <a:t>can </a:t>
            </a:r>
            <a:r>
              <a:rPr sz="2600" spc="-35" dirty="0">
                <a:latin typeface="Georgia"/>
                <a:cs typeface="Georgia"/>
              </a:rPr>
              <a:t>use </a:t>
            </a:r>
            <a:r>
              <a:rPr sz="2600" spc="-5" dirty="0">
                <a:latin typeface="Georgia"/>
                <a:cs typeface="Georgia"/>
              </a:rPr>
              <a:t>it to </a:t>
            </a:r>
            <a:r>
              <a:rPr sz="2600" spc="-15" dirty="0">
                <a:latin typeface="Georgia"/>
                <a:cs typeface="Georgia"/>
              </a:rPr>
              <a:t>type </a:t>
            </a:r>
            <a:r>
              <a:rPr sz="2600" spc="-30" dirty="0">
                <a:latin typeface="Georgia"/>
                <a:cs typeface="Georgia"/>
              </a:rPr>
              <a:t>letters </a:t>
            </a:r>
            <a:r>
              <a:rPr sz="2600" spc="-40" dirty="0">
                <a:latin typeface="Georgia"/>
                <a:cs typeface="Georgia"/>
              </a:rPr>
              <a:t>,reports,and </a:t>
            </a:r>
            <a:r>
              <a:rPr sz="2600" spc="-400" dirty="0">
                <a:latin typeface="Georgia"/>
                <a:cs typeface="Georgia"/>
              </a:rPr>
              <a:t>other  </a:t>
            </a:r>
            <a:r>
              <a:rPr sz="2600" spc="-25" dirty="0">
                <a:latin typeface="Georgia"/>
                <a:cs typeface="Georgia"/>
              </a:rPr>
              <a:t>documents.</a:t>
            </a:r>
            <a:endParaRPr sz="2600">
              <a:latin typeface="Georgia"/>
              <a:cs typeface="Georgia"/>
            </a:endParaRPr>
          </a:p>
          <a:p>
            <a:pPr marL="287020" marR="508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four </a:t>
            </a:r>
            <a:r>
              <a:rPr sz="2600" spc="-40" dirty="0">
                <a:latin typeface="Georgia"/>
                <a:cs typeface="Georgia"/>
              </a:rPr>
              <a:t>main </a:t>
            </a:r>
            <a:r>
              <a:rPr sz="2600" spc="-35" dirty="0">
                <a:latin typeface="Georgia"/>
                <a:cs typeface="Georgia"/>
              </a:rPr>
              <a:t>operations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60" dirty="0">
                <a:latin typeface="Georgia"/>
                <a:cs typeface="Georgia"/>
              </a:rPr>
              <a:t>a </a:t>
            </a:r>
            <a:r>
              <a:rPr sz="2600" spc="-50" dirty="0">
                <a:latin typeface="Georgia"/>
                <a:cs typeface="Georgia"/>
              </a:rPr>
              <a:t>word </a:t>
            </a:r>
            <a:r>
              <a:rPr sz="2600" spc="-40" dirty="0">
                <a:latin typeface="Georgia"/>
                <a:cs typeface="Georgia"/>
              </a:rPr>
              <a:t>processing </a:t>
            </a:r>
            <a:r>
              <a:rPr sz="2600" spc="-110" dirty="0">
                <a:latin typeface="Georgia"/>
                <a:cs typeface="Georgia"/>
              </a:rPr>
              <a:t>pakage  </a:t>
            </a:r>
            <a:r>
              <a:rPr sz="2600" spc="-85" dirty="0">
                <a:latin typeface="Georgia"/>
                <a:cs typeface="Georgia"/>
              </a:rPr>
              <a:t>are: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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Defining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0" dirty="0">
                <a:latin typeface="Georgia"/>
                <a:cs typeface="Georgia"/>
              </a:rPr>
              <a:t>form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12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document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"/>
              <a:tabLst>
                <a:tab pos="287020" algn="l"/>
              </a:tabLst>
            </a:pPr>
            <a:r>
              <a:rPr sz="2600" spc="-45" dirty="0">
                <a:latin typeface="Georgia"/>
                <a:cs typeface="Georgia"/>
              </a:rPr>
              <a:t>Entering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10" dirty="0">
                <a:latin typeface="Georgia"/>
                <a:cs typeface="Georgia"/>
              </a:rPr>
              <a:t>document </a:t>
            </a:r>
            <a:r>
              <a:rPr sz="2600" spc="-45" dirty="0">
                <a:latin typeface="Georgia"/>
                <a:cs typeface="Georgia"/>
              </a:rPr>
              <a:t>from </a:t>
            </a:r>
            <a:r>
              <a:rPr sz="2600" spc="-65" dirty="0">
                <a:latin typeface="Georgia"/>
                <a:cs typeface="Georgia"/>
              </a:rPr>
              <a:t>a</a:t>
            </a:r>
            <a:r>
              <a:rPr sz="2600" spc="-21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keyboard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"/>
              <a:tabLst>
                <a:tab pos="287020" algn="l"/>
              </a:tabLst>
            </a:pPr>
            <a:r>
              <a:rPr sz="2600" spc="-40" dirty="0">
                <a:latin typeface="Georgia"/>
                <a:cs typeface="Georgia"/>
              </a:rPr>
              <a:t>Editing </a:t>
            </a:r>
            <a:r>
              <a:rPr sz="2600" spc="-15" dirty="0">
                <a:latin typeface="Georgia"/>
                <a:cs typeface="Georgia"/>
              </a:rPr>
              <a:t>(modifying)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document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"/>
              <a:buChar char=""/>
              <a:tabLst>
                <a:tab pos="287020" algn="l"/>
              </a:tabLst>
            </a:pPr>
            <a:r>
              <a:rPr sz="2600" spc="-30" dirty="0">
                <a:latin typeface="Georgia"/>
                <a:cs typeface="Georgia"/>
              </a:rPr>
              <a:t>Printing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85" dirty="0">
                <a:latin typeface="Georgia"/>
                <a:cs typeface="Georgia"/>
              </a:rPr>
              <a:t> </a:t>
            </a:r>
            <a:r>
              <a:rPr sz="2600" spc="-15" dirty="0">
                <a:latin typeface="Georgia"/>
                <a:cs typeface="Georgia"/>
              </a:rPr>
              <a:t>document.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189"/>
            <a:ext cx="81800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Components </a:t>
            </a:r>
            <a:r>
              <a:rPr spc="-5" dirty="0"/>
              <a:t>of </a:t>
            </a:r>
            <a:r>
              <a:rPr spc="-75" dirty="0"/>
              <a:t>Microsoft</a:t>
            </a:r>
            <a:r>
              <a:rPr spc="-645" dirty="0"/>
              <a:t> </a:t>
            </a:r>
            <a:r>
              <a:rPr spc="-195" dirty="0"/>
              <a:t>Word</a:t>
            </a:r>
          </a:p>
        </p:txBody>
      </p:sp>
      <p:sp>
        <p:nvSpPr>
          <p:cNvPr id="8" name="object 8"/>
          <p:cNvSpPr/>
          <p:nvPr/>
        </p:nvSpPr>
        <p:spPr>
          <a:xfrm>
            <a:off x="740663" y="1904998"/>
            <a:ext cx="7412735" cy="4952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560578"/>
            <a:ext cx="7963534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b="1" spc="-370" dirty="0">
                <a:latin typeface="Trebuchet MS"/>
                <a:cs typeface="Trebuchet MS"/>
              </a:rPr>
              <a:t>The </a:t>
            </a:r>
            <a:r>
              <a:rPr sz="4500" b="1" spc="-204" dirty="0">
                <a:latin typeface="Trebuchet MS"/>
                <a:cs typeface="Trebuchet MS"/>
              </a:rPr>
              <a:t>Ribbon </a:t>
            </a:r>
            <a:r>
              <a:rPr sz="4500" b="1" spc="-229" dirty="0">
                <a:latin typeface="Trebuchet MS"/>
                <a:cs typeface="Trebuchet MS"/>
              </a:rPr>
              <a:t>that </a:t>
            </a:r>
            <a:r>
              <a:rPr sz="4500" b="1" spc="-215" dirty="0">
                <a:latin typeface="Trebuchet MS"/>
                <a:cs typeface="Trebuchet MS"/>
              </a:rPr>
              <a:t>displays </a:t>
            </a:r>
            <a:r>
              <a:rPr sz="4500" b="1" spc="-225" dirty="0">
                <a:latin typeface="Trebuchet MS"/>
                <a:cs typeface="Trebuchet MS"/>
              </a:rPr>
              <a:t>various  </a:t>
            </a:r>
            <a:r>
              <a:rPr sz="4500" b="1" spc="-220" dirty="0">
                <a:latin typeface="Trebuchet MS"/>
                <a:cs typeface="Trebuchet MS"/>
              </a:rPr>
              <a:t>commands </a:t>
            </a:r>
            <a:r>
              <a:rPr sz="4500" b="1" spc="-204" dirty="0">
                <a:latin typeface="Trebuchet MS"/>
                <a:cs typeface="Trebuchet MS"/>
              </a:rPr>
              <a:t>and </a:t>
            </a:r>
            <a:r>
              <a:rPr sz="4500" b="1" spc="-275" dirty="0">
                <a:latin typeface="Trebuchet MS"/>
                <a:cs typeface="Trebuchet MS"/>
              </a:rPr>
              <a:t>features </a:t>
            </a:r>
            <a:r>
              <a:rPr sz="4500" b="1" spc="-185" dirty="0">
                <a:latin typeface="Trebuchet MS"/>
                <a:cs typeface="Trebuchet MS"/>
              </a:rPr>
              <a:t>of </a:t>
            </a:r>
            <a:r>
              <a:rPr sz="4500" b="1" spc="-210" dirty="0">
                <a:latin typeface="Trebuchet MS"/>
                <a:cs typeface="Trebuchet MS"/>
              </a:rPr>
              <a:t>all</a:t>
            </a:r>
            <a:r>
              <a:rPr sz="4500" b="1" spc="-844" dirty="0">
                <a:latin typeface="Trebuchet MS"/>
                <a:cs typeface="Trebuchet MS"/>
              </a:rPr>
              <a:t> </a:t>
            </a:r>
            <a:r>
              <a:rPr sz="4500" b="1" spc="-275" dirty="0">
                <a:latin typeface="Trebuchet MS"/>
                <a:cs typeface="Trebuchet MS"/>
              </a:rPr>
              <a:t>the  </a:t>
            </a:r>
            <a:r>
              <a:rPr sz="4500" b="1" spc="-210" dirty="0">
                <a:latin typeface="Trebuchet MS"/>
                <a:cs typeface="Trebuchet MS"/>
              </a:rPr>
              <a:t>tabs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2895599"/>
            <a:ext cx="7933943" cy="33969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798</Words>
  <Application>Microsoft Office PowerPoint</Application>
  <PresentationFormat>On-screen Show (4:3)</PresentationFormat>
  <Paragraphs>113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What is MS?</vt:lpstr>
      <vt:lpstr>What is Microsoft Office?</vt:lpstr>
      <vt:lpstr>MS-OFFICE HAS FOUR PAKAGES</vt:lpstr>
      <vt:lpstr>FIRST PACKAGE</vt:lpstr>
      <vt:lpstr>MS-WORD</vt:lpstr>
      <vt:lpstr>What is MS-WORD ?</vt:lpstr>
      <vt:lpstr>Components of Microsoft Word</vt:lpstr>
      <vt:lpstr>The Ribbon that displays various  commands and features of all the  tabs</vt:lpstr>
      <vt:lpstr>Slide 10</vt:lpstr>
      <vt:lpstr>Proofing Word Document</vt:lpstr>
      <vt:lpstr>Formatting Word Document</vt:lpstr>
      <vt:lpstr>Creating Tables</vt:lpstr>
      <vt:lpstr>Slide 14</vt:lpstr>
      <vt:lpstr>MS-EXCEL</vt:lpstr>
      <vt:lpstr>Components of MS-Excel</vt:lpstr>
      <vt:lpstr>The Ribbon displays various  commands and features of all the  tabs.</vt:lpstr>
      <vt:lpstr>MS-Excel</vt:lpstr>
      <vt:lpstr>Features of MS-Excel</vt:lpstr>
      <vt:lpstr>Arithmetic calculation</vt:lpstr>
      <vt:lpstr>Graphs And Charts</vt:lpstr>
      <vt:lpstr>Some Functions of MS-Excel</vt:lpstr>
      <vt:lpstr>Slide 23</vt:lpstr>
      <vt:lpstr>MS-Power point</vt:lpstr>
      <vt:lpstr>What is Power Point ?</vt:lpstr>
      <vt:lpstr>Features of MS-Power Point</vt:lpstr>
      <vt:lpstr>Slide 27</vt:lpstr>
      <vt:lpstr>Slide 28</vt:lpstr>
      <vt:lpstr>Features of MS-ACCESS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CK</cp:lastModifiedBy>
  <cp:revision>13</cp:revision>
  <dcterms:created xsi:type="dcterms:W3CDTF">2019-08-12T12:42:09Z</dcterms:created>
  <dcterms:modified xsi:type="dcterms:W3CDTF">2021-10-05T10:05:08Z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2019-08-12T00:00:00Z</vt:filetime>
  </property>
</Properties>
</file>