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9" r:id="rId23"/>
    <p:sldId id="278"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5" r:id="rId39"/>
    <p:sldId id="296" r:id="rId40"/>
    <p:sldId id="297" r:id="rId41"/>
    <p:sldId id="298"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D79FAF5-74CB-49C9-A5C6-7C68A521D0B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2189874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9FAF5-74CB-49C9-A5C6-7C68A521D0B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77052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9FAF5-74CB-49C9-A5C6-7C68A521D0B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1003292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D79FAF5-74CB-49C9-A5C6-7C68A521D0B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22531514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D79FAF5-74CB-49C9-A5C6-7C68A521D0B9}" type="datetimeFigureOut">
              <a:rPr lang="en-US" smtClean="0"/>
              <a:t>10/15/2019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3520557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D79FAF5-74CB-49C9-A5C6-7C68A521D0B9}"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3107328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79FAF5-74CB-49C9-A5C6-7C68A521D0B9}" type="datetimeFigureOut">
              <a:rPr lang="en-US" smtClean="0"/>
              <a:t>10/15/2019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13022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D79FAF5-74CB-49C9-A5C6-7C68A521D0B9}" type="datetimeFigureOut">
              <a:rPr lang="en-US" smtClean="0"/>
              <a:t>10/15/2019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1382556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79FAF5-74CB-49C9-A5C6-7C68A521D0B9}" type="datetimeFigureOut">
              <a:rPr lang="en-US" smtClean="0"/>
              <a:t>10/15/2019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1303157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9FAF5-74CB-49C9-A5C6-7C68A521D0B9}"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297987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D79FAF5-74CB-49C9-A5C6-7C68A521D0B9}" type="datetimeFigureOut">
              <a:rPr lang="en-US" smtClean="0"/>
              <a:t>10/15/2019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403F4A8-CCD6-4E3E-B6F7-E03C187A5266}" type="slidenum">
              <a:rPr lang="en-US" smtClean="0"/>
              <a:t>‹#›</a:t>
            </a:fld>
            <a:endParaRPr lang="en-US"/>
          </a:p>
        </p:txBody>
      </p:sp>
    </p:spTree>
    <p:extLst>
      <p:ext uri="{BB962C8B-B14F-4D97-AF65-F5344CB8AC3E}">
        <p14:creationId xmlns:p14="http://schemas.microsoft.com/office/powerpoint/2010/main" val="329269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79FAF5-74CB-49C9-A5C6-7C68A521D0B9}" type="datetimeFigureOut">
              <a:rPr lang="en-US" smtClean="0"/>
              <a:t>10/15/2019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03F4A8-CCD6-4E3E-B6F7-E03C187A5266}" type="slidenum">
              <a:rPr lang="en-US" smtClean="0"/>
              <a:t>‹#›</a:t>
            </a:fld>
            <a:endParaRPr lang="en-US"/>
          </a:p>
        </p:txBody>
      </p:sp>
    </p:spTree>
    <p:extLst>
      <p:ext uri="{BB962C8B-B14F-4D97-AF65-F5344CB8AC3E}">
        <p14:creationId xmlns:p14="http://schemas.microsoft.com/office/powerpoint/2010/main" val="1349502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Microsoft Word - 2007</a:t>
            </a:r>
            <a:endParaRPr lang="en-US" dirty="0"/>
          </a:p>
        </p:txBody>
      </p:sp>
      <p:pic>
        <p:nvPicPr>
          <p:cNvPr id="4" name="Picture 3"/>
          <p:cNvPicPr>
            <a:picLocks noChangeAspect="1"/>
          </p:cNvPicPr>
          <p:nvPr/>
        </p:nvPicPr>
        <p:blipFill rotWithShape="1">
          <a:blip r:embed="rId2"/>
          <a:srcRect l="8654" t="20005" r="9200" b="31376"/>
          <a:stretch/>
        </p:blipFill>
        <p:spPr>
          <a:xfrm>
            <a:off x="8855901" y="5674291"/>
            <a:ext cx="3169086" cy="1077238"/>
          </a:xfrm>
          <a:prstGeom prst="rect">
            <a:avLst/>
          </a:prstGeom>
        </p:spPr>
      </p:pic>
    </p:spTree>
    <p:extLst>
      <p:ext uri="{BB962C8B-B14F-4D97-AF65-F5344CB8AC3E}">
        <p14:creationId xmlns:p14="http://schemas.microsoft.com/office/powerpoint/2010/main" val="14111595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239865"/>
            <a:ext cx="4937342" cy="574327"/>
          </a:xfrm>
        </p:spPr>
        <p:txBody>
          <a:bodyPr>
            <a:noAutofit/>
          </a:bodyPr>
          <a:lstStyle/>
          <a:p>
            <a:r>
              <a:rPr lang="en-US" sz="4000" dirty="0" smtClean="0"/>
              <a:t>INSERT Tab -</a:t>
            </a:r>
            <a:endParaRPr lang="en-US" sz="4000" dirty="0"/>
          </a:p>
        </p:txBody>
      </p:sp>
      <p:sp>
        <p:nvSpPr>
          <p:cNvPr id="5" name="Text Placeholder 4"/>
          <p:cNvSpPr>
            <a:spLocks noGrp="1"/>
          </p:cNvSpPr>
          <p:nvPr>
            <p:ph sz="half" idx="1"/>
          </p:nvPr>
        </p:nvSpPr>
        <p:spPr>
          <a:xfrm>
            <a:off x="444674" y="975896"/>
            <a:ext cx="11498894" cy="5637845"/>
          </a:xfrm>
        </p:spPr>
        <p:txBody>
          <a:bodyPr>
            <a:normAutofit/>
          </a:bodyPr>
          <a:lstStyle/>
          <a:p>
            <a:pPr algn="just">
              <a:buFont typeface="Wingdings" panose="05000000000000000000" pitchFamily="2" charset="2"/>
              <a:buChar char="§"/>
            </a:pPr>
            <a:r>
              <a:rPr lang="en-US" sz="2600" dirty="0" smtClean="0"/>
              <a:t>Insert Tab is the second tab in the Ribbon. </a:t>
            </a:r>
          </a:p>
          <a:p>
            <a:pPr algn="just">
              <a:buFont typeface="Wingdings" panose="05000000000000000000" pitchFamily="2" charset="2"/>
              <a:buChar char="§"/>
            </a:pPr>
            <a:r>
              <a:rPr lang="en-US" sz="2600" dirty="0" smtClean="0"/>
              <a:t>As the name suggests, it is used to insert or add extra features in our document. </a:t>
            </a:r>
          </a:p>
          <a:p>
            <a:pPr algn="just">
              <a:buFont typeface="Wingdings" panose="05000000000000000000" pitchFamily="2" charset="2"/>
              <a:buChar char="§"/>
            </a:pPr>
            <a:r>
              <a:rPr lang="en-US" sz="2600" dirty="0" smtClean="0"/>
              <a:t>It is commonly used to add tables, pictures, clip art, shapes, page number, etc. </a:t>
            </a:r>
          </a:p>
          <a:p>
            <a:pPr algn="just">
              <a:buFont typeface="Wingdings" panose="05000000000000000000" pitchFamily="2" charset="2"/>
              <a:buChar char="§"/>
            </a:pPr>
            <a:r>
              <a:rPr lang="en-US" sz="2600" dirty="0" smtClean="0"/>
              <a:t>The Insert tab has seven groups of related commands; Pages, Tables, Illustrations, Links, Header &amp; Footer, Text and Symbols.</a:t>
            </a:r>
            <a:endParaRPr lang="en-US" sz="2600" dirty="0"/>
          </a:p>
        </p:txBody>
      </p:sp>
      <p:pic>
        <p:nvPicPr>
          <p:cNvPr id="3" name="Picture 2"/>
          <p:cNvPicPr>
            <a:picLocks noChangeAspect="1"/>
          </p:cNvPicPr>
          <p:nvPr/>
        </p:nvPicPr>
        <p:blipFill>
          <a:blip r:embed="rId2"/>
          <a:stretch>
            <a:fillRect/>
          </a:stretch>
        </p:blipFill>
        <p:spPr>
          <a:xfrm>
            <a:off x="1038356" y="4079048"/>
            <a:ext cx="10467266" cy="1933444"/>
          </a:xfrm>
          <a:prstGeom prst="rect">
            <a:avLst/>
          </a:prstGeom>
        </p:spPr>
      </p:pic>
    </p:spTree>
    <p:extLst>
      <p:ext uri="{BB962C8B-B14F-4D97-AF65-F5344CB8AC3E}">
        <p14:creationId xmlns:p14="http://schemas.microsoft.com/office/powerpoint/2010/main" val="94244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239865"/>
            <a:ext cx="4937342" cy="574327"/>
          </a:xfrm>
        </p:spPr>
        <p:txBody>
          <a:bodyPr>
            <a:noAutofit/>
          </a:bodyPr>
          <a:lstStyle/>
          <a:p>
            <a:r>
              <a:rPr lang="en-US" sz="4000" smtClean="0"/>
              <a:t>PAGE </a:t>
            </a:r>
            <a:r>
              <a:rPr lang="en-US" sz="4000" smtClean="0"/>
              <a:t>LAYOUT </a:t>
            </a:r>
            <a:r>
              <a:rPr lang="en-US" sz="4000" dirty="0" smtClean="0"/>
              <a:t>Tab -</a:t>
            </a:r>
            <a:endParaRPr lang="en-US" sz="4000" dirty="0"/>
          </a:p>
        </p:txBody>
      </p:sp>
      <p:sp>
        <p:nvSpPr>
          <p:cNvPr id="5" name="Text Placeholder 4"/>
          <p:cNvSpPr>
            <a:spLocks noGrp="1"/>
          </p:cNvSpPr>
          <p:nvPr>
            <p:ph sz="half" idx="1"/>
          </p:nvPr>
        </p:nvSpPr>
        <p:spPr>
          <a:xfrm>
            <a:off x="444674" y="975896"/>
            <a:ext cx="11498894" cy="5637845"/>
          </a:xfrm>
        </p:spPr>
        <p:txBody>
          <a:bodyPr>
            <a:normAutofit/>
          </a:bodyPr>
          <a:lstStyle/>
          <a:p>
            <a:pPr algn="just">
              <a:buFont typeface="Wingdings" panose="05000000000000000000" pitchFamily="2" charset="2"/>
              <a:buChar char="§"/>
            </a:pPr>
            <a:r>
              <a:rPr lang="en-US" sz="2600" dirty="0" smtClean="0"/>
              <a:t>It is the third tab in the Ribbon. </a:t>
            </a:r>
          </a:p>
          <a:p>
            <a:pPr algn="just">
              <a:buFont typeface="Wingdings" panose="05000000000000000000" pitchFamily="2" charset="2"/>
              <a:buChar char="§"/>
            </a:pPr>
            <a:r>
              <a:rPr lang="en-US" sz="2600" dirty="0" smtClean="0"/>
              <a:t>This tab allows us to control the look and feel </a:t>
            </a:r>
            <a:r>
              <a:rPr lang="en-US" sz="2600" smtClean="0"/>
              <a:t>of </a:t>
            </a:r>
            <a:r>
              <a:rPr lang="en-US" sz="2600" smtClean="0"/>
              <a:t>your </a:t>
            </a:r>
            <a:r>
              <a:rPr lang="en-US" sz="2600" dirty="0" smtClean="0"/>
              <a:t>document, i.e. we can change the page size, margins, line spacing, indentation, documentation orientation, etc. </a:t>
            </a:r>
          </a:p>
          <a:p>
            <a:pPr algn="just">
              <a:buFont typeface="Wingdings" panose="05000000000000000000" pitchFamily="2" charset="2"/>
              <a:buChar char="§"/>
            </a:pPr>
            <a:r>
              <a:rPr lang="en-US" sz="2600" dirty="0" smtClean="0"/>
              <a:t>The </a:t>
            </a:r>
            <a:r>
              <a:rPr lang="en-US" sz="2600" smtClean="0"/>
              <a:t>Page </a:t>
            </a:r>
            <a:r>
              <a:rPr lang="en-US" sz="2600" smtClean="0"/>
              <a:t>Layout </a:t>
            </a:r>
            <a:r>
              <a:rPr lang="en-US" sz="2600" dirty="0" smtClean="0"/>
              <a:t>tab has five groups of related commands; Themes, Page Setup, Page Background, Paragraph and Arrange.</a:t>
            </a:r>
          </a:p>
          <a:p>
            <a:pPr marL="0" indent="0" algn="just">
              <a:buNone/>
            </a:pPr>
            <a:endParaRPr lang="en-US" sz="2600" dirty="0"/>
          </a:p>
        </p:txBody>
      </p:sp>
      <p:pic>
        <p:nvPicPr>
          <p:cNvPr id="6" name="Picture 5"/>
          <p:cNvPicPr>
            <a:picLocks noChangeAspect="1"/>
          </p:cNvPicPr>
          <p:nvPr/>
        </p:nvPicPr>
        <p:blipFill>
          <a:blip r:embed="rId2"/>
          <a:stretch>
            <a:fillRect/>
          </a:stretch>
        </p:blipFill>
        <p:spPr>
          <a:xfrm>
            <a:off x="1355942" y="4275941"/>
            <a:ext cx="9676357" cy="1879801"/>
          </a:xfrm>
          <a:prstGeom prst="rect">
            <a:avLst/>
          </a:prstGeom>
        </p:spPr>
      </p:pic>
    </p:spTree>
    <p:extLst>
      <p:ext uri="{BB962C8B-B14F-4D97-AF65-F5344CB8AC3E}">
        <p14:creationId xmlns:p14="http://schemas.microsoft.com/office/powerpoint/2010/main" val="42401814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239865"/>
            <a:ext cx="4937342" cy="574327"/>
          </a:xfrm>
        </p:spPr>
        <p:txBody>
          <a:bodyPr>
            <a:noAutofit/>
          </a:bodyPr>
          <a:lstStyle/>
          <a:p>
            <a:r>
              <a:rPr lang="en-US" sz="4000" dirty="0" smtClean="0"/>
              <a:t>References Tab -</a:t>
            </a:r>
            <a:endParaRPr lang="en-US" sz="4000" dirty="0"/>
          </a:p>
        </p:txBody>
      </p:sp>
      <p:sp>
        <p:nvSpPr>
          <p:cNvPr id="5" name="Text Placeholder 4"/>
          <p:cNvSpPr>
            <a:spLocks noGrp="1"/>
          </p:cNvSpPr>
          <p:nvPr>
            <p:ph sz="half" idx="1"/>
          </p:nvPr>
        </p:nvSpPr>
        <p:spPr>
          <a:xfrm>
            <a:off x="444674" y="975896"/>
            <a:ext cx="11498894" cy="5637845"/>
          </a:xfrm>
        </p:spPr>
        <p:txBody>
          <a:bodyPr>
            <a:normAutofit/>
          </a:bodyPr>
          <a:lstStyle/>
          <a:p>
            <a:pPr algn="just">
              <a:buFont typeface="Wingdings" panose="05000000000000000000" pitchFamily="2" charset="2"/>
              <a:buChar char="§"/>
            </a:pPr>
            <a:r>
              <a:rPr lang="en-US" sz="2600" dirty="0" smtClean="0"/>
              <a:t>It is the fourth tab in the Ribbon. </a:t>
            </a:r>
          </a:p>
          <a:p>
            <a:pPr algn="just">
              <a:buFont typeface="Wingdings" panose="05000000000000000000" pitchFamily="2" charset="2"/>
              <a:buChar char="§"/>
            </a:pPr>
            <a:r>
              <a:rPr lang="en-US" sz="2600" dirty="0" smtClean="0"/>
              <a:t>It allows us to enter document sources, citations, bibliography commands, etc. </a:t>
            </a:r>
          </a:p>
          <a:p>
            <a:pPr algn="just">
              <a:buFont typeface="Wingdings" panose="05000000000000000000" pitchFamily="2" charset="2"/>
              <a:buChar char="§"/>
            </a:pPr>
            <a:r>
              <a:rPr lang="en-US" sz="2600" dirty="0" smtClean="0"/>
              <a:t>It also offers commands to create a table of contents, an index, table of contents and table of authorities. </a:t>
            </a:r>
          </a:p>
          <a:p>
            <a:pPr algn="just">
              <a:buFont typeface="Wingdings" panose="05000000000000000000" pitchFamily="2" charset="2"/>
              <a:buChar char="§"/>
            </a:pPr>
            <a:r>
              <a:rPr lang="en-US" sz="2600" dirty="0" smtClean="0"/>
              <a:t>The References tab has six groups of related commands; Table of Contents, Footnotes, Citations &amp; Bibliography, Captions, Index and Table of Authorities.</a:t>
            </a:r>
          </a:p>
          <a:p>
            <a:pPr algn="just">
              <a:buFont typeface="Wingdings" panose="05000000000000000000" pitchFamily="2" charset="2"/>
              <a:buChar char="§"/>
            </a:pPr>
            <a:endParaRPr lang="en-US" sz="2600" dirty="0"/>
          </a:p>
          <a:p>
            <a:pPr marL="0" indent="0" algn="just">
              <a:buNone/>
            </a:pPr>
            <a:endParaRPr lang="en-US" sz="2600" dirty="0"/>
          </a:p>
        </p:txBody>
      </p:sp>
      <p:pic>
        <p:nvPicPr>
          <p:cNvPr id="4" name="Picture 3"/>
          <p:cNvPicPr>
            <a:picLocks noChangeAspect="1"/>
          </p:cNvPicPr>
          <p:nvPr/>
        </p:nvPicPr>
        <p:blipFill>
          <a:blip r:embed="rId2"/>
          <a:stretch>
            <a:fillRect/>
          </a:stretch>
        </p:blipFill>
        <p:spPr>
          <a:xfrm>
            <a:off x="1163615" y="4445303"/>
            <a:ext cx="9340595" cy="1755080"/>
          </a:xfrm>
          <a:prstGeom prst="rect">
            <a:avLst/>
          </a:prstGeom>
        </p:spPr>
      </p:pic>
    </p:spTree>
    <p:extLst>
      <p:ext uri="{BB962C8B-B14F-4D97-AF65-F5344CB8AC3E}">
        <p14:creationId xmlns:p14="http://schemas.microsoft.com/office/powerpoint/2010/main" val="11168230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239865"/>
            <a:ext cx="4937342" cy="574327"/>
          </a:xfrm>
        </p:spPr>
        <p:txBody>
          <a:bodyPr>
            <a:noAutofit/>
          </a:bodyPr>
          <a:lstStyle/>
          <a:p>
            <a:r>
              <a:rPr lang="en-US" sz="4000" dirty="0" smtClean="0"/>
              <a:t>Mailings Tab -</a:t>
            </a:r>
            <a:endParaRPr lang="en-US" sz="4000" dirty="0"/>
          </a:p>
        </p:txBody>
      </p:sp>
      <p:sp>
        <p:nvSpPr>
          <p:cNvPr id="5" name="Text Placeholder 4"/>
          <p:cNvSpPr>
            <a:spLocks noGrp="1"/>
          </p:cNvSpPr>
          <p:nvPr>
            <p:ph sz="half" idx="1"/>
          </p:nvPr>
        </p:nvSpPr>
        <p:spPr>
          <a:xfrm>
            <a:off x="444674" y="975896"/>
            <a:ext cx="11498894" cy="5637845"/>
          </a:xfrm>
        </p:spPr>
        <p:txBody>
          <a:bodyPr>
            <a:normAutofit/>
          </a:bodyPr>
          <a:lstStyle/>
          <a:p>
            <a:pPr algn="just">
              <a:buFont typeface="Wingdings" panose="05000000000000000000" pitchFamily="2" charset="2"/>
              <a:buChar char="§"/>
            </a:pPr>
            <a:r>
              <a:rPr lang="en-US" sz="2600" dirty="0" smtClean="0"/>
              <a:t>It is the fifth tab in the ribbon. </a:t>
            </a:r>
          </a:p>
          <a:p>
            <a:pPr algn="just">
              <a:buFont typeface="Wingdings" panose="05000000000000000000" pitchFamily="2" charset="2"/>
              <a:buChar char="§"/>
            </a:pPr>
            <a:r>
              <a:rPr lang="en-US" sz="2600" dirty="0" smtClean="0"/>
              <a:t>It is the least-often used tab of all the tabs available in the Ribbon. </a:t>
            </a:r>
          </a:p>
          <a:p>
            <a:pPr algn="just">
              <a:buFont typeface="Wingdings" panose="05000000000000000000" pitchFamily="2" charset="2"/>
              <a:buChar char="§"/>
            </a:pPr>
            <a:r>
              <a:rPr lang="en-US" sz="2600" dirty="0" smtClean="0"/>
              <a:t>It </a:t>
            </a:r>
            <a:r>
              <a:rPr lang="en-US" sz="2600" smtClean="0"/>
              <a:t>allows </a:t>
            </a:r>
            <a:r>
              <a:rPr lang="en-US" sz="2600" smtClean="0"/>
              <a:t>you </a:t>
            </a:r>
            <a:r>
              <a:rPr lang="en-US" sz="2600" dirty="0" smtClean="0"/>
              <a:t>merge emails, writing and inserting different fields, preview results and convert a file into a PDF format. </a:t>
            </a:r>
          </a:p>
          <a:p>
            <a:pPr algn="just">
              <a:buFont typeface="Wingdings" panose="05000000000000000000" pitchFamily="2" charset="2"/>
              <a:buChar char="§"/>
            </a:pPr>
            <a:r>
              <a:rPr lang="en-US" sz="2600" dirty="0" smtClean="0"/>
              <a:t>The Mailings tab has five groups of related commands; Create, Start Mail Merge, Write &amp; Insert Fields, Preview Results and Finish.</a:t>
            </a:r>
          </a:p>
          <a:p>
            <a:pPr marL="0" indent="0" algn="just">
              <a:buNone/>
            </a:pPr>
            <a:endParaRPr lang="en-US" sz="2600" dirty="0"/>
          </a:p>
        </p:txBody>
      </p:sp>
      <p:pic>
        <p:nvPicPr>
          <p:cNvPr id="3" name="Picture 2"/>
          <p:cNvPicPr>
            <a:picLocks noChangeAspect="1"/>
          </p:cNvPicPr>
          <p:nvPr/>
        </p:nvPicPr>
        <p:blipFill>
          <a:blip r:embed="rId2"/>
          <a:stretch>
            <a:fillRect/>
          </a:stretch>
        </p:blipFill>
        <p:spPr>
          <a:xfrm>
            <a:off x="1053091" y="4652766"/>
            <a:ext cx="10282060" cy="1735507"/>
          </a:xfrm>
          <a:prstGeom prst="rect">
            <a:avLst/>
          </a:prstGeom>
        </p:spPr>
      </p:pic>
    </p:spTree>
    <p:extLst>
      <p:ext uri="{BB962C8B-B14F-4D97-AF65-F5344CB8AC3E}">
        <p14:creationId xmlns:p14="http://schemas.microsoft.com/office/powerpoint/2010/main" val="1985367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239865"/>
            <a:ext cx="4937342" cy="574327"/>
          </a:xfrm>
        </p:spPr>
        <p:txBody>
          <a:bodyPr>
            <a:noAutofit/>
          </a:bodyPr>
          <a:lstStyle/>
          <a:p>
            <a:r>
              <a:rPr lang="en-US" sz="4000" dirty="0" smtClean="0"/>
              <a:t>View Tab -</a:t>
            </a:r>
            <a:endParaRPr lang="en-US" sz="4000" dirty="0"/>
          </a:p>
        </p:txBody>
      </p:sp>
      <p:sp>
        <p:nvSpPr>
          <p:cNvPr id="5" name="Text Placeholder 4"/>
          <p:cNvSpPr>
            <a:spLocks noGrp="1"/>
          </p:cNvSpPr>
          <p:nvPr>
            <p:ph sz="half" idx="1"/>
          </p:nvPr>
        </p:nvSpPr>
        <p:spPr>
          <a:xfrm>
            <a:off x="444674" y="975896"/>
            <a:ext cx="11498894" cy="5637845"/>
          </a:xfrm>
        </p:spPr>
        <p:txBody>
          <a:bodyPr>
            <a:normAutofit/>
          </a:bodyPr>
          <a:lstStyle/>
          <a:p>
            <a:pPr algn="just">
              <a:buFont typeface="Wingdings" panose="05000000000000000000" pitchFamily="2" charset="2"/>
              <a:buChar char="§"/>
            </a:pPr>
            <a:r>
              <a:rPr lang="en-US" sz="2600" dirty="0" smtClean="0"/>
              <a:t>The View tab is located next to the Review tab. </a:t>
            </a:r>
          </a:p>
          <a:p>
            <a:pPr algn="just">
              <a:buFont typeface="Wingdings" panose="05000000000000000000" pitchFamily="2" charset="2"/>
              <a:buChar char="§"/>
            </a:pPr>
            <a:r>
              <a:rPr lang="en-US" sz="2600" dirty="0" smtClean="0"/>
              <a:t>This tab </a:t>
            </a:r>
            <a:r>
              <a:rPr lang="en-US" sz="2600" smtClean="0"/>
              <a:t>allows </a:t>
            </a:r>
            <a:r>
              <a:rPr lang="en-US" sz="2600" smtClean="0"/>
              <a:t>you </a:t>
            </a:r>
            <a:r>
              <a:rPr lang="en-US" sz="2600" dirty="0" smtClean="0"/>
              <a:t>to switch between Single Page and Two Page views. </a:t>
            </a:r>
          </a:p>
          <a:p>
            <a:pPr algn="just">
              <a:buFont typeface="Wingdings" panose="05000000000000000000" pitchFamily="2" charset="2"/>
              <a:buChar char="§"/>
            </a:pPr>
            <a:r>
              <a:rPr lang="en-US" sz="2600" dirty="0" smtClean="0"/>
              <a:t>It also </a:t>
            </a:r>
            <a:r>
              <a:rPr lang="en-US" sz="2600" smtClean="0"/>
              <a:t>enables </a:t>
            </a:r>
            <a:r>
              <a:rPr lang="en-US" sz="2600" smtClean="0"/>
              <a:t>you </a:t>
            </a:r>
            <a:r>
              <a:rPr lang="en-US" sz="2600" dirty="0" smtClean="0"/>
              <a:t>to control </a:t>
            </a:r>
            <a:r>
              <a:rPr lang="en-US" sz="2600" smtClean="0"/>
              <a:t>various </a:t>
            </a:r>
            <a:r>
              <a:rPr lang="en-US" sz="2600" smtClean="0"/>
              <a:t>layout </a:t>
            </a:r>
            <a:r>
              <a:rPr lang="en-US" sz="2600" dirty="0" smtClean="0"/>
              <a:t>tools like boundaries, guides, rulers. Its primary purpose is to </a:t>
            </a:r>
            <a:r>
              <a:rPr lang="en-US" sz="2600" smtClean="0"/>
              <a:t>offers </a:t>
            </a:r>
            <a:r>
              <a:rPr lang="en-US" sz="2600" smtClean="0"/>
              <a:t>you </a:t>
            </a:r>
            <a:r>
              <a:rPr lang="en-US" sz="2600" dirty="0" smtClean="0"/>
              <a:t>different ways to </a:t>
            </a:r>
            <a:r>
              <a:rPr lang="en-US" sz="2600" smtClean="0"/>
              <a:t>view </a:t>
            </a:r>
            <a:r>
              <a:rPr lang="en-US" sz="2600" smtClean="0"/>
              <a:t>your </a:t>
            </a:r>
            <a:r>
              <a:rPr lang="en-US" sz="2600" dirty="0" smtClean="0"/>
              <a:t>document. </a:t>
            </a:r>
          </a:p>
          <a:p>
            <a:pPr algn="just">
              <a:buFont typeface="Wingdings" panose="05000000000000000000" pitchFamily="2" charset="2"/>
              <a:buChar char="§"/>
            </a:pPr>
            <a:r>
              <a:rPr lang="en-US" sz="2600" dirty="0" smtClean="0"/>
              <a:t>The View tab has five groups of related commands; Document Views, Show/Hide, Zoom, Window and Macros.</a:t>
            </a:r>
            <a:endParaRPr lang="en-US" sz="2600" dirty="0"/>
          </a:p>
        </p:txBody>
      </p:sp>
      <p:pic>
        <p:nvPicPr>
          <p:cNvPr id="6" name="Picture 5"/>
          <p:cNvPicPr>
            <a:picLocks noChangeAspect="1"/>
          </p:cNvPicPr>
          <p:nvPr/>
        </p:nvPicPr>
        <p:blipFill>
          <a:blip r:embed="rId2"/>
          <a:stretch>
            <a:fillRect/>
          </a:stretch>
        </p:blipFill>
        <p:spPr>
          <a:xfrm>
            <a:off x="1088458" y="4258849"/>
            <a:ext cx="9821225" cy="1929008"/>
          </a:xfrm>
          <a:prstGeom prst="rect">
            <a:avLst/>
          </a:prstGeom>
        </p:spPr>
      </p:pic>
    </p:spTree>
    <p:extLst>
      <p:ext uri="{BB962C8B-B14F-4D97-AF65-F5344CB8AC3E}">
        <p14:creationId xmlns:p14="http://schemas.microsoft.com/office/powerpoint/2010/main" val="2971939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239865"/>
            <a:ext cx="4937342" cy="574327"/>
          </a:xfrm>
        </p:spPr>
        <p:txBody>
          <a:bodyPr>
            <a:noAutofit/>
          </a:bodyPr>
          <a:lstStyle/>
          <a:p>
            <a:r>
              <a:rPr lang="en-US" sz="4000" dirty="0" smtClean="0"/>
              <a:t>Ruler -</a:t>
            </a:r>
            <a:endParaRPr lang="en-US" sz="4000" dirty="0"/>
          </a:p>
        </p:txBody>
      </p:sp>
      <p:sp>
        <p:nvSpPr>
          <p:cNvPr id="5" name="Text Placeholder 4"/>
          <p:cNvSpPr>
            <a:spLocks noGrp="1"/>
          </p:cNvSpPr>
          <p:nvPr>
            <p:ph sz="half" idx="1"/>
          </p:nvPr>
        </p:nvSpPr>
        <p:spPr>
          <a:xfrm>
            <a:off x="444674" y="975896"/>
            <a:ext cx="11498894" cy="5637845"/>
          </a:xfrm>
        </p:spPr>
        <p:txBody>
          <a:bodyPr>
            <a:normAutofit/>
          </a:bodyPr>
          <a:lstStyle/>
          <a:p>
            <a:pPr algn="just">
              <a:buFont typeface="Wingdings" panose="05000000000000000000" pitchFamily="2" charset="2"/>
              <a:buChar char="§"/>
            </a:pPr>
            <a:r>
              <a:rPr lang="en-US" sz="2600" dirty="0" smtClean="0"/>
              <a:t>The Ruler is located below the Ribbon around the edge of the document. </a:t>
            </a:r>
          </a:p>
          <a:p>
            <a:pPr algn="just">
              <a:buFont typeface="Wingdings" panose="05000000000000000000" pitchFamily="2" charset="2"/>
              <a:buChar char="§"/>
            </a:pPr>
            <a:r>
              <a:rPr lang="en-US" sz="2600" dirty="0" smtClean="0"/>
              <a:t>It is used to change the format of the document, i.e. it </a:t>
            </a:r>
            <a:r>
              <a:rPr lang="en-US" sz="2600" smtClean="0"/>
              <a:t>helps </a:t>
            </a:r>
            <a:r>
              <a:rPr lang="en-US" sz="2600" smtClean="0"/>
              <a:t>you </a:t>
            </a:r>
            <a:r>
              <a:rPr lang="en-US" sz="2600" dirty="0" smtClean="0"/>
              <a:t>align the text, tables, graphics and other elements </a:t>
            </a:r>
            <a:r>
              <a:rPr lang="en-US" sz="2600" smtClean="0"/>
              <a:t>of </a:t>
            </a:r>
            <a:r>
              <a:rPr lang="en-US" sz="2600" smtClean="0"/>
              <a:t>your </a:t>
            </a:r>
            <a:r>
              <a:rPr lang="en-US" sz="2600" dirty="0" smtClean="0"/>
              <a:t>document. </a:t>
            </a:r>
          </a:p>
          <a:p>
            <a:pPr algn="just">
              <a:buFont typeface="Wingdings" panose="05000000000000000000" pitchFamily="2" charset="2"/>
              <a:buChar char="§"/>
            </a:pPr>
            <a:r>
              <a:rPr lang="en-US" sz="2600" dirty="0" smtClean="0"/>
              <a:t>It uses inches or centimeters etc. as the measurements unit and </a:t>
            </a:r>
            <a:r>
              <a:rPr lang="en-US" sz="2600" smtClean="0"/>
              <a:t>gives </a:t>
            </a:r>
            <a:r>
              <a:rPr lang="en-US" sz="2600" smtClean="0"/>
              <a:t>you </a:t>
            </a:r>
            <a:r>
              <a:rPr lang="en-US" sz="2600" dirty="0" smtClean="0"/>
              <a:t>an idea about the size of the document.</a:t>
            </a:r>
          </a:p>
          <a:p>
            <a:pPr marL="0" indent="0" algn="ctr">
              <a:buNone/>
            </a:pPr>
            <a:endParaRPr lang="en-US" sz="1200" b="1" dirty="0" smtClean="0"/>
          </a:p>
          <a:p>
            <a:pPr marL="0" indent="0" algn="ctr">
              <a:buNone/>
            </a:pPr>
            <a:r>
              <a:rPr lang="en-US" sz="2600" b="1" dirty="0" smtClean="0">
                <a:solidFill>
                  <a:srgbClr val="FF0000"/>
                </a:solidFill>
              </a:rPr>
              <a:t>File -&gt; Options -&gt; Advanced -&gt; Display Section -&gt; Show measurement in units of</a:t>
            </a:r>
            <a:endParaRPr lang="en-US" sz="2600" b="1" dirty="0">
              <a:solidFill>
                <a:srgbClr val="FF0000"/>
              </a:solidFill>
            </a:endParaRPr>
          </a:p>
        </p:txBody>
      </p:sp>
      <p:pic>
        <p:nvPicPr>
          <p:cNvPr id="4" name="Picture 3"/>
          <p:cNvPicPr>
            <a:picLocks noChangeAspect="1"/>
          </p:cNvPicPr>
          <p:nvPr/>
        </p:nvPicPr>
        <p:blipFill>
          <a:blip r:embed="rId2"/>
          <a:stretch>
            <a:fillRect/>
          </a:stretch>
        </p:blipFill>
        <p:spPr>
          <a:xfrm>
            <a:off x="920011" y="4321480"/>
            <a:ext cx="10548220" cy="2000902"/>
          </a:xfrm>
          <a:prstGeom prst="rect">
            <a:avLst/>
          </a:prstGeom>
        </p:spPr>
      </p:pic>
    </p:spTree>
    <p:extLst>
      <p:ext uri="{BB962C8B-B14F-4D97-AF65-F5344CB8AC3E}">
        <p14:creationId xmlns:p14="http://schemas.microsoft.com/office/powerpoint/2010/main" val="192482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smtClean="0"/>
              <a:t>How to Insert Text in MS Word -</a:t>
            </a:r>
            <a:endParaRPr lang="en-US" sz="4000" dirty="0"/>
          </a:p>
        </p:txBody>
      </p:sp>
      <p:sp>
        <p:nvSpPr>
          <p:cNvPr id="5" name="Text Placeholder 4"/>
          <p:cNvSpPr>
            <a:spLocks noGrp="1"/>
          </p:cNvSpPr>
          <p:nvPr>
            <p:ph sz="half" idx="1"/>
          </p:nvPr>
        </p:nvSpPr>
        <p:spPr>
          <a:xfrm>
            <a:off x="444675" y="975896"/>
            <a:ext cx="7409144" cy="5637845"/>
          </a:xfrm>
        </p:spPr>
        <p:txBody>
          <a:bodyPr>
            <a:normAutofit fontScale="92500" lnSpcReduction="20000"/>
          </a:bodyPr>
          <a:lstStyle/>
          <a:p>
            <a:pPr marL="0" indent="0" algn="just">
              <a:buNone/>
            </a:pPr>
            <a:r>
              <a:rPr lang="en-US" sz="2600" dirty="0" smtClean="0"/>
              <a:t>The basic steps to insert text or to create a new document in Word are listed below –</a:t>
            </a:r>
          </a:p>
          <a:p>
            <a:pPr marL="0" indent="0" algn="just">
              <a:buNone/>
            </a:pPr>
            <a:endParaRPr lang="en-US" sz="2600" dirty="0" smtClean="0"/>
          </a:p>
          <a:p>
            <a:pPr marL="457200" indent="-457200" algn="just">
              <a:buFont typeface="+mj-lt"/>
              <a:buAutoNum type="arabicPeriod"/>
            </a:pPr>
            <a:r>
              <a:rPr lang="en-US" sz="2600" dirty="0" smtClean="0"/>
              <a:t>Go to the start menu and look for Microsoft Word icon</a:t>
            </a:r>
          </a:p>
          <a:p>
            <a:pPr marL="457200" indent="-457200" algn="just">
              <a:buFont typeface="+mj-lt"/>
              <a:buAutoNum type="arabicPeriod"/>
            </a:pPr>
            <a:endParaRPr lang="en-US" sz="2600" dirty="0" smtClean="0"/>
          </a:p>
          <a:p>
            <a:pPr marL="457200" indent="-457200" algn="just">
              <a:buFont typeface="+mj-lt"/>
              <a:buAutoNum type="arabicPeriod"/>
            </a:pPr>
            <a:r>
              <a:rPr lang="en-US" sz="2600" dirty="0" smtClean="0"/>
              <a:t>Click the icon to open the Microsoft Word</a:t>
            </a:r>
          </a:p>
          <a:p>
            <a:pPr marL="457200" indent="-457200" algn="just">
              <a:buFont typeface="+mj-lt"/>
              <a:buAutoNum type="arabicPeriod"/>
            </a:pPr>
            <a:endParaRPr lang="en-US" sz="2600" dirty="0" smtClean="0"/>
          </a:p>
          <a:p>
            <a:pPr marL="457200" indent="-457200" algn="just">
              <a:buFont typeface="+mj-lt"/>
              <a:buAutoNum type="arabicPeriod"/>
            </a:pPr>
            <a:r>
              <a:rPr lang="en-US" sz="2600" smtClean="0"/>
              <a:t>You </a:t>
            </a:r>
            <a:r>
              <a:rPr lang="en-US" sz="2600" dirty="0" smtClean="0"/>
              <a:t>will see a blinking cursor or insertion point in the text area below the ribbon</a:t>
            </a:r>
          </a:p>
          <a:p>
            <a:pPr marL="457200" indent="-457200" algn="just">
              <a:buFont typeface="+mj-lt"/>
              <a:buAutoNum type="arabicPeriod"/>
            </a:pPr>
            <a:endParaRPr lang="en-US" sz="2600" dirty="0" smtClean="0"/>
          </a:p>
          <a:p>
            <a:pPr marL="457200" indent="-457200" algn="just">
              <a:buFont typeface="+mj-lt"/>
              <a:buAutoNum type="arabicPeriod"/>
            </a:pPr>
            <a:r>
              <a:rPr lang="en-US" sz="2600" dirty="0" smtClean="0"/>
              <a:t>Now, </a:t>
            </a:r>
            <a:r>
              <a:rPr lang="en-US" sz="2600" smtClean="0"/>
              <a:t>as </a:t>
            </a:r>
            <a:r>
              <a:rPr lang="en-US" sz="2600" smtClean="0"/>
              <a:t>you </a:t>
            </a:r>
            <a:r>
              <a:rPr lang="en-US" sz="2600" dirty="0" smtClean="0"/>
              <a:t>start typing, the words will appear on the screen in the text area</a:t>
            </a:r>
          </a:p>
          <a:p>
            <a:pPr marL="457200" indent="-457200" algn="just">
              <a:buFont typeface="+mj-lt"/>
              <a:buAutoNum type="arabicPeriod"/>
            </a:pPr>
            <a:endParaRPr lang="en-US" sz="2600" dirty="0" smtClean="0"/>
          </a:p>
          <a:p>
            <a:pPr marL="457200" indent="-457200" algn="just">
              <a:buFont typeface="+mj-lt"/>
              <a:buAutoNum type="arabicPeriod"/>
            </a:pPr>
            <a:r>
              <a:rPr lang="en-US" sz="2600" dirty="0" smtClean="0"/>
              <a:t>To change the location of insertion point press spacebar, Enter or Tab keys</a:t>
            </a:r>
            <a:endParaRPr lang="en-US" sz="2600" b="1" dirty="0">
              <a:solidFill>
                <a:srgbClr val="FF0000"/>
              </a:solidFill>
            </a:endParaRPr>
          </a:p>
        </p:txBody>
      </p:sp>
      <p:pic>
        <p:nvPicPr>
          <p:cNvPr id="3" name="Picture 2"/>
          <p:cNvPicPr>
            <a:picLocks noChangeAspect="1"/>
          </p:cNvPicPr>
          <p:nvPr/>
        </p:nvPicPr>
        <p:blipFill>
          <a:blip r:embed="rId2"/>
          <a:stretch>
            <a:fillRect/>
          </a:stretch>
        </p:blipFill>
        <p:spPr>
          <a:xfrm>
            <a:off x="7966552" y="1465955"/>
            <a:ext cx="4060911" cy="4657725"/>
          </a:xfrm>
          <a:prstGeom prst="rect">
            <a:avLst/>
          </a:prstGeom>
        </p:spPr>
      </p:pic>
    </p:spTree>
    <p:extLst>
      <p:ext uri="{BB962C8B-B14F-4D97-AF65-F5344CB8AC3E}">
        <p14:creationId xmlns:p14="http://schemas.microsoft.com/office/powerpoint/2010/main" val="3742406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Delete Text in MS </a:t>
            </a:r>
            <a:r>
              <a:rPr lang="en-US" sz="4000" dirty="0" smtClean="0"/>
              <a:t>Word -</a:t>
            </a:r>
            <a:endParaRPr lang="en-US" sz="4000" dirty="0"/>
          </a:p>
        </p:txBody>
      </p:sp>
      <p:sp>
        <p:nvSpPr>
          <p:cNvPr id="5" name="Text Placeholder 4"/>
          <p:cNvSpPr>
            <a:spLocks noGrp="1"/>
          </p:cNvSpPr>
          <p:nvPr>
            <p:ph sz="half" idx="1"/>
          </p:nvPr>
        </p:nvSpPr>
        <p:spPr>
          <a:xfrm>
            <a:off x="444675" y="1401675"/>
            <a:ext cx="7409144" cy="4573240"/>
          </a:xfrm>
        </p:spPr>
        <p:txBody>
          <a:bodyPr>
            <a:normAutofit/>
          </a:bodyPr>
          <a:lstStyle/>
          <a:p>
            <a:pPr algn="just">
              <a:buFont typeface="Wingdings" panose="05000000000000000000" pitchFamily="2" charset="2"/>
              <a:buChar char="§"/>
            </a:pPr>
            <a:r>
              <a:rPr lang="en-US" sz="2400" dirty="0" smtClean="0"/>
              <a:t>We can </a:t>
            </a:r>
            <a:r>
              <a:rPr lang="en-US" sz="2400" dirty="0"/>
              <a:t>easily delete the text in Word including characters, paragraphs or all of the content of </a:t>
            </a:r>
            <a:r>
              <a:rPr lang="en-US" sz="2400" dirty="0" smtClean="0"/>
              <a:t>our </a:t>
            </a:r>
            <a:r>
              <a:rPr lang="en-US" sz="2400" dirty="0"/>
              <a:t>document. </a:t>
            </a:r>
            <a:endParaRPr lang="en-US" sz="2400" dirty="0" smtClean="0"/>
          </a:p>
          <a:p>
            <a:pPr algn="just">
              <a:buFont typeface="Wingdings" panose="05000000000000000000" pitchFamily="2" charset="2"/>
              <a:buChar char="§"/>
            </a:pPr>
            <a:endParaRPr lang="en-US" sz="2400" dirty="0" smtClean="0"/>
          </a:p>
          <a:p>
            <a:pPr algn="just">
              <a:buFont typeface="Wingdings" panose="05000000000000000000" pitchFamily="2" charset="2"/>
              <a:buChar char="§"/>
            </a:pPr>
            <a:r>
              <a:rPr lang="en-US" sz="2400" dirty="0" smtClean="0"/>
              <a:t>Word </a:t>
            </a:r>
            <a:r>
              <a:rPr lang="en-US" sz="2400" dirty="0"/>
              <a:t>offers </a:t>
            </a:r>
            <a:r>
              <a:rPr lang="en-US" sz="2400" dirty="0" smtClean="0"/>
              <a:t>us </a:t>
            </a:r>
            <a:r>
              <a:rPr lang="en-US" sz="2400" dirty="0"/>
              <a:t>different methods to delete the text; some of the commonly used methods are given </a:t>
            </a:r>
            <a:r>
              <a:rPr lang="en-US" sz="2400" dirty="0" smtClean="0"/>
              <a:t>below -</a:t>
            </a:r>
          </a:p>
          <a:p>
            <a:pPr lvl="1">
              <a:buFont typeface="Wingdings" panose="05000000000000000000" pitchFamily="2" charset="2"/>
              <a:buChar char="§"/>
            </a:pPr>
            <a:endParaRPr lang="en-US" sz="2000" dirty="0" smtClean="0"/>
          </a:p>
          <a:p>
            <a:pPr lvl="1">
              <a:buFont typeface="Wingdings" panose="05000000000000000000" pitchFamily="2" charset="2"/>
              <a:buChar char="§"/>
            </a:pPr>
            <a:r>
              <a:rPr lang="en-US" sz="2000" b="1" dirty="0" smtClean="0"/>
              <a:t>Place </a:t>
            </a:r>
            <a:r>
              <a:rPr lang="en-US" sz="2000" b="1" dirty="0"/>
              <a:t>the cursor next to the text then press Backspace </a:t>
            </a:r>
            <a:r>
              <a:rPr lang="en-US" sz="2000" b="1" dirty="0" smtClean="0"/>
              <a:t>key</a:t>
            </a:r>
          </a:p>
          <a:p>
            <a:pPr lvl="1">
              <a:buFont typeface="Wingdings" panose="05000000000000000000" pitchFamily="2" charset="2"/>
              <a:buChar char="§"/>
            </a:pPr>
            <a:r>
              <a:rPr lang="en-US" sz="2000" b="1" dirty="0"/>
              <a:t>Place the cursor to the left of the text then press Delete </a:t>
            </a:r>
            <a:r>
              <a:rPr lang="en-US" sz="2000" b="1" dirty="0" smtClean="0"/>
              <a:t>key</a:t>
            </a:r>
            <a:endParaRPr lang="en-US" sz="2400" b="1" dirty="0" smtClean="0"/>
          </a:p>
          <a:p>
            <a:pPr lvl="1">
              <a:buFont typeface="Wingdings" panose="05000000000000000000" pitchFamily="2" charset="2"/>
              <a:buChar char="§"/>
            </a:pPr>
            <a:r>
              <a:rPr lang="en-US" sz="2000" b="1" dirty="0" smtClean="0"/>
              <a:t>Select </a:t>
            </a:r>
            <a:r>
              <a:rPr lang="en-US" sz="2000" b="1" dirty="0"/>
              <a:t>the text and press the Backspace or Delete </a:t>
            </a:r>
            <a:r>
              <a:rPr lang="en-US" sz="2000" b="1" dirty="0" smtClean="0"/>
              <a:t>key</a:t>
            </a:r>
            <a:endParaRPr lang="en-US" sz="2400" b="1" dirty="0" smtClean="0"/>
          </a:p>
          <a:p>
            <a:pPr lvl="1">
              <a:buFont typeface="Wingdings" panose="05000000000000000000" pitchFamily="2" charset="2"/>
              <a:buChar char="§"/>
            </a:pPr>
            <a:r>
              <a:rPr lang="en-US" sz="2000" b="1" dirty="0" smtClean="0"/>
              <a:t>Select the </a:t>
            </a:r>
            <a:r>
              <a:rPr lang="en-US" sz="2000" b="1" dirty="0"/>
              <a:t>text and type over it the new </a:t>
            </a:r>
            <a:r>
              <a:rPr lang="en-US" sz="2000" b="1" dirty="0" smtClean="0"/>
              <a:t>text</a:t>
            </a:r>
            <a:endParaRPr lang="en-US" sz="2000" b="1" dirty="0"/>
          </a:p>
        </p:txBody>
      </p:sp>
      <p:pic>
        <p:nvPicPr>
          <p:cNvPr id="6" name="Picture 5"/>
          <p:cNvPicPr>
            <a:picLocks noChangeAspect="1"/>
          </p:cNvPicPr>
          <p:nvPr/>
        </p:nvPicPr>
        <p:blipFill>
          <a:blip r:embed="rId2"/>
          <a:stretch>
            <a:fillRect/>
          </a:stretch>
        </p:blipFill>
        <p:spPr>
          <a:xfrm>
            <a:off x="7853818" y="1401675"/>
            <a:ext cx="4158641" cy="4573240"/>
          </a:xfrm>
          <a:prstGeom prst="rect">
            <a:avLst/>
          </a:prstGeom>
        </p:spPr>
      </p:pic>
    </p:spTree>
    <p:extLst>
      <p:ext uri="{BB962C8B-B14F-4D97-AF65-F5344CB8AC3E}">
        <p14:creationId xmlns:p14="http://schemas.microsoft.com/office/powerpoint/2010/main" val="4072250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Select Text in MS </a:t>
            </a:r>
            <a:r>
              <a:rPr lang="en-US" sz="4000" dirty="0" smtClean="0"/>
              <a:t>Word -</a:t>
            </a:r>
            <a:endParaRPr lang="en-US" sz="4000" dirty="0"/>
          </a:p>
        </p:txBody>
      </p:sp>
      <p:sp>
        <p:nvSpPr>
          <p:cNvPr id="5" name="Text Placeholder 4"/>
          <p:cNvSpPr>
            <a:spLocks noGrp="1"/>
          </p:cNvSpPr>
          <p:nvPr>
            <p:ph sz="half" idx="1"/>
          </p:nvPr>
        </p:nvSpPr>
        <p:spPr>
          <a:xfrm>
            <a:off x="444675" y="1401675"/>
            <a:ext cx="7409144" cy="4573240"/>
          </a:xfrm>
        </p:spPr>
        <p:txBody>
          <a:bodyPr>
            <a:normAutofit fontScale="70000" lnSpcReduction="20000"/>
          </a:bodyPr>
          <a:lstStyle/>
          <a:p>
            <a:pPr algn="just">
              <a:lnSpc>
                <a:spcPct val="110000"/>
              </a:lnSpc>
              <a:buFont typeface="Wingdings" panose="05000000000000000000" pitchFamily="2" charset="2"/>
              <a:buChar char="§"/>
            </a:pPr>
            <a:r>
              <a:rPr lang="en-US" sz="2600" dirty="0"/>
              <a:t>Place the cursor next to the text then left click the mouse and holding it down move it over the text then release it. The text will be selected.</a:t>
            </a:r>
          </a:p>
          <a:p>
            <a:pPr algn="just">
              <a:buFont typeface="Wingdings" panose="05000000000000000000" pitchFamily="2" charset="2"/>
              <a:buChar char="§"/>
            </a:pPr>
            <a:endParaRPr lang="en-US" sz="2400" dirty="0" smtClean="0"/>
          </a:p>
          <a:p>
            <a:pPr algn="just">
              <a:lnSpc>
                <a:spcPct val="110000"/>
              </a:lnSpc>
              <a:buFont typeface="Wingdings" panose="05000000000000000000" pitchFamily="2" charset="2"/>
              <a:buChar char="§"/>
            </a:pPr>
            <a:r>
              <a:rPr lang="en-US" sz="2600" dirty="0"/>
              <a:t>Some shortcuts for selecting text are -</a:t>
            </a:r>
          </a:p>
          <a:p>
            <a:pPr lvl="1" algn="just">
              <a:buFont typeface="Wingdings" panose="05000000000000000000" pitchFamily="2" charset="2"/>
              <a:buChar char="§"/>
            </a:pPr>
            <a:endParaRPr lang="en-US" sz="2000" dirty="0" smtClean="0"/>
          </a:p>
          <a:p>
            <a:pPr lvl="1">
              <a:lnSpc>
                <a:spcPct val="110000"/>
              </a:lnSpc>
              <a:buFont typeface="Wingdings" panose="05000000000000000000" pitchFamily="2" charset="2"/>
              <a:buChar char="§"/>
            </a:pPr>
            <a:r>
              <a:rPr lang="en-US" b="1" dirty="0"/>
              <a:t>To select a single word double click within the word</a:t>
            </a:r>
          </a:p>
          <a:p>
            <a:pPr lvl="1">
              <a:lnSpc>
                <a:spcPct val="110000"/>
              </a:lnSpc>
              <a:buFont typeface="Wingdings" panose="05000000000000000000" pitchFamily="2" charset="2"/>
              <a:buChar char="§"/>
            </a:pPr>
            <a:endParaRPr lang="en-US" b="1" dirty="0"/>
          </a:p>
          <a:p>
            <a:pPr lvl="1">
              <a:lnSpc>
                <a:spcPct val="110000"/>
              </a:lnSpc>
              <a:buFont typeface="Wingdings" panose="05000000000000000000" pitchFamily="2" charset="2"/>
              <a:buChar char="§"/>
            </a:pPr>
            <a:r>
              <a:rPr lang="en-US" b="1" dirty="0"/>
              <a:t>To select the entire paragraph triple click within the paragraph</a:t>
            </a:r>
          </a:p>
          <a:p>
            <a:pPr lvl="1">
              <a:lnSpc>
                <a:spcPct val="110000"/>
              </a:lnSpc>
              <a:buFont typeface="Wingdings" panose="05000000000000000000" pitchFamily="2" charset="2"/>
              <a:buChar char="§"/>
            </a:pPr>
            <a:endParaRPr lang="en-US" b="1" dirty="0"/>
          </a:p>
          <a:p>
            <a:pPr lvl="1">
              <a:lnSpc>
                <a:spcPct val="110000"/>
              </a:lnSpc>
              <a:buFont typeface="Wingdings" panose="05000000000000000000" pitchFamily="2" charset="2"/>
              <a:buChar char="§"/>
            </a:pPr>
            <a:r>
              <a:rPr lang="en-US" b="1" dirty="0"/>
              <a:t>To select entire document, in Home tab, in Editing group click Select then choose Select All option or press CTRL+A</a:t>
            </a:r>
          </a:p>
          <a:p>
            <a:pPr lvl="1">
              <a:lnSpc>
                <a:spcPct val="110000"/>
              </a:lnSpc>
              <a:buFont typeface="Wingdings" panose="05000000000000000000" pitchFamily="2" charset="2"/>
              <a:buChar char="§"/>
            </a:pPr>
            <a:endParaRPr lang="en-US" b="1" dirty="0"/>
          </a:p>
          <a:p>
            <a:pPr lvl="1">
              <a:lnSpc>
                <a:spcPct val="110000"/>
              </a:lnSpc>
              <a:buFont typeface="Wingdings" panose="05000000000000000000" pitchFamily="2" charset="2"/>
              <a:buChar char="§"/>
            </a:pPr>
            <a:r>
              <a:rPr lang="en-US" b="1" dirty="0"/>
              <a:t>Shift + Arrows; hold down the shift key then press the arrow key, the word will select the text in the direction of the arrow key. There are three arrow keys, so we can select the text in three different directions.</a:t>
            </a:r>
          </a:p>
        </p:txBody>
      </p:sp>
      <p:pic>
        <p:nvPicPr>
          <p:cNvPr id="3" name="Picture 2"/>
          <p:cNvPicPr>
            <a:picLocks noChangeAspect="1"/>
          </p:cNvPicPr>
          <p:nvPr/>
        </p:nvPicPr>
        <p:blipFill>
          <a:blip r:embed="rId2"/>
          <a:stretch>
            <a:fillRect/>
          </a:stretch>
        </p:blipFill>
        <p:spPr>
          <a:xfrm>
            <a:off x="7853819" y="2147593"/>
            <a:ext cx="4208745" cy="3081403"/>
          </a:xfrm>
          <a:prstGeom prst="rect">
            <a:avLst/>
          </a:prstGeom>
        </p:spPr>
      </p:pic>
    </p:spTree>
    <p:extLst>
      <p:ext uri="{BB962C8B-B14F-4D97-AF65-F5344CB8AC3E}">
        <p14:creationId xmlns:p14="http://schemas.microsoft.com/office/powerpoint/2010/main" val="2279006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Copy and Paste Text in MS </a:t>
            </a:r>
            <a:r>
              <a:rPr lang="en-US" sz="4000" dirty="0" smtClean="0"/>
              <a:t>Word -</a:t>
            </a:r>
            <a:endParaRPr lang="en-US" sz="4000" dirty="0"/>
          </a:p>
        </p:txBody>
      </p:sp>
      <p:pic>
        <p:nvPicPr>
          <p:cNvPr id="6" name="Picture 5"/>
          <p:cNvPicPr>
            <a:picLocks noChangeAspect="1"/>
          </p:cNvPicPr>
          <p:nvPr/>
        </p:nvPicPr>
        <p:blipFill>
          <a:blip r:embed="rId2"/>
          <a:stretch>
            <a:fillRect/>
          </a:stretch>
        </p:blipFill>
        <p:spPr>
          <a:xfrm>
            <a:off x="6349261" y="1818623"/>
            <a:ext cx="5667375" cy="3943350"/>
          </a:xfrm>
          <a:prstGeom prst="rect">
            <a:avLst/>
          </a:prstGeom>
        </p:spPr>
      </p:pic>
      <p:sp>
        <p:nvSpPr>
          <p:cNvPr id="5" name="Text Placeholder 4"/>
          <p:cNvSpPr>
            <a:spLocks noGrp="1"/>
          </p:cNvSpPr>
          <p:nvPr>
            <p:ph sz="half" idx="1"/>
          </p:nvPr>
        </p:nvSpPr>
        <p:spPr>
          <a:xfrm>
            <a:off x="444675" y="1401675"/>
            <a:ext cx="7409144" cy="4573240"/>
          </a:xfrm>
        </p:spPr>
        <p:txBody>
          <a:bodyPr>
            <a:noAutofit/>
          </a:bodyPr>
          <a:lstStyle/>
          <a:p>
            <a:pPr marL="0" indent="0" algn="just">
              <a:lnSpc>
                <a:spcPct val="110000"/>
              </a:lnSpc>
              <a:buNone/>
            </a:pPr>
            <a:r>
              <a:rPr lang="en-US" sz="2000" b="1" dirty="0" smtClean="0"/>
              <a:t>Word offers different methods to copy and paste text. Some of the popular methods are given below -</a:t>
            </a:r>
          </a:p>
          <a:p>
            <a:pPr marL="457200" lvl="1" indent="0" algn="just">
              <a:lnSpc>
                <a:spcPct val="110000"/>
              </a:lnSpc>
              <a:buNone/>
            </a:pPr>
            <a:r>
              <a:rPr lang="en-US" sz="1600" i="1" dirty="0" smtClean="0">
                <a:solidFill>
                  <a:srgbClr val="FF0000"/>
                </a:solidFill>
              </a:rPr>
              <a:t>Method 1 -</a:t>
            </a:r>
          </a:p>
          <a:p>
            <a:pPr lvl="1" algn="just">
              <a:lnSpc>
                <a:spcPct val="110000"/>
              </a:lnSpc>
              <a:buFont typeface="Wingdings" panose="05000000000000000000" pitchFamily="2" charset="2"/>
              <a:buChar char="§"/>
            </a:pPr>
            <a:r>
              <a:rPr lang="en-US" sz="1600" b="1" dirty="0" smtClean="0"/>
              <a:t>Select the </a:t>
            </a:r>
            <a:r>
              <a:rPr lang="en-US" sz="1600" b="1" smtClean="0"/>
              <a:t>text </a:t>
            </a:r>
            <a:r>
              <a:rPr lang="en-US" sz="1600" b="1" smtClean="0"/>
              <a:t>you </a:t>
            </a:r>
            <a:r>
              <a:rPr lang="en-US" sz="1600" b="1" dirty="0" smtClean="0"/>
              <a:t>want to copy</a:t>
            </a:r>
          </a:p>
          <a:p>
            <a:pPr lvl="1" algn="just">
              <a:lnSpc>
                <a:spcPct val="110000"/>
              </a:lnSpc>
              <a:buFont typeface="Wingdings" panose="05000000000000000000" pitchFamily="2" charset="2"/>
              <a:buChar char="§"/>
            </a:pPr>
            <a:r>
              <a:rPr lang="en-US" sz="1600" b="1" dirty="0" smtClean="0"/>
              <a:t>Select the Home tab and click the Copy command</a:t>
            </a:r>
          </a:p>
          <a:p>
            <a:pPr lvl="1" algn="just">
              <a:lnSpc>
                <a:spcPct val="110000"/>
              </a:lnSpc>
              <a:buFont typeface="Wingdings" panose="05000000000000000000" pitchFamily="2" charset="2"/>
              <a:buChar char="§"/>
            </a:pPr>
            <a:r>
              <a:rPr lang="en-US" sz="1600" b="1" dirty="0" smtClean="0"/>
              <a:t>Place the cursor </a:t>
            </a:r>
            <a:r>
              <a:rPr lang="en-US" sz="1600" b="1" smtClean="0"/>
              <a:t>where </a:t>
            </a:r>
            <a:r>
              <a:rPr lang="en-US" sz="1600" b="1" smtClean="0"/>
              <a:t>you </a:t>
            </a:r>
            <a:r>
              <a:rPr lang="en-US" sz="1600" b="1" dirty="0" smtClean="0"/>
              <a:t>want to paste the text</a:t>
            </a:r>
          </a:p>
          <a:p>
            <a:pPr lvl="1" algn="just">
              <a:lnSpc>
                <a:spcPct val="110000"/>
              </a:lnSpc>
              <a:buFont typeface="Wingdings" panose="05000000000000000000" pitchFamily="2" charset="2"/>
              <a:buChar char="§"/>
            </a:pPr>
            <a:r>
              <a:rPr lang="en-US" sz="1600" b="1" dirty="0" smtClean="0"/>
              <a:t>Click the Paste command in Home tab</a:t>
            </a:r>
          </a:p>
          <a:p>
            <a:pPr marL="457200" lvl="1" indent="0" algn="just">
              <a:lnSpc>
                <a:spcPct val="110000"/>
              </a:lnSpc>
              <a:buNone/>
            </a:pPr>
            <a:r>
              <a:rPr lang="en-US" sz="1600" i="1" dirty="0" smtClean="0">
                <a:solidFill>
                  <a:srgbClr val="FF0000"/>
                </a:solidFill>
              </a:rPr>
              <a:t>Method 2 -</a:t>
            </a:r>
          </a:p>
          <a:p>
            <a:pPr lvl="1" algn="just">
              <a:lnSpc>
                <a:spcPct val="110000"/>
              </a:lnSpc>
              <a:buFont typeface="Wingdings" panose="05000000000000000000" pitchFamily="2" charset="2"/>
              <a:buChar char="§"/>
            </a:pPr>
            <a:r>
              <a:rPr lang="en-US" sz="1600" b="1" dirty="0" smtClean="0"/>
              <a:t>Select the text</a:t>
            </a:r>
          </a:p>
          <a:p>
            <a:pPr lvl="1" algn="just">
              <a:lnSpc>
                <a:spcPct val="110000"/>
              </a:lnSpc>
              <a:buFont typeface="Wingdings" panose="05000000000000000000" pitchFamily="2" charset="2"/>
              <a:buChar char="§"/>
            </a:pPr>
            <a:r>
              <a:rPr lang="en-US" sz="1600" b="1" dirty="0" smtClean="0"/>
              <a:t>Place the cursor over the text and right click the mouse</a:t>
            </a:r>
          </a:p>
          <a:p>
            <a:pPr lvl="1" algn="just">
              <a:lnSpc>
                <a:spcPct val="110000"/>
              </a:lnSpc>
              <a:buFont typeface="Wingdings" panose="05000000000000000000" pitchFamily="2" charset="2"/>
              <a:buChar char="§"/>
            </a:pPr>
            <a:r>
              <a:rPr lang="en-US" sz="1600" b="1" dirty="0" smtClean="0"/>
              <a:t>A menu will appear; with a left click select the "Copy" option</a:t>
            </a:r>
          </a:p>
          <a:p>
            <a:pPr lvl="1" algn="just">
              <a:lnSpc>
                <a:spcPct val="110000"/>
              </a:lnSpc>
              <a:buFont typeface="Wingdings" panose="05000000000000000000" pitchFamily="2" charset="2"/>
              <a:buChar char="§"/>
            </a:pPr>
            <a:r>
              <a:rPr lang="en-US" sz="1600" b="1" dirty="0" smtClean="0"/>
              <a:t>Now, move the cursor to a desired location and right click the mouse</a:t>
            </a:r>
          </a:p>
          <a:p>
            <a:pPr lvl="1" algn="just">
              <a:lnSpc>
                <a:spcPct val="110000"/>
              </a:lnSpc>
              <a:buFont typeface="Wingdings" panose="05000000000000000000" pitchFamily="2" charset="2"/>
              <a:buChar char="§"/>
            </a:pPr>
            <a:r>
              <a:rPr lang="en-US" sz="1600" b="1" dirty="0" smtClean="0"/>
              <a:t>A menu will appear; with a left click select the 'Paste" option.</a:t>
            </a:r>
            <a:endParaRPr lang="en-US" sz="1600" b="1" dirty="0"/>
          </a:p>
        </p:txBody>
      </p:sp>
    </p:spTree>
    <p:extLst>
      <p:ext uri="{BB962C8B-B14F-4D97-AF65-F5344CB8AC3E}">
        <p14:creationId xmlns:p14="http://schemas.microsoft.com/office/powerpoint/2010/main" val="3657166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061"/>
          </a:xfrm>
        </p:spPr>
        <p:txBody>
          <a:bodyPr>
            <a:normAutofit fontScale="90000"/>
          </a:bodyPr>
          <a:lstStyle/>
          <a:p>
            <a:r>
              <a:rPr lang="en-US" dirty="0" smtClean="0"/>
              <a:t>What is MS Word?</a:t>
            </a:r>
            <a:endParaRPr lang="en-US" dirty="0"/>
          </a:p>
        </p:txBody>
      </p:sp>
      <p:sp>
        <p:nvSpPr>
          <p:cNvPr id="3" name="Content Placeholder 2"/>
          <p:cNvSpPr>
            <a:spLocks noGrp="1"/>
          </p:cNvSpPr>
          <p:nvPr>
            <p:ph idx="1"/>
          </p:nvPr>
        </p:nvSpPr>
        <p:spPr>
          <a:xfrm>
            <a:off x="838200" y="1299531"/>
            <a:ext cx="10515600" cy="5364315"/>
          </a:xfrm>
        </p:spPr>
        <p:txBody>
          <a:bodyPr>
            <a:normAutofit/>
          </a:bodyPr>
          <a:lstStyle/>
          <a:p>
            <a:pPr algn="just">
              <a:buFont typeface="Wingdings" panose="05000000000000000000" pitchFamily="2" charset="2"/>
              <a:buChar char="§"/>
            </a:pPr>
            <a:r>
              <a:rPr lang="en-US" dirty="0" smtClean="0"/>
              <a:t>Microsoft Word is word processing software. It is developed by Microsoft and is part of Microsoft Office Suite. It enables we to create, edit and save professional documents like letters and reports.</a:t>
            </a:r>
          </a:p>
          <a:p>
            <a:pPr algn="just">
              <a:buFont typeface="Wingdings" panose="05000000000000000000" pitchFamily="2" charset="2"/>
              <a:buChar char="§"/>
            </a:pPr>
            <a:endParaRPr lang="en-US" dirty="0" smtClean="0"/>
          </a:p>
          <a:p>
            <a:pPr algn="just">
              <a:buFont typeface="Wingdings" panose="05000000000000000000" pitchFamily="2" charset="2"/>
              <a:buChar char="§"/>
            </a:pPr>
            <a:r>
              <a:rPr lang="en-US" dirty="0" smtClean="0"/>
              <a:t>Note: </a:t>
            </a:r>
          </a:p>
          <a:p>
            <a:pPr marL="914400" lvl="1" indent="-457200" algn="just">
              <a:buFont typeface="+mj-lt"/>
              <a:buAutoNum type="arabicPeriod"/>
            </a:pPr>
            <a:r>
              <a:rPr lang="en-US" dirty="0" smtClean="0"/>
              <a:t>Microsoft word was released in 1983 as Multi-Tool Word.</a:t>
            </a:r>
          </a:p>
          <a:p>
            <a:pPr marL="914400" lvl="1" indent="-457200" algn="just">
              <a:buFont typeface="+mj-lt"/>
              <a:buAutoNum type="arabicPeriod"/>
            </a:pPr>
            <a:endParaRPr lang="en-US" dirty="0" smtClean="0"/>
          </a:p>
          <a:p>
            <a:pPr marL="914400" lvl="1" indent="-457200" algn="just">
              <a:buFont typeface="+mj-lt"/>
              <a:buAutoNum type="arabicPeriod"/>
            </a:pPr>
            <a:r>
              <a:rPr lang="en-US" dirty="0" smtClean="0"/>
              <a:t>Its first version was based on the framework of Bravo which was world's first graphical writing program. </a:t>
            </a:r>
          </a:p>
          <a:p>
            <a:pPr marL="914400" lvl="1" indent="-457200" algn="just">
              <a:buFont typeface="+mj-lt"/>
              <a:buAutoNum type="arabicPeriod"/>
            </a:pPr>
            <a:endParaRPr lang="en-US" dirty="0" smtClean="0"/>
          </a:p>
          <a:p>
            <a:pPr marL="914400" lvl="1" indent="-457200" algn="just">
              <a:buFont typeface="+mj-lt"/>
              <a:buAutoNum type="arabicPeriod"/>
            </a:pPr>
            <a:r>
              <a:rPr lang="en-US" dirty="0" smtClean="0"/>
              <a:t>Microsoft renamed Multi Tool Word to Microsoft Word, and then in October 1983, Microsoft released its first version for the IBM PC.</a:t>
            </a:r>
            <a:endParaRPr lang="en-US" dirty="0"/>
          </a:p>
        </p:txBody>
      </p:sp>
    </p:spTree>
    <p:extLst>
      <p:ext uri="{BB962C8B-B14F-4D97-AF65-F5344CB8AC3E}">
        <p14:creationId xmlns:p14="http://schemas.microsoft.com/office/powerpoint/2010/main" val="3966889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Save the Document in MS </a:t>
            </a:r>
            <a:r>
              <a:rPr lang="en-US" sz="4000" dirty="0" smtClean="0"/>
              <a:t>Word -</a:t>
            </a:r>
            <a:endParaRPr lang="en-US" sz="4000" dirty="0"/>
          </a:p>
        </p:txBody>
      </p:sp>
      <p:sp>
        <p:nvSpPr>
          <p:cNvPr id="5" name="Text Placeholder 4"/>
          <p:cNvSpPr>
            <a:spLocks noGrp="1"/>
          </p:cNvSpPr>
          <p:nvPr>
            <p:ph sz="half" idx="1"/>
          </p:nvPr>
        </p:nvSpPr>
        <p:spPr>
          <a:xfrm>
            <a:off x="444672" y="1013368"/>
            <a:ext cx="11329793" cy="5600374"/>
          </a:xfrm>
        </p:spPr>
        <p:txBody>
          <a:bodyPr>
            <a:noAutofit/>
          </a:bodyPr>
          <a:lstStyle/>
          <a:p>
            <a:pPr algn="just">
              <a:lnSpc>
                <a:spcPct val="110000"/>
              </a:lnSpc>
              <a:buFont typeface="Wingdings" panose="05000000000000000000" pitchFamily="2" charset="2"/>
              <a:buChar char="§"/>
            </a:pPr>
            <a:r>
              <a:rPr lang="en-US" sz="2400" smtClean="0"/>
              <a:t>When </a:t>
            </a:r>
            <a:r>
              <a:rPr lang="en-US" sz="2400" smtClean="0"/>
              <a:t>you </a:t>
            </a:r>
            <a:r>
              <a:rPr lang="en-US" sz="2400" dirty="0" smtClean="0"/>
              <a:t>create a document it is important to save the document so that it can be viewed or reused later. The basic steps to save a document are listed below -</a:t>
            </a:r>
          </a:p>
          <a:p>
            <a:pPr lvl="1" algn="just">
              <a:lnSpc>
                <a:spcPct val="110000"/>
              </a:lnSpc>
            </a:pPr>
            <a:r>
              <a:rPr lang="en-US" sz="2000" dirty="0" smtClean="0"/>
              <a:t>Click the Microsoft Office Button</a:t>
            </a:r>
          </a:p>
          <a:p>
            <a:pPr lvl="1" algn="just">
              <a:lnSpc>
                <a:spcPct val="110000"/>
              </a:lnSpc>
            </a:pPr>
            <a:r>
              <a:rPr lang="en-US" sz="2000" dirty="0" smtClean="0"/>
              <a:t>A list of different commands appears</a:t>
            </a:r>
          </a:p>
          <a:p>
            <a:pPr lvl="1" algn="just">
              <a:lnSpc>
                <a:spcPct val="110000"/>
              </a:lnSpc>
            </a:pPr>
            <a:r>
              <a:rPr lang="en-US" sz="2000" dirty="0" smtClean="0"/>
              <a:t>Click the 'Save As' command</a:t>
            </a:r>
          </a:p>
          <a:p>
            <a:pPr lvl="1" algn="just">
              <a:lnSpc>
                <a:spcPct val="110000"/>
              </a:lnSpc>
            </a:pPr>
            <a:r>
              <a:rPr lang="en-US" sz="2000" dirty="0" smtClean="0"/>
              <a:t>it displays 'Save As' Dialogue Box</a:t>
            </a:r>
          </a:p>
          <a:p>
            <a:pPr lvl="1" algn="just">
              <a:lnSpc>
                <a:spcPct val="110000"/>
              </a:lnSpc>
            </a:pPr>
            <a:r>
              <a:rPr lang="en-US" sz="2000" dirty="0" smtClean="0"/>
              <a:t>Save the document to desired location with a desired name</a:t>
            </a:r>
          </a:p>
          <a:p>
            <a:pPr algn="just">
              <a:lnSpc>
                <a:spcPct val="110000"/>
              </a:lnSpc>
              <a:buFont typeface="Wingdings" panose="05000000000000000000" pitchFamily="2" charset="2"/>
              <a:buChar char="§"/>
            </a:pPr>
            <a:r>
              <a:rPr lang="en-US" sz="2400" dirty="0" smtClean="0"/>
              <a:t>We can also choose 'Save' command from the list to save the document to its current location with same title. </a:t>
            </a:r>
            <a:r>
              <a:rPr lang="en-US" sz="2400" smtClean="0"/>
              <a:t>If </a:t>
            </a:r>
            <a:r>
              <a:rPr lang="en-US" sz="2400" smtClean="0"/>
              <a:t>you </a:t>
            </a:r>
            <a:r>
              <a:rPr lang="en-US" sz="2400" dirty="0" smtClean="0"/>
              <a:t>are saving a fresh document it displays 'Save As' dialogue box.</a:t>
            </a:r>
          </a:p>
          <a:p>
            <a:pPr algn="just">
              <a:lnSpc>
                <a:spcPct val="110000"/>
              </a:lnSpc>
              <a:buFont typeface="Wingdings" panose="05000000000000000000" pitchFamily="2" charset="2"/>
              <a:buChar char="§"/>
            </a:pPr>
            <a:r>
              <a:rPr lang="en-US" sz="2400" dirty="0" smtClean="0"/>
              <a:t>The shortcut method to save a document is to press "Ctrl + S" keys. It opens the 'Save As' dialogue box </a:t>
            </a:r>
            <a:r>
              <a:rPr lang="en-US" sz="2400" smtClean="0"/>
              <a:t>where </a:t>
            </a:r>
            <a:r>
              <a:rPr lang="en-US" sz="2400" smtClean="0"/>
              <a:t>you </a:t>
            </a:r>
            <a:r>
              <a:rPr lang="en-US" sz="2400" dirty="0" smtClean="0"/>
              <a:t>can </a:t>
            </a:r>
            <a:r>
              <a:rPr lang="en-US" sz="2400" smtClean="0"/>
              <a:t>name </a:t>
            </a:r>
            <a:r>
              <a:rPr lang="en-US" sz="2400" smtClean="0"/>
              <a:t>you </a:t>
            </a:r>
            <a:r>
              <a:rPr lang="en-US" sz="2400" dirty="0" smtClean="0"/>
              <a:t>document and save it to a desired location.</a:t>
            </a:r>
            <a:endParaRPr lang="en-US" sz="2400" dirty="0"/>
          </a:p>
        </p:txBody>
      </p:sp>
    </p:spTree>
    <p:extLst>
      <p:ext uri="{BB962C8B-B14F-4D97-AF65-F5344CB8AC3E}">
        <p14:creationId xmlns:p14="http://schemas.microsoft.com/office/powerpoint/2010/main" val="32379292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340285" y="421407"/>
            <a:ext cx="2008145" cy="6024435"/>
          </a:xfrm>
          <a:prstGeom prst="rect">
            <a:avLst/>
          </a:prstGeom>
        </p:spPr>
      </p:pic>
      <p:pic>
        <p:nvPicPr>
          <p:cNvPr id="4" name="Picture 3"/>
          <p:cNvPicPr>
            <a:picLocks noChangeAspect="1"/>
          </p:cNvPicPr>
          <p:nvPr/>
        </p:nvPicPr>
        <p:blipFill>
          <a:blip r:embed="rId3"/>
          <a:stretch>
            <a:fillRect/>
          </a:stretch>
        </p:blipFill>
        <p:spPr>
          <a:xfrm>
            <a:off x="4132675" y="421407"/>
            <a:ext cx="6276454" cy="6013841"/>
          </a:xfrm>
          <a:prstGeom prst="rect">
            <a:avLst/>
          </a:prstGeom>
        </p:spPr>
      </p:pic>
    </p:spTree>
    <p:extLst>
      <p:ext uri="{BB962C8B-B14F-4D97-AF65-F5344CB8AC3E}">
        <p14:creationId xmlns:p14="http://schemas.microsoft.com/office/powerpoint/2010/main" val="2669020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Correct Errors in </a:t>
            </a:r>
            <a:r>
              <a:rPr lang="en-US" sz="4000" dirty="0" smtClean="0"/>
              <a:t>MS Word -</a:t>
            </a:r>
            <a:endParaRPr lang="en-US" sz="4000" dirty="0"/>
          </a:p>
        </p:txBody>
      </p:sp>
      <p:sp>
        <p:nvSpPr>
          <p:cNvPr id="5" name="Text Placeholder 4"/>
          <p:cNvSpPr>
            <a:spLocks noGrp="1"/>
          </p:cNvSpPr>
          <p:nvPr>
            <p:ph sz="half" idx="1"/>
          </p:nvPr>
        </p:nvSpPr>
        <p:spPr>
          <a:xfrm>
            <a:off x="444673" y="1013368"/>
            <a:ext cx="5855920" cy="5600374"/>
          </a:xfrm>
        </p:spPr>
        <p:txBody>
          <a:bodyPr>
            <a:noAutofit/>
          </a:bodyPr>
          <a:lstStyle/>
          <a:p>
            <a:pPr algn="just">
              <a:lnSpc>
                <a:spcPct val="110000"/>
              </a:lnSpc>
              <a:buFont typeface="Wingdings" panose="05000000000000000000" pitchFamily="2" charset="2"/>
              <a:buChar char="§"/>
            </a:pPr>
            <a:r>
              <a:rPr lang="en-US" sz="2400"/>
              <a:t>When </a:t>
            </a:r>
            <a:r>
              <a:rPr lang="en-US" sz="2400" smtClean="0"/>
              <a:t>you </a:t>
            </a:r>
            <a:r>
              <a:rPr lang="en-US" sz="2400" dirty="0"/>
              <a:t>type text in a document, by default the Word </a:t>
            </a:r>
            <a:r>
              <a:rPr lang="en-US" sz="2400"/>
              <a:t>informs </a:t>
            </a:r>
            <a:r>
              <a:rPr lang="en-US" sz="2400" smtClean="0"/>
              <a:t>you </a:t>
            </a:r>
            <a:r>
              <a:rPr lang="en-US" sz="2400" dirty="0"/>
              <a:t>if there is any contextual, spelling or grammatical error. Word </a:t>
            </a:r>
            <a:r>
              <a:rPr lang="en-US" sz="2400"/>
              <a:t>informs </a:t>
            </a:r>
            <a:r>
              <a:rPr lang="en-US" sz="2400" smtClean="0"/>
              <a:t>you </a:t>
            </a:r>
            <a:r>
              <a:rPr lang="en-US" sz="2400" dirty="0"/>
              <a:t>in different ways for different </a:t>
            </a:r>
            <a:r>
              <a:rPr lang="en-US" sz="2400" dirty="0" smtClean="0"/>
              <a:t>errors</a:t>
            </a:r>
            <a:r>
              <a:rPr lang="en-US" sz="2400" dirty="0"/>
              <a:t> </a:t>
            </a:r>
            <a:r>
              <a:rPr lang="en-US" sz="2400" dirty="0" smtClean="0"/>
              <a:t>-</a:t>
            </a:r>
            <a:endParaRPr lang="en-US" sz="2400" dirty="0"/>
          </a:p>
          <a:p>
            <a:pPr algn="just">
              <a:lnSpc>
                <a:spcPct val="110000"/>
              </a:lnSpc>
              <a:buFont typeface="Wingdings" panose="05000000000000000000" pitchFamily="2" charset="2"/>
              <a:buChar char="§"/>
            </a:pPr>
            <a:r>
              <a:rPr lang="en-US" sz="2000" dirty="0"/>
              <a:t>If there is any contextual error in the document, it will underline the text with blue line.</a:t>
            </a:r>
          </a:p>
          <a:p>
            <a:pPr algn="just">
              <a:lnSpc>
                <a:spcPct val="110000"/>
              </a:lnSpc>
              <a:buFont typeface="Wingdings" panose="05000000000000000000" pitchFamily="2" charset="2"/>
              <a:buChar char="§"/>
            </a:pPr>
            <a:endParaRPr lang="en-US" sz="2000" dirty="0"/>
          </a:p>
          <a:p>
            <a:pPr algn="just">
              <a:lnSpc>
                <a:spcPct val="110000"/>
              </a:lnSpc>
              <a:buFont typeface="Wingdings" panose="05000000000000000000" pitchFamily="2" charset="2"/>
              <a:buChar char="§"/>
            </a:pPr>
            <a:r>
              <a:rPr lang="en-US" sz="2000" dirty="0"/>
              <a:t>If there is any spelling error in the document, it will underline the text with red line.</a:t>
            </a:r>
          </a:p>
          <a:p>
            <a:pPr algn="just">
              <a:lnSpc>
                <a:spcPct val="110000"/>
              </a:lnSpc>
              <a:buFont typeface="Wingdings" panose="05000000000000000000" pitchFamily="2" charset="2"/>
              <a:buChar char="§"/>
            </a:pPr>
            <a:endParaRPr lang="en-US" sz="2000" dirty="0"/>
          </a:p>
          <a:p>
            <a:pPr algn="just">
              <a:lnSpc>
                <a:spcPct val="110000"/>
              </a:lnSpc>
              <a:buFont typeface="Wingdings" panose="05000000000000000000" pitchFamily="2" charset="2"/>
              <a:buChar char="§"/>
            </a:pPr>
            <a:r>
              <a:rPr lang="en-US" sz="2000" dirty="0"/>
              <a:t>If there is any grammar error in the document, it will underline the text with green line.</a:t>
            </a:r>
          </a:p>
        </p:txBody>
      </p:sp>
      <p:pic>
        <p:nvPicPr>
          <p:cNvPr id="3" name="Picture 2"/>
          <p:cNvPicPr>
            <a:picLocks noChangeAspect="1"/>
          </p:cNvPicPr>
          <p:nvPr/>
        </p:nvPicPr>
        <p:blipFill>
          <a:blip r:embed="rId2"/>
          <a:stretch>
            <a:fillRect/>
          </a:stretch>
        </p:blipFill>
        <p:spPr>
          <a:xfrm>
            <a:off x="6315075" y="1630927"/>
            <a:ext cx="5876925" cy="3971925"/>
          </a:xfrm>
          <a:prstGeom prst="rect">
            <a:avLst/>
          </a:prstGeom>
        </p:spPr>
      </p:pic>
    </p:spTree>
    <p:extLst>
      <p:ext uri="{BB962C8B-B14F-4D97-AF65-F5344CB8AC3E}">
        <p14:creationId xmlns:p14="http://schemas.microsoft.com/office/powerpoint/2010/main" val="1863242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Correct Errors in </a:t>
            </a:r>
            <a:r>
              <a:rPr lang="en-US" sz="4000" dirty="0" smtClean="0"/>
              <a:t>MS Word -</a:t>
            </a:r>
            <a:endParaRPr lang="en-US" sz="4000" dirty="0"/>
          </a:p>
        </p:txBody>
      </p:sp>
      <p:sp>
        <p:nvSpPr>
          <p:cNvPr id="5" name="Text Placeholder 4"/>
          <p:cNvSpPr>
            <a:spLocks noGrp="1"/>
          </p:cNvSpPr>
          <p:nvPr>
            <p:ph sz="half" idx="1"/>
          </p:nvPr>
        </p:nvSpPr>
        <p:spPr>
          <a:xfrm>
            <a:off x="444672" y="1013368"/>
            <a:ext cx="11367371" cy="2381185"/>
          </a:xfrm>
        </p:spPr>
        <p:txBody>
          <a:bodyPr>
            <a:noAutofit/>
          </a:bodyPr>
          <a:lstStyle/>
          <a:p>
            <a:pPr algn="just">
              <a:lnSpc>
                <a:spcPct val="110000"/>
              </a:lnSpc>
              <a:buFont typeface="Wingdings" panose="05000000000000000000" pitchFamily="2" charset="2"/>
              <a:buChar char="§"/>
            </a:pPr>
            <a:r>
              <a:rPr lang="en-US" sz="2400" dirty="0"/>
              <a:t>Steps to correct </a:t>
            </a:r>
            <a:r>
              <a:rPr lang="en-US" sz="2400" dirty="0" smtClean="0"/>
              <a:t>errors -</a:t>
            </a:r>
            <a:endParaRPr lang="en-US" sz="2400" dirty="0"/>
          </a:p>
          <a:p>
            <a:pPr lvl="1" algn="just">
              <a:lnSpc>
                <a:spcPct val="110000"/>
              </a:lnSpc>
            </a:pPr>
            <a:r>
              <a:rPr lang="en-US" dirty="0"/>
              <a:t>Place the cursor over the text </a:t>
            </a:r>
            <a:r>
              <a:rPr lang="en-US"/>
              <a:t>that </a:t>
            </a:r>
            <a:r>
              <a:rPr lang="en-US" smtClean="0"/>
              <a:t>you </a:t>
            </a:r>
            <a:r>
              <a:rPr lang="en-US" dirty="0"/>
              <a:t>want to </a:t>
            </a:r>
            <a:r>
              <a:rPr lang="en-US" dirty="0" smtClean="0"/>
              <a:t>correct</a:t>
            </a:r>
            <a:endParaRPr lang="en-US" dirty="0"/>
          </a:p>
          <a:p>
            <a:pPr lvl="1" algn="just">
              <a:lnSpc>
                <a:spcPct val="110000"/>
              </a:lnSpc>
            </a:pPr>
            <a:r>
              <a:rPr lang="en-US" dirty="0"/>
              <a:t>Right click the mouse</a:t>
            </a:r>
          </a:p>
          <a:p>
            <a:pPr lvl="1" algn="just">
              <a:lnSpc>
                <a:spcPct val="110000"/>
              </a:lnSpc>
            </a:pPr>
            <a:r>
              <a:rPr lang="en-US" dirty="0" smtClean="0"/>
              <a:t>A </a:t>
            </a:r>
            <a:r>
              <a:rPr lang="en-US" dirty="0"/>
              <a:t>list of suggestions appears</a:t>
            </a:r>
          </a:p>
          <a:p>
            <a:pPr lvl="1" algn="just">
              <a:lnSpc>
                <a:spcPct val="110000"/>
              </a:lnSpc>
            </a:pPr>
            <a:r>
              <a:rPr lang="en-US" dirty="0" smtClean="0"/>
              <a:t>Choose </a:t>
            </a:r>
            <a:r>
              <a:rPr lang="en-US" dirty="0"/>
              <a:t>the correct word with a left click</a:t>
            </a:r>
          </a:p>
        </p:txBody>
      </p:sp>
      <p:pic>
        <p:nvPicPr>
          <p:cNvPr id="4" name="Picture 3"/>
          <p:cNvPicPr>
            <a:picLocks noChangeAspect="1"/>
          </p:cNvPicPr>
          <p:nvPr/>
        </p:nvPicPr>
        <p:blipFill>
          <a:blip r:embed="rId2"/>
          <a:stretch>
            <a:fillRect/>
          </a:stretch>
        </p:blipFill>
        <p:spPr>
          <a:xfrm>
            <a:off x="7033624" y="1872793"/>
            <a:ext cx="4778419" cy="4985207"/>
          </a:xfrm>
          <a:prstGeom prst="rect">
            <a:avLst/>
          </a:prstGeom>
        </p:spPr>
      </p:pic>
    </p:spTree>
    <p:extLst>
      <p:ext uri="{BB962C8B-B14F-4D97-AF65-F5344CB8AC3E}">
        <p14:creationId xmlns:p14="http://schemas.microsoft.com/office/powerpoint/2010/main" val="2735858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Correct Errors in </a:t>
            </a:r>
            <a:r>
              <a:rPr lang="en-US" sz="4000" dirty="0" smtClean="0"/>
              <a:t>MS Word -</a:t>
            </a:r>
            <a:endParaRPr lang="en-US" sz="4000" dirty="0"/>
          </a:p>
        </p:txBody>
      </p:sp>
      <p:sp>
        <p:nvSpPr>
          <p:cNvPr id="5" name="Text Placeholder 4"/>
          <p:cNvSpPr>
            <a:spLocks noGrp="1"/>
          </p:cNvSpPr>
          <p:nvPr>
            <p:ph sz="half" idx="1"/>
          </p:nvPr>
        </p:nvSpPr>
        <p:spPr>
          <a:xfrm>
            <a:off x="444672" y="1013368"/>
            <a:ext cx="11367371" cy="2381185"/>
          </a:xfrm>
        </p:spPr>
        <p:txBody>
          <a:bodyPr>
            <a:noAutofit/>
          </a:bodyPr>
          <a:lstStyle/>
          <a:p>
            <a:pPr algn="just">
              <a:lnSpc>
                <a:spcPct val="110000"/>
              </a:lnSpc>
              <a:buFont typeface="Wingdings" panose="05000000000000000000" pitchFamily="2" charset="2"/>
              <a:buChar char="§"/>
            </a:pPr>
            <a:r>
              <a:rPr lang="en-US" sz="2400" dirty="0"/>
              <a:t>Steps to correct </a:t>
            </a:r>
            <a:r>
              <a:rPr lang="en-US" sz="2400" dirty="0" smtClean="0"/>
              <a:t>errors -</a:t>
            </a:r>
            <a:endParaRPr lang="en-US" sz="2400" dirty="0"/>
          </a:p>
          <a:p>
            <a:pPr lvl="1" algn="just">
              <a:lnSpc>
                <a:spcPct val="110000"/>
              </a:lnSpc>
            </a:pPr>
            <a:r>
              <a:rPr lang="en-US" dirty="0"/>
              <a:t>Place the cursor over the text that </a:t>
            </a:r>
            <a:r>
              <a:rPr lang="en-US" dirty="0" smtClean="0"/>
              <a:t>you </a:t>
            </a:r>
            <a:r>
              <a:rPr lang="en-US" dirty="0"/>
              <a:t>want to </a:t>
            </a:r>
            <a:r>
              <a:rPr lang="en-US" dirty="0" smtClean="0"/>
              <a:t>correct</a:t>
            </a:r>
            <a:endParaRPr lang="en-US" dirty="0"/>
          </a:p>
          <a:p>
            <a:pPr lvl="1" algn="just">
              <a:lnSpc>
                <a:spcPct val="110000"/>
              </a:lnSpc>
            </a:pPr>
            <a:r>
              <a:rPr lang="en-US" dirty="0"/>
              <a:t>Right click the mouse</a:t>
            </a:r>
          </a:p>
          <a:p>
            <a:pPr lvl="1" algn="just">
              <a:lnSpc>
                <a:spcPct val="110000"/>
              </a:lnSpc>
            </a:pPr>
            <a:r>
              <a:rPr lang="en-US" dirty="0" smtClean="0"/>
              <a:t>A </a:t>
            </a:r>
            <a:r>
              <a:rPr lang="en-US" dirty="0"/>
              <a:t>list of suggestions appears</a:t>
            </a:r>
          </a:p>
          <a:p>
            <a:pPr lvl="1" algn="just">
              <a:lnSpc>
                <a:spcPct val="110000"/>
              </a:lnSpc>
            </a:pPr>
            <a:r>
              <a:rPr lang="en-US" dirty="0" smtClean="0"/>
              <a:t>Choose </a:t>
            </a:r>
            <a:r>
              <a:rPr lang="en-US" dirty="0"/>
              <a:t>the correct word with a left click</a:t>
            </a:r>
          </a:p>
        </p:txBody>
      </p:sp>
      <p:pic>
        <p:nvPicPr>
          <p:cNvPr id="4" name="Picture 3"/>
          <p:cNvPicPr>
            <a:picLocks noChangeAspect="1"/>
          </p:cNvPicPr>
          <p:nvPr/>
        </p:nvPicPr>
        <p:blipFill>
          <a:blip r:embed="rId2"/>
          <a:stretch>
            <a:fillRect/>
          </a:stretch>
        </p:blipFill>
        <p:spPr>
          <a:xfrm>
            <a:off x="7033624" y="1872793"/>
            <a:ext cx="4778419" cy="4985207"/>
          </a:xfrm>
          <a:prstGeom prst="rect">
            <a:avLst/>
          </a:prstGeom>
        </p:spPr>
      </p:pic>
    </p:spTree>
    <p:extLst>
      <p:ext uri="{BB962C8B-B14F-4D97-AF65-F5344CB8AC3E}">
        <p14:creationId xmlns:p14="http://schemas.microsoft.com/office/powerpoint/2010/main" val="2251996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a:t>
            </a:r>
            <a:r>
              <a:rPr lang="en-US" sz="4000" dirty="0" smtClean="0"/>
              <a:t>Check Word Count in MS Word -</a:t>
            </a:r>
            <a:endParaRPr lang="en-US" sz="4000" dirty="0"/>
          </a:p>
        </p:txBody>
      </p:sp>
      <p:sp>
        <p:nvSpPr>
          <p:cNvPr id="5" name="Text Placeholder 4"/>
          <p:cNvSpPr>
            <a:spLocks noGrp="1"/>
          </p:cNvSpPr>
          <p:nvPr>
            <p:ph sz="half" idx="1"/>
          </p:nvPr>
        </p:nvSpPr>
        <p:spPr>
          <a:xfrm>
            <a:off x="444672" y="1013368"/>
            <a:ext cx="11367371" cy="5562796"/>
          </a:xfrm>
        </p:spPr>
        <p:txBody>
          <a:bodyPr>
            <a:noAutofit/>
          </a:bodyPr>
          <a:lstStyle/>
          <a:p>
            <a:pPr algn="just">
              <a:lnSpc>
                <a:spcPct val="110000"/>
              </a:lnSpc>
              <a:buFont typeface="Wingdings" panose="05000000000000000000" pitchFamily="2" charset="2"/>
              <a:buChar char="§"/>
            </a:pPr>
            <a:r>
              <a:rPr lang="en-US" sz="2400" dirty="0"/>
              <a:t>When </a:t>
            </a:r>
            <a:r>
              <a:rPr lang="en-US" sz="2400" dirty="0" smtClean="0"/>
              <a:t>we </a:t>
            </a:r>
            <a:r>
              <a:rPr lang="en-US" sz="2400" dirty="0"/>
              <a:t>start typing, the Word automatically counts the number of words and number of pages and displays the information on the status bar. </a:t>
            </a:r>
            <a:endParaRPr lang="en-US" sz="2400" dirty="0" smtClean="0"/>
          </a:p>
          <a:p>
            <a:pPr algn="just">
              <a:lnSpc>
                <a:spcPct val="110000"/>
              </a:lnSpc>
              <a:buFont typeface="Wingdings" panose="05000000000000000000" pitchFamily="2" charset="2"/>
              <a:buChar char="§"/>
            </a:pPr>
            <a:r>
              <a:rPr lang="en-US" sz="2400" dirty="0" smtClean="0"/>
              <a:t>If </a:t>
            </a:r>
            <a:r>
              <a:rPr lang="en-US" sz="2400" dirty="0"/>
              <a:t>the word count is not available on the status bar, </a:t>
            </a:r>
            <a:r>
              <a:rPr lang="en-US" sz="2400" dirty="0" smtClean="0"/>
              <a:t>we can </a:t>
            </a:r>
            <a:r>
              <a:rPr lang="en-US" sz="2400" dirty="0"/>
              <a:t>right click the status bar and select the Word Count option from the menu</a:t>
            </a:r>
            <a:r>
              <a:rPr lang="en-US" sz="2400" dirty="0" smtClean="0"/>
              <a:t>.</a:t>
            </a:r>
          </a:p>
          <a:p>
            <a:pPr algn="just">
              <a:lnSpc>
                <a:spcPct val="110000"/>
              </a:lnSpc>
              <a:buFont typeface="Wingdings" panose="05000000000000000000" pitchFamily="2" charset="2"/>
              <a:buChar char="§"/>
            </a:pPr>
            <a:r>
              <a:rPr lang="en-US" sz="2400" dirty="0"/>
              <a:t>Basic steps to check the word count are listed below –</a:t>
            </a:r>
          </a:p>
          <a:p>
            <a:pPr lvl="1" algn="just">
              <a:lnSpc>
                <a:spcPct val="110000"/>
              </a:lnSpc>
              <a:buFont typeface="Wingdings" panose="05000000000000000000" pitchFamily="2" charset="2"/>
              <a:buChar char="§"/>
            </a:pPr>
            <a:r>
              <a:rPr lang="en-US" sz="2000" b="1" i="1" dirty="0"/>
              <a:t>Open the document</a:t>
            </a:r>
          </a:p>
          <a:p>
            <a:pPr lvl="1" algn="just">
              <a:lnSpc>
                <a:spcPct val="110000"/>
              </a:lnSpc>
              <a:buFont typeface="Wingdings" panose="05000000000000000000" pitchFamily="2" charset="2"/>
              <a:buChar char="§"/>
            </a:pPr>
            <a:r>
              <a:rPr lang="en-US" sz="2000" b="1" i="1" dirty="0"/>
              <a:t>Look at left bottom corner of the document</a:t>
            </a:r>
          </a:p>
          <a:p>
            <a:pPr lvl="1" algn="just">
              <a:lnSpc>
                <a:spcPct val="110000"/>
              </a:lnSpc>
              <a:buFont typeface="Wingdings" panose="05000000000000000000" pitchFamily="2" charset="2"/>
              <a:buChar char="§"/>
            </a:pPr>
            <a:r>
              <a:rPr lang="en-US" sz="2000" b="1" i="1" dirty="0" smtClean="0"/>
              <a:t>We will </a:t>
            </a:r>
            <a:r>
              <a:rPr lang="en-US" sz="2000" b="1" i="1" dirty="0"/>
              <a:t>see the total world count and the number of </a:t>
            </a:r>
            <a:r>
              <a:rPr lang="en-US" sz="2000" b="1" i="1" dirty="0" smtClean="0"/>
              <a:t>pages</a:t>
            </a:r>
          </a:p>
          <a:p>
            <a:pPr marL="0" indent="0" algn="just">
              <a:lnSpc>
                <a:spcPct val="110000"/>
              </a:lnSpc>
              <a:buNone/>
            </a:pPr>
            <a:endParaRPr lang="en-US" b="1" i="1" dirty="0"/>
          </a:p>
        </p:txBody>
      </p:sp>
      <p:pic>
        <p:nvPicPr>
          <p:cNvPr id="6" name="Picture 5"/>
          <p:cNvPicPr>
            <a:picLocks noChangeAspect="1"/>
          </p:cNvPicPr>
          <p:nvPr/>
        </p:nvPicPr>
        <p:blipFill>
          <a:blip r:embed="rId2"/>
          <a:stretch>
            <a:fillRect/>
          </a:stretch>
        </p:blipFill>
        <p:spPr>
          <a:xfrm>
            <a:off x="1370698" y="4678340"/>
            <a:ext cx="9171505" cy="1897824"/>
          </a:xfrm>
          <a:prstGeom prst="rect">
            <a:avLst/>
          </a:prstGeom>
        </p:spPr>
      </p:pic>
    </p:spTree>
    <p:extLst>
      <p:ext uri="{BB962C8B-B14F-4D97-AF65-F5344CB8AC3E}">
        <p14:creationId xmlns:p14="http://schemas.microsoft.com/office/powerpoint/2010/main" val="31775118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Create First Line Indent in MS </a:t>
            </a:r>
            <a:r>
              <a:rPr lang="en-US" sz="4000" dirty="0" smtClean="0"/>
              <a:t>Word - </a:t>
            </a:r>
            <a:endParaRPr lang="en-US" sz="4000" dirty="0"/>
          </a:p>
        </p:txBody>
      </p:sp>
      <p:sp>
        <p:nvSpPr>
          <p:cNvPr id="5" name="Text Placeholder 4"/>
          <p:cNvSpPr>
            <a:spLocks noGrp="1"/>
          </p:cNvSpPr>
          <p:nvPr>
            <p:ph sz="half" idx="1"/>
          </p:nvPr>
        </p:nvSpPr>
        <p:spPr>
          <a:xfrm>
            <a:off x="444672" y="1013368"/>
            <a:ext cx="7784928" cy="5105400"/>
          </a:xfrm>
        </p:spPr>
        <p:txBody>
          <a:bodyPr>
            <a:noAutofit/>
          </a:bodyPr>
          <a:lstStyle/>
          <a:p>
            <a:pPr algn="just">
              <a:lnSpc>
                <a:spcPct val="110000"/>
              </a:lnSpc>
              <a:buFont typeface="Wingdings" panose="05000000000000000000" pitchFamily="2" charset="2"/>
              <a:buChar char="§"/>
            </a:pPr>
            <a:r>
              <a:rPr lang="en-US" sz="2400" dirty="0" smtClean="0"/>
              <a:t>We can </a:t>
            </a:r>
            <a:r>
              <a:rPr lang="en-US" sz="2400" dirty="0"/>
              <a:t>create indent within </a:t>
            </a:r>
            <a:r>
              <a:rPr lang="en-US" sz="2400" dirty="0" smtClean="0"/>
              <a:t>the </a:t>
            </a:r>
            <a:r>
              <a:rPr lang="en-US" sz="2400" dirty="0"/>
              <a:t>paragraph by following these </a:t>
            </a:r>
            <a:r>
              <a:rPr lang="en-US" sz="2400" dirty="0" smtClean="0"/>
              <a:t>steps -</a:t>
            </a:r>
            <a:endParaRPr lang="en-US" sz="2400" dirty="0"/>
          </a:p>
          <a:p>
            <a:pPr lvl="1" algn="just">
              <a:lnSpc>
                <a:spcPct val="110000"/>
              </a:lnSpc>
              <a:buFont typeface="Wingdings" panose="05000000000000000000" pitchFamily="2" charset="2"/>
              <a:buChar char="§"/>
            </a:pPr>
            <a:r>
              <a:rPr lang="en-US" sz="2000" b="1" i="1" dirty="0"/>
              <a:t>Select the paragraph or place the cursor anywhere within the paragraph</a:t>
            </a:r>
          </a:p>
          <a:p>
            <a:pPr lvl="1" algn="just">
              <a:lnSpc>
                <a:spcPct val="110000"/>
              </a:lnSpc>
              <a:buFont typeface="Wingdings" panose="05000000000000000000" pitchFamily="2" charset="2"/>
              <a:buChar char="§"/>
            </a:pPr>
            <a:r>
              <a:rPr lang="en-US" sz="2000" b="1" i="1" dirty="0"/>
              <a:t>Select the Home tab</a:t>
            </a:r>
          </a:p>
          <a:p>
            <a:pPr lvl="1" algn="just">
              <a:lnSpc>
                <a:spcPct val="110000"/>
              </a:lnSpc>
              <a:buFont typeface="Wingdings" panose="05000000000000000000" pitchFamily="2" charset="2"/>
              <a:buChar char="§"/>
            </a:pPr>
            <a:r>
              <a:rPr lang="en-US" sz="2000" b="1" i="1" dirty="0"/>
              <a:t>Locate the Paragraph group and click the arrow at right bottom corner</a:t>
            </a:r>
          </a:p>
          <a:p>
            <a:pPr lvl="1" algn="just">
              <a:lnSpc>
                <a:spcPct val="110000"/>
              </a:lnSpc>
              <a:buFont typeface="Wingdings" panose="05000000000000000000" pitchFamily="2" charset="2"/>
              <a:buChar char="§"/>
            </a:pPr>
            <a:r>
              <a:rPr lang="en-US" sz="2000" b="1" i="1" dirty="0"/>
              <a:t>'Paragraph' dialog box appears</a:t>
            </a:r>
          </a:p>
          <a:p>
            <a:pPr lvl="1" algn="just">
              <a:lnSpc>
                <a:spcPct val="110000"/>
              </a:lnSpc>
              <a:buFont typeface="Wingdings" panose="05000000000000000000" pitchFamily="2" charset="2"/>
              <a:buChar char="§"/>
            </a:pPr>
            <a:r>
              <a:rPr lang="en-US" sz="2000" b="1" i="1" dirty="0"/>
              <a:t>In 'Indents and Spacing' section click the drop down arrow in 'Special' field</a:t>
            </a:r>
          </a:p>
          <a:p>
            <a:pPr lvl="1" algn="just">
              <a:lnSpc>
                <a:spcPct val="110000"/>
              </a:lnSpc>
              <a:buFont typeface="Wingdings" panose="05000000000000000000" pitchFamily="2" charset="2"/>
              <a:buChar char="§"/>
            </a:pPr>
            <a:r>
              <a:rPr lang="en-US" sz="2000" b="1" i="1" dirty="0"/>
              <a:t>Select the 'First Line' option</a:t>
            </a:r>
          </a:p>
          <a:p>
            <a:pPr lvl="1" algn="just">
              <a:lnSpc>
                <a:spcPct val="110000"/>
              </a:lnSpc>
              <a:buFont typeface="Wingdings" panose="05000000000000000000" pitchFamily="2" charset="2"/>
              <a:buChar char="§"/>
            </a:pPr>
            <a:r>
              <a:rPr lang="en-US" sz="2000" b="1" i="1" dirty="0"/>
              <a:t>Enter desired indent in 'By' field and click Ok</a:t>
            </a:r>
            <a:endParaRPr lang="en-US" b="1" i="1" dirty="0"/>
          </a:p>
        </p:txBody>
      </p:sp>
      <p:pic>
        <p:nvPicPr>
          <p:cNvPr id="3" name="Picture 2"/>
          <p:cNvPicPr>
            <a:picLocks noChangeAspect="1"/>
          </p:cNvPicPr>
          <p:nvPr/>
        </p:nvPicPr>
        <p:blipFill>
          <a:blip r:embed="rId2"/>
          <a:stretch>
            <a:fillRect/>
          </a:stretch>
        </p:blipFill>
        <p:spPr>
          <a:xfrm>
            <a:off x="8386435" y="1013368"/>
            <a:ext cx="3638550" cy="5105400"/>
          </a:xfrm>
          <a:prstGeom prst="rect">
            <a:avLst/>
          </a:prstGeom>
          <a:ln w="9525"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809504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Apply Style in MS </a:t>
            </a:r>
            <a:r>
              <a:rPr lang="en-US" sz="4000" dirty="0" smtClean="0"/>
              <a:t>Word -</a:t>
            </a:r>
            <a:endParaRPr lang="en-US" sz="4000" dirty="0"/>
          </a:p>
        </p:txBody>
      </p:sp>
      <p:sp>
        <p:nvSpPr>
          <p:cNvPr id="5" name="Text Placeholder 4"/>
          <p:cNvSpPr>
            <a:spLocks noGrp="1"/>
          </p:cNvSpPr>
          <p:nvPr>
            <p:ph sz="half" idx="1"/>
          </p:nvPr>
        </p:nvSpPr>
        <p:spPr>
          <a:xfrm>
            <a:off x="444672" y="1013368"/>
            <a:ext cx="7784928" cy="5412484"/>
          </a:xfrm>
        </p:spPr>
        <p:txBody>
          <a:bodyPr>
            <a:noAutofit/>
          </a:bodyPr>
          <a:lstStyle/>
          <a:p>
            <a:pPr algn="just">
              <a:lnSpc>
                <a:spcPct val="110000"/>
              </a:lnSpc>
              <a:buFont typeface="Wingdings" panose="05000000000000000000" pitchFamily="2" charset="2"/>
              <a:buChar char="§"/>
            </a:pPr>
            <a:r>
              <a:rPr lang="en-US" sz="2400" dirty="0" smtClean="0"/>
              <a:t>We can create professional and presentable documents in MS Word by applying different styles. </a:t>
            </a:r>
          </a:p>
          <a:p>
            <a:pPr algn="just">
              <a:lnSpc>
                <a:spcPct val="110000"/>
              </a:lnSpc>
              <a:buFont typeface="Wingdings" panose="05000000000000000000" pitchFamily="2" charset="2"/>
              <a:buChar char="§"/>
            </a:pPr>
            <a:r>
              <a:rPr lang="en-US" sz="2400" dirty="0" smtClean="0"/>
              <a:t>The basic steps to apply a style in a document are listed below -</a:t>
            </a:r>
          </a:p>
          <a:p>
            <a:pPr lvl="1" algn="just">
              <a:lnSpc>
                <a:spcPct val="110000"/>
              </a:lnSpc>
              <a:buFont typeface="Wingdings" panose="05000000000000000000" pitchFamily="2" charset="2"/>
              <a:buChar char="§"/>
            </a:pPr>
            <a:r>
              <a:rPr lang="en-US" sz="2000" dirty="0" smtClean="0"/>
              <a:t>Select the text to which we want to apply the style</a:t>
            </a:r>
          </a:p>
          <a:p>
            <a:pPr lvl="1" algn="just">
              <a:lnSpc>
                <a:spcPct val="110000"/>
              </a:lnSpc>
              <a:buFont typeface="Wingdings" panose="05000000000000000000" pitchFamily="2" charset="2"/>
              <a:buChar char="§"/>
            </a:pPr>
            <a:r>
              <a:rPr lang="en-US" sz="2000" dirty="0" smtClean="0"/>
              <a:t>Select the Home tab</a:t>
            </a:r>
          </a:p>
          <a:p>
            <a:pPr lvl="1" algn="just">
              <a:lnSpc>
                <a:spcPct val="110000"/>
              </a:lnSpc>
              <a:buFont typeface="Wingdings" panose="05000000000000000000" pitchFamily="2" charset="2"/>
              <a:buChar char="§"/>
            </a:pPr>
            <a:r>
              <a:rPr lang="en-US" sz="2000" dirty="0" smtClean="0"/>
              <a:t>In Styles group we will see different styles</a:t>
            </a:r>
            <a:endParaRPr lang="en-US" b="1" i="1" dirty="0"/>
          </a:p>
          <a:p>
            <a:pPr algn="just">
              <a:lnSpc>
                <a:spcPct val="110000"/>
              </a:lnSpc>
              <a:buFont typeface="Wingdings" panose="05000000000000000000" pitchFamily="2" charset="2"/>
              <a:buChar char="§"/>
            </a:pPr>
            <a:endParaRPr lang="en-US" sz="2000" b="1" dirty="0" smtClean="0"/>
          </a:p>
          <a:p>
            <a:pPr algn="just">
              <a:lnSpc>
                <a:spcPct val="110000"/>
              </a:lnSpc>
              <a:buFont typeface="Wingdings" panose="05000000000000000000" pitchFamily="2" charset="2"/>
              <a:buChar char="§"/>
            </a:pPr>
            <a:r>
              <a:rPr lang="en-US" sz="2000" b="1" dirty="0" smtClean="0"/>
              <a:t>Note</a:t>
            </a:r>
            <a:r>
              <a:rPr lang="en-US" sz="2000" b="1" dirty="0"/>
              <a:t>: </a:t>
            </a:r>
            <a:endParaRPr lang="en-US" sz="2000" b="1" dirty="0" smtClean="0"/>
          </a:p>
          <a:p>
            <a:pPr lvl="1" algn="just">
              <a:lnSpc>
                <a:spcPct val="110000"/>
              </a:lnSpc>
              <a:buFont typeface="Wingdings" panose="05000000000000000000" pitchFamily="2" charset="2"/>
              <a:buChar char="§"/>
            </a:pPr>
            <a:r>
              <a:rPr lang="en-US" sz="2000" dirty="0"/>
              <a:t>To </a:t>
            </a:r>
            <a:r>
              <a:rPr lang="en-US" sz="2000" dirty="0"/>
              <a:t>view more styles click the drop-down arrow</a:t>
            </a:r>
          </a:p>
          <a:p>
            <a:pPr lvl="1" algn="just">
              <a:lnSpc>
                <a:spcPct val="110000"/>
              </a:lnSpc>
              <a:buFont typeface="Wingdings" panose="05000000000000000000" pitchFamily="2" charset="2"/>
              <a:buChar char="§"/>
            </a:pPr>
            <a:r>
              <a:rPr lang="en-US" sz="2000" dirty="0"/>
              <a:t>It displays style menu</a:t>
            </a:r>
          </a:p>
          <a:p>
            <a:pPr lvl="1" algn="just">
              <a:lnSpc>
                <a:spcPct val="110000"/>
              </a:lnSpc>
              <a:buFont typeface="Wingdings" panose="05000000000000000000" pitchFamily="2" charset="2"/>
              <a:buChar char="§"/>
            </a:pPr>
            <a:r>
              <a:rPr lang="en-US" sz="2000" dirty="0"/>
              <a:t>Select the desired style with a left-click</a:t>
            </a:r>
          </a:p>
        </p:txBody>
      </p:sp>
      <p:pic>
        <p:nvPicPr>
          <p:cNvPr id="4" name="Picture 3"/>
          <p:cNvPicPr>
            <a:picLocks noChangeAspect="1"/>
          </p:cNvPicPr>
          <p:nvPr/>
        </p:nvPicPr>
        <p:blipFill rotWithShape="1">
          <a:blip r:embed="rId2"/>
          <a:srcRect l="34492" t="6800"/>
          <a:stretch/>
        </p:blipFill>
        <p:spPr>
          <a:xfrm>
            <a:off x="6501008" y="2559697"/>
            <a:ext cx="5561556" cy="4065331"/>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19913254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Change Page Orientation in MS </a:t>
            </a:r>
            <a:r>
              <a:rPr lang="en-US" sz="4000" dirty="0" smtClean="0"/>
              <a:t>Word -</a:t>
            </a:r>
            <a:endParaRPr lang="en-US" sz="4000" dirty="0"/>
          </a:p>
        </p:txBody>
      </p:sp>
      <p:sp>
        <p:nvSpPr>
          <p:cNvPr id="5" name="Text Placeholder 4"/>
          <p:cNvSpPr>
            <a:spLocks noGrp="1"/>
          </p:cNvSpPr>
          <p:nvPr>
            <p:ph sz="half" idx="1"/>
          </p:nvPr>
        </p:nvSpPr>
        <p:spPr>
          <a:xfrm>
            <a:off x="444672" y="1013368"/>
            <a:ext cx="9613728" cy="5412484"/>
          </a:xfrm>
        </p:spPr>
        <p:txBody>
          <a:bodyPr>
            <a:noAutofit/>
          </a:bodyPr>
          <a:lstStyle/>
          <a:p>
            <a:r>
              <a:rPr lang="en-US" sz="2400" dirty="0"/>
              <a:t>Page Orientation refers to the direction in which a document is displayed. </a:t>
            </a:r>
            <a:endParaRPr lang="en-US" sz="2400" dirty="0" smtClean="0"/>
          </a:p>
          <a:p>
            <a:r>
              <a:rPr lang="en-US" sz="2400" dirty="0" smtClean="0"/>
              <a:t>It </a:t>
            </a:r>
            <a:r>
              <a:rPr lang="en-US" sz="2400" dirty="0"/>
              <a:t>is of two </a:t>
            </a:r>
            <a:r>
              <a:rPr lang="en-US" sz="2400" dirty="0" smtClean="0"/>
              <a:t>types – </a:t>
            </a:r>
          </a:p>
          <a:p>
            <a:pPr lvl="1"/>
            <a:r>
              <a:rPr lang="en-US" sz="2000" dirty="0"/>
              <a:t>portrait </a:t>
            </a:r>
            <a:r>
              <a:rPr lang="en-US" sz="2000" dirty="0"/>
              <a:t>(vertical) </a:t>
            </a:r>
            <a:endParaRPr lang="en-US" sz="2000" dirty="0"/>
          </a:p>
          <a:p>
            <a:pPr lvl="1"/>
            <a:r>
              <a:rPr lang="en-US" sz="2000" dirty="0"/>
              <a:t>landscape </a:t>
            </a:r>
            <a:r>
              <a:rPr lang="en-US" sz="2000" dirty="0"/>
              <a:t>(horizontal</a:t>
            </a:r>
            <a:r>
              <a:rPr lang="en-US" sz="2000" dirty="0"/>
              <a:t>) </a:t>
            </a:r>
          </a:p>
          <a:p>
            <a:r>
              <a:rPr lang="en-US" sz="2400" dirty="0" smtClean="0"/>
              <a:t>The </a:t>
            </a:r>
            <a:r>
              <a:rPr lang="en-US" sz="2400" dirty="0"/>
              <a:t>default orientation is portrait; it can be changed to landscape by following these </a:t>
            </a:r>
            <a:r>
              <a:rPr lang="en-US" sz="2400" dirty="0" smtClean="0"/>
              <a:t>steps -</a:t>
            </a:r>
            <a:endParaRPr lang="en-US" sz="2400" dirty="0"/>
          </a:p>
          <a:p>
            <a:pPr lvl="1"/>
            <a:r>
              <a:rPr lang="en-US" sz="2000" dirty="0"/>
              <a:t>Select the Page Layout tab</a:t>
            </a:r>
          </a:p>
          <a:p>
            <a:pPr lvl="1"/>
            <a:r>
              <a:rPr lang="en-US" sz="2000" dirty="0"/>
              <a:t>Locate the Page Setup group</a:t>
            </a:r>
          </a:p>
          <a:p>
            <a:pPr lvl="1"/>
            <a:r>
              <a:rPr lang="en-US" sz="2000" dirty="0"/>
              <a:t>In Page Setup group click the Orientation command</a:t>
            </a:r>
          </a:p>
          <a:p>
            <a:pPr lvl="1"/>
            <a:r>
              <a:rPr lang="en-US" sz="2000" dirty="0"/>
              <a:t>It displays two options, Portrait and Landscape</a:t>
            </a:r>
          </a:p>
          <a:p>
            <a:pPr lvl="1"/>
            <a:r>
              <a:rPr lang="en-US" sz="2000" dirty="0"/>
              <a:t>Select the desired page orientation</a:t>
            </a:r>
          </a:p>
        </p:txBody>
      </p:sp>
      <p:pic>
        <p:nvPicPr>
          <p:cNvPr id="3" name="Picture 2"/>
          <p:cNvPicPr>
            <a:picLocks noChangeAspect="1"/>
          </p:cNvPicPr>
          <p:nvPr/>
        </p:nvPicPr>
        <p:blipFill>
          <a:blip r:embed="rId2"/>
          <a:stretch>
            <a:fillRect/>
          </a:stretch>
        </p:blipFill>
        <p:spPr>
          <a:xfrm>
            <a:off x="6604935" y="3240064"/>
            <a:ext cx="5323770" cy="3384964"/>
          </a:xfrm>
          <a:prstGeom prst="rect">
            <a:avLst/>
          </a:prstGeom>
        </p:spPr>
      </p:pic>
    </p:spTree>
    <p:extLst>
      <p:ext uri="{BB962C8B-B14F-4D97-AF65-F5344CB8AC3E}">
        <p14:creationId xmlns:p14="http://schemas.microsoft.com/office/powerpoint/2010/main" val="34531812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Change Page Size in MS </a:t>
            </a:r>
            <a:r>
              <a:rPr lang="en-US" sz="4000" dirty="0" smtClean="0"/>
              <a:t>Word -</a:t>
            </a:r>
            <a:endParaRPr lang="en-US" sz="4000" dirty="0"/>
          </a:p>
        </p:txBody>
      </p:sp>
      <p:sp>
        <p:nvSpPr>
          <p:cNvPr id="5" name="Text Placeholder 4"/>
          <p:cNvSpPr>
            <a:spLocks noGrp="1"/>
          </p:cNvSpPr>
          <p:nvPr>
            <p:ph sz="half" idx="1"/>
          </p:nvPr>
        </p:nvSpPr>
        <p:spPr>
          <a:xfrm>
            <a:off x="444672" y="1013368"/>
            <a:ext cx="11392424" cy="5412484"/>
          </a:xfrm>
        </p:spPr>
        <p:txBody>
          <a:bodyPr>
            <a:noAutofit/>
          </a:bodyPr>
          <a:lstStyle/>
          <a:p>
            <a:r>
              <a:rPr lang="en-US" sz="2400" dirty="0"/>
              <a:t>The default paper size in Word is 8.5 x 11 inches </a:t>
            </a:r>
          </a:p>
          <a:p>
            <a:pPr marL="0" indent="0">
              <a:buNone/>
            </a:pPr>
            <a:r>
              <a:rPr lang="en-US" sz="2400" dirty="0" smtClean="0"/>
              <a:t>which </a:t>
            </a:r>
            <a:r>
              <a:rPr lang="en-US" sz="2400" dirty="0"/>
              <a:t>easily fits in printers. </a:t>
            </a:r>
            <a:endParaRPr lang="en-US" sz="2400" dirty="0" smtClean="0"/>
          </a:p>
          <a:p>
            <a:r>
              <a:rPr lang="en-US" sz="2400" dirty="0" smtClean="0"/>
              <a:t>This </a:t>
            </a:r>
            <a:r>
              <a:rPr lang="en-US" sz="2400" dirty="0"/>
              <a:t>size is not </a:t>
            </a:r>
            <a:r>
              <a:rPr lang="en-US" sz="2400" dirty="0" smtClean="0"/>
              <a:t>fixed.</a:t>
            </a:r>
          </a:p>
          <a:p>
            <a:r>
              <a:rPr lang="en-US" sz="2400" dirty="0" smtClean="0"/>
              <a:t>The steps to change the paper size are given below -</a:t>
            </a:r>
          </a:p>
          <a:p>
            <a:pPr lvl="1"/>
            <a:r>
              <a:rPr lang="en-US" sz="2000" dirty="0" smtClean="0"/>
              <a:t>Click </a:t>
            </a:r>
            <a:r>
              <a:rPr lang="en-US" sz="2000" dirty="0"/>
              <a:t>the Page Layout tab</a:t>
            </a:r>
          </a:p>
          <a:p>
            <a:pPr lvl="1"/>
            <a:r>
              <a:rPr lang="en-US" sz="2000" dirty="0"/>
              <a:t>In Page Setup group click the Size command</a:t>
            </a:r>
          </a:p>
          <a:p>
            <a:pPr lvl="1"/>
            <a:r>
              <a:rPr lang="en-US" sz="2000" dirty="0"/>
              <a:t>Paper size menu will appear</a:t>
            </a:r>
          </a:p>
          <a:p>
            <a:pPr lvl="1"/>
            <a:r>
              <a:rPr lang="en-US" sz="2000" dirty="0"/>
              <a:t>With a left click select the desired paper size</a:t>
            </a:r>
          </a:p>
          <a:p>
            <a:pPr lvl="1"/>
            <a:r>
              <a:rPr lang="en-US" sz="2000" dirty="0"/>
              <a:t>To customize page size click the 'More Paper Sizes' option</a:t>
            </a:r>
            <a:endParaRPr lang="en-US" sz="2000" dirty="0"/>
          </a:p>
        </p:txBody>
      </p:sp>
      <p:pic>
        <p:nvPicPr>
          <p:cNvPr id="4" name="Picture 3"/>
          <p:cNvPicPr>
            <a:picLocks noChangeAspect="1"/>
          </p:cNvPicPr>
          <p:nvPr/>
        </p:nvPicPr>
        <p:blipFill>
          <a:blip r:embed="rId2"/>
          <a:stretch>
            <a:fillRect/>
          </a:stretch>
        </p:blipFill>
        <p:spPr>
          <a:xfrm>
            <a:off x="8091814" y="814192"/>
            <a:ext cx="3745282" cy="5837129"/>
          </a:xfrm>
          <a:prstGeom prst="rect">
            <a:avLst/>
          </a:prstGeom>
        </p:spPr>
      </p:pic>
    </p:spTree>
    <p:extLst>
      <p:ext uri="{BB962C8B-B14F-4D97-AF65-F5344CB8AC3E}">
        <p14:creationId xmlns:p14="http://schemas.microsoft.com/office/powerpoint/2010/main" val="4289969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7061"/>
          </a:xfrm>
        </p:spPr>
        <p:txBody>
          <a:bodyPr>
            <a:normAutofit fontScale="90000"/>
          </a:bodyPr>
          <a:lstStyle/>
          <a:p>
            <a:r>
              <a:rPr lang="en-US" dirty="0" smtClean="0"/>
              <a:t>MS Word Button -</a:t>
            </a:r>
            <a:endParaRPr lang="en-US" dirty="0"/>
          </a:p>
        </p:txBody>
      </p:sp>
      <p:sp>
        <p:nvSpPr>
          <p:cNvPr id="3" name="Content Placeholder 2"/>
          <p:cNvSpPr>
            <a:spLocks noGrp="1"/>
          </p:cNvSpPr>
          <p:nvPr>
            <p:ph idx="1"/>
          </p:nvPr>
        </p:nvSpPr>
        <p:spPr>
          <a:xfrm>
            <a:off x="838200" y="1299532"/>
            <a:ext cx="10515600" cy="5138846"/>
          </a:xfrm>
        </p:spPr>
        <p:txBody>
          <a:bodyPr>
            <a:normAutofit/>
          </a:bodyPr>
          <a:lstStyle/>
          <a:p>
            <a:pPr algn="just">
              <a:buFont typeface="Wingdings" panose="05000000000000000000" pitchFamily="2" charset="2"/>
              <a:buChar char="§"/>
            </a:pPr>
            <a:r>
              <a:rPr lang="en-US" dirty="0" smtClean="0"/>
              <a:t>Microsoft Office Button is located on the top left corner of the window. It is a new user interface feature that replaced the traditional "File" menu.</a:t>
            </a:r>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smtClean="0"/>
          </a:p>
          <a:p>
            <a:pPr algn="just">
              <a:buFont typeface="Wingdings" panose="05000000000000000000" pitchFamily="2" charset="2"/>
              <a:buChar char="§"/>
            </a:pPr>
            <a:endParaRPr lang="en-US" dirty="0" smtClean="0"/>
          </a:p>
          <a:p>
            <a:pPr algn="just">
              <a:buFont typeface="Wingdings" panose="05000000000000000000" pitchFamily="2" charset="2"/>
              <a:buChar char="§"/>
            </a:pPr>
            <a:endParaRPr lang="en-US" dirty="0"/>
          </a:p>
          <a:p>
            <a:pPr algn="just">
              <a:buFont typeface="Wingdings" panose="05000000000000000000" pitchFamily="2" charset="2"/>
              <a:buChar char="§"/>
            </a:pPr>
            <a:endParaRPr lang="en-US" dirty="0" smtClean="0"/>
          </a:p>
          <a:p>
            <a:pPr algn="just">
              <a:buFont typeface="Wingdings" panose="05000000000000000000" pitchFamily="2" charset="2"/>
              <a:buChar char="§"/>
            </a:pPr>
            <a:r>
              <a:rPr lang="en-US" dirty="0"/>
              <a:t>When </a:t>
            </a:r>
            <a:r>
              <a:rPr lang="en-US" dirty="0" smtClean="0"/>
              <a:t>we </a:t>
            </a:r>
            <a:r>
              <a:rPr lang="en-US" dirty="0"/>
              <a:t>click the button it offers a list of commands to perform different tasks which are New, Open, Save, Save As, Print, Prepare, Send, Publish and Close. </a:t>
            </a:r>
            <a:endParaRPr lang="en-US" dirty="0" smtClean="0"/>
          </a:p>
          <a:p>
            <a:pPr algn="just">
              <a:buFont typeface="Wingdings" panose="05000000000000000000" pitchFamily="2" charset="2"/>
              <a:buChar char="§"/>
            </a:pPr>
            <a:endParaRPr lang="en-US" dirty="0"/>
          </a:p>
        </p:txBody>
      </p:sp>
      <p:pic>
        <p:nvPicPr>
          <p:cNvPr id="4" name="Picture 3"/>
          <p:cNvPicPr>
            <a:picLocks noChangeAspect="1"/>
          </p:cNvPicPr>
          <p:nvPr/>
        </p:nvPicPr>
        <p:blipFill>
          <a:blip r:embed="rId2"/>
          <a:stretch>
            <a:fillRect/>
          </a:stretch>
        </p:blipFill>
        <p:spPr>
          <a:xfrm>
            <a:off x="3349342" y="2409672"/>
            <a:ext cx="4881723" cy="2613265"/>
          </a:xfrm>
          <a:prstGeom prst="rect">
            <a:avLst/>
          </a:prstGeom>
        </p:spPr>
      </p:pic>
    </p:spTree>
    <p:extLst>
      <p:ext uri="{BB962C8B-B14F-4D97-AF65-F5344CB8AC3E}">
        <p14:creationId xmlns:p14="http://schemas.microsoft.com/office/powerpoint/2010/main" val="3831617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Change Page Margins in MS </a:t>
            </a:r>
            <a:r>
              <a:rPr lang="en-US" sz="4000" dirty="0" smtClean="0"/>
              <a:t>Word -</a:t>
            </a:r>
            <a:endParaRPr lang="en-US" sz="4000" dirty="0"/>
          </a:p>
        </p:txBody>
      </p:sp>
      <p:sp>
        <p:nvSpPr>
          <p:cNvPr id="5" name="Text Placeholder 4"/>
          <p:cNvSpPr>
            <a:spLocks noGrp="1"/>
          </p:cNvSpPr>
          <p:nvPr>
            <p:ph sz="half" idx="1"/>
          </p:nvPr>
        </p:nvSpPr>
        <p:spPr>
          <a:xfrm>
            <a:off x="444672" y="1013368"/>
            <a:ext cx="11392424" cy="5412484"/>
          </a:xfrm>
        </p:spPr>
        <p:txBody>
          <a:bodyPr>
            <a:noAutofit/>
          </a:bodyPr>
          <a:lstStyle/>
          <a:p>
            <a:r>
              <a:rPr lang="en-US" sz="2400" dirty="0"/>
              <a:t>The margin is the space between the text and border of a document. </a:t>
            </a:r>
            <a:endParaRPr lang="en-US" sz="2400" dirty="0" smtClean="0"/>
          </a:p>
          <a:p>
            <a:r>
              <a:rPr lang="en-US" sz="2400" dirty="0" smtClean="0"/>
              <a:t>By </a:t>
            </a:r>
            <a:r>
              <a:rPr lang="en-US" sz="2400" dirty="0"/>
              <a:t>default, it is a one-inch space. </a:t>
            </a:r>
            <a:endParaRPr lang="en-US" sz="2400" dirty="0" smtClean="0"/>
          </a:p>
          <a:p>
            <a:r>
              <a:rPr lang="en-US" sz="2400" dirty="0" smtClean="0"/>
              <a:t>Depending </a:t>
            </a:r>
            <a:r>
              <a:rPr lang="en-US" sz="2400" dirty="0"/>
              <a:t>on your needs, it can be changed </a:t>
            </a:r>
            <a:endParaRPr lang="en-US" sz="2400" dirty="0" smtClean="0"/>
          </a:p>
          <a:p>
            <a:pPr marL="0" indent="0">
              <a:buNone/>
            </a:pPr>
            <a:r>
              <a:rPr lang="en-US" sz="2400" dirty="0" smtClean="0"/>
              <a:t>by </a:t>
            </a:r>
            <a:r>
              <a:rPr lang="en-US" sz="2400" dirty="0"/>
              <a:t>following the below-listed steps</a:t>
            </a:r>
            <a:r>
              <a:rPr lang="en-US" sz="2400" dirty="0" smtClean="0"/>
              <a:t>;</a:t>
            </a:r>
            <a:endParaRPr lang="en-US" sz="2400" dirty="0"/>
          </a:p>
          <a:p>
            <a:pPr lvl="1"/>
            <a:r>
              <a:rPr lang="en-US" sz="2000" dirty="0"/>
              <a:t>Select the Page Layout tab</a:t>
            </a:r>
          </a:p>
          <a:p>
            <a:pPr lvl="1"/>
            <a:r>
              <a:rPr lang="en-US" sz="2000" dirty="0"/>
              <a:t>In Page Setup group click the Margins command</a:t>
            </a:r>
          </a:p>
          <a:p>
            <a:pPr lvl="1"/>
            <a:r>
              <a:rPr lang="en-US" sz="2000" dirty="0"/>
              <a:t>A list of Margins appears</a:t>
            </a:r>
          </a:p>
          <a:p>
            <a:pPr lvl="1"/>
            <a:r>
              <a:rPr lang="en-US" sz="2000" dirty="0"/>
              <a:t>Select the desired Margin with a left click</a:t>
            </a:r>
            <a:endParaRPr lang="en-US" sz="1600" dirty="0"/>
          </a:p>
        </p:txBody>
      </p:sp>
      <p:pic>
        <p:nvPicPr>
          <p:cNvPr id="6" name="Picture 5"/>
          <p:cNvPicPr>
            <a:picLocks noChangeAspect="1"/>
          </p:cNvPicPr>
          <p:nvPr/>
        </p:nvPicPr>
        <p:blipFill>
          <a:blip r:embed="rId2"/>
          <a:stretch>
            <a:fillRect/>
          </a:stretch>
        </p:blipFill>
        <p:spPr>
          <a:xfrm>
            <a:off x="7958724" y="1417853"/>
            <a:ext cx="3878372" cy="5346201"/>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44353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Insert Header and Footer in MS </a:t>
            </a:r>
            <a:r>
              <a:rPr lang="en-US" sz="4000" dirty="0" smtClean="0"/>
              <a:t>Word -</a:t>
            </a:r>
            <a:endParaRPr lang="en-US" sz="4000" dirty="0"/>
          </a:p>
        </p:txBody>
      </p:sp>
      <p:pic>
        <p:nvPicPr>
          <p:cNvPr id="4" name="Picture 3"/>
          <p:cNvPicPr>
            <a:picLocks noChangeAspect="1"/>
          </p:cNvPicPr>
          <p:nvPr/>
        </p:nvPicPr>
        <p:blipFill>
          <a:blip r:embed="rId2"/>
          <a:stretch>
            <a:fillRect/>
          </a:stretch>
        </p:blipFill>
        <p:spPr>
          <a:xfrm>
            <a:off x="7853819" y="1376753"/>
            <a:ext cx="4133589" cy="5248275"/>
          </a:xfrm>
          <a:prstGeom prst="rect">
            <a:avLst/>
          </a:prstGeom>
        </p:spPr>
      </p:pic>
      <p:sp>
        <p:nvSpPr>
          <p:cNvPr id="5" name="Text Placeholder 4"/>
          <p:cNvSpPr>
            <a:spLocks noGrp="1"/>
          </p:cNvSpPr>
          <p:nvPr>
            <p:ph sz="half" idx="1"/>
          </p:nvPr>
        </p:nvSpPr>
        <p:spPr>
          <a:xfrm>
            <a:off x="444672" y="1013368"/>
            <a:ext cx="11392424" cy="5412484"/>
          </a:xfrm>
        </p:spPr>
        <p:txBody>
          <a:bodyPr>
            <a:noAutofit/>
          </a:bodyPr>
          <a:lstStyle/>
          <a:p>
            <a:r>
              <a:rPr lang="en-US" sz="2400" dirty="0"/>
              <a:t>Header and Footer allow you to add additional information like dates, file names, page numbers at the top or bottom of your document. </a:t>
            </a:r>
            <a:endParaRPr lang="en-US" sz="2400" dirty="0" smtClean="0"/>
          </a:p>
          <a:p>
            <a:r>
              <a:rPr lang="en-US" sz="2400" dirty="0" smtClean="0"/>
              <a:t>The </a:t>
            </a:r>
            <a:r>
              <a:rPr lang="en-US" sz="2400" dirty="0"/>
              <a:t>basic steps to set up a header and footer are given </a:t>
            </a:r>
            <a:r>
              <a:rPr lang="en-US" sz="2400" dirty="0" smtClean="0"/>
              <a:t>below -</a:t>
            </a:r>
            <a:endParaRPr lang="en-US" sz="2400" dirty="0"/>
          </a:p>
          <a:p>
            <a:pPr lvl="1"/>
            <a:r>
              <a:rPr lang="en-US" sz="2000" dirty="0"/>
              <a:t>Select the Insert tab</a:t>
            </a:r>
          </a:p>
          <a:p>
            <a:pPr lvl="1"/>
            <a:r>
              <a:rPr lang="en-US" sz="2000" dirty="0"/>
              <a:t>Locate the Header &amp; Footer group</a:t>
            </a:r>
          </a:p>
          <a:p>
            <a:pPr lvl="1"/>
            <a:r>
              <a:rPr lang="en-US" sz="2000" dirty="0"/>
              <a:t>It shows Header and Footer commands</a:t>
            </a:r>
          </a:p>
          <a:p>
            <a:pPr lvl="1"/>
            <a:r>
              <a:rPr lang="en-US" sz="2000" dirty="0"/>
              <a:t>As required click either Header or Footer command</a:t>
            </a:r>
          </a:p>
          <a:p>
            <a:pPr lvl="1"/>
            <a:r>
              <a:rPr lang="en-US" sz="2000" dirty="0"/>
              <a:t>It displays a list of built in Header or Footer options</a:t>
            </a:r>
          </a:p>
          <a:p>
            <a:pPr lvl="1"/>
            <a:r>
              <a:rPr lang="en-US" sz="2000" dirty="0"/>
              <a:t>Select the desired option</a:t>
            </a:r>
          </a:p>
        </p:txBody>
      </p:sp>
      <p:pic>
        <p:nvPicPr>
          <p:cNvPr id="7" name="Picture 6"/>
          <p:cNvPicPr>
            <a:picLocks noChangeAspect="1"/>
          </p:cNvPicPr>
          <p:nvPr/>
        </p:nvPicPr>
        <p:blipFill>
          <a:blip r:embed="rId3"/>
          <a:stretch>
            <a:fillRect/>
          </a:stretch>
        </p:blipFill>
        <p:spPr>
          <a:xfrm>
            <a:off x="444672" y="5164473"/>
            <a:ext cx="7258835" cy="1360967"/>
          </a:xfrm>
          <a:prstGeom prst="rect">
            <a:avLst/>
          </a:prstGeom>
        </p:spPr>
      </p:pic>
    </p:spTree>
    <p:extLst>
      <p:ext uri="{BB962C8B-B14F-4D97-AF65-F5344CB8AC3E}">
        <p14:creationId xmlns:p14="http://schemas.microsoft.com/office/powerpoint/2010/main" val="22457732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Insert </a:t>
            </a:r>
            <a:r>
              <a:rPr lang="en-US" sz="4000" dirty="0" smtClean="0"/>
              <a:t>WordArt -</a:t>
            </a:r>
            <a:endParaRPr lang="en-US" sz="4000" dirty="0"/>
          </a:p>
        </p:txBody>
      </p:sp>
      <p:sp>
        <p:nvSpPr>
          <p:cNvPr id="5" name="Text Placeholder 4"/>
          <p:cNvSpPr>
            <a:spLocks noGrp="1"/>
          </p:cNvSpPr>
          <p:nvPr>
            <p:ph sz="half" idx="1"/>
          </p:nvPr>
        </p:nvSpPr>
        <p:spPr>
          <a:xfrm>
            <a:off x="444672" y="1013368"/>
            <a:ext cx="11392424" cy="5412484"/>
          </a:xfrm>
        </p:spPr>
        <p:txBody>
          <a:bodyPr>
            <a:noAutofit/>
          </a:bodyPr>
          <a:lstStyle/>
          <a:p>
            <a:r>
              <a:rPr lang="en-US" sz="2400" dirty="0"/>
              <a:t>Word Art is designed to allow you make your text more attractive; you can format your text to make it look like a picture and enhance its appearance in different ways. </a:t>
            </a:r>
            <a:endParaRPr lang="en-US" sz="2400" dirty="0" smtClean="0"/>
          </a:p>
          <a:p>
            <a:r>
              <a:rPr lang="en-US" sz="2400" dirty="0" smtClean="0"/>
              <a:t>The </a:t>
            </a:r>
            <a:r>
              <a:rPr lang="en-US" sz="2400" dirty="0"/>
              <a:t>steps to insert WordArt are given </a:t>
            </a:r>
            <a:r>
              <a:rPr lang="en-US" sz="2400" dirty="0" smtClean="0"/>
              <a:t>below -</a:t>
            </a:r>
            <a:endParaRPr lang="en-US" sz="2400" dirty="0"/>
          </a:p>
          <a:p>
            <a:pPr lvl="1"/>
            <a:r>
              <a:rPr lang="en-US" sz="2000" dirty="0"/>
              <a:t>Place the cursor where you want to insert WordArt</a:t>
            </a:r>
          </a:p>
          <a:p>
            <a:pPr lvl="1"/>
            <a:r>
              <a:rPr lang="en-US" sz="2000" dirty="0"/>
              <a:t>Select the Insert tab</a:t>
            </a:r>
          </a:p>
          <a:p>
            <a:pPr lvl="1"/>
            <a:r>
              <a:rPr lang="en-US" sz="2000" dirty="0"/>
              <a:t>In Text group click the 'WordArt' button</a:t>
            </a:r>
          </a:p>
          <a:p>
            <a:pPr lvl="1"/>
            <a:r>
              <a:rPr lang="en-US" sz="2000" dirty="0"/>
              <a:t>WordArt menu </a:t>
            </a:r>
            <a:r>
              <a:rPr lang="en-US" sz="2000" dirty="0" smtClean="0"/>
              <a:t>appears</a:t>
            </a:r>
          </a:p>
          <a:p>
            <a:pPr lvl="1"/>
            <a:r>
              <a:rPr lang="en-US" sz="2000" dirty="0"/>
              <a:t>Select the desired WordArt style</a:t>
            </a:r>
          </a:p>
          <a:p>
            <a:pPr lvl="1"/>
            <a:r>
              <a:rPr lang="en-US" sz="2000" dirty="0"/>
              <a:t>'Edit WordArt Text' dialog box appears</a:t>
            </a:r>
          </a:p>
          <a:p>
            <a:pPr lvl="1"/>
            <a:r>
              <a:rPr lang="en-US" sz="2000" dirty="0"/>
              <a:t>Type the text in text area and click </a:t>
            </a:r>
            <a:r>
              <a:rPr lang="en-US" sz="2000" dirty="0" smtClean="0"/>
              <a:t>OK</a:t>
            </a:r>
          </a:p>
        </p:txBody>
      </p:sp>
      <p:pic>
        <p:nvPicPr>
          <p:cNvPr id="3" name="Picture 2"/>
          <p:cNvPicPr>
            <a:picLocks noChangeAspect="1"/>
          </p:cNvPicPr>
          <p:nvPr/>
        </p:nvPicPr>
        <p:blipFill>
          <a:blip r:embed="rId2"/>
          <a:stretch>
            <a:fillRect/>
          </a:stretch>
        </p:blipFill>
        <p:spPr>
          <a:xfrm>
            <a:off x="6645318" y="1825211"/>
            <a:ext cx="5191778" cy="4452443"/>
          </a:xfrm>
          <a:prstGeom prst="rect">
            <a:avLst/>
          </a:prstGeom>
        </p:spPr>
      </p:pic>
      <p:pic>
        <p:nvPicPr>
          <p:cNvPr id="6" name="Picture 5"/>
          <p:cNvPicPr>
            <a:picLocks noChangeAspect="1"/>
          </p:cNvPicPr>
          <p:nvPr/>
        </p:nvPicPr>
        <p:blipFill>
          <a:blip r:embed="rId3"/>
          <a:stretch>
            <a:fillRect/>
          </a:stretch>
        </p:blipFill>
        <p:spPr>
          <a:xfrm>
            <a:off x="2061443" y="4562983"/>
            <a:ext cx="2704455" cy="2188545"/>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3107638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Insert Smart Art </a:t>
            </a:r>
            <a:r>
              <a:rPr lang="en-US" sz="4000" dirty="0" smtClean="0"/>
              <a:t>Graphics -</a:t>
            </a:r>
            <a:endParaRPr lang="en-US" sz="4000" dirty="0"/>
          </a:p>
        </p:txBody>
      </p:sp>
      <p:sp>
        <p:nvSpPr>
          <p:cNvPr id="5" name="Text Placeholder 4"/>
          <p:cNvSpPr>
            <a:spLocks noGrp="1"/>
          </p:cNvSpPr>
          <p:nvPr>
            <p:ph sz="half" idx="1"/>
          </p:nvPr>
        </p:nvSpPr>
        <p:spPr>
          <a:xfrm>
            <a:off x="457198" y="1013368"/>
            <a:ext cx="11392424" cy="5412484"/>
          </a:xfrm>
        </p:spPr>
        <p:txBody>
          <a:bodyPr>
            <a:noAutofit/>
          </a:bodyPr>
          <a:lstStyle/>
          <a:p>
            <a:r>
              <a:rPr lang="en-US" sz="2400" dirty="0"/>
              <a:t>You can insert Smart Art Graphics in your document to effectively communicate your message. </a:t>
            </a:r>
            <a:endParaRPr lang="en-US" sz="2400" dirty="0" smtClean="0"/>
          </a:p>
          <a:p>
            <a:r>
              <a:rPr lang="en-US" sz="2400" dirty="0" smtClean="0"/>
              <a:t>You </a:t>
            </a:r>
            <a:r>
              <a:rPr lang="en-US" sz="2400" dirty="0"/>
              <a:t>can insert a process flow, a relationship or an organization hierarchy. </a:t>
            </a:r>
            <a:endParaRPr lang="en-US" sz="2400" dirty="0" smtClean="0"/>
          </a:p>
          <a:p>
            <a:r>
              <a:rPr lang="en-US" sz="2400" dirty="0" smtClean="0"/>
              <a:t>The </a:t>
            </a:r>
            <a:r>
              <a:rPr lang="en-US" sz="2400" dirty="0"/>
              <a:t>steps to insert smart art graphics are given </a:t>
            </a:r>
            <a:r>
              <a:rPr lang="en-US" sz="2400" dirty="0" smtClean="0"/>
              <a:t>below -</a:t>
            </a:r>
            <a:endParaRPr lang="en-US" sz="2400" dirty="0"/>
          </a:p>
          <a:p>
            <a:pPr lvl="1"/>
            <a:r>
              <a:rPr lang="en-US" sz="2000" dirty="0"/>
              <a:t>Place the cursor in the document where you want to insert graphics</a:t>
            </a:r>
          </a:p>
          <a:p>
            <a:pPr lvl="1"/>
            <a:r>
              <a:rPr lang="en-US" sz="2000" dirty="0"/>
              <a:t>Select the Insert tab</a:t>
            </a:r>
          </a:p>
          <a:p>
            <a:pPr lvl="1"/>
            <a:r>
              <a:rPr lang="en-US" sz="2000" dirty="0"/>
              <a:t>In Illustrations group select the 'Smart Art' </a:t>
            </a:r>
            <a:r>
              <a:rPr lang="en-US" sz="2000" dirty="0" smtClean="0"/>
              <a:t>command</a:t>
            </a:r>
          </a:p>
          <a:p>
            <a:pPr lvl="1"/>
            <a:r>
              <a:rPr lang="en-US" sz="2000" dirty="0"/>
              <a:t>On left side, a dialog box appears with list of categories</a:t>
            </a:r>
          </a:p>
          <a:p>
            <a:pPr lvl="1"/>
            <a:r>
              <a:rPr lang="en-US" sz="2000" dirty="0"/>
              <a:t>In the center you will see the illustrations available in a category</a:t>
            </a:r>
          </a:p>
          <a:p>
            <a:pPr lvl="1"/>
            <a:r>
              <a:rPr lang="en-US" sz="2000" dirty="0"/>
              <a:t>Select the desired illustration and click Ok</a:t>
            </a:r>
            <a:endParaRPr lang="en-US" sz="2000" dirty="0"/>
          </a:p>
        </p:txBody>
      </p:sp>
      <p:pic>
        <p:nvPicPr>
          <p:cNvPr id="4" name="Picture 3"/>
          <p:cNvPicPr>
            <a:picLocks noChangeAspect="1"/>
          </p:cNvPicPr>
          <p:nvPr/>
        </p:nvPicPr>
        <p:blipFill>
          <a:blip r:embed="rId2"/>
          <a:stretch>
            <a:fillRect/>
          </a:stretch>
        </p:blipFill>
        <p:spPr>
          <a:xfrm>
            <a:off x="2098106" y="4742079"/>
            <a:ext cx="7484303" cy="2009450"/>
          </a:xfrm>
          <a:prstGeom prst="rect">
            <a:avLst/>
          </a:prstGeom>
        </p:spPr>
      </p:pic>
    </p:spTree>
    <p:extLst>
      <p:ext uri="{BB962C8B-B14F-4D97-AF65-F5344CB8AC3E}">
        <p14:creationId xmlns:p14="http://schemas.microsoft.com/office/powerpoint/2010/main" val="27297264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51592" y="733799"/>
            <a:ext cx="10131767" cy="5566792"/>
          </a:xfrm>
          <a:prstGeom prst="rect">
            <a:avLst/>
          </a:prstGeom>
          <a:ln w="127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3498561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3" y="239865"/>
            <a:ext cx="11023557" cy="574327"/>
          </a:xfrm>
        </p:spPr>
        <p:txBody>
          <a:bodyPr>
            <a:noAutofit/>
          </a:bodyPr>
          <a:lstStyle/>
          <a:p>
            <a:r>
              <a:rPr lang="en-US" sz="4000" dirty="0"/>
              <a:t>How to Insert Picture in </a:t>
            </a:r>
            <a:r>
              <a:rPr lang="en-US" sz="4000" dirty="0" smtClean="0"/>
              <a:t>Document -</a:t>
            </a:r>
            <a:endParaRPr lang="en-US" sz="4000" dirty="0"/>
          </a:p>
        </p:txBody>
      </p:sp>
      <p:sp>
        <p:nvSpPr>
          <p:cNvPr id="5" name="Text Placeholder 4"/>
          <p:cNvSpPr>
            <a:spLocks noGrp="1"/>
          </p:cNvSpPr>
          <p:nvPr>
            <p:ph sz="half" idx="1"/>
          </p:nvPr>
        </p:nvSpPr>
        <p:spPr>
          <a:xfrm>
            <a:off x="457198" y="1013368"/>
            <a:ext cx="11392424" cy="5412484"/>
          </a:xfrm>
        </p:spPr>
        <p:txBody>
          <a:bodyPr>
            <a:noAutofit/>
          </a:bodyPr>
          <a:lstStyle/>
          <a:p>
            <a:r>
              <a:rPr lang="en-US" sz="2400" dirty="0"/>
              <a:t>Pictures make our text more attractive and readable. </a:t>
            </a:r>
            <a:endParaRPr lang="en-US" sz="2400" dirty="0" smtClean="0"/>
          </a:p>
          <a:p>
            <a:r>
              <a:rPr lang="en-US" sz="2400" dirty="0" smtClean="0"/>
              <a:t>You </a:t>
            </a:r>
            <a:r>
              <a:rPr lang="en-US" sz="2400" dirty="0"/>
              <a:t>can insert relevant pictures in your text by following these </a:t>
            </a:r>
            <a:r>
              <a:rPr lang="en-US" sz="2400" dirty="0" smtClean="0"/>
              <a:t>steps -</a:t>
            </a:r>
            <a:endParaRPr lang="en-US" sz="2400" dirty="0"/>
          </a:p>
          <a:p>
            <a:pPr lvl="1"/>
            <a:r>
              <a:rPr lang="en-US" sz="2000" dirty="0"/>
              <a:t>Place the cursor where you want to insert the picture</a:t>
            </a:r>
          </a:p>
          <a:p>
            <a:pPr lvl="1"/>
            <a:r>
              <a:rPr lang="en-US" sz="2000" dirty="0"/>
              <a:t>Select the Insert tab on Ribbon</a:t>
            </a:r>
          </a:p>
          <a:p>
            <a:pPr lvl="1"/>
            <a:r>
              <a:rPr lang="en-US" sz="2000" dirty="0"/>
              <a:t>In Illustrations group click the Picture </a:t>
            </a:r>
            <a:r>
              <a:rPr lang="en-US" sz="2000" dirty="0" smtClean="0"/>
              <a:t>command</a:t>
            </a:r>
          </a:p>
          <a:p>
            <a:pPr lvl="1"/>
            <a:r>
              <a:rPr lang="en-US" sz="2000" dirty="0"/>
              <a:t>It displays 'Insert Picture' dialog box</a:t>
            </a:r>
          </a:p>
          <a:p>
            <a:pPr lvl="1"/>
            <a:r>
              <a:rPr lang="en-US" sz="2000" dirty="0"/>
              <a:t>Select the desired image</a:t>
            </a:r>
          </a:p>
          <a:p>
            <a:pPr lvl="1"/>
            <a:r>
              <a:rPr lang="en-US" sz="2000" dirty="0"/>
              <a:t>Click Insert to insert the picture</a:t>
            </a:r>
            <a:endParaRPr lang="en-US" sz="2000" dirty="0"/>
          </a:p>
        </p:txBody>
      </p:sp>
      <p:pic>
        <p:nvPicPr>
          <p:cNvPr id="6" name="Picture 5"/>
          <p:cNvPicPr>
            <a:picLocks noChangeAspect="1"/>
          </p:cNvPicPr>
          <p:nvPr/>
        </p:nvPicPr>
        <p:blipFill>
          <a:blip r:embed="rId2"/>
          <a:stretch>
            <a:fillRect/>
          </a:stretch>
        </p:blipFill>
        <p:spPr>
          <a:xfrm>
            <a:off x="132174" y="4083484"/>
            <a:ext cx="5933554" cy="1828800"/>
          </a:xfrm>
          <a:prstGeom prst="rect">
            <a:avLst/>
          </a:prstGeom>
          <a:solidFill>
            <a:srgbClr val="000000">
              <a:shade val="95000"/>
            </a:srgbClr>
          </a:solidFill>
          <a:ln w="12700" cap="sq">
            <a:solidFill>
              <a:srgbClr val="000000"/>
            </a:solidFill>
            <a:miter lim="800000"/>
          </a:ln>
          <a:effectLst>
            <a:outerShdw blurRad="254000" dist="190500" dir="2700000" sy="90000" algn="bl" rotWithShape="0">
              <a:srgbClr val="000000">
                <a:alpha val="40000"/>
              </a:srgbClr>
            </a:outerShdw>
          </a:effectLst>
        </p:spPr>
      </p:pic>
      <p:pic>
        <p:nvPicPr>
          <p:cNvPr id="7" name="Picture 6"/>
          <p:cNvPicPr>
            <a:picLocks noChangeAspect="1"/>
          </p:cNvPicPr>
          <p:nvPr/>
        </p:nvPicPr>
        <p:blipFill>
          <a:blip r:embed="rId3"/>
          <a:stretch>
            <a:fillRect/>
          </a:stretch>
        </p:blipFill>
        <p:spPr>
          <a:xfrm>
            <a:off x="6216040" y="2244181"/>
            <a:ext cx="5783894" cy="4380847"/>
          </a:xfrm>
          <a:prstGeom prst="rect">
            <a:avLst/>
          </a:prstGeom>
          <a:ln w="12700" cap="sq">
            <a:solidFill>
              <a:srgbClr val="000000"/>
            </a:solidFill>
            <a:miter lim="800000"/>
          </a:ln>
          <a:effectLst>
            <a:outerShdw blurRad="57150" dist="50800" dir="2700000" algn="tl" rotWithShape="0">
              <a:srgbClr val="000000">
                <a:alpha val="40000"/>
              </a:srgbClr>
            </a:outerShdw>
          </a:effectLst>
        </p:spPr>
      </p:pic>
    </p:spTree>
    <p:extLst>
      <p:ext uri="{BB962C8B-B14F-4D97-AF65-F5344CB8AC3E}">
        <p14:creationId xmlns:p14="http://schemas.microsoft.com/office/powerpoint/2010/main" val="4470473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4" y="302494"/>
            <a:ext cx="11774465" cy="511697"/>
          </a:xfrm>
        </p:spPr>
        <p:txBody>
          <a:bodyPr>
            <a:normAutofit fontScale="90000"/>
          </a:bodyPr>
          <a:lstStyle/>
          <a:p>
            <a:r>
              <a:rPr lang="en-US" dirty="0" smtClean="0"/>
              <a:t>Assignment - 1</a:t>
            </a:r>
            <a:endParaRPr lang="en-US" dirty="0"/>
          </a:p>
        </p:txBody>
      </p:sp>
      <p:sp>
        <p:nvSpPr>
          <p:cNvPr id="3" name="Content Placeholder 2"/>
          <p:cNvSpPr>
            <a:spLocks noGrp="1"/>
          </p:cNvSpPr>
          <p:nvPr>
            <p:ph idx="1"/>
          </p:nvPr>
        </p:nvSpPr>
        <p:spPr>
          <a:xfrm>
            <a:off x="237994" y="1274480"/>
            <a:ext cx="11774465" cy="4351338"/>
          </a:xfrm>
        </p:spPr>
        <p:txBody>
          <a:bodyPr>
            <a:normAutofit/>
          </a:bodyPr>
          <a:lstStyle/>
          <a:p>
            <a:pPr marL="0" indent="0">
              <a:buNone/>
            </a:pPr>
            <a:r>
              <a:rPr lang="en-US" sz="2400" dirty="0" smtClean="0"/>
              <a:t>Create </a:t>
            </a:r>
            <a:r>
              <a:rPr lang="en-US" sz="2400" dirty="0"/>
              <a:t>a document in Word on a topic of your choice. </a:t>
            </a:r>
            <a:endParaRPr lang="en-US" sz="2400" dirty="0" smtClean="0"/>
          </a:p>
          <a:p>
            <a:pPr>
              <a:buFont typeface="Wingdings" panose="05000000000000000000" pitchFamily="2" charset="2"/>
              <a:buChar char="§"/>
            </a:pPr>
            <a:r>
              <a:rPr lang="en-US" sz="2400" dirty="0" smtClean="0"/>
              <a:t>Format </a:t>
            </a:r>
            <a:r>
              <a:rPr lang="en-US" sz="2400" dirty="0"/>
              <a:t>the document with various fonts (minimum 12, maximum 15) and margins (minimum 2, maximum 4).</a:t>
            </a:r>
          </a:p>
          <a:p>
            <a:pPr>
              <a:buFont typeface="Wingdings" panose="05000000000000000000" pitchFamily="2" charset="2"/>
              <a:buChar char="§"/>
            </a:pPr>
            <a:r>
              <a:rPr lang="en-US" sz="2400" dirty="0"/>
              <a:t>The document should </a:t>
            </a:r>
            <a:r>
              <a:rPr lang="en-US" sz="2400" dirty="0" smtClean="0"/>
              <a:t>include -</a:t>
            </a:r>
          </a:p>
          <a:p>
            <a:pPr marL="457200" lvl="1" indent="0">
              <a:buNone/>
            </a:pPr>
            <a:r>
              <a:rPr lang="en-US" dirty="0" smtClean="0"/>
              <a:t>a</a:t>
            </a:r>
            <a:r>
              <a:rPr lang="en-US" dirty="0"/>
              <a:t>) A bulleted or numbered list</a:t>
            </a:r>
          </a:p>
          <a:p>
            <a:pPr marL="457200" lvl="1" indent="0">
              <a:buNone/>
            </a:pPr>
            <a:r>
              <a:rPr lang="en-US" dirty="0" smtClean="0"/>
              <a:t>b</a:t>
            </a:r>
            <a:r>
              <a:rPr lang="en-US" dirty="0"/>
              <a:t>) A table containing name, address, basic pay, department as column heading</a:t>
            </a:r>
          </a:p>
          <a:p>
            <a:pPr marL="457200" lvl="1" indent="0">
              <a:buNone/>
            </a:pPr>
            <a:r>
              <a:rPr lang="en-US" dirty="0" smtClean="0"/>
              <a:t>c</a:t>
            </a:r>
            <a:r>
              <a:rPr lang="en-US" dirty="0"/>
              <a:t>) A picture of lion using clip art gallery</a:t>
            </a:r>
          </a:p>
          <a:p>
            <a:pPr marL="457200" lvl="1" indent="0">
              <a:buNone/>
            </a:pPr>
            <a:r>
              <a:rPr lang="en-US" dirty="0" smtClean="0"/>
              <a:t>d</a:t>
            </a:r>
            <a:r>
              <a:rPr lang="en-US" dirty="0"/>
              <a:t>) An example of word art</a:t>
            </a:r>
          </a:p>
          <a:p>
            <a:pPr marL="457200" lvl="1" indent="0">
              <a:buNone/>
            </a:pPr>
            <a:r>
              <a:rPr lang="en-US" dirty="0" smtClean="0"/>
              <a:t>e) A </a:t>
            </a:r>
            <a:r>
              <a:rPr lang="en-US" dirty="0"/>
              <a:t>header with student name &amp; date</a:t>
            </a:r>
          </a:p>
          <a:p>
            <a:pPr marL="457200" lvl="1" indent="0">
              <a:buNone/>
            </a:pPr>
            <a:r>
              <a:rPr lang="en-US" dirty="0" smtClean="0"/>
              <a:t>f) </a:t>
            </a:r>
            <a:r>
              <a:rPr lang="en-US" dirty="0"/>
              <a:t>A footer with pagination</a:t>
            </a:r>
          </a:p>
        </p:txBody>
      </p:sp>
    </p:spTree>
    <p:extLst>
      <p:ext uri="{BB962C8B-B14F-4D97-AF65-F5344CB8AC3E}">
        <p14:creationId xmlns:p14="http://schemas.microsoft.com/office/powerpoint/2010/main" val="17630008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4" y="302494"/>
            <a:ext cx="11774465" cy="511697"/>
          </a:xfrm>
        </p:spPr>
        <p:txBody>
          <a:bodyPr>
            <a:normAutofit fontScale="90000"/>
          </a:bodyPr>
          <a:lstStyle/>
          <a:p>
            <a:r>
              <a:rPr lang="en-US" dirty="0" smtClean="0"/>
              <a:t>Assignment - 2</a:t>
            </a:r>
            <a:endParaRPr lang="en-US" dirty="0"/>
          </a:p>
        </p:txBody>
      </p:sp>
      <p:sp>
        <p:nvSpPr>
          <p:cNvPr id="3" name="Content Placeholder 2"/>
          <p:cNvSpPr>
            <a:spLocks noGrp="1"/>
          </p:cNvSpPr>
          <p:nvPr>
            <p:ph idx="1"/>
          </p:nvPr>
        </p:nvSpPr>
        <p:spPr>
          <a:xfrm>
            <a:off x="237994" y="1274479"/>
            <a:ext cx="11774465" cy="5389367"/>
          </a:xfrm>
        </p:spPr>
        <p:txBody>
          <a:bodyPr>
            <a:normAutofit fontScale="92500" lnSpcReduction="10000"/>
          </a:bodyPr>
          <a:lstStyle/>
          <a:p>
            <a:pPr marL="0" indent="0">
              <a:buNone/>
            </a:pPr>
            <a:r>
              <a:rPr lang="en-US" sz="2400" dirty="0"/>
              <a:t>Create a document with the text given below and </a:t>
            </a:r>
            <a:r>
              <a:rPr lang="en-US" sz="2400" b="1" dirty="0">
                <a:solidFill>
                  <a:srgbClr val="FF0000"/>
                </a:solidFill>
                <a:effectLst>
                  <a:outerShdw blurRad="38100" dist="38100" dir="2700000" algn="tl">
                    <a:srgbClr val="000000">
                      <a:alpha val="43137"/>
                    </a:srgbClr>
                  </a:outerShdw>
                </a:effectLst>
              </a:rPr>
              <a:t>save it as </a:t>
            </a:r>
            <a:r>
              <a:rPr lang="en-US" sz="2400" b="1" dirty="0" smtClean="0">
                <a:solidFill>
                  <a:srgbClr val="FF0000"/>
                </a:solidFill>
                <a:effectLst>
                  <a:outerShdw blurRad="38100" dist="38100" dir="2700000" algn="tl">
                    <a:srgbClr val="000000">
                      <a:alpha val="43137"/>
                    </a:srgbClr>
                  </a:outerShdw>
                </a:effectLst>
              </a:rPr>
              <a:t>First.Doc</a:t>
            </a:r>
          </a:p>
          <a:p>
            <a:pPr marL="0" indent="0">
              <a:buNone/>
            </a:pPr>
            <a:endParaRPr lang="en-US" sz="2400" b="1" dirty="0" smtClean="0">
              <a:solidFill>
                <a:srgbClr val="FF0000"/>
              </a:solidFill>
              <a:effectLst>
                <a:outerShdw blurRad="38100" dist="38100" dir="2700000" algn="tl">
                  <a:srgbClr val="000000">
                    <a:alpha val="43137"/>
                  </a:srgbClr>
                </a:outerShdw>
              </a:effectLst>
            </a:endParaRPr>
          </a:p>
          <a:p>
            <a:pPr algn="just">
              <a:buFont typeface="Wingdings" panose="05000000000000000000" pitchFamily="2" charset="2"/>
              <a:buChar char="§"/>
            </a:pPr>
            <a:r>
              <a:rPr lang="en-US" sz="2600" b="1" dirty="0" smtClean="0">
                <a:solidFill>
                  <a:srgbClr val="002060"/>
                </a:solidFill>
                <a:effectLst>
                  <a:outerShdw blurRad="38100" dist="38100" dir="2700000" algn="tl">
                    <a:srgbClr val="000000">
                      <a:alpha val="43137"/>
                    </a:srgbClr>
                  </a:outerShdw>
                </a:effectLst>
              </a:rPr>
              <a:t>A </a:t>
            </a:r>
            <a:r>
              <a:rPr lang="en-US" sz="2600" b="1" dirty="0">
                <a:solidFill>
                  <a:srgbClr val="002060"/>
                </a:solidFill>
                <a:effectLst>
                  <a:outerShdw blurRad="38100" dist="38100" dir="2700000" algn="tl">
                    <a:srgbClr val="000000">
                      <a:alpha val="43137"/>
                    </a:srgbClr>
                  </a:outerShdw>
                </a:effectLst>
              </a:rPr>
              <a:t>Read only Memory is a memory unit that performs the read operation only, it does not have a write capability. This implies that binary information stored in a ROM is made permanent during the hardware production of the unit and cannot be altered by writing different words into it. Whereas a RAM is a general-purpose device whose contents can be altered during the computational process, a ROM is restricted to reading words that are permanently stored with in the unit. The binary information to be stored, specified by the designer, is then embedded in the unit to form the required interconnection pattern.</a:t>
            </a:r>
            <a:r>
              <a:rPr lang="en-US" sz="2600" b="1" dirty="0">
                <a:solidFill>
                  <a:srgbClr val="002060"/>
                </a:solidFill>
                <a:effectLst>
                  <a:outerShdw blurRad="38100" dist="38100" dir="2700000" algn="tl">
                    <a:srgbClr val="000000">
                      <a:alpha val="43137"/>
                    </a:srgbClr>
                  </a:outerShdw>
                </a:effectLst>
              </a:rPr>
              <a:t/>
            </a:r>
            <a:br>
              <a:rPr lang="en-US" sz="2600" b="1" dirty="0">
                <a:solidFill>
                  <a:srgbClr val="002060"/>
                </a:solidFill>
                <a:effectLst>
                  <a:outerShdw blurRad="38100" dist="38100" dir="2700000" algn="tl">
                    <a:srgbClr val="000000">
                      <a:alpha val="43137"/>
                    </a:srgbClr>
                  </a:outerShdw>
                </a:effectLst>
              </a:rPr>
            </a:br>
            <a:endParaRPr lang="en-US" sz="2600" b="1" dirty="0" smtClean="0">
              <a:solidFill>
                <a:srgbClr val="002060"/>
              </a:solidFill>
              <a:effectLst>
                <a:outerShdw blurRad="38100" dist="38100" dir="2700000" algn="tl">
                  <a:srgbClr val="000000">
                    <a:alpha val="43137"/>
                  </a:srgbClr>
                </a:outerShdw>
              </a:effectLst>
            </a:endParaRPr>
          </a:p>
          <a:p>
            <a:pPr algn="just">
              <a:buFont typeface="Wingdings" panose="05000000000000000000" pitchFamily="2" charset="2"/>
              <a:buChar char="§"/>
            </a:pPr>
            <a:endParaRPr lang="en-US" sz="2200" b="1" dirty="0" smtClean="0">
              <a:solidFill>
                <a:srgbClr val="002060"/>
              </a:solidFill>
              <a:effectLst>
                <a:outerShdw blurRad="38100" dist="38100" dir="2700000" algn="tl">
                  <a:srgbClr val="000000">
                    <a:alpha val="43137"/>
                  </a:srgbClr>
                </a:outerShdw>
              </a:effectLst>
            </a:endParaRPr>
          </a:p>
          <a:p>
            <a:pPr>
              <a:buFont typeface="Wingdings" panose="05000000000000000000" pitchFamily="2" charset="2"/>
              <a:buChar char="§"/>
            </a:pPr>
            <a:r>
              <a:rPr lang="en-US" sz="2400" dirty="0" smtClean="0"/>
              <a:t>Do </a:t>
            </a:r>
            <a:r>
              <a:rPr lang="en-US" sz="2400" dirty="0"/>
              <a:t>the following</a:t>
            </a:r>
            <a:r>
              <a:rPr lang="en-US" sz="2400" dirty="0"/>
              <a:t/>
            </a:r>
            <a:br>
              <a:rPr lang="en-US" sz="2400" dirty="0"/>
            </a:br>
            <a:r>
              <a:rPr lang="en-US" sz="2400" dirty="0"/>
              <a:t>       a) Count the occurrences of the word “ROM” in the above document</a:t>
            </a:r>
            <a:r>
              <a:rPr lang="en-US" sz="2400" dirty="0" smtClean="0"/>
              <a:t>.</a:t>
            </a:r>
            <a:r>
              <a:rPr lang="en-US" sz="2400" dirty="0"/>
              <a:t/>
            </a:r>
            <a:br>
              <a:rPr lang="en-US" sz="2400" dirty="0"/>
            </a:br>
            <a:r>
              <a:rPr lang="en-US" sz="2400" dirty="0"/>
              <a:t>       b) Replace ROM with Read Only Memory in the entire document</a:t>
            </a:r>
            <a:r>
              <a:rPr lang="en-US" sz="2400" dirty="0"/>
              <a:t/>
            </a:r>
            <a:br>
              <a:rPr lang="en-US" sz="2400" dirty="0"/>
            </a:br>
            <a:r>
              <a:rPr lang="en-US" sz="2400" dirty="0"/>
              <a:t>       c) Underline the text Read Only Memory</a:t>
            </a:r>
            <a:r>
              <a:rPr lang="en-US" sz="2400" dirty="0"/>
              <a:t/>
            </a:r>
            <a:br>
              <a:rPr lang="en-US" sz="2400" dirty="0"/>
            </a:br>
            <a:r>
              <a:rPr lang="en-US" sz="2400" dirty="0"/>
              <a:t>       d) Make an auto correct entry for ROM and it should be replaced by Read Only Memory</a:t>
            </a:r>
            <a:endParaRPr lang="en-US" dirty="0"/>
          </a:p>
        </p:txBody>
      </p:sp>
    </p:spTree>
    <p:extLst>
      <p:ext uri="{BB962C8B-B14F-4D97-AF65-F5344CB8AC3E}">
        <p14:creationId xmlns:p14="http://schemas.microsoft.com/office/powerpoint/2010/main" val="7672081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099" y="365125"/>
            <a:ext cx="11699309" cy="549275"/>
          </a:xfrm>
        </p:spPr>
        <p:txBody>
          <a:bodyPr>
            <a:normAutofit fontScale="90000"/>
          </a:bodyPr>
          <a:lstStyle/>
          <a:p>
            <a:r>
              <a:rPr lang="en-US" dirty="0" smtClean="0"/>
              <a:t>Assignment – 3 &amp; 4</a:t>
            </a:r>
            <a:endParaRPr lang="en-US" dirty="0"/>
          </a:p>
        </p:txBody>
      </p:sp>
      <p:sp>
        <p:nvSpPr>
          <p:cNvPr id="3" name="Content Placeholder 2"/>
          <p:cNvSpPr>
            <a:spLocks noGrp="1"/>
          </p:cNvSpPr>
          <p:nvPr>
            <p:ph sz="half" idx="1"/>
          </p:nvPr>
        </p:nvSpPr>
        <p:spPr>
          <a:xfrm>
            <a:off x="288098" y="1149219"/>
            <a:ext cx="5774499" cy="4662858"/>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200" dirty="0"/>
              <a:t>Use </a:t>
            </a:r>
            <a:r>
              <a:rPr lang="en-US" sz="2200" b="1" dirty="0">
                <a:solidFill>
                  <a:srgbClr val="FF0000"/>
                </a:solidFill>
                <a:effectLst>
                  <a:outerShdw blurRad="38100" dist="38100" dir="2700000" algn="tl">
                    <a:srgbClr val="000000">
                      <a:alpha val="43137"/>
                    </a:srgbClr>
                  </a:outerShdw>
                </a:effectLst>
              </a:rPr>
              <a:t>first.doc</a:t>
            </a:r>
            <a:r>
              <a:rPr lang="en-US" sz="2200" dirty="0"/>
              <a:t> to perform the following </a:t>
            </a:r>
            <a:r>
              <a:rPr lang="en-US" sz="2200" dirty="0" smtClean="0"/>
              <a:t>operations –</a:t>
            </a:r>
          </a:p>
          <a:p>
            <a:pPr marL="0" indent="0">
              <a:buNone/>
            </a:pPr>
            <a:endParaRPr lang="en-US" sz="2200" dirty="0" smtClean="0"/>
          </a:p>
          <a:p>
            <a:pPr>
              <a:buFont typeface="Wingdings" panose="05000000000000000000" pitchFamily="2" charset="2"/>
              <a:buChar char="§"/>
            </a:pPr>
            <a:r>
              <a:rPr lang="en-US" sz="2200" dirty="0" smtClean="0"/>
              <a:t>Make </a:t>
            </a:r>
            <a:r>
              <a:rPr lang="en-US" sz="2200" dirty="0"/>
              <a:t>the first line of document bold</a:t>
            </a:r>
          </a:p>
          <a:p>
            <a:pPr>
              <a:buFont typeface="Wingdings" panose="05000000000000000000" pitchFamily="2" charset="2"/>
              <a:buChar char="§"/>
            </a:pPr>
            <a:r>
              <a:rPr lang="en-US" sz="2200" dirty="0" smtClean="0"/>
              <a:t>Make </a:t>
            </a:r>
            <a:r>
              <a:rPr lang="en-US" sz="2200" dirty="0"/>
              <a:t>the second line italic</a:t>
            </a:r>
          </a:p>
          <a:p>
            <a:pPr>
              <a:buFont typeface="Wingdings" panose="05000000000000000000" pitchFamily="2" charset="2"/>
              <a:buChar char="§"/>
            </a:pPr>
            <a:r>
              <a:rPr lang="en-US" sz="2200" dirty="0" smtClean="0"/>
              <a:t>Underline </a:t>
            </a:r>
            <a:r>
              <a:rPr lang="en-US" sz="2200" dirty="0"/>
              <a:t>the third line</a:t>
            </a:r>
          </a:p>
          <a:p>
            <a:pPr>
              <a:buFont typeface="Wingdings" panose="05000000000000000000" pitchFamily="2" charset="2"/>
              <a:buChar char="§"/>
            </a:pPr>
            <a:r>
              <a:rPr lang="en-US" sz="2200" dirty="0" smtClean="0"/>
              <a:t>Align </a:t>
            </a:r>
            <a:r>
              <a:rPr lang="en-US" sz="2200" dirty="0"/>
              <a:t>the fourth line to center</a:t>
            </a:r>
          </a:p>
          <a:p>
            <a:pPr>
              <a:buFont typeface="Wingdings" panose="05000000000000000000" pitchFamily="2" charset="2"/>
              <a:buChar char="§"/>
            </a:pPr>
            <a:r>
              <a:rPr lang="en-US" sz="2200" dirty="0" smtClean="0"/>
              <a:t>Make </a:t>
            </a:r>
            <a:r>
              <a:rPr lang="en-US" sz="2200" dirty="0"/>
              <a:t>the font color of first line as red</a:t>
            </a:r>
          </a:p>
          <a:p>
            <a:pPr>
              <a:buFont typeface="Wingdings" panose="05000000000000000000" pitchFamily="2" charset="2"/>
              <a:buChar char="§"/>
            </a:pPr>
            <a:r>
              <a:rPr lang="en-US" sz="2200" dirty="0" smtClean="0"/>
              <a:t>Change </a:t>
            </a:r>
            <a:r>
              <a:rPr lang="en-US" sz="2200" dirty="0"/>
              <a:t>the font style of fifth line to Arial</a:t>
            </a:r>
          </a:p>
          <a:p>
            <a:pPr>
              <a:buFont typeface="Wingdings" panose="05000000000000000000" pitchFamily="2" charset="2"/>
              <a:buChar char="§"/>
            </a:pPr>
            <a:r>
              <a:rPr lang="en-US" sz="2200" dirty="0" smtClean="0"/>
              <a:t>Change </a:t>
            </a:r>
            <a:r>
              <a:rPr lang="en-US" sz="2200" dirty="0"/>
              <a:t>the second line to 18 points</a:t>
            </a:r>
          </a:p>
          <a:p>
            <a:pPr>
              <a:buFont typeface="Wingdings" panose="05000000000000000000" pitchFamily="2" charset="2"/>
              <a:buChar char="§"/>
            </a:pPr>
            <a:r>
              <a:rPr lang="en-US" sz="2200" dirty="0" smtClean="0"/>
              <a:t>Insert </a:t>
            </a:r>
            <a:r>
              <a:rPr lang="en-US" sz="2200" dirty="0"/>
              <a:t>the date &amp; time at the start of document</a:t>
            </a:r>
          </a:p>
        </p:txBody>
      </p:sp>
      <p:sp>
        <p:nvSpPr>
          <p:cNvPr id="4" name="Content Placeholder 3"/>
          <p:cNvSpPr>
            <a:spLocks noGrp="1"/>
          </p:cNvSpPr>
          <p:nvPr>
            <p:ph sz="half" idx="2"/>
          </p:nvPr>
        </p:nvSpPr>
        <p:spPr>
          <a:xfrm>
            <a:off x="6162806" y="1149219"/>
            <a:ext cx="5757796" cy="4662858"/>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sz="2200" dirty="0"/>
              <a:t>Use the document earlier saved and perform the page setting as </a:t>
            </a:r>
            <a:r>
              <a:rPr lang="en-US" sz="2200" dirty="0" smtClean="0"/>
              <a:t>follows –</a:t>
            </a:r>
          </a:p>
          <a:p>
            <a:pPr marL="0" indent="0">
              <a:buNone/>
            </a:pPr>
            <a:endParaRPr lang="en-US" sz="2200" dirty="0"/>
          </a:p>
          <a:p>
            <a:pPr>
              <a:buFont typeface="Wingdings" panose="05000000000000000000" pitchFamily="2" charset="2"/>
              <a:buChar char="§"/>
            </a:pPr>
            <a:r>
              <a:rPr lang="en-US" sz="2200" dirty="0" smtClean="0"/>
              <a:t>Top </a:t>
            </a:r>
            <a:r>
              <a:rPr lang="en-US" sz="2200" dirty="0"/>
              <a:t>Margin </a:t>
            </a:r>
            <a:r>
              <a:rPr lang="en-US" sz="2200" dirty="0" smtClean="0"/>
              <a:t>1.3”</a:t>
            </a:r>
          </a:p>
          <a:p>
            <a:pPr>
              <a:buFont typeface="Wingdings" panose="05000000000000000000" pitchFamily="2" charset="2"/>
              <a:buChar char="§"/>
            </a:pPr>
            <a:r>
              <a:rPr lang="en-US" sz="2200" dirty="0" smtClean="0"/>
              <a:t>Bottom </a:t>
            </a:r>
            <a:r>
              <a:rPr lang="en-US" sz="2200" dirty="0"/>
              <a:t>margin 1.4”</a:t>
            </a:r>
          </a:p>
          <a:p>
            <a:pPr>
              <a:buFont typeface="Wingdings" panose="05000000000000000000" pitchFamily="2" charset="2"/>
              <a:buChar char="§"/>
            </a:pPr>
            <a:r>
              <a:rPr lang="en-US" sz="2200" dirty="0" smtClean="0"/>
              <a:t>Left </a:t>
            </a:r>
            <a:r>
              <a:rPr lang="en-US" sz="2200" dirty="0"/>
              <a:t>margin 1.30”</a:t>
            </a:r>
          </a:p>
          <a:p>
            <a:pPr>
              <a:buFont typeface="Wingdings" panose="05000000000000000000" pitchFamily="2" charset="2"/>
              <a:buChar char="§"/>
            </a:pPr>
            <a:r>
              <a:rPr lang="en-US" sz="2200" dirty="0" smtClean="0"/>
              <a:t>Right </a:t>
            </a:r>
            <a:r>
              <a:rPr lang="en-US" sz="2200" dirty="0"/>
              <a:t>margin 1.30”</a:t>
            </a:r>
          </a:p>
          <a:p>
            <a:pPr>
              <a:buFont typeface="Wingdings" panose="05000000000000000000" pitchFamily="2" charset="2"/>
              <a:buChar char="§"/>
            </a:pPr>
            <a:r>
              <a:rPr lang="en-US" sz="2200" dirty="0" smtClean="0"/>
              <a:t>Header </a:t>
            </a:r>
            <a:r>
              <a:rPr lang="en-US" sz="2200" dirty="0"/>
              <a:t>0.7”</a:t>
            </a:r>
          </a:p>
          <a:p>
            <a:pPr>
              <a:buFont typeface="Wingdings" panose="05000000000000000000" pitchFamily="2" charset="2"/>
              <a:buChar char="§"/>
            </a:pPr>
            <a:r>
              <a:rPr lang="en-US" sz="2200" dirty="0" smtClean="0"/>
              <a:t>Footer </a:t>
            </a:r>
            <a:r>
              <a:rPr lang="en-US" sz="2200" dirty="0"/>
              <a:t>0.7”</a:t>
            </a:r>
          </a:p>
          <a:p>
            <a:pPr>
              <a:buFont typeface="Wingdings" panose="05000000000000000000" pitchFamily="2" charset="2"/>
              <a:buChar char="§"/>
            </a:pPr>
            <a:r>
              <a:rPr lang="en-US" sz="2200" dirty="0" smtClean="0"/>
              <a:t>Paper </a:t>
            </a:r>
            <a:r>
              <a:rPr lang="en-US" sz="2200" dirty="0"/>
              <a:t>size executive</a:t>
            </a:r>
          </a:p>
          <a:p>
            <a:pPr>
              <a:buFont typeface="Wingdings" panose="05000000000000000000" pitchFamily="2" charset="2"/>
              <a:buChar char="§"/>
            </a:pPr>
            <a:r>
              <a:rPr lang="en-US" sz="2200" dirty="0" smtClean="0"/>
              <a:t>Orientation </a:t>
            </a:r>
            <a:r>
              <a:rPr lang="en-US" sz="2200" dirty="0"/>
              <a:t>landscape</a:t>
            </a:r>
          </a:p>
        </p:txBody>
      </p:sp>
    </p:spTree>
    <p:extLst>
      <p:ext uri="{BB962C8B-B14F-4D97-AF65-F5344CB8AC3E}">
        <p14:creationId xmlns:p14="http://schemas.microsoft.com/office/powerpoint/2010/main" val="31763069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4" y="302494"/>
            <a:ext cx="11774465" cy="511697"/>
          </a:xfrm>
        </p:spPr>
        <p:txBody>
          <a:bodyPr>
            <a:normAutofit fontScale="90000"/>
          </a:bodyPr>
          <a:lstStyle/>
          <a:p>
            <a:r>
              <a:rPr lang="en-US" dirty="0" smtClean="0"/>
              <a:t>Assignment - 5</a:t>
            </a:r>
            <a:endParaRPr lang="en-US" dirty="0"/>
          </a:p>
        </p:txBody>
      </p:sp>
      <p:sp>
        <p:nvSpPr>
          <p:cNvPr id="3" name="Content Placeholder 2"/>
          <p:cNvSpPr>
            <a:spLocks noGrp="1"/>
          </p:cNvSpPr>
          <p:nvPr>
            <p:ph idx="1"/>
          </p:nvPr>
        </p:nvSpPr>
        <p:spPr>
          <a:xfrm>
            <a:off x="237994" y="986381"/>
            <a:ext cx="11774465" cy="5689992"/>
          </a:xfrm>
        </p:spPr>
        <p:txBody>
          <a:bodyPr>
            <a:normAutofit/>
          </a:bodyPr>
          <a:lstStyle/>
          <a:p>
            <a:pPr marL="0" indent="0">
              <a:buNone/>
            </a:pPr>
            <a:r>
              <a:rPr lang="en-US" sz="2400" dirty="0"/>
              <a:t>Insert a table. The table should have 5 columns. </a:t>
            </a:r>
            <a:r>
              <a:rPr lang="en-US" sz="2400" dirty="0" smtClean="0"/>
              <a:t>The </a:t>
            </a:r>
            <a:r>
              <a:rPr lang="en-US" sz="2400" dirty="0"/>
              <a:t>following report has to be created in the table</a:t>
            </a:r>
            <a:r>
              <a:rPr lang="en-US" sz="2400" dirty="0" smtClean="0"/>
              <a:t>.</a:t>
            </a:r>
          </a:p>
          <a:p>
            <a:pPr marL="0" indent="0">
              <a:buNone/>
            </a:pPr>
            <a:endParaRPr lang="en-US" sz="2400"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smtClean="0"/>
          </a:p>
          <a:p>
            <a:pPr marL="457200" lvl="1" indent="0">
              <a:buNone/>
            </a:pPr>
            <a:endParaRPr lang="en-US" dirty="0"/>
          </a:p>
          <a:p>
            <a:pPr marL="457200" lvl="1" indent="0">
              <a:buNone/>
            </a:pPr>
            <a:endParaRPr lang="en-US" dirty="0"/>
          </a:p>
          <a:p>
            <a:pPr marL="0" indent="0">
              <a:buNone/>
            </a:pPr>
            <a:r>
              <a:rPr lang="en-US" sz="2400" dirty="0"/>
              <a:t>(a) Heading should have a font size of 18, color should be blue and font should be bold.</a:t>
            </a:r>
          </a:p>
          <a:p>
            <a:pPr marL="0" indent="0">
              <a:buNone/>
            </a:pPr>
            <a:r>
              <a:rPr lang="en-US" sz="2400" dirty="0"/>
              <a:t>(b) The data should have a font size of 12, color should be Red and font should be italic</a:t>
            </a:r>
          </a:p>
          <a:p>
            <a:pPr marL="0" indent="0">
              <a:buNone/>
            </a:pPr>
            <a:r>
              <a:rPr lang="en-US" sz="2400" dirty="0"/>
              <a:t>(c) Insert a new row between 3 &amp; 4 and type the data and reorder the sr. no column.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366303519"/>
              </p:ext>
            </p:extLst>
          </p:nvPr>
        </p:nvGraphicFramePr>
        <p:xfrm>
          <a:off x="1640910" y="1791221"/>
          <a:ext cx="8229601" cy="2931090"/>
        </p:xfrm>
        <a:graphic>
          <a:graphicData uri="http://schemas.openxmlformats.org/drawingml/2006/table">
            <a:tbl>
              <a:tblPr>
                <a:tableStyleId>{5940675A-B579-460E-94D1-54222C63F5DA}</a:tableStyleId>
              </a:tblPr>
              <a:tblGrid>
                <a:gridCol w="1164484"/>
                <a:gridCol w="1551197"/>
                <a:gridCol w="1720656"/>
                <a:gridCol w="2085644"/>
                <a:gridCol w="1707620"/>
              </a:tblGrid>
              <a:tr h="586218">
                <a:tc>
                  <a:txBody>
                    <a:bodyPr/>
                    <a:lstStyle/>
                    <a:p>
                      <a:pPr algn="ctr" rtl="0" fontAlgn="ctr"/>
                      <a:r>
                        <a:rPr lang="en-US" sz="1800" b="1" u="none" strike="noStrike" dirty="0">
                          <a:effectLst/>
                        </a:rPr>
                        <a:t>Sr. No.   </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b="1" u="none" strike="noStrike" dirty="0">
                          <a:effectLst/>
                        </a:rPr>
                        <a:t>Name          </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b="1" u="none" strike="noStrike" dirty="0">
                          <a:effectLst/>
                        </a:rPr>
                        <a:t>Basic Pay      </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b="1" u="none" strike="noStrike" dirty="0">
                          <a:effectLst/>
                        </a:rPr>
                        <a:t>Designation      </a:t>
                      </a:r>
                      <a:endParaRPr lang="en-US" sz="1800" b="1"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b="1" u="none" strike="noStrike" dirty="0">
                          <a:effectLst/>
                        </a:rPr>
                        <a:t>Department</a:t>
                      </a:r>
                      <a:endParaRPr lang="en-US" sz="1800" b="1" i="0" u="none" strike="noStrike" dirty="0">
                        <a:solidFill>
                          <a:srgbClr val="000000"/>
                        </a:solidFill>
                        <a:effectLst/>
                        <a:latin typeface="Calibri" panose="020F0502020204030204" pitchFamily="34" charset="0"/>
                      </a:endParaRPr>
                    </a:p>
                  </a:txBody>
                  <a:tcPr marL="9525" marR="9525" marT="9525" marB="0" anchor="ctr"/>
                </a:tc>
              </a:tr>
              <a:tr h="586218">
                <a:tc>
                  <a:txBody>
                    <a:bodyPr/>
                    <a:lstStyle/>
                    <a:p>
                      <a:pPr algn="ctr" rtl="0" fontAlgn="ctr"/>
                      <a:r>
                        <a:rPr lang="en-US" sz="1800" u="none" strike="noStrike">
                          <a:effectLst/>
                        </a:rPr>
                        <a:t>1</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a:effectLst/>
                        </a:rPr>
                        <a:t>A</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        10000/-         </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MD</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Marketing</a:t>
                      </a:r>
                      <a:endParaRPr lang="en-US" sz="1800" b="0" i="0" u="none" strike="noStrike">
                        <a:solidFill>
                          <a:srgbClr val="000000"/>
                        </a:solidFill>
                        <a:effectLst/>
                        <a:latin typeface="Calibri" panose="020F0502020204030204" pitchFamily="34" charset="0"/>
                      </a:endParaRPr>
                    </a:p>
                  </a:txBody>
                  <a:tcPr marL="9525" marR="9525" marT="9525" marB="0" anchor="ctr"/>
                </a:tc>
              </a:tr>
              <a:tr h="586218">
                <a:tc>
                  <a:txBody>
                    <a:bodyPr/>
                    <a:lstStyle/>
                    <a:p>
                      <a:pPr algn="ctr" rtl="0" fontAlgn="ctr"/>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a:effectLst/>
                        </a:rPr>
                        <a:t>B</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a:effectLst/>
                        </a:rPr>
                        <a:t>        12000/-         </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rtl="0" fontAlgn="ctr"/>
                      <a:r>
                        <a:rPr lang="en-US" sz="1800" u="none" strike="noStrike" dirty="0">
                          <a:effectLst/>
                        </a:rPr>
                        <a:t>AD</a:t>
                      </a:r>
                      <a:endParaRPr lang="en-US" sz="18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rtl="0" fontAlgn="b"/>
                      <a:r>
                        <a:rPr lang="en-US" sz="1800" u="none" strike="noStrike">
                          <a:effectLst/>
                        </a:rPr>
                        <a:t>Sales</a:t>
                      </a:r>
                      <a:endParaRPr lang="en-US" sz="1800" b="0" i="0" u="none" strike="noStrike">
                        <a:solidFill>
                          <a:srgbClr val="000000"/>
                        </a:solidFill>
                        <a:effectLst/>
                        <a:latin typeface="Calibri" panose="020F0502020204030204" pitchFamily="34" charset="0"/>
                      </a:endParaRPr>
                    </a:p>
                  </a:txBody>
                  <a:tcPr marL="9525" marR="9525" marT="9525" marB="0" anchor="ctr"/>
                </a:tc>
              </a:tr>
              <a:tr h="586218">
                <a:tc>
                  <a:txBody>
                    <a:bodyPr/>
                    <a:lstStyle/>
                    <a:p>
                      <a:pPr algn="ctr" rtl="0" fontAlgn="ctr"/>
                      <a:r>
                        <a:rPr lang="en-US" sz="1800" u="none" strike="noStrike">
                          <a:effectLst/>
                        </a:rPr>
                        <a:t>3</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a:effectLst/>
                        </a:rPr>
                        <a:t>C</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a:effectLst/>
                        </a:rPr>
                        <a:t>8000/-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a:effectLst/>
                        </a:rPr>
                        <a:t>Manager</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a:effectLst/>
                        </a:rPr>
                        <a:t>Sales</a:t>
                      </a:r>
                      <a:endParaRPr lang="en-US" sz="1800" b="0" i="0" u="none" strike="noStrike">
                        <a:solidFill>
                          <a:srgbClr val="000000"/>
                        </a:solidFill>
                        <a:effectLst/>
                        <a:latin typeface="Calibri" panose="020F0502020204030204" pitchFamily="34" charset="0"/>
                      </a:endParaRPr>
                    </a:p>
                  </a:txBody>
                  <a:tcPr marL="9525" marR="9525" marT="9525" marB="0" anchor="ctr"/>
                </a:tc>
              </a:tr>
              <a:tr h="586218">
                <a:tc>
                  <a:txBody>
                    <a:bodyPr/>
                    <a:lstStyle/>
                    <a:p>
                      <a:pPr algn="ctr" rtl="0" fontAlgn="ctr"/>
                      <a:r>
                        <a:rPr lang="en-US" sz="1800" u="none" strike="noStrike">
                          <a:effectLst/>
                        </a:rPr>
                        <a:t>4</a:t>
                      </a:r>
                      <a:endParaRPr lang="en-US" sz="1800" b="0" i="0" u="none" strike="noStrike">
                        <a:solidFill>
                          <a:srgbClr val="000000"/>
                        </a:solidFill>
                        <a:effectLst/>
                        <a:latin typeface="Arial" panose="020B0604020202020204" pitchFamily="34" charset="0"/>
                      </a:endParaRPr>
                    </a:p>
                  </a:txBody>
                  <a:tcPr marL="9525" marR="9525" marT="9525" marB="0" anchor="ctr"/>
                </a:tc>
                <a:tc>
                  <a:txBody>
                    <a:bodyPr/>
                    <a:lstStyle/>
                    <a:p>
                      <a:pPr algn="ctr" fontAlgn="b"/>
                      <a:r>
                        <a:rPr lang="en-US" sz="1800" u="none" strike="noStrike">
                          <a:effectLst/>
                        </a:rPr>
                        <a:t>D</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a:effectLst/>
                        </a:rPr>
                        <a:t>9000/-</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a:effectLst/>
                        </a:rPr>
                        <a:t>Sr. Manager</a:t>
                      </a:r>
                      <a:endParaRPr lang="en-US" sz="18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US" sz="1800" u="none" strike="noStrike" dirty="0">
                          <a:effectLst/>
                        </a:rPr>
                        <a:t>HR</a:t>
                      </a:r>
                      <a:endParaRPr lang="en-US" sz="1800" b="0" i="0" u="none" strike="noStrike" dirty="0">
                        <a:solidFill>
                          <a:srgbClr val="000000"/>
                        </a:solidFill>
                        <a:effectLst/>
                        <a:latin typeface="Calibri" panose="020F0502020204030204" pitchFamily="34" charset="0"/>
                      </a:endParaRPr>
                    </a:p>
                  </a:txBody>
                  <a:tcPr marL="9525" marR="9525" marT="9525" marB="0" anchor="ctr"/>
                </a:tc>
              </a:tr>
            </a:tbl>
          </a:graphicData>
        </a:graphic>
      </p:graphicFrame>
    </p:spTree>
    <p:extLst>
      <p:ext uri="{BB962C8B-B14F-4D97-AF65-F5344CB8AC3E}">
        <p14:creationId xmlns:p14="http://schemas.microsoft.com/office/powerpoint/2010/main" val="111368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60" y="281836"/>
            <a:ext cx="3932237" cy="607512"/>
          </a:xfrm>
        </p:spPr>
        <p:txBody>
          <a:bodyPr>
            <a:noAutofit/>
          </a:bodyPr>
          <a:lstStyle/>
          <a:p>
            <a:r>
              <a:rPr lang="en-US" sz="4000" dirty="0" smtClean="0"/>
              <a:t>MS </a:t>
            </a:r>
            <a:r>
              <a:rPr lang="en-US" sz="4000" dirty="0"/>
              <a:t>Word</a:t>
            </a:r>
            <a:r>
              <a:rPr lang="en-US" sz="4000" dirty="0" smtClean="0"/>
              <a:t> Button -</a:t>
            </a:r>
            <a:endParaRPr lang="en-US" sz="4000" dirty="0"/>
          </a:p>
        </p:txBody>
      </p:sp>
      <p:sp>
        <p:nvSpPr>
          <p:cNvPr id="5" name="Text Placeholder 4"/>
          <p:cNvSpPr>
            <a:spLocks noGrp="1"/>
          </p:cNvSpPr>
          <p:nvPr>
            <p:ph type="body" sz="half" idx="2"/>
          </p:nvPr>
        </p:nvSpPr>
        <p:spPr>
          <a:xfrm>
            <a:off x="489060" y="1130473"/>
            <a:ext cx="9419028" cy="5508321"/>
          </a:xfrm>
        </p:spPr>
        <p:txBody>
          <a:bodyPr>
            <a:normAutofit fontScale="92500" lnSpcReduction="20000"/>
          </a:bodyPr>
          <a:lstStyle/>
          <a:p>
            <a:pPr marL="457200" indent="-457200" algn="just">
              <a:buFont typeface="Arial" panose="020B0604020202020204" pitchFamily="34" charset="0"/>
              <a:buChar char="•"/>
            </a:pPr>
            <a:r>
              <a:rPr lang="en-US" sz="2800" dirty="0" smtClean="0"/>
              <a:t>New: This command enables we create a new file, i.e. Word document.</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Open: This command allows we to open an existing file on the computer.</a:t>
            </a:r>
          </a:p>
          <a:p>
            <a:pPr algn="just"/>
            <a:endParaRPr lang="en-US" sz="2800" dirty="0" smtClean="0"/>
          </a:p>
          <a:p>
            <a:pPr marL="457200" indent="-457200" algn="just">
              <a:buFont typeface="Arial" panose="020B0604020202020204" pitchFamily="34" charset="0"/>
              <a:buChar char="•"/>
            </a:pPr>
            <a:r>
              <a:rPr lang="en-US" sz="2800" dirty="0" smtClean="0"/>
              <a:t>Save: This command is used to save a file after completing the work. we can also save the changes made to the currently open file.</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Save As: This command helps we save a new file with a desired file name to a desired location on the hard drive.</a:t>
            </a:r>
          </a:p>
          <a:p>
            <a:pPr marL="457200" indent="-457200" algn="just">
              <a:buFont typeface="Arial" panose="020B0604020202020204" pitchFamily="34" charset="0"/>
              <a:buChar char="•"/>
            </a:pPr>
            <a:endParaRPr lang="en-US" sz="2800" dirty="0" smtClean="0"/>
          </a:p>
          <a:p>
            <a:pPr marL="457200" indent="-457200" algn="just">
              <a:buFont typeface="Arial" panose="020B0604020202020204" pitchFamily="34" charset="0"/>
              <a:buChar char="•"/>
            </a:pPr>
            <a:r>
              <a:rPr lang="en-US" sz="2800" dirty="0" smtClean="0"/>
              <a:t>Print: This command is used to print a hard copy of the currently open document.</a:t>
            </a:r>
          </a:p>
        </p:txBody>
      </p:sp>
      <p:pic>
        <p:nvPicPr>
          <p:cNvPr id="7" name="Picture 6"/>
          <p:cNvPicPr>
            <a:picLocks noChangeAspect="1"/>
          </p:cNvPicPr>
          <p:nvPr/>
        </p:nvPicPr>
        <p:blipFill>
          <a:blip r:embed="rId2"/>
          <a:stretch>
            <a:fillRect/>
          </a:stretch>
        </p:blipFill>
        <p:spPr>
          <a:xfrm>
            <a:off x="10133556" y="161531"/>
            <a:ext cx="1748817" cy="6477264"/>
          </a:xfrm>
          <a:prstGeom prst="rect">
            <a:avLst/>
          </a:prstGeom>
        </p:spPr>
      </p:pic>
    </p:spTree>
    <p:extLst>
      <p:ext uri="{BB962C8B-B14F-4D97-AF65-F5344CB8AC3E}">
        <p14:creationId xmlns:p14="http://schemas.microsoft.com/office/powerpoint/2010/main" val="74674045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4" y="302494"/>
            <a:ext cx="11774465" cy="511697"/>
          </a:xfrm>
        </p:spPr>
        <p:txBody>
          <a:bodyPr>
            <a:noAutofit/>
          </a:bodyPr>
          <a:lstStyle/>
          <a:p>
            <a:r>
              <a:rPr lang="en-US" sz="3200" dirty="0" smtClean="0"/>
              <a:t>Assignment - 6</a:t>
            </a:r>
            <a:endParaRPr lang="en-US" sz="3200" dirty="0"/>
          </a:p>
        </p:txBody>
      </p:sp>
      <p:sp>
        <p:nvSpPr>
          <p:cNvPr id="3" name="Content Placeholder 2"/>
          <p:cNvSpPr>
            <a:spLocks noGrp="1"/>
          </p:cNvSpPr>
          <p:nvPr>
            <p:ph idx="1"/>
          </p:nvPr>
        </p:nvSpPr>
        <p:spPr>
          <a:xfrm>
            <a:off x="237994" y="986381"/>
            <a:ext cx="11774465" cy="5689992"/>
          </a:xfrm>
        </p:spPr>
        <p:txBody>
          <a:bodyPr>
            <a:normAutofit fontScale="85000" lnSpcReduction="20000"/>
          </a:bodyPr>
          <a:lstStyle/>
          <a:p>
            <a:pPr marL="0" indent="0">
              <a:buNone/>
            </a:pPr>
            <a:r>
              <a:rPr lang="en-US" sz="2300" dirty="0"/>
              <a:t>Below is given a letter and some addresses, this letter is to be sent to all these addresses, so use mail merge option to do </a:t>
            </a:r>
            <a:r>
              <a:rPr lang="en-US" sz="2300" dirty="0" smtClean="0"/>
              <a:t>so – </a:t>
            </a:r>
          </a:p>
          <a:p>
            <a:pPr marL="0" indent="0">
              <a:buNone/>
            </a:pPr>
            <a:endParaRPr lang="en-US" sz="2300" dirty="0"/>
          </a:p>
          <a:p>
            <a:pPr>
              <a:buFont typeface="Wingdings" panose="05000000000000000000" pitchFamily="2" charset="2"/>
              <a:buChar char="§"/>
            </a:pPr>
            <a:r>
              <a:rPr lang="en-US" sz="2200" dirty="0" smtClean="0"/>
              <a:t>Addresses are -</a:t>
            </a:r>
          </a:p>
          <a:p>
            <a:pPr marL="457200" lvl="1" indent="0">
              <a:buNone/>
            </a:pPr>
            <a:r>
              <a:rPr lang="en-US" sz="2200" dirty="0" smtClean="0"/>
              <a:t>		</a:t>
            </a:r>
            <a:r>
              <a:rPr lang="en-US" sz="2200" b="1" dirty="0" smtClean="0">
                <a:solidFill>
                  <a:srgbClr val="FF0000"/>
                </a:solidFill>
              </a:rPr>
              <a:t>1) Amit Shaw   	    House No. – 424, Sector - 8D, 		Chandigarh</a:t>
            </a:r>
          </a:p>
          <a:p>
            <a:pPr marL="457200" lvl="1" indent="0">
              <a:buNone/>
            </a:pPr>
            <a:r>
              <a:rPr lang="en-US" sz="2200" b="1" dirty="0" smtClean="0">
                <a:solidFill>
                  <a:srgbClr val="FF0000"/>
                </a:solidFill>
              </a:rPr>
              <a:t>		2) </a:t>
            </a:r>
            <a:r>
              <a:rPr lang="en-US" sz="2200" b="1" dirty="0" err="1" smtClean="0">
                <a:solidFill>
                  <a:srgbClr val="FF0000"/>
                </a:solidFill>
              </a:rPr>
              <a:t>Rohit</a:t>
            </a:r>
            <a:r>
              <a:rPr lang="en-US" sz="2200" b="1" dirty="0" smtClean="0">
                <a:solidFill>
                  <a:srgbClr val="FF0000"/>
                </a:solidFill>
              </a:rPr>
              <a:t> </a:t>
            </a:r>
            <a:r>
              <a:rPr lang="en-US" sz="2200" b="1" dirty="0">
                <a:solidFill>
                  <a:srgbClr val="FF0000"/>
                </a:solidFill>
              </a:rPr>
              <a:t>T</a:t>
            </a:r>
            <a:r>
              <a:rPr lang="en-US" sz="2200" b="1" dirty="0" smtClean="0">
                <a:solidFill>
                  <a:srgbClr val="FF0000"/>
                </a:solidFill>
              </a:rPr>
              <a:t>iwari    	    House No. -  444, Sector - 125C, 		Chandigarh</a:t>
            </a:r>
          </a:p>
          <a:p>
            <a:pPr marL="457200" lvl="1" indent="0">
              <a:buNone/>
            </a:pPr>
            <a:r>
              <a:rPr lang="en-US" sz="2200" b="1" dirty="0" smtClean="0">
                <a:solidFill>
                  <a:srgbClr val="FF0000"/>
                </a:solidFill>
              </a:rPr>
              <a:t>		3) </a:t>
            </a:r>
            <a:r>
              <a:rPr lang="en-US" sz="2200" b="1" dirty="0" err="1" smtClean="0">
                <a:solidFill>
                  <a:srgbClr val="FF0000"/>
                </a:solidFill>
              </a:rPr>
              <a:t>Jyoti</a:t>
            </a:r>
            <a:r>
              <a:rPr lang="en-US" sz="2200" b="1" dirty="0" smtClean="0">
                <a:solidFill>
                  <a:srgbClr val="FF0000"/>
                </a:solidFill>
              </a:rPr>
              <a:t> Chatterjee    House No. -  550, Sector - 16A,		Chandigarh</a:t>
            </a:r>
            <a:endParaRPr lang="en-US" sz="2200" dirty="0" smtClean="0"/>
          </a:p>
          <a:p>
            <a:pPr>
              <a:buFont typeface="Wingdings" panose="05000000000000000000" pitchFamily="2" charset="2"/>
              <a:buChar char="§"/>
            </a:pPr>
            <a:r>
              <a:rPr lang="en-US" sz="2200" dirty="0" smtClean="0"/>
              <a:t>The letter is –</a:t>
            </a:r>
          </a:p>
          <a:p>
            <a:pPr marL="0" indent="0">
              <a:buNone/>
            </a:pPr>
            <a:r>
              <a:rPr lang="en-US" sz="2400" b="1" dirty="0"/>
              <a:t>To</a:t>
            </a:r>
            <a:r>
              <a:rPr lang="en-US" sz="2400" b="1" dirty="0"/>
              <a:t/>
            </a:r>
            <a:br>
              <a:rPr lang="en-US" sz="2400" b="1" dirty="0"/>
            </a:br>
            <a:r>
              <a:rPr lang="en-US" sz="2400" b="1" dirty="0"/>
              <a:t/>
            </a:r>
            <a:br>
              <a:rPr lang="en-US" sz="2400" b="1" dirty="0"/>
            </a:br>
            <a:r>
              <a:rPr lang="en-US" sz="2400" b="1" dirty="0"/>
              <a:t>&lt;&lt;Name&gt;&gt;</a:t>
            </a:r>
            <a:r>
              <a:rPr lang="en-US" sz="2400" b="1" dirty="0"/>
              <a:t/>
            </a:r>
            <a:br>
              <a:rPr lang="en-US" sz="2400" b="1" dirty="0"/>
            </a:br>
            <a:r>
              <a:rPr lang="en-US" sz="2400" b="1" dirty="0"/>
              <a:t/>
            </a:r>
            <a:br>
              <a:rPr lang="en-US" sz="2400" b="1" dirty="0"/>
            </a:br>
            <a:r>
              <a:rPr lang="en-US" sz="2400" b="1" dirty="0"/>
              <a:t>&lt;&lt;Address&gt;&gt;</a:t>
            </a:r>
            <a:r>
              <a:rPr lang="en-US" sz="2400" b="1" dirty="0"/>
              <a:t/>
            </a:r>
            <a:br>
              <a:rPr lang="en-US" sz="2400" b="1" dirty="0"/>
            </a:br>
            <a:r>
              <a:rPr lang="en-US" sz="2400" b="1" dirty="0"/>
              <a:t/>
            </a:r>
            <a:br>
              <a:rPr lang="en-US" sz="2400" b="1" dirty="0"/>
            </a:br>
            <a:r>
              <a:rPr lang="en-US" sz="2400" b="1" dirty="0"/>
              <a:t>Dear &lt;&lt;Name&gt;&gt;</a:t>
            </a:r>
            <a:r>
              <a:rPr lang="en-US" sz="2400" b="1" dirty="0"/>
              <a:t/>
            </a:r>
            <a:br>
              <a:rPr lang="en-US" sz="2400" b="1" dirty="0"/>
            </a:br>
            <a:r>
              <a:rPr lang="en-US" sz="2400" b="1" dirty="0"/>
              <a:t/>
            </a:r>
            <a:br>
              <a:rPr lang="en-US" sz="2400" b="1" dirty="0"/>
            </a:br>
            <a:r>
              <a:rPr lang="en-US" sz="2400" b="1" dirty="0"/>
              <a:t>You are called for an interview on the &lt;&lt;Date&gt;&gt;at 9:00 A.M with your </a:t>
            </a:r>
            <a:r>
              <a:rPr lang="en-US" sz="2400" b="1" dirty="0" smtClean="0"/>
              <a:t>original documents.</a:t>
            </a:r>
            <a:r>
              <a:rPr lang="en-US" sz="2400" b="1" dirty="0"/>
              <a:t/>
            </a:r>
            <a:br>
              <a:rPr lang="en-US" sz="2400" b="1" dirty="0"/>
            </a:br>
            <a:r>
              <a:rPr lang="en-US" sz="2400" b="1" dirty="0"/>
              <a:t/>
            </a:r>
            <a:br>
              <a:rPr lang="en-US" sz="2400" b="1" dirty="0"/>
            </a:br>
            <a:r>
              <a:rPr lang="en-US" sz="2400" b="1" dirty="0"/>
              <a:t>Yours </a:t>
            </a:r>
            <a:r>
              <a:rPr lang="en-US" sz="2400" b="1" dirty="0" smtClean="0"/>
              <a:t>Sincerely,</a:t>
            </a:r>
            <a:r>
              <a:rPr lang="en-US" sz="2400" b="1" dirty="0"/>
              <a:t/>
            </a:r>
            <a:br>
              <a:rPr lang="en-US" sz="2400" b="1" dirty="0"/>
            </a:br>
            <a:r>
              <a:rPr lang="en-US" sz="2400" b="1" dirty="0"/>
              <a:t/>
            </a:r>
            <a:br>
              <a:rPr lang="en-US" sz="2400" b="1" dirty="0"/>
            </a:br>
            <a:r>
              <a:rPr lang="en-US" sz="2400" b="1" dirty="0"/>
              <a:t>ABC Limited</a:t>
            </a:r>
            <a:r>
              <a:rPr lang="en-US" sz="2400" b="1" dirty="0"/>
              <a:t/>
            </a:r>
            <a:br>
              <a:rPr lang="en-US" sz="2400" b="1" dirty="0"/>
            </a:br>
            <a:r>
              <a:rPr lang="en-US" sz="2400" b="1" dirty="0"/>
              <a:t/>
            </a:r>
            <a:br>
              <a:rPr lang="en-US" sz="2400" b="1" dirty="0"/>
            </a:br>
            <a:r>
              <a:rPr lang="en-US" sz="2400" b="1" dirty="0" smtClean="0"/>
              <a:t>Mohali</a:t>
            </a:r>
            <a:endParaRPr lang="en-US" sz="2200" b="1" dirty="0"/>
          </a:p>
        </p:txBody>
      </p:sp>
    </p:spTree>
    <p:extLst>
      <p:ext uri="{BB962C8B-B14F-4D97-AF65-F5344CB8AC3E}">
        <p14:creationId xmlns:p14="http://schemas.microsoft.com/office/powerpoint/2010/main" val="390724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7994" y="302494"/>
            <a:ext cx="11774465" cy="511697"/>
          </a:xfrm>
        </p:spPr>
        <p:txBody>
          <a:bodyPr>
            <a:noAutofit/>
          </a:bodyPr>
          <a:lstStyle/>
          <a:p>
            <a:r>
              <a:rPr lang="en-US" sz="3200" dirty="0" smtClean="0"/>
              <a:t>Assignment - 7</a:t>
            </a:r>
            <a:endParaRPr lang="en-US" sz="3200" dirty="0"/>
          </a:p>
        </p:txBody>
      </p:sp>
      <p:sp>
        <p:nvSpPr>
          <p:cNvPr id="3" name="Content Placeholder 2"/>
          <p:cNvSpPr>
            <a:spLocks noGrp="1"/>
          </p:cNvSpPr>
          <p:nvPr>
            <p:ph idx="1"/>
          </p:nvPr>
        </p:nvSpPr>
        <p:spPr>
          <a:xfrm>
            <a:off x="237994" y="986381"/>
            <a:ext cx="11774465" cy="5689992"/>
          </a:xfrm>
        </p:spPr>
        <p:txBody>
          <a:bodyPr anchor="ctr">
            <a:normAutofit fontScale="92500" lnSpcReduction="10000"/>
          </a:bodyPr>
          <a:lstStyle/>
          <a:p>
            <a:pPr marL="0" indent="0">
              <a:buNone/>
            </a:pPr>
            <a:r>
              <a:rPr lang="en-US" sz="2200" dirty="0"/>
              <a:t>Make a template for the bio-data with the following </a:t>
            </a:r>
            <a:r>
              <a:rPr lang="en-US" sz="2200" dirty="0" smtClean="0"/>
              <a:t>format-</a:t>
            </a:r>
            <a:endParaRPr lang="en-US" sz="2200" dirty="0"/>
          </a:p>
          <a:p>
            <a:pPr marL="0" indent="0">
              <a:buNone/>
            </a:pPr>
            <a:r>
              <a:rPr lang="en-US" sz="2200" dirty="0" smtClean="0"/>
              <a:t>						</a:t>
            </a:r>
            <a:r>
              <a:rPr lang="en-US" b="1" u="sng" dirty="0" smtClean="0"/>
              <a:t>Bio-Data</a:t>
            </a:r>
            <a:endParaRPr lang="en-US" sz="2200" dirty="0"/>
          </a:p>
          <a:p>
            <a:pPr>
              <a:buFont typeface="Wingdings" panose="05000000000000000000" pitchFamily="2" charset="2"/>
              <a:buChar char="§"/>
            </a:pPr>
            <a:r>
              <a:rPr lang="en-US" sz="2200" dirty="0"/>
              <a:t>Name :</a:t>
            </a:r>
          </a:p>
          <a:p>
            <a:pPr marL="0" indent="0">
              <a:buNone/>
            </a:pPr>
            <a:endParaRPr lang="en-US" sz="2200" dirty="0"/>
          </a:p>
          <a:p>
            <a:pPr>
              <a:buFont typeface="Wingdings" panose="05000000000000000000" pitchFamily="2" charset="2"/>
              <a:buChar char="§"/>
            </a:pPr>
            <a:r>
              <a:rPr lang="en-US" sz="2200" dirty="0"/>
              <a:t>Father’s Name :</a:t>
            </a:r>
          </a:p>
          <a:p>
            <a:pPr marL="0" indent="0">
              <a:buNone/>
            </a:pPr>
            <a:endParaRPr lang="en-US" sz="2200" dirty="0"/>
          </a:p>
          <a:p>
            <a:pPr>
              <a:buFont typeface="Wingdings" panose="05000000000000000000" pitchFamily="2" charset="2"/>
              <a:buChar char="§"/>
            </a:pPr>
            <a:r>
              <a:rPr lang="en-US" sz="2200" dirty="0"/>
              <a:t>Date of Birth :</a:t>
            </a:r>
          </a:p>
          <a:p>
            <a:pPr marL="0" indent="0">
              <a:buNone/>
            </a:pPr>
            <a:endParaRPr lang="en-US" sz="2200" dirty="0"/>
          </a:p>
          <a:p>
            <a:pPr>
              <a:buFont typeface="Wingdings" panose="05000000000000000000" pitchFamily="2" charset="2"/>
              <a:buChar char="§"/>
            </a:pPr>
            <a:r>
              <a:rPr lang="en-US" sz="2200" dirty="0"/>
              <a:t>Age :</a:t>
            </a:r>
          </a:p>
          <a:p>
            <a:pPr marL="0" indent="0">
              <a:buNone/>
            </a:pPr>
            <a:endParaRPr lang="en-US" sz="2200" dirty="0"/>
          </a:p>
          <a:p>
            <a:pPr>
              <a:buFont typeface="Wingdings" panose="05000000000000000000" pitchFamily="2" charset="2"/>
              <a:buChar char="§"/>
            </a:pPr>
            <a:r>
              <a:rPr lang="en-US" sz="2200" dirty="0"/>
              <a:t>Address :</a:t>
            </a:r>
          </a:p>
          <a:p>
            <a:pPr marL="0" indent="0">
              <a:buNone/>
            </a:pPr>
            <a:endParaRPr lang="en-US" sz="2200" dirty="0"/>
          </a:p>
          <a:p>
            <a:pPr>
              <a:buFont typeface="Wingdings" panose="05000000000000000000" pitchFamily="2" charset="2"/>
              <a:buChar char="§"/>
            </a:pPr>
            <a:r>
              <a:rPr lang="en-US" sz="2200" dirty="0"/>
              <a:t>Educational </a:t>
            </a:r>
            <a:r>
              <a:rPr lang="en-US" sz="2200" dirty="0" smtClean="0"/>
              <a:t>Qualification:</a:t>
            </a:r>
            <a:endParaRPr lang="en-US" sz="2200" dirty="0"/>
          </a:p>
          <a:p>
            <a:pPr marL="0" indent="0" algn="ctr">
              <a:buNone/>
            </a:pPr>
            <a:r>
              <a:rPr lang="en-US" sz="2600" b="1" dirty="0" smtClean="0"/>
              <a:t>Sr. </a:t>
            </a:r>
            <a:r>
              <a:rPr lang="en-US" sz="2600" b="1" dirty="0"/>
              <a:t>No          Qualification               Board                 </a:t>
            </a:r>
            <a:r>
              <a:rPr lang="en-US" sz="2600" b="1" dirty="0" smtClean="0"/>
              <a:t>Percentage</a:t>
            </a:r>
            <a:endParaRPr lang="en-US" sz="2600" b="1" dirty="0"/>
          </a:p>
        </p:txBody>
      </p:sp>
    </p:spTree>
    <p:extLst>
      <p:ext uri="{BB962C8B-B14F-4D97-AF65-F5344CB8AC3E}">
        <p14:creationId xmlns:p14="http://schemas.microsoft.com/office/powerpoint/2010/main" val="36363698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9060" y="281836"/>
            <a:ext cx="3932237" cy="607512"/>
          </a:xfrm>
        </p:spPr>
        <p:txBody>
          <a:bodyPr>
            <a:noAutofit/>
          </a:bodyPr>
          <a:lstStyle/>
          <a:p>
            <a:r>
              <a:rPr lang="en-US" sz="4000" dirty="0" smtClean="0"/>
              <a:t>MS </a:t>
            </a:r>
            <a:r>
              <a:rPr lang="en-US" sz="4000" dirty="0"/>
              <a:t>Word</a:t>
            </a:r>
            <a:r>
              <a:rPr lang="en-US" sz="4000" dirty="0" smtClean="0"/>
              <a:t> Button -</a:t>
            </a:r>
            <a:endParaRPr lang="en-US" sz="4000" dirty="0"/>
          </a:p>
        </p:txBody>
      </p:sp>
      <p:sp>
        <p:nvSpPr>
          <p:cNvPr id="5" name="Text Placeholder 4"/>
          <p:cNvSpPr>
            <a:spLocks noGrp="1"/>
          </p:cNvSpPr>
          <p:nvPr>
            <p:ph type="body" sz="half" idx="2"/>
          </p:nvPr>
        </p:nvSpPr>
        <p:spPr>
          <a:xfrm>
            <a:off x="489060" y="1130473"/>
            <a:ext cx="9419028" cy="5508321"/>
          </a:xfrm>
        </p:spPr>
        <p:txBody>
          <a:bodyPr>
            <a:normAutofit/>
          </a:bodyPr>
          <a:lstStyle/>
          <a:p>
            <a:pPr marL="457200" indent="-457200" algn="just">
              <a:buFont typeface="Arial" panose="020B0604020202020204" pitchFamily="34" charset="0"/>
              <a:buChar char="•"/>
            </a:pPr>
            <a:r>
              <a:rPr lang="en-US" sz="2600" dirty="0" smtClean="0"/>
              <a:t>Prepare: This command allows we to prepare the document for distribution, i.e. we can view and edit the document properties and inspect the hidden metadata.</a:t>
            </a:r>
          </a:p>
          <a:p>
            <a:pPr marL="457200" indent="-457200" algn="just">
              <a:buFont typeface="Arial" panose="020B0604020202020204" pitchFamily="34" charset="0"/>
              <a:buChar char="•"/>
            </a:pPr>
            <a:endParaRPr lang="en-US" sz="2600" dirty="0" smtClean="0"/>
          </a:p>
          <a:p>
            <a:pPr marL="457200" indent="-457200" algn="just">
              <a:buFont typeface="Arial" panose="020B0604020202020204" pitchFamily="34" charset="0"/>
              <a:buChar char="•"/>
            </a:pPr>
            <a:r>
              <a:rPr lang="en-US" sz="2600" dirty="0" smtClean="0"/>
              <a:t>Send: This command allows we share the document with other users, i.e. we can send a document through e-mail or by posting to a blog.</a:t>
            </a:r>
          </a:p>
          <a:p>
            <a:pPr marL="457200" indent="-457200" algn="just">
              <a:buFont typeface="Arial" panose="020B0604020202020204" pitchFamily="34" charset="0"/>
              <a:buChar char="•"/>
            </a:pPr>
            <a:endParaRPr lang="en-US" sz="2600" dirty="0" smtClean="0"/>
          </a:p>
          <a:p>
            <a:pPr marL="457200" indent="-457200" algn="just">
              <a:buFont typeface="Arial" panose="020B0604020202020204" pitchFamily="34" charset="0"/>
              <a:buChar char="•"/>
            </a:pPr>
            <a:r>
              <a:rPr lang="en-US" sz="2600" dirty="0" smtClean="0"/>
              <a:t>Publish: This command allows we distribute the document to other people, i.e. we can create a blog with the content of the document.</a:t>
            </a:r>
          </a:p>
          <a:p>
            <a:pPr algn="just"/>
            <a:endParaRPr lang="en-US" sz="2600" dirty="0" smtClean="0"/>
          </a:p>
          <a:p>
            <a:pPr marL="457200" indent="-457200" algn="just">
              <a:buFont typeface="Arial" panose="020B0604020202020204" pitchFamily="34" charset="0"/>
              <a:buChar char="•"/>
            </a:pPr>
            <a:r>
              <a:rPr lang="en-US" sz="2600" dirty="0" smtClean="0"/>
              <a:t>Close: This command is used to close the currently open file.</a:t>
            </a:r>
            <a:endParaRPr lang="en-US" sz="2600" dirty="0"/>
          </a:p>
        </p:txBody>
      </p:sp>
      <p:pic>
        <p:nvPicPr>
          <p:cNvPr id="7" name="Picture 6"/>
          <p:cNvPicPr>
            <a:picLocks noChangeAspect="1"/>
          </p:cNvPicPr>
          <p:nvPr/>
        </p:nvPicPr>
        <p:blipFill>
          <a:blip r:embed="rId2"/>
          <a:stretch>
            <a:fillRect/>
          </a:stretch>
        </p:blipFill>
        <p:spPr>
          <a:xfrm>
            <a:off x="10133556" y="161531"/>
            <a:ext cx="1748817" cy="6477264"/>
          </a:xfrm>
          <a:prstGeom prst="rect">
            <a:avLst/>
          </a:prstGeom>
        </p:spPr>
      </p:pic>
    </p:spTree>
    <p:extLst>
      <p:ext uri="{BB962C8B-B14F-4D97-AF65-F5344CB8AC3E}">
        <p14:creationId xmlns:p14="http://schemas.microsoft.com/office/powerpoint/2010/main" val="1662417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651" y="216683"/>
            <a:ext cx="5035365" cy="574327"/>
          </a:xfrm>
        </p:spPr>
        <p:txBody>
          <a:bodyPr>
            <a:noAutofit/>
          </a:bodyPr>
          <a:lstStyle/>
          <a:p>
            <a:r>
              <a:rPr lang="en-US" sz="4000" dirty="0"/>
              <a:t>Quick Access </a:t>
            </a:r>
            <a:r>
              <a:rPr lang="en-US" sz="4000" dirty="0" smtClean="0"/>
              <a:t>Toolbar -</a:t>
            </a:r>
            <a:endParaRPr lang="en-US" sz="4000" dirty="0"/>
          </a:p>
        </p:txBody>
      </p:sp>
      <p:sp>
        <p:nvSpPr>
          <p:cNvPr id="5" name="Text Placeholder 4"/>
          <p:cNvSpPr>
            <a:spLocks noGrp="1"/>
          </p:cNvSpPr>
          <p:nvPr>
            <p:ph sz="half" idx="1"/>
          </p:nvPr>
        </p:nvSpPr>
        <p:spPr>
          <a:xfrm>
            <a:off x="200416" y="1113683"/>
            <a:ext cx="5181600" cy="4351338"/>
          </a:xfrm>
        </p:spPr>
        <p:txBody>
          <a:bodyPr>
            <a:normAutofit/>
          </a:bodyPr>
          <a:lstStyle/>
          <a:p>
            <a:pPr algn="just">
              <a:buFont typeface="Wingdings" panose="05000000000000000000" pitchFamily="2" charset="2"/>
              <a:buChar char="§"/>
            </a:pPr>
            <a:r>
              <a:rPr lang="en-US" sz="2800" dirty="0"/>
              <a:t>Quick Access Toolbar lies next to the Microsoft Office Button. It is a customizable toolbar that comes with a set of independent commands. It gives </a:t>
            </a:r>
            <a:r>
              <a:rPr lang="en-US" sz="2800" dirty="0" smtClean="0"/>
              <a:t>we </a:t>
            </a:r>
            <a:r>
              <a:rPr lang="en-US" sz="2800" dirty="0"/>
              <a:t>quick access to commonly used commands such as Save, Undo, Redo, etc.</a:t>
            </a:r>
            <a:endParaRPr lang="en-US" sz="2600" dirty="0"/>
          </a:p>
        </p:txBody>
      </p:sp>
      <p:pic>
        <p:nvPicPr>
          <p:cNvPr id="6" name="Content Placeholder 5"/>
          <p:cNvPicPr>
            <a:picLocks noGrp="1" noChangeAspect="1"/>
          </p:cNvPicPr>
          <p:nvPr>
            <p:ph sz="half" idx="2"/>
          </p:nvPr>
        </p:nvPicPr>
        <p:blipFill>
          <a:blip r:embed="rId2"/>
          <a:stretch>
            <a:fillRect/>
          </a:stretch>
        </p:blipFill>
        <p:spPr>
          <a:xfrm>
            <a:off x="1131388" y="4586353"/>
            <a:ext cx="2993979" cy="878668"/>
          </a:xfrm>
          <a:prstGeom prst="rect">
            <a:avLst/>
          </a:prstGeom>
        </p:spPr>
      </p:pic>
      <p:sp>
        <p:nvSpPr>
          <p:cNvPr id="8" name="Rectangle 7"/>
          <p:cNvSpPr/>
          <p:nvPr/>
        </p:nvSpPr>
        <p:spPr>
          <a:xfrm>
            <a:off x="5870531" y="239865"/>
            <a:ext cx="6096000" cy="2677656"/>
          </a:xfrm>
          <a:prstGeom prst="rect">
            <a:avLst/>
          </a:prstGeom>
        </p:spPr>
        <p:txBody>
          <a:bodyPr>
            <a:spAutoFit/>
          </a:bodyPr>
          <a:lstStyle/>
          <a:p>
            <a:pPr marL="457200" indent="-457200" algn="just">
              <a:buFont typeface="Wingdings" panose="05000000000000000000" pitchFamily="2" charset="2"/>
              <a:buChar char="§"/>
            </a:pPr>
            <a:r>
              <a:rPr lang="en-US" sz="2800" dirty="0" smtClean="0"/>
              <a:t>When we click the drop-down arrow next to toolbar it offers more commands. With a left click we can add any of these commands to Quick Access Toolbar. we can also remove the commands added to the tool bar. </a:t>
            </a:r>
            <a:endParaRPr lang="en-US" sz="2800" dirty="0"/>
          </a:p>
        </p:txBody>
      </p:sp>
      <p:pic>
        <p:nvPicPr>
          <p:cNvPr id="9" name="Picture 8"/>
          <p:cNvPicPr>
            <a:picLocks noChangeAspect="1"/>
          </p:cNvPicPr>
          <p:nvPr/>
        </p:nvPicPr>
        <p:blipFill>
          <a:blip r:embed="rId3"/>
          <a:stretch>
            <a:fillRect/>
          </a:stretch>
        </p:blipFill>
        <p:spPr>
          <a:xfrm>
            <a:off x="6999863" y="2930047"/>
            <a:ext cx="3862388" cy="3828996"/>
          </a:xfrm>
          <a:prstGeom prst="rect">
            <a:avLst/>
          </a:prstGeom>
        </p:spPr>
      </p:pic>
    </p:spTree>
    <p:extLst>
      <p:ext uri="{BB962C8B-B14F-4D97-AF65-F5344CB8AC3E}">
        <p14:creationId xmlns:p14="http://schemas.microsoft.com/office/powerpoint/2010/main" val="2186009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239865"/>
            <a:ext cx="4937342" cy="574327"/>
          </a:xfrm>
        </p:spPr>
        <p:txBody>
          <a:bodyPr>
            <a:noAutofit/>
          </a:bodyPr>
          <a:lstStyle/>
          <a:p>
            <a:r>
              <a:rPr lang="en-US" sz="4000" dirty="0" smtClean="0"/>
              <a:t>Title Bar -</a:t>
            </a:r>
            <a:endParaRPr lang="en-US" sz="4000" dirty="0"/>
          </a:p>
        </p:txBody>
      </p:sp>
      <p:sp>
        <p:nvSpPr>
          <p:cNvPr id="5" name="Text Placeholder 4"/>
          <p:cNvSpPr>
            <a:spLocks noGrp="1"/>
          </p:cNvSpPr>
          <p:nvPr>
            <p:ph sz="half" idx="1"/>
          </p:nvPr>
        </p:nvSpPr>
        <p:spPr>
          <a:xfrm>
            <a:off x="444674" y="975896"/>
            <a:ext cx="11498894" cy="5637845"/>
          </a:xfrm>
        </p:spPr>
        <p:txBody>
          <a:bodyPr>
            <a:normAutofit/>
          </a:bodyPr>
          <a:lstStyle/>
          <a:p>
            <a:pPr algn="just">
              <a:buFont typeface="Wingdings" panose="05000000000000000000" pitchFamily="2" charset="2"/>
              <a:buChar char="§"/>
            </a:pPr>
            <a:r>
              <a:rPr lang="en-US" dirty="0"/>
              <a:t>It lies next to the Quick Access Toolbar. It displays the title of the currently open document or application. It is present on almost all windows displayed on </a:t>
            </a:r>
            <a:r>
              <a:rPr lang="en-US" dirty="0" smtClean="0"/>
              <a:t>our computer</a:t>
            </a:r>
            <a:r>
              <a:rPr lang="en-US" dirty="0"/>
              <a:t>. </a:t>
            </a:r>
            <a:endParaRPr lang="en-US" dirty="0" smtClean="0"/>
          </a:p>
          <a:p>
            <a:pPr algn="just">
              <a:buFont typeface="Wingdings" panose="05000000000000000000" pitchFamily="2" charset="2"/>
              <a:buChar char="§"/>
            </a:pPr>
            <a:r>
              <a:rPr lang="en-US" dirty="0" smtClean="0"/>
              <a:t>So</a:t>
            </a:r>
            <a:r>
              <a:rPr lang="en-US" dirty="0"/>
              <a:t>, if there are several windows across the screen, </a:t>
            </a:r>
            <a:r>
              <a:rPr lang="en-US" dirty="0" smtClean="0"/>
              <a:t>we </a:t>
            </a:r>
            <a:r>
              <a:rPr lang="en-US" dirty="0"/>
              <a:t>can identify each window by looking at the title bar. </a:t>
            </a:r>
            <a:endParaRPr lang="en-US" dirty="0" smtClean="0"/>
          </a:p>
          <a:p>
            <a:pPr algn="just">
              <a:buFont typeface="Wingdings" panose="05000000000000000000" pitchFamily="2" charset="2"/>
              <a:buChar char="§"/>
            </a:pPr>
            <a:r>
              <a:rPr lang="en-US" dirty="0" smtClean="0"/>
              <a:t>In </a:t>
            </a:r>
            <a:r>
              <a:rPr lang="en-US" dirty="0"/>
              <a:t>many graphical user interfaces, </a:t>
            </a:r>
            <a:r>
              <a:rPr lang="en-US" dirty="0" smtClean="0"/>
              <a:t>we </a:t>
            </a:r>
            <a:r>
              <a:rPr lang="en-US" dirty="0"/>
              <a:t>can also move a window by dragging the title bar.</a:t>
            </a:r>
            <a:endParaRPr lang="en-US" sz="2600" dirty="0"/>
          </a:p>
        </p:txBody>
      </p:sp>
      <p:pic>
        <p:nvPicPr>
          <p:cNvPr id="12" name="Picture 11"/>
          <p:cNvPicPr>
            <a:picLocks noChangeAspect="1"/>
          </p:cNvPicPr>
          <p:nvPr/>
        </p:nvPicPr>
        <p:blipFill>
          <a:blip r:embed="rId2"/>
          <a:stretch>
            <a:fillRect/>
          </a:stretch>
        </p:blipFill>
        <p:spPr>
          <a:xfrm>
            <a:off x="1535066" y="4449284"/>
            <a:ext cx="9318109" cy="561127"/>
          </a:xfrm>
          <a:prstGeom prst="rect">
            <a:avLst/>
          </a:prstGeom>
        </p:spPr>
      </p:pic>
    </p:spTree>
    <p:extLst>
      <p:ext uri="{BB962C8B-B14F-4D97-AF65-F5344CB8AC3E}">
        <p14:creationId xmlns:p14="http://schemas.microsoft.com/office/powerpoint/2010/main" val="916315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239865"/>
            <a:ext cx="4937342" cy="574327"/>
          </a:xfrm>
        </p:spPr>
        <p:txBody>
          <a:bodyPr>
            <a:noAutofit/>
          </a:bodyPr>
          <a:lstStyle/>
          <a:p>
            <a:r>
              <a:rPr lang="en-US" sz="4000" dirty="0"/>
              <a:t>Ribbon and </a:t>
            </a:r>
            <a:r>
              <a:rPr lang="en-US" sz="4000" dirty="0" smtClean="0"/>
              <a:t>Tabs -</a:t>
            </a:r>
            <a:endParaRPr lang="en-US" sz="4000" dirty="0"/>
          </a:p>
        </p:txBody>
      </p:sp>
      <p:sp>
        <p:nvSpPr>
          <p:cNvPr id="5" name="Text Placeholder 4"/>
          <p:cNvSpPr>
            <a:spLocks noGrp="1"/>
          </p:cNvSpPr>
          <p:nvPr>
            <p:ph sz="half" idx="1"/>
          </p:nvPr>
        </p:nvSpPr>
        <p:spPr>
          <a:xfrm>
            <a:off x="444674" y="975896"/>
            <a:ext cx="11498894" cy="5637845"/>
          </a:xfrm>
        </p:spPr>
        <p:txBody>
          <a:bodyPr>
            <a:normAutofit/>
          </a:bodyPr>
          <a:lstStyle/>
          <a:p>
            <a:pPr algn="just">
              <a:buFont typeface="Wingdings" panose="05000000000000000000" pitchFamily="2" charset="2"/>
              <a:buChar char="§"/>
            </a:pPr>
            <a:r>
              <a:rPr lang="en-US" sz="2600" dirty="0" smtClean="0"/>
              <a:t>The Ribbon is a user interface element which was introduced by Microsoft in Microsoft Office 2007. </a:t>
            </a:r>
          </a:p>
          <a:p>
            <a:pPr algn="just">
              <a:buFont typeface="Wingdings" panose="05000000000000000000" pitchFamily="2" charset="2"/>
              <a:buChar char="§"/>
            </a:pPr>
            <a:r>
              <a:rPr lang="en-US" sz="2600" dirty="0" smtClean="0"/>
              <a:t>It is located below the Quick Access Toolbar and the Title Bar. </a:t>
            </a:r>
          </a:p>
          <a:p>
            <a:pPr algn="just">
              <a:buFont typeface="Wingdings" panose="05000000000000000000" pitchFamily="2" charset="2"/>
              <a:buChar char="§"/>
            </a:pPr>
            <a:r>
              <a:rPr lang="en-US" sz="2600" dirty="0" smtClean="0"/>
              <a:t>It comprises seven tabs; Home, Insert, </a:t>
            </a:r>
            <a:r>
              <a:rPr lang="en-US" sz="2600" smtClean="0"/>
              <a:t>Page </a:t>
            </a:r>
            <a:r>
              <a:rPr lang="en-US" sz="2600" smtClean="0"/>
              <a:t>layout</a:t>
            </a:r>
            <a:r>
              <a:rPr lang="en-US" sz="2600" dirty="0" smtClean="0"/>
              <a:t>, References, Mailing, Review and View. </a:t>
            </a:r>
          </a:p>
          <a:p>
            <a:pPr algn="just">
              <a:buFont typeface="Wingdings" panose="05000000000000000000" pitchFamily="2" charset="2"/>
              <a:buChar char="§"/>
            </a:pPr>
            <a:r>
              <a:rPr lang="en-US" sz="2600" dirty="0" smtClean="0"/>
              <a:t>Each tab has specific groups of related commands. It gives us quick access to the commonly used commands that we need to complete a task.</a:t>
            </a:r>
          </a:p>
          <a:p>
            <a:pPr algn="just">
              <a:buFont typeface="Wingdings" panose="05000000000000000000" pitchFamily="2" charset="2"/>
              <a:buChar char="§"/>
            </a:pPr>
            <a:endParaRPr lang="en-US" sz="2600" dirty="0"/>
          </a:p>
        </p:txBody>
      </p:sp>
      <p:pic>
        <p:nvPicPr>
          <p:cNvPr id="3" name="Picture 2"/>
          <p:cNvPicPr>
            <a:picLocks noChangeAspect="1"/>
          </p:cNvPicPr>
          <p:nvPr/>
        </p:nvPicPr>
        <p:blipFill>
          <a:blip r:embed="rId2"/>
          <a:stretch>
            <a:fillRect/>
          </a:stretch>
        </p:blipFill>
        <p:spPr>
          <a:xfrm>
            <a:off x="1028301" y="4367148"/>
            <a:ext cx="10331639" cy="1908392"/>
          </a:xfrm>
          <a:prstGeom prst="rect">
            <a:avLst/>
          </a:prstGeom>
        </p:spPr>
      </p:pic>
    </p:spTree>
    <p:extLst>
      <p:ext uri="{BB962C8B-B14F-4D97-AF65-F5344CB8AC3E}">
        <p14:creationId xmlns:p14="http://schemas.microsoft.com/office/powerpoint/2010/main" val="25216961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674" y="239865"/>
            <a:ext cx="4937342" cy="574327"/>
          </a:xfrm>
        </p:spPr>
        <p:txBody>
          <a:bodyPr>
            <a:noAutofit/>
          </a:bodyPr>
          <a:lstStyle/>
          <a:p>
            <a:r>
              <a:rPr lang="en-US" sz="4000" dirty="0" smtClean="0"/>
              <a:t>HOME Tab -</a:t>
            </a:r>
            <a:endParaRPr lang="en-US" sz="4000" dirty="0"/>
          </a:p>
        </p:txBody>
      </p:sp>
      <p:sp>
        <p:nvSpPr>
          <p:cNvPr id="5" name="Text Placeholder 4"/>
          <p:cNvSpPr>
            <a:spLocks noGrp="1"/>
          </p:cNvSpPr>
          <p:nvPr>
            <p:ph sz="half" idx="1"/>
          </p:nvPr>
        </p:nvSpPr>
        <p:spPr>
          <a:xfrm>
            <a:off x="444674" y="975896"/>
            <a:ext cx="11498894" cy="5637845"/>
          </a:xfrm>
        </p:spPr>
        <p:txBody>
          <a:bodyPr>
            <a:normAutofit/>
          </a:bodyPr>
          <a:lstStyle/>
          <a:p>
            <a:pPr algn="just">
              <a:buFont typeface="Wingdings" panose="05000000000000000000" pitchFamily="2" charset="2"/>
              <a:buChar char="§"/>
            </a:pPr>
            <a:r>
              <a:rPr lang="en-US" sz="2600" dirty="0" smtClean="0"/>
              <a:t>The Home tab is the default tab in Microsoft Word. </a:t>
            </a:r>
          </a:p>
          <a:p>
            <a:pPr algn="just">
              <a:buFont typeface="Wingdings" panose="05000000000000000000" pitchFamily="2" charset="2"/>
              <a:buChar char="§"/>
            </a:pPr>
            <a:r>
              <a:rPr lang="en-US" sz="2600" dirty="0" smtClean="0"/>
              <a:t>It has five groups of related commands; Clipboard, Font, Paragraph, Styles and Editing. </a:t>
            </a:r>
          </a:p>
          <a:p>
            <a:pPr algn="just">
              <a:buFont typeface="Wingdings" panose="05000000000000000000" pitchFamily="2" charset="2"/>
              <a:buChar char="§"/>
            </a:pPr>
            <a:r>
              <a:rPr lang="en-US" sz="2600" dirty="0" smtClean="0"/>
              <a:t>It helps us change document settings like font size, adding bullets, adjusting styles and many other common features. </a:t>
            </a:r>
          </a:p>
          <a:p>
            <a:pPr algn="just">
              <a:buFont typeface="Wingdings" panose="05000000000000000000" pitchFamily="2" charset="2"/>
              <a:buChar char="§"/>
            </a:pPr>
            <a:r>
              <a:rPr lang="en-US" sz="2600" dirty="0" smtClean="0"/>
              <a:t>It also helps us to return to the home section of the document.</a:t>
            </a:r>
            <a:endParaRPr lang="en-US" sz="2600" dirty="0"/>
          </a:p>
        </p:txBody>
      </p:sp>
      <p:pic>
        <p:nvPicPr>
          <p:cNvPr id="6" name="Picture 5"/>
          <p:cNvPicPr>
            <a:picLocks noChangeAspect="1"/>
          </p:cNvPicPr>
          <p:nvPr/>
        </p:nvPicPr>
        <p:blipFill>
          <a:blip r:embed="rId2"/>
          <a:stretch>
            <a:fillRect/>
          </a:stretch>
        </p:blipFill>
        <p:spPr>
          <a:xfrm>
            <a:off x="859958" y="4230404"/>
            <a:ext cx="10668325" cy="1706932"/>
          </a:xfrm>
          <a:prstGeom prst="rect">
            <a:avLst/>
          </a:prstGeom>
        </p:spPr>
      </p:pic>
    </p:spTree>
    <p:extLst>
      <p:ext uri="{BB962C8B-B14F-4D97-AF65-F5344CB8AC3E}">
        <p14:creationId xmlns:p14="http://schemas.microsoft.com/office/powerpoint/2010/main" val="10256805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3301</Words>
  <Application>Microsoft Office PowerPoint</Application>
  <PresentationFormat>Widescreen</PresentationFormat>
  <Paragraphs>351</Paragraphs>
  <Slides>41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Calibri</vt:lpstr>
      <vt:lpstr>Calibri Light</vt:lpstr>
      <vt:lpstr>Wingdings</vt:lpstr>
      <vt:lpstr>Office Theme</vt:lpstr>
      <vt:lpstr>Microsoft Word - 2007</vt:lpstr>
      <vt:lpstr>What is MS Word?</vt:lpstr>
      <vt:lpstr>MS Word Button -</vt:lpstr>
      <vt:lpstr>MS Word Button -</vt:lpstr>
      <vt:lpstr>MS Word Button -</vt:lpstr>
      <vt:lpstr>Quick Access Toolbar -</vt:lpstr>
      <vt:lpstr>Title Bar -</vt:lpstr>
      <vt:lpstr>Ribbon and Tabs -</vt:lpstr>
      <vt:lpstr>HOME Tab -</vt:lpstr>
      <vt:lpstr>INSERT Tab -</vt:lpstr>
      <vt:lpstr>PAGE LAYOUT Tab -</vt:lpstr>
      <vt:lpstr>References Tab -</vt:lpstr>
      <vt:lpstr>Mailings Tab -</vt:lpstr>
      <vt:lpstr>View Tab -</vt:lpstr>
      <vt:lpstr>Ruler -</vt:lpstr>
      <vt:lpstr>How to Insert Text in MS Word -</vt:lpstr>
      <vt:lpstr>How to Delete Text in MS Word -</vt:lpstr>
      <vt:lpstr>How to Select Text in MS Word -</vt:lpstr>
      <vt:lpstr>How to Copy and Paste Text in MS Word -</vt:lpstr>
      <vt:lpstr>How to Save the Document in MS Word -</vt:lpstr>
      <vt:lpstr>PowerPoint Presentation</vt:lpstr>
      <vt:lpstr>How to Correct Errors in MS Word -</vt:lpstr>
      <vt:lpstr>How to Correct Errors in MS Word -</vt:lpstr>
      <vt:lpstr>How to Correct Errors in MS Word -</vt:lpstr>
      <vt:lpstr>How to Check Word Count in MS Word -</vt:lpstr>
      <vt:lpstr>How to Create First Line Indent in MS Word - </vt:lpstr>
      <vt:lpstr>How to Apply Style in MS Word -</vt:lpstr>
      <vt:lpstr>How to Change Page Orientation in MS Word -</vt:lpstr>
      <vt:lpstr>How to Change Page Size in MS Word -</vt:lpstr>
      <vt:lpstr>How to Change Page Margins in MS Word -</vt:lpstr>
      <vt:lpstr>How to Insert Header and Footer in MS Word -</vt:lpstr>
      <vt:lpstr>How to Insert WordArt -</vt:lpstr>
      <vt:lpstr>How to Insert Smart Art Graphics -</vt:lpstr>
      <vt:lpstr>PowerPoint Presentation</vt:lpstr>
      <vt:lpstr>How to Insert Picture in Document -</vt:lpstr>
      <vt:lpstr>Assignment - 1</vt:lpstr>
      <vt:lpstr>Assignment - 2</vt:lpstr>
      <vt:lpstr>Assignment – 3 &amp; 4</vt:lpstr>
      <vt:lpstr>Assignment - 5</vt:lpstr>
      <vt:lpstr>Assignment - 6</vt:lpstr>
      <vt:lpstr>Assignment - 7</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- 2007</dc:title>
  <dc:creator>CK</dc:creator>
  <cp:lastModifiedBy>CK</cp:lastModifiedBy>
  <cp:revision>145</cp:revision>
  <dcterms:created xsi:type="dcterms:W3CDTF">2019-09-08T12:44:14Z</dcterms:created>
  <dcterms:modified xsi:type="dcterms:W3CDTF">2019-10-15T12:36:53Z</dcterms:modified>
</cp:coreProperties>
</file>