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D2600F-A8C9-42F9-952F-3A5B67CFCC28}" type="datetimeFigureOut">
              <a:rPr lang="en-US" smtClean="0"/>
              <a:pPr/>
              <a:t>13-Mar-22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8A1A4C-9732-4B02-91F5-FA4CBDBD26D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2600F-A8C9-42F9-952F-3A5B67CFCC28}" type="datetimeFigureOut">
              <a:rPr lang="en-US" smtClean="0"/>
              <a:pPr/>
              <a:t>13-Mar-22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8A1A4C-9732-4B02-91F5-FA4CBDBD26D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2600F-A8C9-42F9-952F-3A5B67CFCC28}" type="datetimeFigureOut">
              <a:rPr lang="en-US" smtClean="0"/>
              <a:pPr/>
              <a:t>13-Mar-22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8A1A4C-9732-4B02-91F5-FA4CBDBD26D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2600F-A8C9-42F9-952F-3A5B67CFCC28}" type="datetimeFigureOut">
              <a:rPr lang="en-US" smtClean="0"/>
              <a:pPr/>
              <a:t>13-Mar-22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8A1A4C-9732-4B02-91F5-FA4CBDBD26D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2600F-A8C9-42F9-952F-3A5B67CFCC28}" type="datetimeFigureOut">
              <a:rPr lang="en-US" smtClean="0"/>
              <a:pPr/>
              <a:t>13-Mar-22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8A1A4C-9732-4B02-91F5-FA4CBDBD26D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D2600F-A8C9-42F9-952F-3A5B67CFCC28}" type="datetimeFigureOut">
              <a:rPr lang="en-US" smtClean="0"/>
              <a:pPr/>
              <a:t>13-Mar-22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8A1A4C-9732-4B02-91F5-FA4CBDBD26D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D2600F-A8C9-42F9-952F-3A5B67CFCC28}" type="datetimeFigureOut">
              <a:rPr lang="en-US" smtClean="0"/>
              <a:pPr/>
              <a:t>13-Mar-22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8A1A4C-9732-4B02-91F5-FA4CBDBD26D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D2600F-A8C9-42F9-952F-3A5B67CFCC28}" type="datetimeFigureOut">
              <a:rPr lang="en-US" smtClean="0"/>
              <a:pPr/>
              <a:t>13-Mar-22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8A1A4C-9732-4B02-91F5-FA4CBDBD26D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2600F-A8C9-42F9-952F-3A5B67CFCC28}" type="datetimeFigureOut">
              <a:rPr lang="en-US" smtClean="0"/>
              <a:pPr/>
              <a:t>13-Mar-22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8A1A4C-9732-4B02-91F5-FA4CBDBD26D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2600F-A8C9-42F9-952F-3A5B67CFCC28}" type="datetimeFigureOut">
              <a:rPr lang="en-US" smtClean="0"/>
              <a:pPr/>
              <a:t>13-Mar-22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8A1A4C-9732-4B02-91F5-FA4CBDBD26D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2600F-A8C9-42F9-952F-3A5B67CFCC28}" type="datetimeFigureOut">
              <a:rPr lang="en-US" smtClean="0"/>
              <a:pPr/>
              <a:t>13-Mar-22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8A1A4C-9732-4B02-91F5-FA4CBDBD26D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2600F-A8C9-42F9-952F-3A5B67CFCC28}" type="datetimeFigureOut">
              <a:rPr lang="en-US" smtClean="0"/>
              <a:pPr/>
              <a:t>13-Mar-22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A1A4C-9732-4B02-91F5-FA4CBDBD26D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Management System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smtClean="0"/>
              <a:t>M-1: Introducing to Data &amp; Data Management</a:t>
            </a:r>
            <a:endParaRPr lang="en-US" sz="3200" dirty="0"/>
          </a:p>
        </p:txBody>
      </p:sp>
      <p:sp>
        <p:nvSpPr>
          <p:cNvPr id="3" name="Content Placeholder 2"/>
          <p:cNvSpPr>
            <a:spLocks noGrp="1"/>
          </p:cNvSpPr>
          <p:nvPr>
            <p:ph idx="1"/>
          </p:nvPr>
        </p:nvSpPr>
        <p:spPr>
          <a:xfrm>
            <a:off x="457200" y="914400"/>
            <a:ext cx="8229600" cy="5638800"/>
          </a:xfrm>
        </p:spPr>
        <p:txBody>
          <a:bodyPr>
            <a:normAutofit/>
          </a:bodyPr>
          <a:lstStyle/>
          <a:p>
            <a:pPr algn="just">
              <a:buFont typeface="Wingdings" pitchFamily="2" charset="2"/>
              <a:buChar char="§"/>
            </a:pPr>
            <a:r>
              <a:rPr lang="en-US" sz="2400" b="1" dirty="0" smtClean="0"/>
              <a:t>Data -</a:t>
            </a:r>
            <a:r>
              <a:rPr lang="en-US" sz="2400" dirty="0" smtClean="0"/>
              <a:t> Data is a collection of facts &amp; figures that can be processed to produce information.</a:t>
            </a:r>
          </a:p>
          <a:p>
            <a:pPr algn="just">
              <a:buFont typeface="Wingdings" pitchFamily="2" charset="2"/>
              <a:buChar char="§"/>
            </a:pPr>
            <a:r>
              <a:rPr lang="en-US" sz="2400" b="1" dirty="0" smtClean="0"/>
              <a:t>Information - </a:t>
            </a:r>
            <a:r>
              <a:rPr lang="en-US" sz="2400" dirty="0" smtClean="0"/>
              <a:t>Information is data that has been processed in such a way as to be meaningful to the person who receives it. it is any thing that is communicated.</a:t>
            </a:r>
          </a:p>
          <a:p>
            <a:pPr algn="just">
              <a:buFont typeface="Wingdings" pitchFamily="2" charset="2"/>
              <a:buChar char="§"/>
            </a:pPr>
            <a:endParaRPr lang="en-US" sz="2400" dirty="0"/>
          </a:p>
          <a:p>
            <a:pPr algn="just">
              <a:buFont typeface="Wingdings" pitchFamily="2" charset="2"/>
              <a:buChar char="§"/>
            </a:pPr>
            <a:endParaRPr lang="en-US" sz="2400" dirty="0" smtClean="0"/>
          </a:p>
          <a:p>
            <a:pPr algn="just">
              <a:buNone/>
            </a:pPr>
            <a:endParaRPr lang="en-US" sz="2400" dirty="0" smtClean="0"/>
          </a:p>
          <a:p>
            <a:pPr algn="just">
              <a:buFont typeface="Wingdings" pitchFamily="2" charset="2"/>
              <a:buChar char="§"/>
            </a:pPr>
            <a:endParaRPr lang="en-US" sz="2400" dirty="0"/>
          </a:p>
          <a:p>
            <a:pPr algn="just">
              <a:buNone/>
            </a:pPr>
            <a:endParaRPr lang="en-US" sz="2400" dirty="0"/>
          </a:p>
        </p:txBody>
      </p:sp>
      <p:pic>
        <p:nvPicPr>
          <p:cNvPr id="4" name="Picture 3" descr="053018_0710_Differenceb1.png"/>
          <p:cNvPicPr>
            <a:picLocks noChangeAspect="1"/>
          </p:cNvPicPr>
          <p:nvPr/>
        </p:nvPicPr>
        <p:blipFill>
          <a:blip r:embed="rId2"/>
          <a:stretch>
            <a:fillRect/>
          </a:stretch>
        </p:blipFill>
        <p:spPr>
          <a:xfrm>
            <a:off x="1905000" y="2971800"/>
            <a:ext cx="5410200" cy="3668719"/>
          </a:xfrm>
          <a:prstGeom prst="rect">
            <a:avLst/>
          </a:prstGeom>
        </p:spPr>
      </p:pic>
      <p:sp>
        <p:nvSpPr>
          <p:cNvPr id="5" name="Rectangle 4"/>
          <p:cNvSpPr/>
          <p:nvPr/>
        </p:nvSpPr>
        <p:spPr>
          <a:xfrm>
            <a:off x="6629400" y="3962400"/>
            <a:ext cx="762000" cy="3048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92500" lnSpcReduction="10000"/>
          </a:bodyPr>
          <a:lstStyle/>
          <a:p>
            <a:pPr algn="just">
              <a:buFont typeface="Wingdings" pitchFamily="2" charset="2"/>
              <a:buChar char="§"/>
            </a:pPr>
            <a:r>
              <a:rPr lang="en-US" sz="2400" b="1" dirty="0" smtClean="0"/>
              <a:t>Database -</a:t>
            </a:r>
            <a:r>
              <a:rPr lang="en-US" sz="2400" dirty="0" smtClean="0"/>
              <a:t> Database is a collection of co-related data Or in other words the database is a collection of inter – related data which is used to retrieve, insert and delete the data efficiently. It is also used to organize the data in the form of table, schema, views and reports etc. </a:t>
            </a:r>
          </a:p>
          <a:p>
            <a:pPr algn="just">
              <a:buFont typeface="Wingdings" pitchFamily="2" charset="2"/>
              <a:buChar char="§"/>
            </a:pPr>
            <a:r>
              <a:rPr lang="en-US" sz="2400" b="1" dirty="0" smtClean="0"/>
              <a:t>DBMS – </a:t>
            </a:r>
            <a:r>
              <a:rPr lang="en-US" sz="2400" dirty="0" smtClean="0"/>
              <a:t>A database management system stores data in such a way that it becomes easier to retrieve, manipulate and produce information.</a:t>
            </a:r>
          </a:p>
          <a:p>
            <a:pPr algn="just">
              <a:buFont typeface="Wingdings" pitchFamily="2" charset="2"/>
              <a:buChar char="§"/>
            </a:pPr>
            <a:r>
              <a:rPr lang="en-US" sz="2400" b="1" dirty="0" smtClean="0"/>
              <a:t>Components of Database System – </a:t>
            </a:r>
            <a:r>
              <a:rPr lang="en-US" sz="2400" dirty="0" smtClean="0"/>
              <a:t>There are 4 components of database management system.</a:t>
            </a:r>
          </a:p>
          <a:p>
            <a:pPr marL="914400" lvl="1" indent="-457200" algn="just">
              <a:buFont typeface="+mj-lt"/>
              <a:buAutoNum type="arabicPeriod"/>
            </a:pPr>
            <a:r>
              <a:rPr lang="en-US" sz="2000" dirty="0" smtClean="0"/>
              <a:t>Data</a:t>
            </a:r>
          </a:p>
          <a:p>
            <a:pPr marL="914400" lvl="1" indent="-457200" algn="just">
              <a:buFont typeface="+mj-lt"/>
              <a:buAutoNum type="arabicPeriod"/>
            </a:pPr>
            <a:r>
              <a:rPr lang="en-US" sz="2000" dirty="0" smtClean="0"/>
              <a:t>Hardware</a:t>
            </a:r>
          </a:p>
          <a:p>
            <a:pPr marL="914400" lvl="1" indent="-457200" algn="just">
              <a:buFont typeface="+mj-lt"/>
              <a:buAutoNum type="arabicPeriod"/>
            </a:pPr>
            <a:r>
              <a:rPr lang="en-US" sz="2000" dirty="0" smtClean="0"/>
              <a:t>Software</a:t>
            </a:r>
          </a:p>
          <a:p>
            <a:pPr marL="914400" lvl="1" indent="-457200" algn="just">
              <a:buFont typeface="+mj-lt"/>
              <a:buAutoNum type="arabicPeriod"/>
            </a:pPr>
            <a:r>
              <a:rPr lang="en-US" sz="2000" dirty="0" smtClean="0"/>
              <a:t>Users </a:t>
            </a:r>
          </a:p>
          <a:p>
            <a:pPr algn="just">
              <a:buFont typeface="Wingdings" pitchFamily="2" charset="2"/>
              <a:buChar char="§"/>
            </a:pPr>
            <a:r>
              <a:rPr lang="en-US" sz="2400" b="1" dirty="0" smtClean="0"/>
              <a:t>Goal of DBMS – </a:t>
            </a:r>
            <a:r>
              <a:rPr lang="en-US" sz="2400" dirty="0" smtClean="0"/>
              <a:t>The goal of a DBMS is to provide an environment, that is both convenient &amp; efficient to use in –</a:t>
            </a:r>
          </a:p>
          <a:p>
            <a:pPr marL="914400" lvl="1" indent="-457200" algn="just">
              <a:buFont typeface="+mj-lt"/>
              <a:buAutoNum type="arabicPeriod"/>
            </a:pPr>
            <a:r>
              <a:rPr lang="en-US" sz="2000" dirty="0" smtClean="0"/>
              <a:t>Retrieving information from the database</a:t>
            </a:r>
          </a:p>
          <a:p>
            <a:pPr marL="914400" lvl="1" indent="-457200" algn="just">
              <a:buFont typeface="+mj-lt"/>
              <a:buAutoNum type="arabicPeriod"/>
            </a:pPr>
            <a:r>
              <a:rPr lang="en-US" sz="2000" dirty="0" smtClean="0"/>
              <a:t>Storing information into the database</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lnSpcReduction="10000"/>
          </a:bodyPr>
          <a:lstStyle/>
          <a:p>
            <a:pPr algn="just">
              <a:buFont typeface="Wingdings" pitchFamily="2" charset="2"/>
              <a:buChar char="§"/>
            </a:pPr>
            <a:r>
              <a:rPr lang="en-US" sz="2400" b="1" dirty="0" smtClean="0"/>
              <a:t>NOTES – </a:t>
            </a:r>
            <a:r>
              <a:rPr lang="en-US" sz="2400" dirty="0" smtClean="0"/>
              <a:t>Databases are usually designed to manage large bodies of information. This involves –</a:t>
            </a:r>
          </a:p>
          <a:p>
            <a:pPr lvl="1" algn="just"/>
            <a:r>
              <a:rPr lang="en-US" sz="2000" dirty="0" smtClean="0"/>
              <a:t>Definition of structures for information storage (</a:t>
            </a:r>
            <a:r>
              <a:rPr lang="en-US" sz="2000" b="1" dirty="0" smtClean="0"/>
              <a:t>data modeling</a:t>
            </a:r>
            <a:r>
              <a:rPr lang="en-US" sz="2000" dirty="0" smtClean="0"/>
              <a:t>).</a:t>
            </a:r>
          </a:p>
          <a:p>
            <a:pPr lvl="1" algn="just"/>
            <a:r>
              <a:rPr lang="en-US" sz="2000" dirty="0" smtClean="0"/>
              <a:t>Provisions of mechanisms for manipulation of information (</a:t>
            </a:r>
            <a:r>
              <a:rPr lang="en-US" sz="2000" b="1" dirty="0" smtClean="0"/>
              <a:t>file and systems structure, query processing</a:t>
            </a:r>
            <a:r>
              <a:rPr lang="en-US" sz="2000" dirty="0" smtClean="0"/>
              <a:t>).</a:t>
            </a:r>
          </a:p>
          <a:p>
            <a:pPr lvl="1" algn="just"/>
            <a:r>
              <a:rPr lang="en-US" sz="2000" dirty="0" smtClean="0"/>
              <a:t>Providing for the safely of information in the database (</a:t>
            </a:r>
            <a:r>
              <a:rPr lang="en-US" sz="2000" b="1" dirty="0" smtClean="0"/>
              <a:t>crash recovery &amp; security</a:t>
            </a:r>
            <a:r>
              <a:rPr lang="en-US" sz="2000" dirty="0" smtClean="0"/>
              <a:t>).</a:t>
            </a:r>
          </a:p>
          <a:p>
            <a:pPr lvl="1" algn="just"/>
            <a:r>
              <a:rPr lang="en-US" sz="2000" dirty="0" smtClean="0"/>
              <a:t>Concurrency control if the system is shared by  users.</a:t>
            </a:r>
          </a:p>
          <a:p>
            <a:pPr algn="just">
              <a:buFont typeface="Wingdings" pitchFamily="2" charset="2"/>
              <a:buChar char="§"/>
            </a:pPr>
            <a:r>
              <a:rPr lang="en-US" sz="2400" b="1" dirty="0" smtClean="0"/>
              <a:t>Some Other Definitions –</a:t>
            </a:r>
          </a:p>
          <a:p>
            <a:pPr lvl="1" algn="just"/>
            <a:r>
              <a:rPr lang="en-US" sz="2000" b="1" dirty="0" smtClean="0"/>
              <a:t>Data Definition – </a:t>
            </a:r>
            <a:r>
              <a:rPr lang="en-US" sz="2000" dirty="0" smtClean="0"/>
              <a:t>It is used for creation, modification and removal of definitions that defines the organization data in the database.</a:t>
            </a:r>
          </a:p>
          <a:p>
            <a:pPr lvl="1" algn="just"/>
            <a:r>
              <a:rPr lang="en-US" sz="2000" b="1" dirty="0" smtClean="0"/>
              <a:t> Data Updation –</a:t>
            </a:r>
            <a:r>
              <a:rPr lang="en-US" sz="2000" dirty="0" smtClean="0"/>
              <a:t> It is used for insertion, modification and deletion of the actual data in the database.</a:t>
            </a:r>
          </a:p>
          <a:p>
            <a:pPr lvl="1" algn="just"/>
            <a:r>
              <a:rPr lang="en-US" sz="2000" b="1" dirty="0" smtClean="0"/>
              <a:t>Data Retrieval – </a:t>
            </a:r>
            <a:r>
              <a:rPr lang="en-US" sz="2000" dirty="0" smtClean="0"/>
              <a:t>It is used to retrieve the data from the database which can be used by the applications for various purpose.</a:t>
            </a:r>
          </a:p>
          <a:p>
            <a:pPr lvl="1" algn="just"/>
            <a:r>
              <a:rPr lang="en-US" sz="2000" b="1" dirty="0" smtClean="0"/>
              <a:t>Data Administrator </a:t>
            </a:r>
            <a:r>
              <a:rPr lang="en-US" sz="2000" b="1" dirty="0" smtClean="0"/>
              <a:t>–</a:t>
            </a:r>
            <a:r>
              <a:rPr lang="en-US" sz="2000" dirty="0" smtClean="0"/>
              <a:t> It is used for registering and monitoring users, maintain data integrity, enforcing data security, dealing with concurrency control, monitoring performance and recovering information corrupted by unexpected failure.  </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buFont typeface="Wingdings" pitchFamily="2" charset="2"/>
              <a:buChar char="§"/>
            </a:pPr>
            <a:r>
              <a:rPr lang="en-US" sz="2400" b="1" dirty="0" smtClean="0"/>
              <a:t>Characteristics of DBMS –</a:t>
            </a:r>
          </a:p>
          <a:p>
            <a:pPr marL="914400" lvl="1" indent="-457200" algn="just">
              <a:buFont typeface="+mj-lt"/>
              <a:buAutoNum type="arabicPeriod"/>
            </a:pPr>
            <a:r>
              <a:rPr lang="en-US" sz="2000" dirty="0" smtClean="0"/>
              <a:t>It uses a digital repository established on a server to store and manage the information.</a:t>
            </a:r>
          </a:p>
          <a:p>
            <a:pPr marL="914400" lvl="1" indent="-457200" algn="just">
              <a:buFont typeface="+mj-lt"/>
              <a:buAutoNum type="arabicPeriod"/>
            </a:pPr>
            <a:r>
              <a:rPr lang="en-US" sz="2000" dirty="0" smtClean="0"/>
              <a:t>It can provide a clear and logical view of process to manipulate data.</a:t>
            </a:r>
          </a:p>
          <a:p>
            <a:pPr marL="914400" lvl="1" indent="-457200" algn="just">
              <a:buFont typeface="+mj-lt"/>
              <a:buAutoNum type="arabicPeriod"/>
            </a:pPr>
            <a:r>
              <a:rPr lang="en-US" sz="2000" dirty="0" smtClean="0"/>
              <a:t>DBMS contains automatic backup and recovery procedure.</a:t>
            </a:r>
          </a:p>
          <a:p>
            <a:pPr marL="914400" lvl="1" indent="-457200" algn="just">
              <a:buFont typeface="+mj-lt"/>
              <a:buAutoNum type="arabicPeriod"/>
            </a:pPr>
            <a:r>
              <a:rPr lang="en-US" sz="2000" dirty="0" smtClean="0"/>
              <a:t>It contains ACID properties, to maintain data.</a:t>
            </a:r>
          </a:p>
          <a:p>
            <a:pPr marL="914400" lvl="1" indent="-457200" algn="just">
              <a:buFont typeface="+mj-lt"/>
              <a:buAutoNum type="arabicPeriod"/>
            </a:pPr>
            <a:r>
              <a:rPr lang="en-US" sz="2000" dirty="0" smtClean="0"/>
              <a:t>It can reduce complex relations between data.</a:t>
            </a:r>
          </a:p>
          <a:p>
            <a:pPr marL="914400" lvl="1" indent="-457200" algn="just">
              <a:buFont typeface="+mj-lt"/>
              <a:buAutoNum type="arabicPeriod"/>
            </a:pPr>
            <a:r>
              <a:rPr lang="en-US" sz="2000" dirty="0" smtClean="0"/>
              <a:t>It is used to support manipulation and processing of data.</a:t>
            </a:r>
          </a:p>
          <a:p>
            <a:pPr marL="914400" lvl="1" indent="-457200" algn="just">
              <a:buFont typeface="+mj-lt"/>
              <a:buAutoNum type="arabicPeriod"/>
            </a:pPr>
            <a:r>
              <a:rPr lang="en-US" sz="2000" dirty="0" smtClean="0"/>
              <a:t>It is used to provide security of data.</a:t>
            </a:r>
          </a:p>
          <a:p>
            <a:pPr marL="514350" indent="-457200" algn="just">
              <a:buFont typeface="Wingdings" pitchFamily="2" charset="2"/>
              <a:buChar char="§"/>
            </a:pPr>
            <a:r>
              <a:rPr lang="en-US" sz="2400" b="1" dirty="0" smtClean="0"/>
              <a:t>Advantages –</a:t>
            </a:r>
          </a:p>
          <a:p>
            <a:pPr marL="914400" lvl="1" indent="-457200" algn="just">
              <a:buFont typeface="+mj-lt"/>
              <a:buAutoNum type="alphaLcPeriod"/>
            </a:pPr>
            <a:r>
              <a:rPr lang="en-US" sz="2000" dirty="0" smtClean="0"/>
              <a:t>Controls database redundancy.</a:t>
            </a:r>
          </a:p>
          <a:p>
            <a:pPr marL="914400" lvl="1" indent="-457200" algn="just">
              <a:buFont typeface="+mj-lt"/>
              <a:buAutoNum type="alphaLcPeriod"/>
            </a:pPr>
            <a:r>
              <a:rPr lang="en-US" sz="2000" dirty="0" smtClean="0"/>
              <a:t>Data </a:t>
            </a:r>
            <a:r>
              <a:rPr lang="en-US" sz="2000" dirty="0" smtClean="0"/>
              <a:t>sharing</a:t>
            </a:r>
          </a:p>
          <a:p>
            <a:pPr marL="914400" lvl="1" indent="-457200" algn="just">
              <a:buFont typeface="+mj-lt"/>
              <a:buAutoNum type="alphaLcPeriod"/>
            </a:pPr>
            <a:r>
              <a:rPr lang="en-US" sz="2000" dirty="0" smtClean="0"/>
              <a:t>Easily maintenance</a:t>
            </a:r>
          </a:p>
          <a:p>
            <a:pPr marL="914400" lvl="1" indent="-457200" algn="just">
              <a:buFont typeface="+mj-lt"/>
              <a:buAutoNum type="alphaLcPeriod"/>
            </a:pPr>
            <a:r>
              <a:rPr lang="en-US" sz="2000" dirty="0" smtClean="0"/>
              <a:t>Reduce time</a:t>
            </a:r>
          </a:p>
          <a:p>
            <a:pPr marL="914400" lvl="1" indent="-457200" algn="just">
              <a:buFont typeface="+mj-lt"/>
              <a:buAutoNum type="alphaLcPeriod"/>
            </a:pPr>
            <a:r>
              <a:rPr lang="en-US" sz="2000" dirty="0" smtClean="0"/>
              <a:t>Backup</a:t>
            </a:r>
          </a:p>
          <a:p>
            <a:pPr marL="914400" lvl="1" indent="-457200" algn="just">
              <a:buFont typeface="+mj-lt"/>
              <a:buAutoNum type="alphaLcPeriod"/>
            </a:pPr>
            <a:r>
              <a:rPr lang="en-US" sz="2000" dirty="0" smtClean="0"/>
              <a:t>Multiple user interface </a:t>
            </a:r>
            <a:endParaRPr lang="en-US" sz="2000" dirty="0"/>
          </a:p>
        </p:txBody>
      </p:sp>
      <p:sp>
        <p:nvSpPr>
          <p:cNvPr id="5" name="TextBox 4"/>
          <p:cNvSpPr txBox="1"/>
          <p:nvPr/>
        </p:nvSpPr>
        <p:spPr>
          <a:xfrm>
            <a:off x="4648200" y="3581400"/>
            <a:ext cx="4267200" cy="1938992"/>
          </a:xfrm>
          <a:prstGeom prst="rect">
            <a:avLst/>
          </a:prstGeom>
          <a:noFill/>
        </p:spPr>
        <p:txBody>
          <a:bodyPr wrap="square" rtlCol="0">
            <a:spAutoFit/>
          </a:bodyPr>
          <a:lstStyle/>
          <a:p>
            <a:pPr marL="514350" indent="-457200" algn="just">
              <a:spcBef>
                <a:spcPct val="20000"/>
              </a:spcBef>
              <a:buFont typeface="Wingdings" pitchFamily="2" charset="2"/>
              <a:buChar char="§"/>
            </a:pPr>
            <a:r>
              <a:rPr lang="en-US" sz="2400" b="1" dirty="0" smtClean="0"/>
              <a:t>Disadvantages –</a:t>
            </a:r>
          </a:p>
          <a:p>
            <a:pPr marL="971550" lvl="1" indent="-457200" algn="just">
              <a:spcBef>
                <a:spcPct val="20000"/>
              </a:spcBef>
              <a:buFont typeface="+mj-lt"/>
              <a:buAutoNum type="alphaLcPeriod"/>
            </a:pPr>
            <a:r>
              <a:rPr lang="en-US" sz="2000" dirty="0" smtClean="0"/>
              <a:t>Cost of Hardware &amp; Software</a:t>
            </a:r>
          </a:p>
          <a:p>
            <a:pPr marL="971550" lvl="1" indent="-457200" algn="just">
              <a:spcBef>
                <a:spcPct val="20000"/>
              </a:spcBef>
              <a:buFont typeface="+mj-lt"/>
              <a:buAutoNum type="alphaLcPeriod"/>
            </a:pPr>
            <a:r>
              <a:rPr lang="en-US" sz="2000" dirty="0" smtClean="0"/>
              <a:t>Size</a:t>
            </a:r>
          </a:p>
          <a:p>
            <a:pPr marL="971550" lvl="1" indent="-457200" algn="just">
              <a:spcBef>
                <a:spcPct val="20000"/>
              </a:spcBef>
              <a:buFont typeface="+mj-lt"/>
              <a:buAutoNum type="alphaLcPeriod"/>
            </a:pPr>
            <a:r>
              <a:rPr lang="en-US" sz="2000" dirty="0" smtClean="0"/>
              <a:t>Complexity</a:t>
            </a:r>
          </a:p>
          <a:p>
            <a:pPr marL="971550" lvl="1" indent="-457200" algn="just">
              <a:spcBef>
                <a:spcPct val="20000"/>
              </a:spcBef>
              <a:buFont typeface="+mj-lt"/>
              <a:buAutoNum type="alphaLcPeriod"/>
            </a:pPr>
            <a:r>
              <a:rPr lang="en-US" sz="2000" dirty="0" smtClean="0"/>
              <a:t>Higher impact of failure</a:t>
            </a:r>
          </a:p>
        </p:txBody>
      </p:sp>
      <p:cxnSp>
        <p:nvCxnSpPr>
          <p:cNvPr id="7" name="Straight Connector 6"/>
          <p:cNvCxnSpPr/>
          <p:nvPr/>
        </p:nvCxnSpPr>
        <p:spPr>
          <a:xfrm rot="5400000">
            <a:off x="3200400" y="5029200"/>
            <a:ext cx="2743200"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a:bodyPr>
          <a:lstStyle/>
          <a:p>
            <a:r>
              <a:rPr lang="en-US" sz="2700" b="1" dirty="0" smtClean="0"/>
              <a:t>File-based System and Database Management System</a:t>
            </a:r>
            <a:endParaRPr lang="en-US" dirty="0"/>
          </a:p>
        </p:txBody>
      </p:sp>
      <p:sp>
        <p:nvSpPr>
          <p:cNvPr id="3" name="Content Placeholder 2"/>
          <p:cNvSpPr>
            <a:spLocks noGrp="1"/>
          </p:cNvSpPr>
          <p:nvPr>
            <p:ph sz="half" idx="1"/>
          </p:nvPr>
        </p:nvSpPr>
        <p:spPr>
          <a:xfrm>
            <a:off x="152400" y="838200"/>
            <a:ext cx="4343400" cy="5791200"/>
          </a:xfrm>
        </p:spPr>
        <p:style>
          <a:lnRef idx="1">
            <a:schemeClr val="dk1"/>
          </a:lnRef>
          <a:fillRef idx="2">
            <a:schemeClr val="dk1"/>
          </a:fillRef>
          <a:effectRef idx="1">
            <a:schemeClr val="dk1"/>
          </a:effectRef>
          <a:fontRef idx="minor">
            <a:schemeClr val="dk1"/>
          </a:fontRef>
        </p:style>
        <p:txBody>
          <a:bodyPr>
            <a:normAutofit fontScale="85000" lnSpcReduction="20000"/>
          </a:bodyPr>
          <a:lstStyle/>
          <a:p>
            <a:pPr marL="457200" indent="-457200" algn="just">
              <a:buFont typeface="+mj-lt"/>
              <a:buAutoNum type="arabicParenR"/>
            </a:pPr>
            <a:r>
              <a:rPr lang="en-US" sz="2400" dirty="0" smtClean="0"/>
              <a:t>DBMS is a collection of data. In DBMS, the user is not required to write the procedures.</a:t>
            </a:r>
          </a:p>
          <a:p>
            <a:pPr marL="457200" indent="-457200" algn="just">
              <a:buFont typeface="+mj-lt"/>
              <a:buAutoNum type="arabicParenR"/>
            </a:pPr>
            <a:r>
              <a:rPr lang="en-US" sz="2400" dirty="0" smtClean="0"/>
              <a:t>DBMS gives an abstract view of data that hides the details.</a:t>
            </a:r>
          </a:p>
          <a:p>
            <a:pPr marL="457200" indent="-457200" algn="just">
              <a:buFont typeface="+mj-lt"/>
              <a:buAutoNum type="arabicParenR"/>
            </a:pPr>
            <a:r>
              <a:rPr lang="en-US" sz="2400" dirty="0" smtClean="0"/>
              <a:t>DBMS provides a crash recovery mechanism, i.e., DBMS protects the user from the system failure.</a:t>
            </a:r>
          </a:p>
          <a:p>
            <a:pPr marL="457200" indent="-457200" algn="just">
              <a:buFont typeface="+mj-lt"/>
              <a:buAutoNum type="arabicParenR"/>
            </a:pPr>
            <a:r>
              <a:rPr lang="en-US" sz="2400" dirty="0" smtClean="0"/>
              <a:t>DBMS provides a good protection mechanism.</a:t>
            </a:r>
          </a:p>
          <a:p>
            <a:pPr marL="457200" indent="-457200" algn="just">
              <a:buFont typeface="+mj-lt"/>
              <a:buAutoNum type="arabicParenR"/>
            </a:pPr>
            <a:r>
              <a:rPr lang="en-US" sz="2400" dirty="0" smtClean="0"/>
              <a:t>DBMS contains a wide variety of sophisticated techniques to store and retrieve the data.</a:t>
            </a:r>
          </a:p>
          <a:p>
            <a:pPr marL="457200" indent="-457200" algn="just">
              <a:buFont typeface="+mj-lt"/>
              <a:buAutoNum type="arabicParenR"/>
            </a:pPr>
            <a:r>
              <a:rPr lang="en-US" sz="2400" dirty="0" smtClean="0"/>
              <a:t>DBMS takes care of Concurrent access of data using some form of locking.</a:t>
            </a:r>
          </a:p>
          <a:p>
            <a:pPr marL="457200" indent="-457200" algn="just">
              <a:buFont typeface="+mj-lt"/>
              <a:buAutoNum type="arabicParenR"/>
            </a:pPr>
            <a:endParaRPr lang="en-US" sz="2400" dirty="0"/>
          </a:p>
        </p:txBody>
      </p:sp>
      <p:sp>
        <p:nvSpPr>
          <p:cNvPr id="5" name="Content Placeholder 4"/>
          <p:cNvSpPr>
            <a:spLocks noGrp="1"/>
          </p:cNvSpPr>
          <p:nvPr>
            <p:ph sz="half" idx="2"/>
          </p:nvPr>
        </p:nvSpPr>
        <p:spPr>
          <a:xfrm>
            <a:off x="4648200" y="838200"/>
            <a:ext cx="4343400" cy="5791200"/>
          </a:xfrm>
        </p:spPr>
        <p:style>
          <a:lnRef idx="1">
            <a:schemeClr val="accent2"/>
          </a:lnRef>
          <a:fillRef idx="2">
            <a:schemeClr val="accent2"/>
          </a:fillRef>
          <a:effectRef idx="1">
            <a:schemeClr val="accent2"/>
          </a:effectRef>
          <a:fontRef idx="minor">
            <a:schemeClr val="dk1"/>
          </a:fontRef>
        </p:style>
        <p:txBody>
          <a:bodyPr>
            <a:normAutofit fontScale="85000" lnSpcReduction="20000"/>
          </a:bodyPr>
          <a:lstStyle/>
          <a:p>
            <a:pPr marL="457200" indent="-457200" algn="just">
              <a:buFont typeface="+mj-lt"/>
              <a:buAutoNum type="arabicParenR"/>
            </a:pPr>
            <a:r>
              <a:rPr lang="en-US" sz="2400" dirty="0" smtClean="0"/>
              <a:t>File system is a collection of data. In this system, the user has to write the procedures for managing the database.</a:t>
            </a:r>
          </a:p>
          <a:p>
            <a:pPr marL="457200" indent="-457200" algn="just">
              <a:buFont typeface="+mj-lt"/>
              <a:buAutoNum type="arabicParenR"/>
            </a:pPr>
            <a:r>
              <a:rPr lang="en-US" sz="2400" dirty="0" smtClean="0"/>
              <a:t>File system provides the detail of the data representation and storage of data.</a:t>
            </a:r>
          </a:p>
          <a:p>
            <a:pPr marL="457200" indent="-457200" algn="just">
              <a:buFont typeface="+mj-lt"/>
              <a:buAutoNum type="arabicParenR"/>
            </a:pPr>
            <a:r>
              <a:rPr lang="en-US" sz="2400" dirty="0" smtClean="0"/>
              <a:t>File system doesn't have a crash mechanism, i.e., if the system crashes while entering some data, then the content of the file will lost.</a:t>
            </a:r>
          </a:p>
          <a:p>
            <a:pPr marL="457200" indent="-457200" algn="just">
              <a:buFont typeface="+mj-lt"/>
              <a:buAutoNum type="arabicParenR"/>
            </a:pPr>
            <a:r>
              <a:rPr lang="en-US" sz="2400" dirty="0" smtClean="0"/>
              <a:t>It is very difficult to protect a file under the file system.</a:t>
            </a:r>
          </a:p>
          <a:p>
            <a:pPr marL="457200" indent="-457200" algn="just">
              <a:buFont typeface="+mj-lt"/>
              <a:buAutoNum type="arabicParenR"/>
            </a:pPr>
            <a:r>
              <a:rPr lang="en-US" sz="2400" dirty="0" smtClean="0"/>
              <a:t>File system can't efficiently store and retrieve the data.</a:t>
            </a:r>
          </a:p>
          <a:p>
            <a:pPr marL="457200" indent="-457200" algn="just">
              <a:buFont typeface="+mj-lt"/>
              <a:buAutoNum type="arabicParenR"/>
            </a:pPr>
            <a:r>
              <a:rPr lang="en-US" sz="2400" dirty="0" smtClean="0"/>
              <a:t>In the File system, concurrent access has many problems like redirecting the file while other deleting some information or updating some information.</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565150"/>
          </a:xfrm>
        </p:spPr>
        <p:txBody>
          <a:bodyPr anchor="ctr">
            <a:normAutofit/>
          </a:bodyPr>
          <a:lstStyle/>
          <a:p>
            <a:r>
              <a:rPr lang="en-US" sz="2800" dirty="0" smtClean="0"/>
              <a:t>Some specific Definitions -</a:t>
            </a:r>
            <a:endParaRPr lang="en-US" sz="2800" dirty="0"/>
          </a:p>
        </p:txBody>
      </p:sp>
      <p:sp>
        <p:nvSpPr>
          <p:cNvPr id="3" name="Content Placeholder 2"/>
          <p:cNvSpPr>
            <a:spLocks noGrp="1"/>
          </p:cNvSpPr>
          <p:nvPr>
            <p:ph idx="1"/>
          </p:nvPr>
        </p:nvSpPr>
        <p:spPr>
          <a:xfrm>
            <a:off x="228600" y="838200"/>
            <a:ext cx="8686800" cy="5853113"/>
          </a:xfrm>
        </p:spPr>
        <p:txBody>
          <a:bodyPr>
            <a:normAutofit/>
          </a:bodyPr>
          <a:lstStyle/>
          <a:p>
            <a:pPr algn="just"/>
            <a:r>
              <a:rPr lang="en-US" sz="2400" b="1" dirty="0" smtClean="0"/>
              <a:t>File – </a:t>
            </a:r>
          </a:p>
          <a:p>
            <a:pPr lvl="1" algn="just"/>
            <a:r>
              <a:rPr lang="en-US" sz="2000" dirty="0" smtClean="0"/>
              <a:t>A file is a collection of bytes stored as an individual entity. All data on disk is stored as a file with an assigned file name that is unique within the directory it resides in. </a:t>
            </a:r>
          </a:p>
          <a:p>
            <a:pPr lvl="1" algn="just"/>
            <a:r>
              <a:rPr lang="en-US" sz="2000" dirty="0" smtClean="0"/>
              <a:t>To the computer, a file is nothing  more than a series of bytes.  </a:t>
            </a:r>
          </a:p>
          <a:p>
            <a:pPr lvl="1" algn="just"/>
            <a:r>
              <a:rPr lang="en-US" sz="2000" dirty="0" smtClean="0"/>
              <a:t>The structure of  a file is known to the software that manipulates it.</a:t>
            </a:r>
          </a:p>
          <a:p>
            <a:pPr lvl="1" algn="just"/>
            <a:r>
              <a:rPr lang="en-US" sz="2000" dirty="0" smtClean="0"/>
              <a:t>A file contains data that is needed for information processing. These data is about entities.</a:t>
            </a:r>
          </a:p>
          <a:p>
            <a:pPr algn="just"/>
            <a:r>
              <a:rPr lang="en-US" sz="2400" b="1" dirty="0" smtClean="0"/>
              <a:t>Entity – </a:t>
            </a:r>
            <a:r>
              <a:rPr lang="en-US" sz="2000" dirty="0" smtClean="0"/>
              <a:t>An entity is anything about which information can be stored.</a:t>
            </a:r>
          </a:p>
          <a:p>
            <a:pPr algn="just"/>
            <a:r>
              <a:rPr lang="en-US" sz="2400" b="1" dirty="0" smtClean="0"/>
              <a:t>Attribute – </a:t>
            </a:r>
            <a:r>
              <a:rPr lang="en-US" sz="2000" dirty="0" smtClean="0"/>
              <a:t>An attribute is a characteristic of interest about an entity. The values of the attributes describe a particular entity.</a:t>
            </a:r>
          </a:p>
          <a:p>
            <a:pPr algn="just"/>
            <a:r>
              <a:rPr lang="en-US" sz="2400" b="1" dirty="0" smtClean="0"/>
              <a:t>Instance –</a:t>
            </a:r>
            <a:r>
              <a:rPr lang="en-US" sz="2000" b="1" dirty="0" smtClean="0"/>
              <a:t> </a:t>
            </a:r>
            <a:r>
              <a:rPr lang="en-US" sz="2000" dirty="0" smtClean="0"/>
              <a:t>An instance of the entity is represented by a set of specific values for each of the attributes.</a:t>
            </a:r>
          </a:p>
          <a:p>
            <a:pPr algn="just"/>
            <a:r>
              <a:rPr lang="en-US" sz="2400" b="1" dirty="0" smtClean="0"/>
              <a:t>Data Item – </a:t>
            </a:r>
            <a:r>
              <a:rPr lang="en-US" sz="2000" dirty="0" smtClean="0"/>
              <a:t>Each attribute of an entity is represented in storage by a data item.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565150"/>
          </a:xfrm>
        </p:spPr>
        <p:txBody>
          <a:bodyPr anchor="ctr">
            <a:normAutofit/>
          </a:bodyPr>
          <a:lstStyle/>
          <a:p>
            <a:r>
              <a:rPr lang="en-US" sz="2800" dirty="0" smtClean="0"/>
              <a:t>Some specific Definitions -</a:t>
            </a:r>
            <a:endParaRPr lang="en-US" sz="2800" dirty="0"/>
          </a:p>
        </p:txBody>
      </p:sp>
      <p:sp>
        <p:nvSpPr>
          <p:cNvPr id="3" name="Content Placeholder 2"/>
          <p:cNvSpPr>
            <a:spLocks noGrp="1"/>
          </p:cNvSpPr>
          <p:nvPr>
            <p:ph idx="1"/>
          </p:nvPr>
        </p:nvSpPr>
        <p:spPr>
          <a:xfrm>
            <a:off x="228600" y="838200"/>
            <a:ext cx="8686800" cy="5853113"/>
          </a:xfrm>
        </p:spPr>
        <p:txBody>
          <a:bodyPr>
            <a:normAutofit/>
          </a:bodyPr>
          <a:lstStyle/>
          <a:p>
            <a:pPr algn="just"/>
            <a:r>
              <a:rPr lang="en-US" sz="2400" b="1" dirty="0" smtClean="0"/>
              <a:t>Record</a:t>
            </a:r>
            <a:r>
              <a:rPr lang="en-US" sz="2800" b="1" dirty="0" smtClean="0"/>
              <a:t> – </a:t>
            </a:r>
            <a:r>
              <a:rPr lang="en-US" sz="2000" dirty="0" smtClean="0"/>
              <a:t>A data item is the elementary unit in data storage. Data items are usually grouped together to describe an entity. The data representation in storage of each instance of an entity is commonly called as a record. A collection of related records is called a file.</a:t>
            </a:r>
          </a:p>
          <a:p>
            <a:pPr algn="just">
              <a:buFont typeface="Wingdings" pitchFamily="2" charset="2"/>
              <a:buChar char="q"/>
            </a:pPr>
            <a:r>
              <a:rPr lang="en-US" sz="2400" b="1" dirty="0" smtClean="0"/>
              <a:t>Note – </a:t>
            </a:r>
            <a:r>
              <a:rPr lang="en-US" sz="2000" dirty="0" smtClean="0"/>
              <a:t>In the file – processing environment, the emphasis is on files and the relationship among them. The different types of files are –</a:t>
            </a:r>
            <a:endParaRPr lang="en-US" sz="1600" dirty="0" smtClean="0"/>
          </a:p>
          <a:p>
            <a:pPr lvl="1" algn="just">
              <a:buFont typeface="Calibri" pitchFamily="34" charset="0"/>
              <a:buChar char="―"/>
            </a:pPr>
            <a:r>
              <a:rPr lang="en-US" sz="2000" b="1" dirty="0" smtClean="0"/>
              <a:t>Master Files – </a:t>
            </a:r>
            <a:r>
              <a:rPr lang="en-US" sz="2000" dirty="0" smtClean="0"/>
              <a:t>This is a file of relatively permanent information about entities. These files are used as a source of reference data for processing transactions and accumulated information based on the transaction data.</a:t>
            </a:r>
          </a:p>
          <a:p>
            <a:pPr lvl="1" algn="just">
              <a:buFont typeface="Calibri" pitchFamily="34" charset="0"/>
              <a:buChar char="―"/>
            </a:pPr>
            <a:r>
              <a:rPr lang="en-US" sz="2000" b="1" dirty="0" smtClean="0"/>
              <a:t>Transaction Files – </a:t>
            </a:r>
            <a:r>
              <a:rPr lang="en-US" sz="2000" dirty="0" smtClean="0"/>
              <a:t>This is a collection of records describing activities or transactions by organization. It is created as a result of processing transactions and preparing transaction documents. Transaction files are also used to update the details in the master file.</a:t>
            </a:r>
          </a:p>
          <a:p>
            <a:pPr lvl="1" algn="just">
              <a:buFont typeface="Calibri" pitchFamily="34" charset="0"/>
              <a:buChar char="―"/>
            </a:pPr>
            <a:r>
              <a:rPr lang="en-US" sz="2000" b="1" dirty="0" smtClean="0"/>
              <a:t>Report Files -  </a:t>
            </a:r>
          </a:p>
          <a:p>
            <a:pPr lvl="1" algn="just">
              <a:buFont typeface="Calibri" pitchFamily="34" charset="0"/>
              <a:buChar char="―"/>
            </a:pPr>
            <a:endParaRPr lang="en-US" sz="2000" b="1"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954</TotalTime>
  <Words>982</Words>
  <Application>Microsoft Office PowerPoint</Application>
  <PresentationFormat>On-screen Show (4:3)</PresentationFormat>
  <Paragraphs>76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Database Management System </vt:lpstr>
      <vt:lpstr>M-1: Introducing to Data &amp; Data Management</vt:lpstr>
      <vt:lpstr>Slide 3</vt:lpstr>
      <vt:lpstr>Slide 4</vt:lpstr>
      <vt:lpstr>Slide 5</vt:lpstr>
      <vt:lpstr>File-based System and Database Management System</vt:lpstr>
      <vt:lpstr>Some specific Definitions -</vt:lpstr>
      <vt:lpstr>Some specific Definitions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CK</dc:creator>
  <cp:lastModifiedBy>CK</cp:lastModifiedBy>
  <cp:revision>41</cp:revision>
  <dcterms:created xsi:type="dcterms:W3CDTF">2020-01-09T02:24:31Z</dcterms:created>
  <dcterms:modified xsi:type="dcterms:W3CDTF">2022-03-13T07:08:20Z</dcterms:modified>
</cp:coreProperties>
</file>