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5" d="100"/>
          <a:sy n="75" d="100"/>
        </p:scale>
        <p:origin x="-54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474CBB-5698-4DAB-B081-A51F1A99B74F}"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F49A3-0CBA-47B6-B630-4B6E311780E0}" type="slidenum">
              <a:rPr lang="en-US" smtClean="0"/>
              <a:pPr/>
              <a:t>‹#›</a:t>
            </a:fld>
            <a:endParaRPr lang="en-US"/>
          </a:p>
        </p:txBody>
      </p:sp>
    </p:spTree>
    <p:extLst>
      <p:ext uri="{BB962C8B-B14F-4D97-AF65-F5344CB8AC3E}">
        <p14:creationId xmlns:p14="http://schemas.microsoft.com/office/powerpoint/2010/main" xmlns="" val="3798796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474CBB-5698-4DAB-B081-A51F1A99B74F}"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F49A3-0CBA-47B6-B630-4B6E311780E0}" type="slidenum">
              <a:rPr lang="en-US" smtClean="0"/>
              <a:pPr/>
              <a:t>‹#›</a:t>
            </a:fld>
            <a:endParaRPr lang="en-US"/>
          </a:p>
        </p:txBody>
      </p:sp>
    </p:spTree>
    <p:extLst>
      <p:ext uri="{BB962C8B-B14F-4D97-AF65-F5344CB8AC3E}">
        <p14:creationId xmlns:p14="http://schemas.microsoft.com/office/powerpoint/2010/main" xmlns="" val="105398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474CBB-5698-4DAB-B081-A51F1A99B74F}"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F49A3-0CBA-47B6-B630-4B6E311780E0}" type="slidenum">
              <a:rPr lang="en-US" smtClean="0"/>
              <a:pPr/>
              <a:t>‹#›</a:t>
            </a:fld>
            <a:endParaRPr lang="en-US"/>
          </a:p>
        </p:txBody>
      </p:sp>
    </p:spTree>
    <p:extLst>
      <p:ext uri="{BB962C8B-B14F-4D97-AF65-F5344CB8AC3E}">
        <p14:creationId xmlns:p14="http://schemas.microsoft.com/office/powerpoint/2010/main" xmlns="" val="418074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474CBB-5698-4DAB-B081-A51F1A99B74F}"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F49A3-0CBA-47B6-B630-4B6E311780E0}" type="slidenum">
              <a:rPr lang="en-US" smtClean="0"/>
              <a:pPr/>
              <a:t>‹#›</a:t>
            </a:fld>
            <a:endParaRPr lang="en-US"/>
          </a:p>
        </p:txBody>
      </p:sp>
    </p:spTree>
    <p:extLst>
      <p:ext uri="{BB962C8B-B14F-4D97-AF65-F5344CB8AC3E}">
        <p14:creationId xmlns:p14="http://schemas.microsoft.com/office/powerpoint/2010/main" xmlns="" val="116960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474CBB-5698-4DAB-B081-A51F1A99B74F}" type="datetimeFigureOut">
              <a:rPr lang="en-US" smtClean="0"/>
              <a:pPr/>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F49A3-0CBA-47B6-B630-4B6E311780E0}" type="slidenum">
              <a:rPr lang="en-US" smtClean="0"/>
              <a:pPr/>
              <a:t>‹#›</a:t>
            </a:fld>
            <a:endParaRPr lang="en-US"/>
          </a:p>
        </p:txBody>
      </p:sp>
    </p:spTree>
    <p:extLst>
      <p:ext uri="{BB962C8B-B14F-4D97-AF65-F5344CB8AC3E}">
        <p14:creationId xmlns:p14="http://schemas.microsoft.com/office/powerpoint/2010/main" xmlns="" val="52920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474CBB-5698-4DAB-B081-A51F1A99B74F}" type="datetimeFigureOut">
              <a:rPr lang="en-US" smtClean="0"/>
              <a:pPr/>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F49A3-0CBA-47B6-B630-4B6E311780E0}" type="slidenum">
              <a:rPr lang="en-US" smtClean="0"/>
              <a:pPr/>
              <a:t>‹#›</a:t>
            </a:fld>
            <a:endParaRPr lang="en-US"/>
          </a:p>
        </p:txBody>
      </p:sp>
    </p:spTree>
    <p:extLst>
      <p:ext uri="{BB962C8B-B14F-4D97-AF65-F5344CB8AC3E}">
        <p14:creationId xmlns:p14="http://schemas.microsoft.com/office/powerpoint/2010/main" xmlns="" val="3031039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474CBB-5698-4DAB-B081-A51F1A99B74F}" type="datetimeFigureOut">
              <a:rPr lang="en-US" smtClean="0"/>
              <a:pPr/>
              <a:t>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0F49A3-0CBA-47B6-B630-4B6E311780E0}" type="slidenum">
              <a:rPr lang="en-US" smtClean="0"/>
              <a:pPr/>
              <a:t>‹#›</a:t>
            </a:fld>
            <a:endParaRPr lang="en-US"/>
          </a:p>
        </p:txBody>
      </p:sp>
    </p:spTree>
    <p:extLst>
      <p:ext uri="{BB962C8B-B14F-4D97-AF65-F5344CB8AC3E}">
        <p14:creationId xmlns:p14="http://schemas.microsoft.com/office/powerpoint/2010/main" xmlns="" val="1522523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474CBB-5698-4DAB-B081-A51F1A99B74F}" type="datetimeFigureOut">
              <a:rPr lang="en-US" smtClean="0"/>
              <a:pPr/>
              <a:t>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0F49A3-0CBA-47B6-B630-4B6E311780E0}" type="slidenum">
              <a:rPr lang="en-US" smtClean="0"/>
              <a:pPr/>
              <a:t>‹#›</a:t>
            </a:fld>
            <a:endParaRPr lang="en-US"/>
          </a:p>
        </p:txBody>
      </p:sp>
    </p:spTree>
    <p:extLst>
      <p:ext uri="{BB962C8B-B14F-4D97-AF65-F5344CB8AC3E}">
        <p14:creationId xmlns:p14="http://schemas.microsoft.com/office/powerpoint/2010/main" xmlns="" val="376080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74CBB-5698-4DAB-B081-A51F1A99B74F}" type="datetimeFigureOut">
              <a:rPr lang="en-US" smtClean="0"/>
              <a:pPr/>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0F49A3-0CBA-47B6-B630-4B6E311780E0}" type="slidenum">
              <a:rPr lang="en-US" smtClean="0"/>
              <a:pPr/>
              <a:t>‹#›</a:t>
            </a:fld>
            <a:endParaRPr lang="en-US"/>
          </a:p>
        </p:txBody>
      </p:sp>
    </p:spTree>
    <p:extLst>
      <p:ext uri="{BB962C8B-B14F-4D97-AF65-F5344CB8AC3E}">
        <p14:creationId xmlns:p14="http://schemas.microsoft.com/office/powerpoint/2010/main" xmlns="" val="34650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474CBB-5698-4DAB-B081-A51F1A99B74F}" type="datetimeFigureOut">
              <a:rPr lang="en-US" smtClean="0"/>
              <a:pPr/>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F49A3-0CBA-47B6-B630-4B6E311780E0}" type="slidenum">
              <a:rPr lang="en-US" smtClean="0"/>
              <a:pPr/>
              <a:t>‹#›</a:t>
            </a:fld>
            <a:endParaRPr lang="en-US"/>
          </a:p>
        </p:txBody>
      </p:sp>
    </p:spTree>
    <p:extLst>
      <p:ext uri="{BB962C8B-B14F-4D97-AF65-F5344CB8AC3E}">
        <p14:creationId xmlns:p14="http://schemas.microsoft.com/office/powerpoint/2010/main" xmlns="" val="13273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474CBB-5698-4DAB-B081-A51F1A99B74F}" type="datetimeFigureOut">
              <a:rPr lang="en-US" smtClean="0"/>
              <a:pPr/>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F49A3-0CBA-47B6-B630-4B6E311780E0}" type="slidenum">
              <a:rPr lang="en-US" smtClean="0"/>
              <a:pPr/>
              <a:t>‹#›</a:t>
            </a:fld>
            <a:endParaRPr lang="en-US"/>
          </a:p>
        </p:txBody>
      </p:sp>
    </p:spTree>
    <p:extLst>
      <p:ext uri="{BB962C8B-B14F-4D97-AF65-F5344CB8AC3E}">
        <p14:creationId xmlns:p14="http://schemas.microsoft.com/office/powerpoint/2010/main" xmlns="" val="110683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74CBB-5698-4DAB-B081-A51F1A99B74F}" type="datetimeFigureOut">
              <a:rPr lang="en-US" smtClean="0"/>
              <a:pPr/>
              <a:t>3/12/2020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F49A3-0CBA-47B6-B630-4B6E311780E0}" type="slidenum">
              <a:rPr lang="en-US" smtClean="0"/>
              <a:pPr/>
              <a:t>‹#›</a:t>
            </a:fld>
            <a:endParaRPr lang="en-US"/>
          </a:p>
        </p:txBody>
      </p:sp>
    </p:spTree>
    <p:extLst>
      <p:ext uri="{BB962C8B-B14F-4D97-AF65-F5344CB8AC3E}">
        <p14:creationId xmlns:p14="http://schemas.microsoft.com/office/powerpoint/2010/main" xmlns="" val="1497609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1409"/>
            <a:ext cx="10515600" cy="1285461"/>
          </a:xfrm>
        </p:spPr>
        <p:txBody>
          <a:bodyPr>
            <a:normAutofit/>
          </a:bodyPr>
          <a:lstStyle/>
          <a:p>
            <a:pPr algn="ctr"/>
            <a:r>
              <a:rPr lang="en-US" sz="4000" b="1" dirty="0"/>
              <a:t>Enterprise Resource Planning(ERP)</a:t>
            </a:r>
          </a:p>
        </p:txBody>
      </p:sp>
    </p:spTree>
    <p:extLst>
      <p:ext uri="{BB962C8B-B14F-4D97-AF65-F5344CB8AC3E}">
        <p14:creationId xmlns:p14="http://schemas.microsoft.com/office/powerpoint/2010/main" xmlns="" val="295786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854075"/>
          </a:xfrm>
        </p:spPr>
        <p:txBody>
          <a:bodyPr>
            <a:normAutofit/>
          </a:bodyPr>
          <a:lstStyle/>
          <a:p>
            <a:r>
              <a:rPr lang="en-US" sz="3600" dirty="0"/>
              <a:t>What is ERP?</a:t>
            </a:r>
          </a:p>
        </p:txBody>
      </p:sp>
      <p:sp>
        <p:nvSpPr>
          <p:cNvPr id="4" name="Content Placeholder 3"/>
          <p:cNvSpPr>
            <a:spLocks noGrp="1"/>
          </p:cNvSpPr>
          <p:nvPr>
            <p:ph idx="1"/>
          </p:nvPr>
        </p:nvSpPr>
        <p:spPr>
          <a:xfrm>
            <a:off x="838200" y="1033670"/>
            <a:ext cx="10515600" cy="5143293"/>
          </a:xfrm>
        </p:spPr>
        <p:txBody>
          <a:bodyPr>
            <a:normAutofit fontScale="92500" lnSpcReduction="10000"/>
          </a:bodyPr>
          <a:lstStyle/>
          <a:p>
            <a:r>
              <a:rPr lang="en-US" sz="2000" dirty="0"/>
              <a:t>The Full form of ERP is Enterprise Resource Planning. </a:t>
            </a:r>
          </a:p>
          <a:p>
            <a:r>
              <a:rPr lang="en-US" sz="2000" dirty="0"/>
              <a:t>ERP is a business management software. </a:t>
            </a:r>
          </a:p>
          <a:p>
            <a:r>
              <a:rPr lang="en-US" sz="2000" dirty="0"/>
              <a:t>It is a suite of integrated application that helps users to store and manage data of their business.</a:t>
            </a:r>
          </a:p>
          <a:p>
            <a:r>
              <a:rPr lang="en-US" sz="2000" dirty="0"/>
              <a:t>One of the most important activities associated with the implementation of an ERP system is the opportunity to streamline and improve the business operations of an organization through business process re-engineering and the by implementing the best practices and standards.</a:t>
            </a:r>
          </a:p>
          <a:p>
            <a:pPr marL="0" indent="0">
              <a:buNone/>
            </a:pPr>
            <a:endParaRPr lang="en-US" sz="2000" dirty="0"/>
          </a:p>
          <a:p>
            <a:pPr marL="0" indent="0">
              <a:buNone/>
            </a:pPr>
            <a:r>
              <a:rPr lang="en-US" sz="2000" dirty="0"/>
              <a:t>ERP software is very useful for large organization. It comes in many modules:</a:t>
            </a:r>
          </a:p>
          <a:p>
            <a:r>
              <a:rPr lang="en-US" sz="2000" dirty="0"/>
              <a:t>Human Resources</a:t>
            </a:r>
          </a:p>
          <a:p>
            <a:r>
              <a:rPr lang="en-US" sz="2000" dirty="0"/>
              <a:t>Financial Accounting</a:t>
            </a:r>
          </a:p>
          <a:p>
            <a:r>
              <a:rPr lang="en-US" sz="2000" dirty="0"/>
              <a:t>Supply Chain Management</a:t>
            </a:r>
          </a:p>
          <a:p>
            <a:r>
              <a:rPr lang="en-US" sz="2000" dirty="0"/>
              <a:t>Customer Relationship Management</a:t>
            </a:r>
          </a:p>
          <a:p>
            <a:r>
              <a:rPr lang="en-US" sz="2000" dirty="0"/>
              <a:t>Inventory</a:t>
            </a:r>
          </a:p>
          <a:p>
            <a:r>
              <a:rPr lang="en-US" sz="2000" dirty="0"/>
              <a:t>Purchasing</a:t>
            </a:r>
          </a:p>
          <a:p>
            <a:r>
              <a:rPr lang="en-US" sz="2000" dirty="0"/>
              <a:t>Project management</a:t>
            </a:r>
          </a:p>
        </p:txBody>
      </p:sp>
      <p:pic>
        <p:nvPicPr>
          <p:cNvPr id="6" name="Picture 5"/>
          <p:cNvPicPr>
            <a:picLocks noChangeAspect="1"/>
          </p:cNvPicPr>
          <p:nvPr/>
        </p:nvPicPr>
        <p:blipFill>
          <a:blip r:embed="rId2"/>
          <a:stretch>
            <a:fillRect/>
          </a:stretch>
        </p:blipFill>
        <p:spPr>
          <a:xfrm>
            <a:off x="6082748" y="3841235"/>
            <a:ext cx="4329732" cy="2335728"/>
          </a:xfrm>
          <a:prstGeom prst="rect">
            <a:avLst/>
          </a:prstGeom>
        </p:spPr>
      </p:pic>
    </p:spTree>
    <p:extLst>
      <p:ext uri="{BB962C8B-B14F-4D97-AF65-F5344CB8AC3E}">
        <p14:creationId xmlns:p14="http://schemas.microsoft.com/office/powerpoint/2010/main" xmlns="" val="159689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326"/>
          </a:xfrm>
        </p:spPr>
        <p:txBody>
          <a:bodyPr>
            <a:normAutofit/>
          </a:bodyPr>
          <a:lstStyle/>
          <a:p>
            <a:r>
              <a:rPr lang="en-US" sz="4000" b="1" dirty="0"/>
              <a:t>Why implement an ERP System?</a:t>
            </a:r>
          </a:p>
        </p:txBody>
      </p:sp>
      <p:sp>
        <p:nvSpPr>
          <p:cNvPr id="3" name="Content Placeholder 2"/>
          <p:cNvSpPr>
            <a:spLocks noGrp="1"/>
          </p:cNvSpPr>
          <p:nvPr>
            <p:ph idx="1"/>
          </p:nvPr>
        </p:nvSpPr>
        <p:spPr>
          <a:xfrm>
            <a:off x="838200" y="1431235"/>
            <a:ext cx="10515600" cy="4745728"/>
          </a:xfrm>
        </p:spPr>
        <p:txBody>
          <a:bodyPr>
            <a:normAutofit fontScale="70000" lnSpcReduction="20000"/>
          </a:bodyPr>
          <a:lstStyle/>
          <a:p>
            <a:pPr marL="0" indent="0">
              <a:buNone/>
            </a:pPr>
            <a:r>
              <a:rPr lang="en-US" dirty="0"/>
              <a:t>An ERP is the best option for demonstrating value by providing real-time information to all employees of a corporation across departments.</a:t>
            </a:r>
          </a:p>
          <a:p>
            <a:pPr marL="0" indent="0">
              <a:buNone/>
            </a:pPr>
            <a:r>
              <a:rPr lang="en-US" b="1" dirty="0"/>
              <a:t>1. Integrate Financial Information</a:t>
            </a:r>
          </a:p>
          <a:p>
            <a:pPr marL="0" indent="0">
              <a:buNone/>
            </a:pPr>
            <a:r>
              <a:rPr lang="en-US" dirty="0"/>
              <a:t>Enterprise owners want to understand company's overall performance because in numerous situation they may find various versions of the truth. Finance and sales have another version and business units may have their version of the contribution of revenues for the organization. By implementing ERP, they can get a single version of the truth.</a:t>
            </a:r>
          </a:p>
          <a:p>
            <a:pPr marL="0" indent="0">
              <a:buNone/>
            </a:pPr>
            <a:r>
              <a:rPr lang="en-US" b="1" dirty="0"/>
              <a:t>2. Standardize and Speed up Manufacturing Processes:</a:t>
            </a:r>
          </a:p>
          <a:p>
            <a:pPr marL="0" indent="0">
              <a:buNone/>
            </a:pPr>
            <a:r>
              <a:rPr lang="en-US" dirty="0"/>
              <a:t>ERP systems come with methods for automating manufacturing process. This helps organizations to speed up and standardize the manufacturing process.</a:t>
            </a:r>
          </a:p>
          <a:p>
            <a:pPr marL="0" indent="0">
              <a:buNone/>
            </a:pPr>
            <a:r>
              <a:rPr lang="en-US" b="1" dirty="0"/>
              <a:t>3. Reduce Inventory:</a:t>
            </a:r>
          </a:p>
          <a:p>
            <a:pPr marL="0" indent="0">
              <a:buNone/>
            </a:pPr>
            <a:r>
              <a:rPr lang="en-US" dirty="0"/>
              <a:t>It helps to increase the visibility of the order fulfillment process of any company. It may lead to reduced inventories to make products.</a:t>
            </a:r>
          </a:p>
          <a:p>
            <a:pPr marL="0" indent="0">
              <a:buNone/>
            </a:pPr>
            <a:r>
              <a:rPr lang="en-US" b="1" dirty="0"/>
              <a:t>4. Increases and Improves Interaction:</a:t>
            </a:r>
          </a:p>
          <a:p>
            <a:pPr marL="0" indent="0">
              <a:buNone/>
            </a:pPr>
            <a:r>
              <a:rPr lang="en-US" dirty="0"/>
              <a:t>ERP system also helps to increase and improve interaction between customers and suppliers. Moreover, the suppliers can also communicate more seamlessly with sales, marketing, and finance team.</a:t>
            </a:r>
          </a:p>
          <a:p>
            <a:endParaRPr lang="en-US" dirty="0"/>
          </a:p>
        </p:txBody>
      </p:sp>
    </p:spTree>
    <p:extLst>
      <p:ext uri="{BB962C8B-B14F-4D97-AF65-F5344CB8AC3E}">
        <p14:creationId xmlns:p14="http://schemas.microsoft.com/office/powerpoint/2010/main" xmlns="" val="114572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What are Primary Goals for the ERP System?</a:t>
            </a:r>
          </a:p>
        </p:txBody>
      </p:sp>
      <p:sp>
        <p:nvSpPr>
          <p:cNvPr id="11" name="Content Placeholder 10"/>
          <p:cNvSpPr>
            <a:spLocks noGrp="1"/>
          </p:cNvSpPr>
          <p:nvPr>
            <p:ph idx="1"/>
          </p:nvPr>
        </p:nvSpPr>
        <p:spPr>
          <a:xfrm>
            <a:off x="838200" y="1484243"/>
            <a:ext cx="10515600" cy="4692720"/>
          </a:xfrm>
        </p:spPr>
        <p:txBody>
          <a:bodyPr>
            <a:noAutofit/>
          </a:bodyPr>
          <a:lstStyle/>
          <a:p>
            <a:pPr marL="0" indent="0">
              <a:buNone/>
            </a:pPr>
            <a:r>
              <a:rPr lang="en-US" sz="1600" dirty="0"/>
              <a:t> </a:t>
            </a:r>
            <a:r>
              <a:rPr lang="en-US" sz="1800" dirty="0"/>
              <a:t>The goal of any ERP project is to track supply chain actions from inventory purchase, processing, and final shipment.</a:t>
            </a:r>
          </a:p>
          <a:p>
            <a:pPr marL="0" indent="0">
              <a:buNone/>
            </a:pPr>
            <a:r>
              <a:rPr lang="en-US" sz="1800" b="1" dirty="0"/>
              <a:t>1. Efficiency</a:t>
            </a:r>
          </a:p>
          <a:p>
            <a:pPr marL="0" indent="0">
              <a:buNone/>
            </a:pPr>
            <a:r>
              <a:rPr lang="en-US" sz="1800" dirty="0"/>
              <a:t>The real-time information flow in ERP system eases the analysis, data, and reporting. It also improves decision-making. It also helps to reduce the need for maintaining multiple databases.</a:t>
            </a:r>
          </a:p>
          <a:p>
            <a:pPr marL="0" indent="0">
              <a:buNone/>
            </a:pPr>
            <a:endParaRPr lang="en-US" sz="1800" dirty="0"/>
          </a:p>
        </p:txBody>
      </p:sp>
      <p:pic>
        <p:nvPicPr>
          <p:cNvPr id="12" name="Picture 11"/>
          <p:cNvPicPr>
            <a:picLocks noChangeAspect="1"/>
          </p:cNvPicPr>
          <p:nvPr/>
        </p:nvPicPr>
        <p:blipFill>
          <a:blip r:embed="rId2"/>
          <a:stretch>
            <a:fillRect/>
          </a:stretch>
        </p:blipFill>
        <p:spPr>
          <a:xfrm>
            <a:off x="3154016" y="3246782"/>
            <a:ext cx="4834284" cy="3361337"/>
          </a:xfrm>
          <a:prstGeom prst="rect">
            <a:avLst/>
          </a:prstGeom>
        </p:spPr>
      </p:pic>
    </p:spTree>
    <p:extLst>
      <p:ext uri="{BB962C8B-B14F-4D97-AF65-F5344CB8AC3E}">
        <p14:creationId xmlns:p14="http://schemas.microsoft.com/office/powerpoint/2010/main" xmlns="" val="403286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8138" y="715617"/>
            <a:ext cx="9667461" cy="5461346"/>
          </a:xfrm>
        </p:spPr>
        <p:txBody>
          <a:bodyPr>
            <a:normAutofit/>
          </a:bodyPr>
          <a:lstStyle/>
          <a:p>
            <a:pPr marL="0" indent="0">
              <a:buNone/>
            </a:pPr>
            <a:r>
              <a:rPr lang="en-US" sz="2200" b="1" dirty="0"/>
              <a:t>2. Cost Reduction</a:t>
            </a:r>
          </a:p>
          <a:p>
            <a:pPr marL="0" indent="0">
              <a:buNone/>
            </a:pPr>
            <a:r>
              <a:rPr lang="en-US" sz="2200" dirty="0"/>
              <a:t>Cost reduction is vital reason why small and large enterprises invest huge time and resources for implementing ERP systems. It will reduce waste and increase productivity. It also reduces overall production's cost.</a:t>
            </a:r>
          </a:p>
          <a:p>
            <a:pPr marL="0" indent="0">
              <a:buNone/>
            </a:pPr>
            <a:r>
              <a:rPr lang="en-US" sz="2200" b="1" dirty="0"/>
              <a:t>3. Quality</a:t>
            </a:r>
          </a:p>
          <a:p>
            <a:pPr marL="0" indent="0">
              <a:buNone/>
            </a:pPr>
            <a:r>
              <a:rPr lang="en-US" sz="2200" dirty="0"/>
              <a:t>Quality improvement is the most important goal of ERP. The software technology helps management to benchmark its quality performance against other manufacturing companies in the same industry.</a:t>
            </a:r>
          </a:p>
          <a:p>
            <a:pPr marL="0" indent="0">
              <a:buNone/>
            </a:pPr>
            <a:r>
              <a:rPr lang="en-US" sz="2200" b="1" dirty="0"/>
              <a:t>4. Decentralization</a:t>
            </a:r>
          </a:p>
          <a:p>
            <a:pPr marL="0" indent="0">
              <a:buNone/>
            </a:pPr>
            <a:r>
              <a:rPr lang="en-US" sz="2200" dirty="0"/>
              <a:t>Enterprise resource planning systems can decentralize decision-making process at all level. It also allows users to have real-time access to the same data, such as production status and financial reports.</a:t>
            </a:r>
          </a:p>
          <a:p>
            <a:pPr marL="0" indent="0">
              <a:buNone/>
            </a:pPr>
            <a:endParaRPr lang="en-US" dirty="0"/>
          </a:p>
        </p:txBody>
      </p:sp>
    </p:spTree>
    <p:extLst>
      <p:ext uri="{BB962C8B-B14F-4D97-AF65-F5344CB8AC3E}">
        <p14:creationId xmlns:p14="http://schemas.microsoft.com/office/powerpoint/2010/main" xmlns="" val="3908934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1066"/>
          </a:xfrm>
        </p:spPr>
        <p:txBody>
          <a:bodyPr>
            <a:normAutofit/>
          </a:bodyPr>
          <a:lstStyle/>
          <a:p>
            <a:r>
              <a:rPr lang="en-US" sz="4000" b="1" dirty="0"/>
              <a:t>Benefit of ERP System:</a:t>
            </a:r>
          </a:p>
        </p:txBody>
      </p:sp>
      <p:sp>
        <p:nvSpPr>
          <p:cNvPr id="3" name="Content Placeholder 2"/>
          <p:cNvSpPr>
            <a:spLocks noGrp="1"/>
          </p:cNvSpPr>
          <p:nvPr>
            <p:ph idx="1"/>
          </p:nvPr>
        </p:nvSpPr>
        <p:spPr>
          <a:xfrm>
            <a:off x="838200" y="1166192"/>
            <a:ext cx="10515600" cy="5010771"/>
          </a:xfrm>
        </p:spPr>
        <p:txBody>
          <a:bodyPr>
            <a:normAutofit/>
          </a:bodyPr>
          <a:lstStyle/>
          <a:p>
            <a:r>
              <a:rPr lang="en-US" sz="2000" dirty="0"/>
              <a:t>An ERP system is easily scalable so adding new functionality according to the business plan is very easy.</a:t>
            </a:r>
          </a:p>
          <a:p>
            <a:r>
              <a:rPr lang="en-US" sz="2000" dirty="0"/>
              <a:t>By offering accurate and real-time information ERP software reduces administrative and operations costs.</a:t>
            </a:r>
          </a:p>
          <a:p>
            <a:r>
              <a:rPr lang="en-US" sz="2000" dirty="0"/>
              <a:t>ERP system improves data quality by improving the underlying processes which help organizations to make better business decisions.</a:t>
            </a:r>
          </a:p>
          <a:p>
            <a:r>
              <a:rPr lang="en-US" sz="2000" dirty="0"/>
              <a:t>ERP system helps to improve data access with the use of advanced user management and access control.</a:t>
            </a:r>
          </a:p>
          <a:p>
            <a:r>
              <a:rPr lang="en-US" sz="2000" dirty="0"/>
              <a:t>ERP provides transparency to the organization</a:t>
            </a:r>
          </a:p>
          <a:p>
            <a:r>
              <a:rPr lang="en-US" sz="2000" dirty="0"/>
              <a:t>Helps to eliminate redundancy in the data management system</a:t>
            </a:r>
          </a:p>
          <a:p>
            <a:r>
              <a:rPr lang="en-US" sz="2000" dirty="0"/>
              <a:t>Offers a higher level of security by allowing restricting employee's accounts only to the processes.</a:t>
            </a:r>
          </a:p>
          <a:p>
            <a:r>
              <a:rPr lang="en-US" sz="2000" dirty="0"/>
              <a:t>It helps to helps make reporting easier and more customizable.</a:t>
            </a:r>
          </a:p>
          <a:p>
            <a:pPr marL="0" indent="0">
              <a:buNone/>
            </a:pPr>
            <a:endParaRPr lang="en-US" dirty="0"/>
          </a:p>
        </p:txBody>
      </p:sp>
    </p:spTree>
    <p:extLst>
      <p:ext uri="{BB962C8B-B14F-4D97-AF65-F5344CB8AC3E}">
        <p14:creationId xmlns:p14="http://schemas.microsoft.com/office/powerpoint/2010/main" xmlns="" val="453962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2858"/>
          </a:xfrm>
        </p:spPr>
        <p:txBody>
          <a:bodyPr>
            <a:normAutofit/>
          </a:bodyPr>
          <a:lstStyle/>
          <a:p>
            <a:r>
              <a:rPr lang="en-US" sz="4000" b="1" dirty="0"/>
              <a:t>  Drawback of ERP System:</a:t>
            </a:r>
          </a:p>
        </p:txBody>
      </p:sp>
      <p:sp>
        <p:nvSpPr>
          <p:cNvPr id="3" name="Content Placeholder 2"/>
          <p:cNvSpPr>
            <a:spLocks noGrp="1"/>
          </p:cNvSpPr>
          <p:nvPr>
            <p:ph idx="1"/>
          </p:nvPr>
        </p:nvSpPr>
        <p:spPr>
          <a:xfrm>
            <a:off x="838200" y="2014330"/>
            <a:ext cx="10515600" cy="4162633"/>
          </a:xfrm>
        </p:spPr>
        <p:txBody>
          <a:bodyPr>
            <a:normAutofit/>
          </a:bodyPr>
          <a:lstStyle/>
          <a:p>
            <a:r>
              <a:rPr lang="en-US" sz="2000" dirty="0"/>
              <a:t>The up-front cost of the entire implementation can be very high for any small-to-medium-sized businesses.</a:t>
            </a:r>
          </a:p>
          <a:p>
            <a:r>
              <a:rPr lang="en-US" sz="2000" dirty="0"/>
              <a:t>ERP deployments take a relatively longer amount of time. Sometime it may take 1-3 years to be implemented and be fully functional.</a:t>
            </a:r>
          </a:p>
          <a:p>
            <a:r>
              <a:rPr lang="en-US" sz="2000" dirty="0"/>
              <a:t>Migration of existing data is very difficult to achieve. That' why Integrating ERP systems with other standalone software systems is equally difficult.</a:t>
            </a:r>
          </a:p>
          <a:p>
            <a:r>
              <a:rPr lang="en-US" sz="2000" dirty="0"/>
              <a:t>ERP implementations are very difficult in decentralized organizations with different kind of business processes and systems.</a:t>
            </a:r>
          </a:p>
        </p:txBody>
      </p:sp>
    </p:spTree>
    <p:extLst>
      <p:ext uri="{BB962C8B-B14F-4D97-AF65-F5344CB8AC3E}">
        <p14:creationId xmlns:p14="http://schemas.microsoft.com/office/powerpoint/2010/main" xmlns="" val="3149854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684</Words>
  <Application>Microsoft Office PowerPoint</Application>
  <PresentationFormat>Custom</PresentationFormat>
  <Paragraphs>49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Enterprise Resource Planning(ERP)</vt:lpstr>
      <vt:lpstr>What is ERP?</vt:lpstr>
      <vt:lpstr>Why implement an ERP System?</vt:lpstr>
      <vt:lpstr>What are Primary Goals for the ERP System?</vt:lpstr>
      <vt:lpstr>Slide 5</vt:lpstr>
      <vt:lpstr>Benefit of ERP System:</vt:lpstr>
      <vt:lpstr>  Drawback of ERP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Resource Planning(ERP)</dc:title>
  <dc:creator>Maity, Moumita -</dc:creator>
  <cp:lastModifiedBy>CK</cp:lastModifiedBy>
  <cp:revision>9</cp:revision>
  <dcterms:created xsi:type="dcterms:W3CDTF">2020-03-12T03:25:40Z</dcterms:created>
  <dcterms:modified xsi:type="dcterms:W3CDTF">2020-03-12T06:06:32Z</dcterms:modified>
</cp:coreProperties>
</file>