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8" r:id="rId11"/>
    <p:sldId id="269" r:id="rId12"/>
    <p:sldId id="266" r:id="rId13"/>
    <p:sldId id="267" r:id="rId14"/>
    <p:sldId id="270" r:id="rId15"/>
    <p:sldId id="271" r:id="rId16"/>
    <p:sldId id="274" r:id="rId17"/>
    <p:sldId id="275" r:id="rId18"/>
    <p:sldId id="276" r:id="rId19"/>
    <p:sldId id="277" r:id="rId20"/>
    <p:sldId id="278" r:id="rId21"/>
    <p:sldId id="279" r:id="rId22"/>
    <p:sldId id="280"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88" autoAdjust="0"/>
    <p:restoredTop sz="94718" autoAdjust="0"/>
  </p:normalViewPr>
  <p:slideViewPr>
    <p:cSldViewPr>
      <p:cViewPr varScale="1">
        <p:scale>
          <a:sx n="71" d="100"/>
          <a:sy n="71" d="100"/>
        </p:scale>
        <p:origin x="1356"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71AF42D0-6211-4D82-B0D4-48E3BDA7C09D}" type="datetimeFigureOut">
              <a:rPr lang="en-US" smtClean="0"/>
              <a:pPr/>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F42D0-6211-4D82-B0D4-48E3BDA7C09D}" type="datetimeFigureOut">
              <a:rPr lang="en-US" smtClean="0"/>
              <a:pPr/>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F42D0-6211-4D82-B0D4-48E3BDA7C09D}" type="datetimeFigureOut">
              <a:rPr lang="en-US" smtClean="0"/>
              <a:pPr/>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71AF42D0-6211-4D82-B0D4-48E3BDA7C09D}" type="datetimeFigureOut">
              <a:rPr lang="en-US" smtClean="0"/>
              <a:pPr/>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1AF42D0-6211-4D82-B0D4-48E3BDA7C09D}" type="datetimeFigureOut">
              <a:rPr lang="en-US" smtClean="0"/>
              <a:pPr/>
              <a:t>11-May-21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71AF42D0-6211-4D82-B0D4-48E3BDA7C09D}" type="datetimeFigureOut">
              <a:rPr lang="en-US" smtClean="0"/>
              <a:pPr/>
              <a:t>11-May-21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71AF42D0-6211-4D82-B0D4-48E3BDA7C09D}" type="datetimeFigureOut">
              <a:rPr lang="en-US" smtClean="0"/>
              <a:pPr/>
              <a:t>11-May-21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71AF42D0-6211-4D82-B0D4-48E3BDA7C09D}" type="datetimeFigureOut">
              <a:rPr lang="en-US" smtClean="0"/>
              <a:pPr/>
              <a:t>11-May-21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1AF42D0-6211-4D82-B0D4-48E3BDA7C09D}" type="datetimeFigureOut">
              <a:rPr lang="en-US" smtClean="0"/>
              <a:pPr/>
              <a:t>11-May-21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F42D0-6211-4D82-B0D4-48E3BDA7C09D}" type="datetimeFigureOut">
              <a:rPr lang="en-US" smtClean="0"/>
              <a:pPr/>
              <a:t>11-May-21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1AF42D0-6211-4D82-B0D4-48E3BDA7C09D}" type="datetimeFigureOut">
              <a:rPr lang="en-US" smtClean="0"/>
              <a:pPr/>
              <a:t>11-May-21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FC96C40-6FB9-4D35-BE51-97AFA4BBAE7F}"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1AF42D0-6211-4D82-B0D4-48E3BDA7C09D}" type="datetimeFigureOut">
              <a:rPr lang="en-US" smtClean="0"/>
              <a:pPr/>
              <a:t>11-May-21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C96C40-6FB9-4D35-BE51-97AFA4BBAE7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t>Management Information Systems</a:t>
            </a:r>
            <a:endParaRPr lang="en-US" sz="4000" b="1" dirty="0"/>
          </a:p>
        </p:txBody>
      </p:sp>
      <p:pic>
        <p:nvPicPr>
          <p:cNvPr id="5" name="Picture 4" descr="download.jpg"/>
          <p:cNvPicPr>
            <a:picLocks noChangeAspect="1"/>
          </p:cNvPicPr>
          <p:nvPr/>
        </p:nvPicPr>
        <p:blipFill>
          <a:blip r:embed="rId2"/>
          <a:srcRect t="22857"/>
          <a:stretch>
            <a:fillRect/>
          </a:stretch>
        </p:blipFill>
        <p:spPr>
          <a:xfrm>
            <a:off x="1226127" y="3886200"/>
            <a:ext cx="6546273" cy="20574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247864"/>
          </a:xfrm>
          <a:prstGeom prst="rect">
            <a:avLst/>
          </a:prstGeom>
        </p:spPr>
        <p:txBody>
          <a:bodyPr wrap="square">
            <a:spAutoFit/>
          </a:bodyPr>
          <a:lstStyle/>
          <a:p>
            <a:pPr algn="just">
              <a:buFont typeface="Wingdings" pitchFamily="2" charset="2"/>
              <a:buChar char="§"/>
            </a:pPr>
            <a:r>
              <a:rPr lang="en-US" sz="2000" b="1" dirty="0" smtClean="0">
                <a:latin typeface="Estrangelo Edessa" pitchFamily="66" charset="0"/>
                <a:cs typeface="Estrangelo Edessa" pitchFamily="66" charset="0"/>
              </a:rPr>
              <a:t> Function of MIS - </a:t>
            </a:r>
            <a:r>
              <a:rPr lang="en-US" sz="2000" dirty="0" smtClean="0">
                <a:latin typeface="Estrangelo Edessa" pitchFamily="66" charset="0"/>
                <a:cs typeface="Estrangelo Edessa" pitchFamily="66" charset="0"/>
              </a:rPr>
              <a:t>It is used to collect the data and present the information to the managers. MIS is the combination of computer and procedures for providing information that manager’s use in making decision.	</a:t>
            </a:r>
          </a:p>
          <a:p>
            <a:pPr marL="914400" lvl="1" indent="-457200" algn="just">
              <a:buFont typeface="+mj-lt"/>
              <a:buAutoNum type="arabicPeriod"/>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Collect Data –</a:t>
            </a:r>
            <a:r>
              <a:rPr lang="en-US" sz="2000" dirty="0" smtClean="0">
                <a:latin typeface="Estrangelo Edessa" pitchFamily="66" charset="0"/>
                <a:cs typeface="Estrangelo Edessa" pitchFamily="66" charset="0"/>
              </a:rPr>
              <a:t> Data can be obtained from sources within organization and outside world.</a:t>
            </a:r>
          </a:p>
          <a:p>
            <a:pPr marL="914400" lvl="1" indent="-457200" algn="just">
              <a:buFont typeface="+mj-lt"/>
              <a:buAutoNum type="arabicPeriod"/>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Store &amp; Process Data –</a:t>
            </a:r>
            <a:r>
              <a:rPr lang="en-US" sz="2000" dirty="0" smtClean="0">
                <a:latin typeface="Estrangelo Edessa" pitchFamily="66" charset="0"/>
                <a:cs typeface="Estrangelo Edessa" pitchFamily="66" charset="0"/>
              </a:rPr>
              <a:t> After creation of the data, a database must be stored and process in the form useful to manager’s data is generally stored to CD ROM or hard disk.</a:t>
            </a:r>
          </a:p>
          <a:p>
            <a:pPr marL="914400" lvl="1" indent="-457200" algn="just">
              <a:buFont typeface="+mj-lt"/>
              <a:buAutoNum type="arabicPeriod"/>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Present Information to Managers –</a:t>
            </a:r>
            <a:r>
              <a:rPr lang="en-US" sz="2000" dirty="0" smtClean="0">
                <a:latin typeface="Estrangelo Edessa" pitchFamily="66" charset="0"/>
                <a:cs typeface="Estrangelo Edessa" pitchFamily="66" charset="0"/>
              </a:rPr>
              <a:t> After collection, storing and processing of data, the next step is to present information to the managers.</a:t>
            </a:r>
          </a:p>
          <a:p>
            <a:pPr marL="0" lvl="1" algn="just">
              <a:buFont typeface="Wingdings" pitchFamily="2" charset="2"/>
              <a:buChar char="§"/>
            </a:pPr>
            <a:endParaRPr lang="en-US" sz="2000" dirty="0" smtClean="0">
              <a:latin typeface="Estrangelo Edessa" pitchFamily="66" charset="0"/>
              <a:cs typeface="Estrangelo Edessa" pitchFamily="66" charset="0"/>
            </a:endParaRPr>
          </a:p>
          <a:p>
            <a:pPr marL="0" lvl="1" algn="just">
              <a:buFont typeface="Wingdings" pitchFamily="2" charset="2"/>
              <a:buChar char="§"/>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Process of MIS -</a:t>
            </a:r>
            <a:r>
              <a:rPr lang="en-US" sz="2000" dirty="0" smtClean="0">
                <a:latin typeface="Estrangelo Edessa" pitchFamily="66" charset="0"/>
                <a:cs typeface="Estrangelo Edessa" pitchFamily="66" charset="0"/>
              </a:rPr>
              <a:t>The process of MIS starts by knowing MIS objectives. The objectives of MIS should be compatible with the company’s objectives. Management comprises process or activities they are as follows –</a:t>
            </a:r>
          </a:p>
          <a:p>
            <a:pPr marL="914400" lvl="1" indent="-457200" algn="just">
              <a:buFont typeface="+mj-lt"/>
              <a:buAutoNum type="alphaLcParenR"/>
            </a:pPr>
            <a:r>
              <a:rPr lang="en-US" sz="2000" dirty="0" smtClean="0">
                <a:latin typeface="Estrangelo Edessa" pitchFamily="66" charset="0"/>
                <a:cs typeface="Estrangelo Edessa" pitchFamily="66" charset="0"/>
              </a:rPr>
              <a:t>Recognition of a problem and an opportunity</a:t>
            </a:r>
          </a:p>
          <a:p>
            <a:pPr marL="914400" lvl="1" indent="-457200" algn="just">
              <a:buFont typeface="+mj-lt"/>
              <a:buAutoNum type="alphaLcParenR"/>
            </a:pPr>
            <a:r>
              <a:rPr lang="en-US" sz="2000" dirty="0" smtClean="0">
                <a:latin typeface="Estrangelo Edessa" pitchFamily="66" charset="0"/>
                <a:cs typeface="Estrangelo Edessa" pitchFamily="66" charset="0"/>
              </a:rPr>
              <a:t>Define problem or opportunity</a:t>
            </a:r>
          </a:p>
          <a:p>
            <a:pPr marL="914400" lvl="1" indent="-457200" algn="just">
              <a:buFont typeface="+mj-lt"/>
              <a:buAutoNum type="alphaLcParenR"/>
            </a:pPr>
            <a:r>
              <a:rPr lang="en-US" sz="2000" dirty="0" smtClean="0">
                <a:latin typeface="Estrangelo Edessa" pitchFamily="66" charset="0"/>
                <a:cs typeface="Estrangelo Edessa" pitchFamily="66" charset="0"/>
              </a:rPr>
              <a:t>Develop alternative course of action</a:t>
            </a:r>
          </a:p>
          <a:p>
            <a:pPr marL="914400" lvl="1" indent="-457200" algn="just">
              <a:buFont typeface="+mj-lt"/>
              <a:buAutoNum type="alphaLcParenR"/>
            </a:pPr>
            <a:r>
              <a:rPr lang="en-US" sz="2000" dirty="0" smtClean="0">
                <a:latin typeface="Estrangelo Edessa" pitchFamily="66" charset="0"/>
                <a:cs typeface="Estrangelo Edessa" pitchFamily="66" charset="0"/>
              </a:rPr>
              <a:t>Decision</a:t>
            </a:r>
          </a:p>
          <a:p>
            <a:pPr marL="914400" lvl="1" indent="-457200" algn="just">
              <a:buFont typeface="+mj-lt"/>
              <a:buAutoNum type="alphaLcParenR"/>
            </a:pPr>
            <a:r>
              <a:rPr lang="en-US" sz="2000" dirty="0" smtClean="0">
                <a:latin typeface="Estrangelo Edessa" pitchFamily="66" charset="0"/>
                <a:cs typeface="Estrangelo Edessa" pitchFamily="66" charset="0"/>
              </a:rPr>
              <a:t>Implementation of plan</a:t>
            </a:r>
          </a:p>
          <a:p>
            <a:pPr marL="914400" lvl="1" indent="-457200" algn="just">
              <a:buFont typeface="+mj-lt"/>
              <a:buAutoNum type="alphaLcParenR"/>
            </a:pPr>
            <a:r>
              <a:rPr lang="en-US" sz="2000" dirty="0" smtClean="0">
                <a:latin typeface="Estrangelo Edessa" pitchFamily="66" charset="0"/>
                <a:cs typeface="Estrangelo Edessa" pitchFamily="66" charset="0"/>
              </a:rPr>
              <a:t>Control performance against plan</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76201"/>
            <a:ext cx="8991600" cy="6555641"/>
          </a:xfrm>
          <a:prstGeom prst="rect">
            <a:avLst/>
          </a:prstGeom>
        </p:spPr>
        <p:txBody>
          <a:bodyPr wrap="square">
            <a:spAutoFit/>
          </a:bodyPr>
          <a:lstStyle/>
          <a:p>
            <a:pPr algn="just">
              <a:buFont typeface="Wingdings" pitchFamily="2" charset="2"/>
              <a:buChar char="§"/>
            </a:pPr>
            <a:r>
              <a:rPr lang="en-US" sz="2000" b="1" dirty="0" smtClean="0">
                <a:latin typeface="Estrangelo Edessa" pitchFamily="66" charset="0"/>
                <a:cs typeface="Estrangelo Edessa" pitchFamily="66" charset="0"/>
              </a:rPr>
              <a:t> Role of MIS –</a:t>
            </a:r>
          </a:p>
          <a:p>
            <a:pPr marL="457200" indent="-457200" algn="just">
              <a:buFont typeface="+mj-lt"/>
              <a:buAutoNum type="arabicPeriod"/>
            </a:pPr>
            <a:r>
              <a:rPr lang="en-US" sz="2000" dirty="0" smtClean="0">
                <a:latin typeface="Estrangelo Edessa" pitchFamily="66" charset="0"/>
                <a:cs typeface="Estrangelo Edessa" pitchFamily="66" charset="0"/>
              </a:rPr>
              <a:t>MIS ensure that appropriate and relevant data is collected from various sources, processed and is sent further to the needy destination.</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It fulfills the need of individual, workgroup and management.</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MIS satisfies the diverse need of various systems like query, Analysis, Modeling, DSS.</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MIS helps in strategic planning, management control, operational control and transaction processing level.</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MIS play important role in information generation, communication, problem identification and decision making administration.</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With good MIS support marketing, finance, production, and personal functions increases efficiently.</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MIS helps in streamlining of the operations.</a:t>
            </a:r>
          </a:p>
          <a:p>
            <a:pPr marL="457200" indent="-457200" algn="just">
              <a:buFont typeface="+mj-lt"/>
              <a:buAutoNum type="arabicPeriod"/>
            </a:pPr>
            <a:endParaRPr lang="en-US" sz="2000" dirty="0" smtClean="0">
              <a:latin typeface="Estrangelo Edessa" pitchFamily="66" charset="0"/>
              <a:cs typeface="Estrangelo Edessa" pitchFamily="66" charset="0"/>
            </a:endParaRPr>
          </a:p>
          <a:p>
            <a:pPr marL="457200" indent="-457200" algn="just">
              <a:buFont typeface="+mj-lt"/>
              <a:buAutoNum type="arabicPeriod"/>
            </a:pPr>
            <a:r>
              <a:rPr lang="en-US" sz="2000" dirty="0" smtClean="0">
                <a:latin typeface="Estrangelo Edessa" pitchFamily="66" charset="0"/>
                <a:cs typeface="Estrangelo Edessa" pitchFamily="66" charset="0"/>
              </a:rPr>
              <a:t>MIS creates structured database and therefore saves the time.</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763000" cy="5324535"/>
          </a:xfrm>
          <a:prstGeom prst="rect">
            <a:avLst/>
          </a:prstGeom>
          <a:noFill/>
        </p:spPr>
        <p:txBody>
          <a:bodyPr wrap="square" rtlCol="0">
            <a:spAutoFit/>
          </a:bodyPr>
          <a:lstStyle/>
          <a:p>
            <a:pPr marL="457200" indent="-457200" algn="just">
              <a:buFont typeface="Wingdings" pitchFamily="2" charset="2"/>
              <a:buChar char="§"/>
            </a:pPr>
            <a:r>
              <a:rPr lang="en-US" sz="2000" b="1" dirty="0" smtClean="0">
                <a:latin typeface="Estrangelo Edessa" pitchFamily="66" charset="0"/>
                <a:cs typeface="Estrangelo Edessa" pitchFamily="66" charset="0"/>
              </a:rPr>
              <a:t>System – </a:t>
            </a:r>
            <a:r>
              <a:rPr lang="en-US" sz="2000" dirty="0" smtClean="0">
                <a:latin typeface="Estrangelo Edessa" pitchFamily="66" charset="0"/>
                <a:cs typeface="Estrangelo Edessa" pitchFamily="66" charset="0"/>
              </a:rPr>
              <a:t>A system is a collection of components that interact to serve a common goal. There are different types of systems. All types of systems have certain common characteristics. The frameworks for working with the systems are –</a:t>
            </a:r>
          </a:p>
          <a:p>
            <a:pPr marL="914400" lvl="1" indent="-457200" algn="just">
              <a:buFont typeface="+mj-lt"/>
              <a:buAutoNum type="alphaLcParenR"/>
            </a:pPr>
            <a:r>
              <a:rPr lang="en-US" sz="2000" dirty="0" smtClean="0">
                <a:latin typeface="Estrangelo Edessa" pitchFamily="66" charset="0"/>
                <a:cs typeface="Estrangelo Edessa" pitchFamily="66" charset="0"/>
              </a:rPr>
              <a:t>Goal</a:t>
            </a:r>
          </a:p>
          <a:p>
            <a:pPr marL="914400" lvl="1" indent="-457200" algn="just">
              <a:buFont typeface="+mj-lt"/>
              <a:buAutoNum type="alphaLcParenR"/>
            </a:pPr>
            <a:r>
              <a:rPr lang="en-US" sz="2000" dirty="0" smtClean="0">
                <a:latin typeface="Estrangelo Edessa" pitchFamily="66" charset="0"/>
                <a:cs typeface="Estrangelo Edessa" pitchFamily="66" charset="0"/>
              </a:rPr>
              <a:t>Components</a:t>
            </a:r>
          </a:p>
          <a:p>
            <a:pPr marL="914400" lvl="1" indent="-457200" algn="just">
              <a:buFont typeface="+mj-lt"/>
              <a:buAutoNum type="alphaLcParenR"/>
            </a:pPr>
            <a:r>
              <a:rPr lang="en-US" sz="2000" dirty="0" smtClean="0">
                <a:latin typeface="Estrangelo Edessa" pitchFamily="66" charset="0"/>
                <a:cs typeface="Estrangelo Edessa" pitchFamily="66" charset="0"/>
              </a:rPr>
              <a:t>Structure</a:t>
            </a:r>
          </a:p>
          <a:p>
            <a:pPr marL="914400" lvl="1" indent="-457200" algn="just">
              <a:buFont typeface="+mj-lt"/>
              <a:buAutoNum type="alphaLcParenR"/>
            </a:pPr>
            <a:r>
              <a:rPr lang="en-US" sz="2000" dirty="0" smtClean="0">
                <a:latin typeface="Estrangelo Edessa" pitchFamily="66" charset="0"/>
                <a:cs typeface="Estrangelo Edessa" pitchFamily="66" charset="0"/>
              </a:rPr>
              <a:t>Behavior</a:t>
            </a:r>
          </a:p>
          <a:p>
            <a:pPr marL="914400" lvl="1" indent="-457200" algn="just">
              <a:buFont typeface="+mj-lt"/>
              <a:buAutoNum type="alphaLcParenR"/>
            </a:pPr>
            <a:r>
              <a:rPr lang="en-US" sz="2000" dirty="0" smtClean="0">
                <a:latin typeface="Estrangelo Edessa" pitchFamily="66" charset="0"/>
                <a:cs typeface="Estrangelo Edessa" pitchFamily="66" charset="0"/>
              </a:rPr>
              <a:t>Life Cycle</a:t>
            </a:r>
          </a:p>
          <a:p>
            <a:pPr marL="914400" lvl="1" indent="-457200" algn="just">
              <a:buFont typeface="+mj-lt"/>
              <a:buAutoNum type="alphaLcParenR"/>
            </a:pPr>
            <a:r>
              <a:rPr lang="en-US" sz="2000" dirty="0" smtClean="0">
                <a:latin typeface="Estrangelo Edessa" pitchFamily="66" charset="0"/>
                <a:cs typeface="Estrangelo Edessa" pitchFamily="66" charset="0"/>
              </a:rPr>
              <a:t>Boundaries</a:t>
            </a:r>
          </a:p>
          <a:p>
            <a:pPr marL="914400" lvl="1" indent="-457200" algn="just">
              <a:buFont typeface="+mj-lt"/>
              <a:buAutoNum type="alphaLcParenR"/>
            </a:pPr>
            <a:endParaRPr lang="en-US" sz="2000" b="1" dirty="0" smtClean="0">
              <a:latin typeface="Estrangelo Edessa" pitchFamily="66" charset="0"/>
              <a:cs typeface="Estrangelo Edessa" pitchFamily="66" charset="0"/>
            </a:endParaRPr>
          </a:p>
          <a:p>
            <a:pPr>
              <a:buFont typeface="Wingdings" pitchFamily="2" charset="2"/>
              <a:buChar char="§"/>
            </a:pPr>
            <a:r>
              <a:rPr lang="en-US" sz="2000" b="1" dirty="0" smtClean="0">
                <a:latin typeface="Estrangelo Edessa" pitchFamily="66" charset="0"/>
                <a:cs typeface="Estrangelo Edessa" pitchFamily="66" charset="0"/>
              </a:rPr>
              <a:t>  Characteristics of System –</a:t>
            </a:r>
          </a:p>
          <a:p>
            <a:pPr marL="914400" lvl="1" indent="-457200">
              <a:buFont typeface="+mj-lt"/>
              <a:buAutoNum type="arabicParenR"/>
            </a:pPr>
            <a:r>
              <a:rPr lang="en-US" sz="2000" dirty="0" smtClean="0">
                <a:latin typeface="Estrangelo Edessa" pitchFamily="66" charset="0"/>
                <a:cs typeface="Estrangelo Edessa" pitchFamily="66" charset="0"/>
              </a:rPr>
              <a:t>Management Oriented</a:t>
            </a:r>
          </a:p>
          <a:p>
            <a:pPr marL="914400" lvl="1" indent="-457200">
              <a:buFont typeface="+mj-lt"/>
              <a:buAutoNum type="arabicParenR"/>
            </a:pPr>
            <a:r>
              <a:rPr lang="en-US" sz="2000" dirty="0" smtClean="0">
                <a:latin typeface="Estrangelo Edessa" pitchFamily="66" charset="0"/>
                <a:cs typeface="Estrangelo Edessa" pitchFamily="66" charset="0"/>
              </a:rPr>
              <a:t>Management Directed</a:t>
            </a:r>
          </a:p>
          <a:p>
            <a:pPr marL="914400" lvl="1" indent="-457200">
              <a:buFont typeface="+mj-lt"/>
              <a:buAutoNum type="arabicParenR"/>
            </a:pPr>
            <a:r>
              <a:rPr lang="en-US" sz="2000" dirty="0" smtClean="0">
                <a:latin typeface="Estrangelo Edessa" pitchFamily="66" charset="0"/>
                <a:cs typeface="Estrangelo Edessa" pitchFamily="66" charset="0"/>
              </a:rPr>
              <a:t>Business Driven</a:t>
            </a:r>
          </a:p>
          <a:p>
            <a:pPr marL="914400" lvl="1" indent="-457200">
              <a:buFont typeface="+mj-lt"/>
              <a:buAutoNum type="arabicParenR"/>
            </a:pPr>
            <a:r>
              <a:rPr lang="en-US" sz="2000" dirty="0" smtClean="0">
                <a:latin typeface="Estrangelo Edessa" pitchFamily="66" charset="0"/>
                <a:cs typeface="Estrangelo Edessa" pitchFamily="66" charset="0"/>
              </a:rPr>
              <a:t>Justified</a:t>
            </a:r>
          </a:p>
          <a:p>
            <a:pPr marL="914400" lvl="1" indent="-457200">
              <a:buFont typeface="+mj-lt"/>
              <a:buAutoNum type="arabicParenR"/>
            </a:pPr>
            <a:r>
              <a:rPr lang="en-US" sz="2000" dirty="0" smtClean="0">
                <a:latin typeface="Estrangelo Edessa" pitchFamily="66" charset="0"/>
                <a:cs typeface="Estrangelo Edessa" pitchFamily="66" charset="0"/>
              </a:rPr>
              <a:t>Integrated</a:t>
            </a:r>
          </a:p>
          <a:p>
            <a:pPr marL="914400" lvl="1" indent="-457200">
              <a:buFont typeface="+mj-lt"/>
              <a:buAutoNum type="arabicParenR"/>
            </a:pPr>
            <a:r>
              <a:rPr lang="en-US" sz="2000" dirty="0" smtClean="0">
                <a:latin typeface="Estrangelo Edessa" pitchFamily="66" charset="0"/>
                <a:cs typeface="Estrangelo Edessa" pitchFamily="66" charset="0"/>
              </a:rPr>
              <a:t>Database Approach</a:t>
            </a:r>
            <a:endParaRPr lang="en-US" sz="2000" dirty="0">
              <a:latin typeface="Estrangelo Edessa" pitchFamily="66" charset="0"/>
              <a:cs typeface="Estrangelo Edessa" pitchFamily="66" charset="0"/>
            </a:endParaRPr>
          </a:p>
        </p:txBody>
      </p:sp>
      <p:sp>
        <p:nvSpPr>
          <p:cNvPr id="3" name="Rectangle 2"/>
          <p:cNvSpPr/>
          <p:nvPr/>
        </p:nvSpPr>
        <p:spPr>
          <a:xfrm>
            <a:off x="4114800" y="3547408"/>
            <a:ext cx="4572000" cy="1938992"/>
          </a:xfrm>
          <a:prstGeom prst="rect">
            <a:avLst/>
          </a:prstGeom>
        </p:spPr>
        <p:txBody>
          <a:bodyPr wrap="square">
            <a:spAutoFit/>
          </a:bodyPr>
          <a:lstStyle/>
          <a:p>
            <a:pPr marL="914400" lvl="1" indent="-457200"/>
            <a:r>
              <a:rPr lang="en-US" sz="2000" dirty="0" smtClean="0">
                <a:latin typeface="Estrangelo Edessa" pitchFamily="66" charset="0"/>
                <a:cs typeface="Estrangelo Edessa" pitchFamily="66" charset="0"/>
              </a:rPr>
              <a:t>7)	Distributed System</a:t>
            </a:r>
          </a:p>
          <a:p>
            <a:pPr marL="914400" lvl="1" indent="-457200"/>
            <a:r>
              <a:rPr lang="en-US" sz="2000" dirty="0" smtClean="0">
                <a:latin typeface="Estrangelo Edessa" pitchFamily="66" charset="0"/>
                <a:cs typeface="Estrangelo Edessa" pitchFamily="66" charset="0"/>
              </a:rPr>
              <a:t>8)	Expandable</a:t>
            </a:r>
          </a:p>
          <a:p>
            <a:pPr marL="914400" lvl="1" indent="-457200"/>
            <a:r>
              <a:rPr lang="en-US" sz="2000" dirty="0" smtClean="0">
                <a:latin typeface="Estrangelo Edessa" pitchFamily="66" charset="0"/>
                <a:cs typeface="Estrangelo Edessa" pitchFamily="66" charset="0"/>
              </a:rPr>
              <a:t>9)	Flexibility of use</a:t>
            </a:r>
          </a:p>
          <a:p>
            <a:pPr marL="914400" lvl="1" indent="-457200"/>
            <a:r>
              <a:rPr lang="en-US" sz="2000" dirty="0" smtClean="0">
                <a:latin typeface="Estrangelo Edessa" pitchFamily="66" charset="0"/>
                <a:cs typeface="Estrangelo Edessa" pitchFamily="66" charset="0"/>
              </a:rPr>
              <a:t>10)	Easy to learn</a:t>
            </a:r>
          </a:p>
          <a:p>
            <a:pPr marL="914400" lvl="1" indent="-457200"/>
            <a:r>
              <a:rPr lang="en-US" sz="2000" dirty="0" smtClean="0">
                <a:latin typeface="Estrangelo Edessa" pitchFamily="66" charset="0"/>
                <a:cs typeface="Estrangelo Edessa" pitchFamily="66" charset="0"/>
              </a:rPr>
              <a:t>11)	Reliable</a:t>
            </a:r>
          </a:p>
          <a:p>
            <a:pPr marL="914400" lvl="1" indent="-457200"/>
            <a:r>
              <a:rPr lang="en-US" sz="2000" dirty="0" smtClean="0">
                <a:latin typeface="Estrangelo Edessa" pitchFamily="66" charset="0"/>
                <a:cs typeface="Estrangelo Edessa" pitchFamily="66" charset="0"/>
              </a:rPr>
              <a:t>12)	Secure</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555641"/>
          </a:xfrm>
          <a:prstGeom prst="rect">
            <a:avLst/>
          </a:prstGeom>
        </p:spPr>
        <p:txBody>
          <a:bodyPr wrap="square">
            <a:spAutoFit/>
          </a:bodyPr>
          <a:lstStyle/>
          <a:p>
            <a:pPr algn="just">
              <a:buFont typeface="Wingdings" pitchFamily="2" charset="2"/>
              <a:buChar char="§"/>
            </a:pPr>
            <a:r>
              <a:rPr lang="en-US" sz="2000" b="1" dirty="0" smtClean="0">
                <a:latin typeface="Calibri" pitchFamily="34" charset="0"/>
                <a:cs typeface="Calibri" pitchFamily="34" charset="0"/>
              </a:rPr>
              <a:t> System View of Business -</a:t>
            </a:r>
          </a:p>
          <a:p>
            <a:pPr algn="just"/>
            <a:r>
              <a:rPr lang="en-US" sz="2000" dirty="0" smtClean="0">
                <a:latin typeface="Calibri" pitchFamily="34" charset="0"/>
                <a:cs typeface="Calibri" pitchFamily="34" charset="0"/>
              </a:rPr>
              <a:t>The systems approach provides an overall view of an organization’s activities whereby an organization is separated into identifiable subsystems or departments. All such departments are interdependent and perform specific tasks of work which contribute to the organization’s goals. The simplest model of a business system consist of basic elements, they are input, processes, output and feedback.</a:t>
            </a:r>
          </a:p>
          <a:p>
            <a:pPr lvl="1" algn="just"/>
            <a:endParaRPr lang="en-US" sz="2000" b="1" i="1" dirty="0" smtClean="0">
              <a:solidFill>
                <a:srgbClr val="FF0000"/>
              </a:solidFill>
              <a:latin typeface="Calibri" pitchFamily="34" charset="0"/>
              <a:cs typeface="Calibri" pitchFamily="34" charset="0"/>
            </a:endParaRPr>
          </a:p>
          <a:p>
            <a:pPr lvl="1" algn="just"/>
            <a:r>
              <a:rPr lang="en-US" sz="2000" b="1" i="1" dirty="0" smtClean="0">
                <a:solidFill>
                  <a:srgbClr val="FF0000"/>
                </a:solidFill>
                <a:latin typeface="Calibri" pitchFamily="34" charset="0"/>
                <a:cs typeface="Calibri" pitchFamily="34" charset="0"/>
              </a:rPr>
              <a:t>A systems view regards business operations as systems embedded within a larger environmental setting. It’s an abstract way of thinking, but it has potential value to the manager.</a:t>
            </a:r>
          </a:p>
          <a:p>
            <a:pPr lvl="1" algn="just"/>
            <a:r>
              <a:rPr lang="en-US" sz="2000" i="1" dirty="0" smtClean="0">
                <a:solidFill>
                  <a:srgbClr val="FF0000"/>
                </a:solidFill>
                <a:latin typeface="Calibri" pitchFamily="34" charset="0"/>
                <a:cs typeface="Calibri" pitchFamily="34" charset="0"/>
              </a:rPr>
              <a:t> </a:t>
            </a:r>
          </a:p>
          <a:p>
            <a:pPr algn="just"/>
            <a:r>
              <a:rPr lang="en-US" sz="2000" dirty="0" smtClean="0">
                <a:latin typeface="Calibri" pitchFamily="34" charset="0"/>
                <a:cs typeface="Calibri" pitchFamily="34" charset="0"/>
              </a:rPr>
              <a:t>The systems view -</a:t>
            </a:r>
          </a:p>
          <a:p>
            <a:pPr algn="just"/>
            <a:r>
              <a:rPr lang="en-US" sz="2000" dirty="0" smtClean="0">
                <a:latin typeface="Calibri" pitchFamily="34" charset="0"/>
                <a:cs typeface="Calibri" pitchFamily="34" charset="0"/>
              </a:rPr>
              <a:t>	- reduces complexity</a:t>
            </a:r>
          </a:p>
          <a:p>
            <a:pPr algn="just"/>
            <a:r>
              <a:rPr lang="en-US" sz="2000" dirty="0" smtClean="0">
                <a:latin typeface="Calibri" pitchFamily="34" charset="0"/>
                <a:cs typeface="Calibri" pitchFamily="34" charset="0"/>
              </a:rPr>
              <a:t>	- requires good objectives</a:t>
            </a:r>
          </a:p>
          <a:p>
            <a:pPr algn="just"/>
            <a:r>
              <a:rPr lang="en-US" sz="2000" dirty="0" smtClean="0">
                <a:latin typeface="Calibri" pitchFamily="34" charset="0"/>
                <a:cs typeface="Calibri" pitchFamily="34" charset="0"/>
              </a:rPr>
              <a:t>	- emphasizes working together</a:t>
            </a:r>
          </a:p>
          <a:p>
            <a:pPr algn="just"/>
            <a:r>
              <a:rPr lang="en-US" sz="2000" dirty="0" smtClean="0">
                <a:latin typeface="Calibri" pitchFamily="34" charset="0"/>
                <a:cs typeface="Calibri" pitchFamily="34" charset="0"/>
              </a:rPr>
              <a:t>	- acknowledges interconnections</a:t>
            </a:r>
          </a:p>
          <a:p>
            <a:pPr algn="just"/>
            <a:r>
              <a:rPr lang="en-US" sz="2000" dirty="0" smtClean="0">
                <a:latin typeface="Calibri" pitchFamily="34" charset="0"/>
                <a:cs typeface="Calibri" pitchFamily="34" charset="0"/>
              </a:rPr>
              <a:t>	- values feedback</a:t>
            </a:r>
          </a:p>
          <a:p>
            <a:pPr algn="just"/>
            <a:r>
              <a:rPr lang="en-US" sz="2000" dirty="0" smtClean="0">
                <a:latin typeface="Calibri" pitchFamily="34" charset="0"/>
                <a:cs typeface="Calibri" pitchFamily="34" charset="0"/>
              </a:rPr>
              <a:t>E.g., Computer</a:t>
            </a:r>
          </a:p>
          <a:p>
            <a:pPr algn="just"/>
            <a:endParaRPr lang="en-US" sz="2000" dirty="0" smtClean="0">
              <a:latin typeface="Calibri" pitchFamily="34" charset="0"/>
              <a:cs typeface="Calibri" pitchFamily="34" charset="0"/>
            </a:endParaRPr>
          </a:p>
          <a:p>
            <a:pPr algn="just"/>
            <a:r>
              <a:rPr lang="en-US" sz="2000" b="1" dirty="0" smtClean="0">
                <a:latin typeface="Calibri" pitchFamily="34" charset="0"/>
                <a:cs typeface="Calibri" pitchFamily="34" charset="0"/>
              </a:rPr>
              <a:t>Elements of computer are -</a:t>
            </a:r>
            <a:r>
              <a:rPr lang="en-US" sz="2000" dirty="0" smtClean="0">
                <a:latin typeface="Calibri" pitchFamily="34" charset="0"/>
                <a:cs typeface="Calibri" pitchFamily="34" charset="0"/>
              </a:rPr>
              <a:t> Monitor, CPU, Printer etc</a:t>
            </a:r>
          </a:p>
          <a:p>
            <a:pPr algn="just"/>
            <a:r>
              <a:rPr lang="en-US" sz="2000" b="1" dirty="0" smtClean="0">
                <a:latin typeface="Calibri" pitchFamily="34" charset="0"/>
                <a:cs typeface="Calibri" pitchFamily="34" charset="0"/>
              </a:rPr>
              <a:t>Basic goals -</a:t>
            </a:r>
            <a:r>
              <a:rPr lang="en-US" sz="2000" dirty="0" smtClean="0">
                <a:latin typeface="Calibri" pitchFamily="34" charset="0"/>
                <a:cs typeface="Calibri" pitchFamily="34" charset="0"/>
              </a:rPr>
              <a:t> Data Processing</a:t>
            </a:r>
            <a:endParaRPr lang="en-US" sz="2000" dirty="0">
              <a:latin typeface="Calibri" pitchFamily="34" charset="0"/>
              <a:cs typeface="Calibri"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152400"/>
            <a:ext cx="8839200" cy="6247864"/>
          </a:xfrm>
          <a:prstGeom prst="rect">
            <a:avLst/>
          </a:prstGeom>
        </p:spPr>
        <p:txBody>
          <a:bodyPr wrap="square">
            <a:spAutoFit/>
          </a:bodyPr>
          <a:lstStyle/>
          <a:p>
            <a:pPr>
              <a:buFont typeface="Wingdings" pitchFamily="2" charset="2"/>
              <a:buChar char="§"/>
            </a:pPr>
            <a:r>
              <a:rPr lang="en-US" sz="2000" b="1" dirty="0" smtClean="0"/>
              <a:t> Types of System -</a:t>
            </a:r>
          </a:p>
          <a:p>
            <a:pPr algn="just"/>
            <a:r>
              <a:rPr lang="en-US" sz="2000" dirty="0" smtClean="0"/>
              <a:t>There is several way of classifying systems that emphasizes the differences. Classification of system is as follows –</a:t>
            </a:r>
          </a:p>
          <a:p>
            <a:pPr lvl="1" algn="just">
              <a:buFont typeface="Wingdings" pitchFamily="2" charset="2"/>
              <a:buChar char="ü"/>
            </a:pPr>
            <a:r>
              <a:rPr lang="en-US" sz="2000" b="1" dirty="0" smtClean="0"/>
              <a:t> Open System –</a:t>
            </a:r>
            <a:r>
              <a:rPr lang="en-US" sz="2000" dirty="0" smtClean="0"/>
              <a:t> An open system interfaces and interacts with other system. An open system needs to receive feedback to change and continue to exist in its environment. </a:t>
            </a:r>
          </a:p>
          <a:p>
            <a:pPr lvl="2" algn="just"/>
            <a:r>
              <a:rPr lang="en-US" sz="2000" dirty="0" smtClean="0"/>
              <a:t>Example – A marketing system is an open system.</a:t>
            </a:r>
          </a:p>
          <a:p>
            <a:pPr lvl="2" algn="just"/>
            <a:endParaRPr lang="en-US" sz="2000" dirty="0" smtClean="0"/>
          </a:p>
          <a:p>
            <a:pPr lvl="1" algn="just">
              <a:buFont typeface="Wingdings" pitchFamily="2" charset="2"/>
              <a:buChar char="ü"/>
            </a:pPr>
            <a:r>
              <a:rPr lang="en-US" sz="2000" b="1" dirty="0" smtClean="0"/>
              <a:t> Closed System - </a:t>
            </a:r>
            <a:r>
              <a:rPr lang="en-US" sz="2000" dirty="0" smtClean="0"/>
              <a:t>A closed system does not exchange the information with its environment. It does not have any connection to the other system. </a:t>
            </a:r>
          </a:p>
          <a:p>
            <a:pPr lvl="1" algn="just"/>
            <a:r>
              <a:rPr lang="en-US" sz="2000" dirty="0" smtClean="0"/>
              <a:t>	Example – Research &amp; development of organization, ICU etc.</a:t>
            </a:r>
          </a:p>
          <a:p>
            <a:pPr lvl="1" algn="just"/>
            <a:endParaRPr lang="en-US" sz="2000" dirty="0" smtClean="0"/>
          </a:p>
          <a:p>
            <a:pPr lvl="1" algn="just">
              <a:buFont typeface="Wingdings" pitchFamily="2" charset="2"/>
              <a:buChar char="ü"/>
            </a:pPr>
            <a:r>
              <a:rPr lang="en-US" sz="2000" dirty="0" smtClean="0"/>
              <a:t> </a:t>
            </a:r>
            <a:r>
              <a:rPr lang="en-US" sz="2000" b="1" dirty="0" smtClean="0"/>
              <a:t>Physical System –</a:t>
            </a:r>
            <a:r>
              <a:rPr lang="en-US" sz="2000" dirty="0" smtClean="0"/>
              <a:t> Physical system are tangible entities that may be static or dynamic in operations. </a:t>
            </a:r>
          </a:p>
          <a:p>
            <a:pPr lvl="1" algn="just"/>
            <a:r>
              <a:rPr lang="en-US" sz="2000" dirty="0" smtClean="0"/>
              <a:t>	Example the physical parts of the computer center are the computers, 	desk, chair etc.</a:t>
            </a:r>
          </a:p>
          <a:p>
            <a:pPr lvl="1" algn="just"/>
            <a:endParaRPr lang="en-US" sz="2000" dirty="0" smtClean="0"/>
          </a:p>
          <a:p>
            <a:pPr lvl="1" algn="just">
              <a:buFont typeface="Wingdings" pitchFamily="2" charset="2"/>
              <a:buChar char="ü"/>
            </a:pPr>
            <a:r>
              <a:rPr lang="en-US" sz="2000" dirty="0" smtClean="0"/>
              <a:t> </a:t>
            </a:r>
            <a:r>
              <a:rPr lang="en-US" sz="2000" b="1" dirty="0" smtClean="0"/>
              <a:t>Abstract System</a:t>
            </a:r>
            <a:r>
              <a:rPr lang="en-US" sz="2000" dirty="0" smtClean="0"/>
              <a:t>  - Abstract systems are conceptual and non physical entities. They may be formulas of relationship among set of variables or models, software / program.</a:t>
            </a:r>
            <a:endParaRPr lang="en-US" sz="2000"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2862322"/>
          </a:xfrm>
          <a:prstGeom prst="rect">
            <a:avLst/>
          </a:prstGeom>
        </p:spPr>
        <p:txBody>
          <a:bodyPr wrap="square">
            <a:spAutoFit/>
          </a:bodyPr>
          <a:lstStyle/>
          <a:p>
            <a:pPr lvl="1" algn="just">
              <a:buFont typeface="Wingdings" pitchFamily="2" charset="2"/>
              <a:buChar char="ü"/>
            </a:pPr>
            <a:r>
              <a:rPr lang="en-US" sz="2000" dirty="0" smtClean="0"/>
              <a:t> </a:t>
            </a:r>
            <a:r>
              <a:rPr lang="en-US" sz="2000" b="1" dirty="0" smtClean="0"/>
              <a:t>Deterministic System –</a:t>
            </a:r>
            <a:r>
              <a:rPr lang="en-US" sz="2000" dirty="0" smtClean="0"/>
              <a:t> A deterministic system works with certainty in predictable manner. The interaction among its subsystem is known in advance. One state of the system determines the next state of the system.</a:t>
            </a:r>
          </a:p>
          <a:p>
            <a:pPr lvl="1" algn="just"/>
            <a:r>
              <a:rPr lang="en-US" sz="2000" dirty="0" smtClean="0"/>
              <a:t>	Example – A computer system which works on the principal GIGO.</a:t>
            </a:r>
          </a:p>
          <a:p>
            <a:pPr lvl="1" algn="just"/>
            <a:endParaRPr lang="en-US" sz="2000" dirty="0" smtClean="0"/>
          </a:p>
          <a:p>
            <a:pPr lvl="1" algn="just">
              <a:buFont typeface="Wingdings" pitchFamily="2" charset="2"/>
              <a:buChar char="ü"/>
            </a:pPr>
            <a:r>
              <a:rPr lang="en-US" sz="2000" dirty="0" smtClean="0"/>
              <a:t> </a:t>
            </a:r>
            <a:r>
              <a:rPr lang="en-US" sz="2000" b="1" dirty="0" smtClean="0"/>
              <a:t>Probabilistic System -</a:t>
            </a:r>
            <a:r>
              <a:rPr lang="en-US" sz="2000" dirty="0" smtClean="0"/>
              <a:t> A probabilistic system operates with uncertainty as certain degree of error is always attached with prediction of what the system will do.</a:t>
            </a:r>
          </a:p>
          <a:p>
            <a:pPr algn="just"/>
            <a:r>
              <a:rPr lang="en-US" sz="2000" dirty="0" smtClean="0"/>
              <a:t>	Example – A student admission system in a college is probable in nature.</a:t>
            </a:r>
            <a:endParaRPr lang="en-US" sz="2000" dirty="0"/>
          </a:p>
        </p:txBody>
      </p:sp>
      <p:sp>
        <p:nvSpPr>
          <p:cNvPr id="3" name="Rectangle 2"/>
          <p:cNvSpPr/>
          <p:nvPr/>
        </p:nvSpPr>
        <p:spPr>
          <a:xfrm>
            <a:off x="152400" y="3057704"/>
            <a:ext cx="8839200" cy="3724096"/>
          </a:xfrm>
          <a:prstGeom prst="rect">
            <a:avLst/>
          </a:prstGeom>
        </p:spPr>
        <p:txBody>
          <a:bodyPr wrap="square">
            <a:spAutoFit/>
          </a:bodyPr>
          <a:lstStyle/>
          <a:p>
            <a:pPr algn="just">
              <a:buFont typeface="Wingdings" pitchFamily="2" charset="2"/>
              <a:buChar char="§"/>
            </a:pPr>
            <a:r>
              <a:rPr lang="en-US" sz="2000" b="1" dirty="0" smtClean="0"/>
              <a:t> Information System - </a:t>
            </a:r>
            <a:r>
              <a:rPr lang="en-US" sz="2000" dirty="0" smtClean="0"/>
              <a:t>Information system are a set of people, procedure and resources that collects, transforms and disseminates information in an organization</a:t>
            </a:r>
          </a:p>
          <a:p>
            <a:pPr algn="just"/>
            <a:r>
              <a:rPr lang="en-US" sz="2000" dirty="0" smtClean="0"/>
              <a:t>There are six building block of information system, is the input, output, technology, models, database and control.</a:t>
            </a:r>
          </a:p>
          <a:p>
            <a:r>
              <a:rPr lang="en-US" sz="2000" b="1" dirty="0" smtClean="0"/>
              <a:t>Types of Information System </a:t>
            </a:r>
            <a:r>
              <a:rPr lang="en-US" sz="2000" dirty="0" smtClean="0"/>
              <a:t>-  There are two types of information system.</a:t>
            </a:r>
          </a:p>
          <a:p>
            <a:pPr algn="just"/>
            <a:r>
              <a:rPr lang="en-US" sz="2000" dirty="0" smtClean="0"/>
              <a:t>	- </a:t>
            </a:r>
            <a:r>
              <a:rPr lang="en-US" sz="2000" b="1" dirty="0" smtClean="0"/>
              <a:t>Operation Information System –</a:t>
            </a:r>
            <a:r>
              <a:rPr lang="en-US" sz="2000" dirty="0" smtClean="0"/>
              <a:t> It process the data generated by and used in business operation. It is also two types -</a:t>
            </a:r>
          </a:p>
          <a:p>
            <a:pPr lvl="3"/>
            <a:r>
              <a:rPr lang="en-US" sz="2000" b="1" dirty="0" smtClean="0"/>
              <a:t>Transaction processing System          	Office Automation System</a:t>
            </a:r>
          </a:p>
          <a:p>
            <a:pPr lvl="3"/>
            <a:endParaRPr lang="en-US" sz="1600" b="1" dirty="0" smtClean="0"/>
          </a:p>
          <a:p>
            <a:r>
              <a:rPr lang="en-US" sz="2000" dirty="0" smtClean="0"/>
              <a:t>	-  </a:t>
            </a:r>
            <a:r>
              <a:rPr lang="en-US" sz="2000" b="1" dirty="0" smtClean="0"/>
              <a:t>Management information System –</a:t>
            </a:r>
            <a:r>
              <a:rPr lang="en-US" sz="2000" dirty="0" smtClean="0"/>
              <a:t> MIS provide information to support management decision making.</a:t>
            </a:r>
          </a:p>
          <a:p>
            <a:pPr lvl="3"/>
            <a:r>
              <a:rPr lang="en-US" sz="2000" b="1" dirty="0" smtClean="0"/>
              <a:t>Decision Support System		Executive Support System</a:t>
            </a:r>
            <a:endParaRPr lang="en-US" sz="2000" b="1"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228601"/>
            <a:ext cx="7886700" cy="914400"/>
          </a:xfrm>
        </p:spPr>
        <p:txBody>
          <a:bodyPr>
            <a:normAutofit/>
          </a:bodyPr>
          <a:lstStyle/>
          <a:p>
            <a:pPr algn="ctr"/>
            <a:r>
              <a:rPr lang="en-US" sz="4000" b="1" dirty="0"/>
              <a:t>Enterprise Resource </a:t>
            </a:r>
            <a:r>
              <a:rPr lang="en-US" sz="4000" b="1" dirty="0" smtClean="0"/>
              <a:t>Planning (</a:t>
            </a:r>
            <a:r>
              <a:rPr lang="en-US" sz="4000" b="1" dirty="0"/>
              <a:t>ERP)</a:t>
            </a:r>
          </a:p>
        </p:txBody>
      </p:sp>
      <p:pic>
        <p:nvPicPr>
          <p:cNvPr id="3" name="Picture 2"/>
          <p:cNvPicPr>
            <a:picLocks noChangeAspect="1"/>
          </p:cNvPicPr>
          <p:nvPr/>
        </p:nvPicPr>
        <p:blipFill>
          <a:blip r:embed="rId2"/>
          <a:srcRect l="13608" r="13492"/>
          <a:stretch>
            <a:fillRect/>
          </a:stretch>
        </p:blipFill>
        <p:spPr>
          <a:xfrm>
            <a:off x="1676400" y="1143000"/>
            <a:ext cx="5715000" cy="5638800"/>
          </a:xfrm>
          <a:prstGeom prst="rect">
            <a:avLst/>
          </a:prstGeom>
        </p:spPr>
      </p:pic>
    </p:spTree>
    <p:extLst>
      <p:ext uri="{BB962C8B-B14F-4D97-AF65-F5344CB8AC3E}">
        <p14:creationId xmlns:p14="http://schemas.microsoft.com/office/powerpoint/2010/main" val="29578665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28650" y="228600"/>
            <a:ext cx="7886700" cy="854075"/>
          </a:xfrm>
        </p:spPr>
        <p:txBody>
          <a:bodyPr>
            <a:normAutofit/>
          </a:bodyPr>
          <a:lstStyle/>
          <a:p>
            <a:r>
              <a:rPr lang="en-US" sz="3600" dirty="0"/>
              <a:t>What is ERP?</a:t>
            </a:r>
          </a:p>
        </p:txBody>
      </p:sp>
      <p:sp>
        <p:nvSpPr>
          <p:cNvPr id="4" name="Content Placeholder 3"/>
          <p:cNvSpPr>
            <a:spLocks noGrp="1"/>
          </p:cNvSpPr>
          <p:nvPr>
            <p:ph idx="1"/>
          </p:nvPr>
        </p:nvSpPr>
        <p:spPr>
          <a:xfrm>
            <a:off x="628650" y="1033670"/>
            <a:ext cx="7886700" cy="5143293"/>
          </a:xfrm>
        </p:spPr>
        <p:txBody>
          <a:bodyPr>
            <a:normAutofit fontScale="92500" lnSpcReduction="20000"/>
          </a:bodyPr>
          <a:lstStyle/>
          <a:p>
            <a:r>
              <a:rPr lang="en-US" sz="2000" dirty="0"/>
              <a:t>The Full form of ERP is Enterprise Resource Planning. </a:t>
            </a:r>
          </a:p>
          <a:p>
            <a:r>
              <a:rPr lang="en-US" sz="2000" dirty="0"/>
              <a:t>ERP is a business management software. </a:t>
            </a:r>
          </a:p>
          <a:p>
            <a:r>
              <a:rPr lang="en-US" sz="2000" dirty="0"/>
              <a:t>It is a suite of integrated application that helps users to store and manage data of their business.</a:t>
            </a:r>
          </a:p>
          <a:p>
            <a:r>
              <a:rPr lang="en-US" sz="2000" dirty="0"/>
              <a:t>One of the most important activities associated with the implementation of an ERP system is the opportunity to streamline and improve the business operations of an organization through business process re-engineering and the by implementing the best practices and standards.</a:t>
            </a:r>
          </a:p>
          <a:p>
            <a:pPr marL="0" indent="0">
              <a:buNone/>
            </a:pPr>
            <a:endParaRPr lang="en-US" sz="2000" dirty="0"/>
          </a:p>
          <a:p>
            <a:pPr marL="0" indent="0">
              <a:buNone/>
            </a:pPr>
            <a:r>
              <a:rPr lang="en-US" sz="2000" dirty="0"/>
              <a:t>ERP software is very useful for large organization. It comes in many modules:</a:t>
            </a:r>
          </a:p>
          <a:p>
            <a:r>
              <a:rPr lang="en-US" sz="2000" dirty="0"/>
              <a:t>Human Resources</a:t>
            </a:r>
          </a:p>
          <a:p>
            <a:r>
              <a:rPr lang="en-US" sz="2000" dirty="0"/>
              <a:t>Financial Accounting</a:t>
            </a:r>
          </a:p>
          <a:p>
            <a:r>
              <a:rPr lang="en-US" sz="2000" dirty="0"/>
              <a:t>Supply Chain Management</a:t>
            </a:r>
          </a:p>
          <a:p>
            <a:r>
              <a:rPr lang="en-US" sz="2000" dirty="0"/>
              <a:t>Customer Relationship Management</a:t>
            </a:r>
          </a:p>
          <a:p>
            <a:r>
              <a:rPr lang="en-US" sz="2000" dirty="0"/>
              <a:t>Inventory</a:t>
            </a:r>
          </a:p>
          <a:p>
            <a:r>
              <a:rPr lang="en-US" sz="2000" dirty="0"/>
              <a:t>Purchasing</a:t>
            </a:r>
          </a:p>
          <a:p>
            <a:r>
              <a:rPr lang="en-US" sz="2000"/>
              <a:t>Project </a:t>
            </a:r>
            <a:r>
              <a:rPr lang="en-US" sz="2000" smtClean="0"/>
              <a:t>management</a:t>
            </a:r>
            <a:endParaRPr lang="en-US" sz="2000" dirty="0" smtClean="0"/>
          </a:p>
        </p:txBody>
      </p:sp>
    </p:spTree>
    <p:extLst>
      <p:ext uri="{BB962C8B-B14F-4D97-AF65-F5344CB8AC3E}">
        <p14:creationId xmlns:p14="http://schemas.microsoft.com/office/powerpoint/2010/main" val="159689166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67326"/>
          </a:xfrm>
        </p:spPr>
        <p:txBody>
          <a:bodyPr>
            <a:normAutofit/>
          </a:bodyPr>
          <a:lstStyle/>
          <a:p>
            <a:r>
              <a:rPr lang="en-US" sz="4000" b="1" dirty="0"/>
              <a:t>Why implement an ERP System?</a:t>
            </a:r>
          </a:p>
        </p:txBody>
      </p:sp>
      <p:sp>
        <p:nvSpPr>
          <p:cNvPr id="3" name="Content Placeholder 2"/>
          <p:cNvSpPr>
            <a:spLocks noGrp="1"/>
          </p:cNvSpPr>
          <p:nvPr>
            <p:ph idx="1"/>
          </p:nvPr>
        </p:nvSpPr>
        <p:spPr>
          <a:xfrm>
            <a:off x="628650" y="1431235"/>
            <a:ext cx="7886700" cy="4745728"/>
          </a:xfrm>
        </p:spPr>
        <p:txBody>
          <a:bodyPr>
            <a:normAutofit fontScale="55000" lnSpcReduction="20000"/>
          </a:bodyPr>
          <a:lstStyle/>
          <a:p>
            <a:pPr marL="0" indent="0">
              <a:buNone/>
            </a:pPr>
            <a:r>
              <a:rPr lang="en-US" dirty="0"/>
              <a:t>An ERP is the best option for demonstrating value by providing real-time information to all employees of a corporation across departments.</a:t>
            </a:r>
          </a:p>
          <a:p>
            <a:pPr marL="0" indent="0">
              <a:buNone/>
            </a:pPr>
            <a:r>
              <a:rPr lang="en-US" b="1" dirty="0"/>
              <a:t>1. Integrate Financial Information</a:t>
            </a:r>
          </a:p>
          <a:p>
            <a:pPr marL="0" indent="0">
              <a:buNone/>
            </a:pPr>
            <a:r>
              <a:rPr lang="en-US" dirty="0"/>
              <a:t>Enterprise owners want to understand company's overall performance because in numerous situation they may find various versions of the truth. Finance and sales have another version and business units may have their version of the contribution of revenues for the organization. By implementing ERP, they can get a single version of the truth.</a:t>
            </a:r>
          </a:p>
          <a:p>
            <a:pPr marL="0" indent="0">
              <a:buNone/>
            </a:pPr>
            <a:r>
              <a:rPr lang="en-US" b="1" dirty="0"/>
              <a:t>2. Standardize and Speed up Manufacturing Processes:</a:t>
            </a:r>
          </a:p>
          <a:p>
            <a:pPr marL="0" indent="0">
              <a:buNone/>
            </a:pPr>
            <a:r>
              <a:rPr lang="en-US" dirty="0"/>
              <a:t>ERP systems come with methods for automating manufacturing process. This helps organizations to speed up and standardize the manufacturing process.</a:t>
            </a:r>
          </a:p>
          <a:p>
            <a:pPr marL="0" indent="0">
              <a:buNone/>
            </a:pPr>
            <a:r>
              <a:rPr lang="en-US" b="1" dirty="0"/>
              <a:t>3. Reduce Inventory:</a:t>
            </a:r>
          </a:p>
          <a:p>
            <a:pPr marL="0" indent="0">
              <a:buNone/>
            </a:pPr>
            <a:r>
              <a:rPr lang="en-US" dirty="0"/>
              <a:t>It helps to increase the visibility of the order fulfillment process of any company. It may lead to reduced inventories to make products.</a:t>
            </a:r>
          </a:p>
          <a:p>
            <a:pPr marL="0" indent="0">
              <a:buNone/>
            </a:pPr>
            <a:r>
              <a:rPr lang="en-US" b="1" dirty="0"/>
              <a:t>4. Increases and Improves Interaction:</a:t>
            </a:r>
          </a:p>
          <a:p>
            <a:pPr marL="0" indent="0">
              <a:buNone/>
            </a:pPr>
            <a:r>
              <a:rPr lang="en-US" dirty="0"/>
              <a:t>ERP system also helps to increase and improve interaction between customers and suppliers. Moreover, the suppliers can also communicate more seamlessly with sales, marketing, and finance team.</a:t>
            </a:r>
          </a:p>
          <a:p>
            <a:endParaRPr lang="en-US" dirty="0"/>
          </a:p>
        </p:txBody>
      </p:sp>
    </p:spTree>
    <p:extLst>
      <p:ext uri="{BB962C8B-B14F-4D97-AF65-F5344CB8AC3E}">
        <p14:creationId xmlns:p14="http://schemas.microsoft.com/office/powerpoint/2010/main" val="114572301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000" b="1" dirty="0"/>
              <a:t>What are Primary Goals for the ERP System?</a:t>
            </a:r>
          </a:p>
        </p:txBody>
      </p:sp>
      <p:sp>
        <p:nvSpPr>
          <p:cNvPr id="11" name="Content Placeholder 10"/>
          <p:cNvSpPr>
            <a:spLocks noGrp="1"/>
          </p:cNvSpPr>
          <p:nvPr>
            <p:ph idx="1"/>
          </p:nvPr>
        </p:nvSpPr>
        <p:spPr>
          <a:xfrm>
            <a:off x="628650" y="1484243"/>
            <a:ext cx="4552950" cy="4692720"/>
          </a:xfrm>
        </p:spPr>
        <p:txBody>
          <a:bodyPr>
            <a:noAutofit/>
          </a:bodyPr>
          <a:lstStyle/>
          <a:p>
            <a:pPr marL="0" indent="0">
              <a:buNone/>
            </a:pPr>
            <a:r>
              <a:rPr lang="en-US" sz="1600" dirty="0"/>
              <a:t> </a:t>
            </a:r>
            <a:r>
              <a:rPr lang="en-US" sz="1800" dirty="0"/>
              <a:t>The goal of any ERP project is to track supply chain actions from inventory purchase, processing, and final shipment.</a:t>
            </a:r>
          </a:p>
          <a:p>
            <a:pPr marL="0" indent="0">
              <a:buNone/>
            </a:pPr>
            <a:r>
              <a:rPr lang="en-US" sz="1800" b="1" dirty="0"/>
              <a:t>1. Efficiency</a:t>
            </a:r>
          </a:p>
          <a:p>
            <a:pPr marL="0" indent="0">
              <a:buNone/>
            </a:pPr>
            <a:r>
              <a:rPr lang="en-US" sz="1800" dirty="0"/>
              <a:t>The real-time information flow in ERP system eases the analysis, data, and reporting. It also improves decision-making. It also helps to reduce the need for maintaining multiple databases.</a:t>
            </a:r>
          </a:p>
          <a:p>
            <a:pPr marL="0" indent="0">
              <a:buNone/>
            </a:pPr>
            <a:endParaRPr lang="en-US" sz="1800" dirty="0"/>
          </a:p>
        </p:txBody>
      </p:sp>
      <p:pic>
        <p:nvPicPr>
          <p:cNvPr id="12" name="Picture 11"/>
          <p:cNvPicPr>
            <a:picLocks noChangeAspect="1"/>
          </p:cNvPicPr>
          <p:nvPr/>
        </p:nvPicPr>
        <p:blipFill>
          <a:blip r:embed="rId2"/>
          <a:stretch>
            <a:fillRect/>
          </a:stretch>
        </p:blipFill>
        <p:spPr>
          <a:xfrm>
            <a:off x="5334000" y="1143000"/>
            <a:ext cx="3625713" cy="5562600"/>
          </a:xfrm>
          <a:prstGeom prst="rect">
            <a:avLst/>
          </a:prstGeom>
        </p:spPr>
      </p:pic>
    </p:spTree>
    <p:extLst>
      <p:ext uri="{BB962C8B-B14F-4D97-AF65-F5344CB8AC3E}">
        <p14:creationId xmlns:p14="http://schemas.microsoft.com/office/powerpoint/2010/main" val="403286270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228600"/>
            <a:ext cx="8229600" cy="3733800"/>
          </a:xfrm>
        </p:spPr>
        <p:txBody>
          <a:bodyPr>
            <a:normAutofit/>
          </a:bodyPr>
          <a:lstStyle/>
          <a:p>
            <a:pPr algn="just">
              <a:buFont typeface="Wingdings" pitchFamily="2" charset="2"/>
              <a:buChar char="§"/>
            </a:pPr>
            <a:r>
              <a:rPr lang="en-US" sz="1800" b="1" dirty="0" smtClean="0"/>
              <a:t>Data - </a:t>
            </a:r>
            <a:r>
              <a:rPr lang="en-US" sz="1800" dirty="0" smtClean="0"/>
              <a:t>The collection of raw facts and figures is called </a:t>
            </a:r>
            <a:r>
              <a:rPr lang="en-US" sz="1800" b="1" dirty="0" smtClean="0"/>
              <a:t>Data</a:t>
            </a:r>
            <a:r>
              <a:rPr lang="en-US" sz="1800" dirty="0" smtClean="0"/>
              <a:t>.</a:t>
            </a:r>
          </a:p>
          <a:p>
            <a:pPr marL="1200150" lvl="2" indent="-342900" algn="just">
              <a:buFont typeface="+mj-lt"/>
              <a:buAutoNum type="arabicPeriod"/>
            </a:pPr>
            <a:r>
              <a:rPr lang="en-US" sz="1800" dirty="0" smtClean="0"/>
              <a:t>Data is an input for computer.</a:t>
            </a:r>
          </a:p>
          <a:p>
            <a:pPr marL="1200150" lvl="2" indent="-342900" algn="just">
              <a:buFont typeface="+mj-lt"/>
              <a:buAutoNum type="arabicPeriod"/>
            </a:pPr>
            <a:r>
              <a:rPr lang="en-US" sz="1800" dirty="0" smtClean="0"/>
              <a:t>Data is independent.</a:t>
            </a:r>
          </a:p>
          <a:p>
            <a:pPr marL="1200150" lvl="2" indent="-342900" algn="just">
              <a:buFont typeface="+mj-lt"/>
              <a:buAutoNum type="arabicPeriod"/>
            </a:pPr>
            <a:r>
              <a:rPr lang="en-US" sz="1800" dirty="0" smtClean="0"/>
              <a:t>When data is lost, it can't be reproduced.</a:t>
            </a:r>
          </a:p>
          <a:p>
            <a:pPr marL="1200150" lvl="2" indent="-342900" algn="just">
              <a:buFont typeface="+mj-lt"/>
              <a:buAutoNum type="arabicPeriod"/>
            </a:pPr>
            <a:r>
              <a:rPr lang="en-US" sz="1800" dirty="0" smtClean="0"/>
              <a:t>Data is meaningless and valueless.</a:t>
            </a:r>
          </a:p>
          <a:p>
            <a:pPr algn="just">
              <a:buFont typeface="Wingdings" pitchFamily="2" charset="2"/>
              <a:buChar char="§"/>
            </a:pPr>
            <a:endParaRPr lang="en-US" sz="1800" b="1" dirty="0" smtClean="0"/>
          </a:p>
          <a:p>
            <a:pPr algn="just">
              <a:buFont typeface="Wingdings" pitchFamily="2" charset="2"/>
              <a:buChar char="§"/>
            </a:pPr>
            <a:r>
              <a:rPr lang="en-US" sz="1800" b="1" dirty="0" smtClean="0"/>
              <a:t>Information – </a:t>
            </a:r>
            <a:r>
              <a:rPr lang="en-US" sz="1800" dirty="0" smtClean="0"/>
              <a:t>The processed form of data is called</a:t>
            </a:r>
            <a:r>
              <a:rPr lang="en-US" sz="1800" b="1" dirty="0" smtClean="0"/>
              <a:t> Information.</a:t>
            </a:r>
          </a:p>
          <a:p>
            <a:pPr marL="1371600" lvl="2" indent="-457200" algn="just">
              <a:buFont typeface="+mj-lt"/>
              <a:buAutoNum type="arabicPeriod"/>
            </a:pPr>
            <a:r>
              <a:rPr lang="en-US" sz="1800" dirty="0" smtClean="0"/>
              <a:t>Information is an output from computer.</a:t>
            </a:r>
          </a:p>
          <a:p>
            <a:pPr marL="1371600" lvl="2" indent="-457200" algn="just">
              <a:buFont typeface="+mj-lt"/>
              <a:buAutoNum type="arabicPeriod"/>
            </a:pPr>
            <a:r>
              <a:rPr lang="en-US" sz="1800" dirty="0" smtClean="0"/>
              <a:t>Information is dependent on data.</a:t>
            </a:r>
          </a:p>
          <a:p>
            <a:pPr marL="1371600" lvl="2" indent="-457200" algn="just">
              <a:buFont typeface="+mj-lt"/>
              <a:buAutoNum type="arabicPeriod"/>
            </a:pPr>
            <a:r>
              <a:rPr lang="en-US" sz="1800" dirty="0" smtClean="0"/>
              <a:t>When information is lost, it can reproduced from data.</a:t>
            </a:r>
          </a:p>
          <a:p>
            <a:pPr marL="1371600" lvl="2" indent="-457200" algn="just">
              <a:buFont typeface="+mj-lt"/>
              <a:buAutoNum type="arabicPeriod"/>
            </a:pPr>
            <a:r>
              <a:rPr lang="en-US" sz="1800" dirty="0" smtClean="0"/>
              <a:t>Information is meaningful and valuable.</a:t>
            </a:r>
          </a:p>
        </p:txBody>
      </p:sp>
      <p:pic>
        <p:nvPicPr>
          <p:cNvPr id="5" name="Picture 4" descr="download.jpg"/>
          <p:cNvPicPr>
            <a:picLocks noChangeAspect="1"/>
          </p:cNvPicPr>
          <p:nvPr/>
        </p:nvPicPr>
        <p:blipFill>
          <a:blip r:embed="rId2"/>
          <a:stretch>
            <a:fillRect/>
          </a:stretch>
        </p:blipFill>
        <p:spPr>
          <a:xfrm>
            <a:off x="2362200" y="3962400"/>
            <a:ext cx="3710735" cy="2667000"/>
          </a:xfrm>
          <a:prstGeom prst="rect">
            <a:avLst/>
          </a:prstGeom>
        </p:spPr>
      </p:pic>
      <p:sp>
        <p:nvSpPr>
          <p:cNvPr id="7" name="Rectangle 6"/>
          <p:cNvSpPr/>
          <p:nvPr/>
        </p:nvSpPr>
        <p:spPr>
          <a:xfrm>
            <a:off x="5562600" y="4724400"/>
            <a:ext cx="457200" cy="1524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636104" y="715617"/>
            <a:ext cx="7250596" cy="5461346"/>
          </a:xfrm>
        </p:spPr>
        <p:txBody>
          <a:bodyPr>
            <a:normAutofit/>
          </a:bodyPr>
          <a:lstStyle/>
          <a:p>
            <a:pPr marL="0" indent="0">
              <a:buNone/>
            </a:pPr>
            <a:r>
              <a:rPr lang="en-US" sz="2200" b="1" dirty="0"/>
              <a:t>2. Cost Reduction</a:t>
            </a:r>
          </a:p>
          <a:p>
            <a:pPr marL="0" indent="0">
              <a:buNone/>
            </a:pPr>
            <a:r>
              <a:rPr lang="en-US" sz="2200" dirty="0"/>
              <a:t>Cost reduction is vital reason why small and large enterprises invest huge time and resources for implementing ERP systems. It will reduce waste and increase productivity. It also reduces overall production's cost.</a:t>
            </a:r>
          </a:p>
          <a:p>
            <a:pPr marL="0" indent="0">
              <a:buNone/>
            </a:pPr>
            <a:r>
              <a:rPr lang="en-US" sz="2200" b="1" dirty="0"/>
              <a:t>3. Quality</a:t>
            </a:r>
          </a:p>
          <a:p>
            <a:pPr marL="0" indent="0">
              <a:buNone/>
            </a:pPr>
            <a:r>
              <a:rPr lang="en-US" sz="2200" dirty="0"/>
              <a:t>Quality improvement is the most important goal of ERP. The software technology helps management to benchmark its quality performance against other manufacturing companies in the same industry.</a:t>
            </a:r>
          </a:p>
          <a:p>
            <a:pPr marL="0" indent="0">
              <a:buNone/>
            </a:pPr>
            <a:r>
              <a:rPr lang="en-US" sz="2200" b="1" dirty="0"/>
              <a:t>4. Decentralization</a:t>
            </a:r>
          </a:p>
          <a:p>
            <a:pPr marL="0" indent="0">
              <a:buNone/>
            </a:pPr>
            <a:r>
              <a:rPr lang="en-US" sz="2200" dirty="0"/>
              <a:t>Enterprise resource planning systems can decentralize decision-making process at all level. It also allows users to have real-time access to the same data, such as production status and financial reports.</a:t>
            </a:r>
          </a:p>
          <a:p>
            <a:pPr marL="0" indent="0">
              <a:buNone/>
            </a:pPr>
            <a:endParaRPr lang="en-US" dirty="0"/>
          </a:p>
        </p:txBody>
      </p:sp>
    </p:spTree>
    <p:extLst>
      <p:ext uri="{BB962C8B-B14F-4D97-AF65-F5344CB8AC3E}">
        <p14:creationId xmlns:p14="http://schemas.microsoft.com/office/powerpoint/2010/main" val="390893406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801066"/>
          </a:xfrm>
        </p:spPr>
        <p:txBody>
          <a:bodyPr>
            <a:normAutofit/>
          </a:bodyPr>
          <a:lstStyle/>
          <a:p>
            <a:r>
              <a:rPr lang="en-US" sz="4000" b="1" dirty="0"/>
              <a:t>Benefit of ERP System:</a:t>
            </a:r>
          </a:p>
        </p:txBody>
      </p:sp>
      <p:sp>
        <p:nvSpPr>
          <p:cNvPr id="3" name="Content Placeholder 2"/>
          <p:cNvSpPr>
            <a:spLocks noGrp="1"/>
          </p:cNvSpPr>
          <p:nvPr>
            <p:ph idx="1"/>
          </p:nvPr>
        </p:nvSpPr>
        <p:spPr>
          <a:xfrm>
            <a:off x="628650" y="1166193"/>
            <a:ext cx="7886700" cy="5010771"/>
          </a:xfrm>
        </p:spPr>
        <p:txBody>
          <a:bodyPr>
            <a:normAutofit/>
          </a:bodyPr>
          <a:lstStyle/>
          <a:p>
            <a:r>
              <a:rPr lang="en-US" sz="2000" dirty="0"/>
              <a:t>An ERP system is easily scalable so adding new functionality according to the business plan is very easy.</a:t>
            </a:r>
          </a:p>
          <a:p>
            <a:r>
              <a:rPr lang="en-US" sz="2000" dirty="0"/>
              <a:t>By offering accurate and real-time information ERP software reduces administrative and operations costs.</a:t>
            </a:r>
          </a:p>
          <a:p>
            <a:r>
              <a:rPr lang="en-US" sz="2000" dirty="0"/>
              <a:t>ERP system improves data quality by improving the underlying processes which help organizations to make better business decisions.</a:t>
            </a:r>
          </a:p>
          <a:p>
            <a:r>
              <a:rPr lang="en-US" sz="2000" dirty="0"/>
              <a:t>ERP system helps to improve data access with the use of advanced user management and access control.</a:t>
            </a:r>
          </a:p>
          <a:p>
            <a:r>
              <a:rPr lang="en-US" sz="2000" dirty="0"/>
              <a:t>ERP provides transparency to the organization</a:t>
            </a:r>
          </a:p>
          <a:p>
            <a:r>
              <a:rPr lang="en-US" sz="2000" dirty="0"/>
              <a:t>Helps to eliminate redundancy in the data management system</a:t>
            </a:r>
          </a:p>
          <a:p>
            <a:r>
              <a:rPr lang="en-US" sz="2000" dirty="0"/>
              <a:t>Offers a higher level of security by allowing restricting employee's accounts only to the processes.</a:t>
            </a:r>
          </a:p>
          <a:p>
            <a:r>
              <a:rPr lang="en-US" sz="2000" dirty="0"/>
              <a:t>It helps to helps make reporting easier and more customizable.</a:t>
            </a:r>
          </a:p>
          <a:p>
            <a:pPr marL="0" indent="0">
              <a:buNone/>
            </a:pPr>
            <a:endParaRPr lang="en-US" dirty="0"/>
          </a:p>
        </p:txBody>
      </p:sp>
    </p:spTree>
    <p:extLst>
      <p:ext uri="{BB962C8B-B14F-4D97-AF65-F5344CB8AC3E}">
        <p14:creationId xmlns:p14="http://schemas.microsoft.com/office/powerpoint/2010/main" val="45396201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5"/>
            <a:ext cx="7886700" cy="1052858"/>
          </a:xfrm>
        </p:spPr>
        <p:txBody>
          <a:bodyPr>
            <a:normAutofit/>
          </a:bodyPr>
          <a:lstStyle/>
          <a:p>
            <a:r>
              <a:rPr lang="en-US" sz="4000" b="1" dirty="0"/>
              <a:t>  Drawback of ERP System:</a:t>
            </a:r>
          </a:p>
        </p:txBody>
      </p:sp>
      <p:sp>
        <p:nvSpPr>
          <p:cNvPr id="3" name="Content Placeholder 2"/>
          <p:cNvSpPr>
            <a:spLocks noGrp="1"/>
          </p:cNvSpPr>
          <p:nvPr>
            <p:ph idx="1"/>
          </p:nvPr>
        </p:nvSpPr>
        <p:spPr>
          <a:xfrm>
            <a:off x="628650" y="2014331"/>
            <a:ext cx="7886700" cy="4162633"/>
          </a:xfrm>
        </p:spPr>
        <p:txBody>
          <a:bodyPr>
            <a:normAutofit/>
          </a:bodyPr>
          <a:lstStyle/>
          <a:p>
            <a:r>
              <a:rPr lang="en-US" sz="2000" dirty="0"/>
              <a:t>The up-front cost of the entire implementation can be very high for any small-to-medium-sized businesses.</a:t>
            </a:r>
          </a:p>
          <a:p>
            <a:r>
              <a:rPr lang="en-US" sz="2000" dirty="0"/>
              <a:t>ERP deployments take a relatively longer amount of time. Sometime it may take 1-3 years to be implemented and be fully functional.</a:t>
            </a:r>
          </a:p>
          <a:p>
            <a:r>
              <a:rPr lang="en-US" sz="2000" dirty="0"/>
              <a:t>Migration of existing data is very difficult to achieve. That' why Integrating ERP systems with other standalone software systems is equally difficult.</a:t>
            </a:r>
          </a:p>
          <a:p>
            <a:r>
              <a:rPr lang="en-US" sz="2000" dirty="0"/>
              <a:t>ERP implementations are very difficult in decentralized organizations with different kind of business processes and systems.</a:t>
            </a:r>
          </a:p>
        </p:txBody>
      </p:sp>
    </p:spTree>
    <p:extLst>
      <p:ext uri="{BB962C8B-B14F-4D97-AF65-F5344CB8AC3E}">
        <p14:creationId xmlns:p14="http://schemas.microsoft.com/office/powerpoint/2010/main" val="314985403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52400"/>
            <a:ext cx="8839200" cy="6463308"/>
          </a:xfrm>
          <a:prstGeom prst="rect">
            <a:avLst/>
          </a:prstGeom>
        </p:spPr>
        <p:txBody>
          <a:bodyPr wrap="square">
            <a:spAutoFit/>
          </a:bodyPr>
          <a:lstStyle/>
          <a:p>
            <a:pPr>
              <a:buFont typeface="Wingdings" pitchFamily="2" charset="2"/>
              <a:buChar char="§"/>
            </a:pPr>
            <a:r>
              <a:rPr lang="en-US" dirty="0" smtClean="0">
                <a:latin typeface="Calibri (Body)"/>
              </a:rPr>
              <a:t> </a:t>
            </a:r>
            <a:r>
              <a:rPr lang="en-US" b="1" dirty="0" smtClean="0">
                <a:latin typeface="Calibri (Body)"/>
              </a:rPr>
              <a:t>Knowledge -</a:t>
            </a:r>
            <a:r>
              <a:rPr lang="en-US" dirty="0" smtClean="0">
                <a:latin typeface="Calibri (Body)"/>
              </a:rPr>
              <a:t> Human mind purposefully organized the information and evaluate it to produce knowledge.</a:t>
            </a:r>
            <a:endParaRPr lang="en-US" dirty="0">
              <a:latin typeface="Calibri (Body)"/>
            </a:endParaRPr>
          </a:p>
          <a:p>
            <a:endParaRPr lang="en-US" b="1" dirty="0">
              <a:latin typeface="Calibri (Body)"/>
            </a:endParaRPr>
          </a:p>
          <a:p>
            <a:pPr>
              <a:buFont typeface="Wingdings" pitchFamily="2" charset="2"/>
              <a:buChar char="§"/>
            </a:pPr>
            <a:endParaRPr lang="en-US" b="1" dirty="0" smtClean="0">
              <a:latin typeface="Calibri (Body)"/>
            </a:endParaRPr>
          </a:p>
          <a:p>
            <a:pPr>
              <a:buFont typeface="Wingdings" pitchFamily="2" charset="2"/>
              <a:buChar char="§"/>
            </a:pPr>
            <a:endParaRPr lang="en-US" dirty="0">
              <a:latin typeface="Calibri (Body)"/>
            </a:endParaRPr>
          </a:p>
          <a:p>
            <a:pPr>
              <a:buFont typeface="Wingdings" pitchFamily="2" charset="2"/>
              <a:buChar char="§"/>
            </a:pPr>
            <a:endParaRPr lang="en-US" dirty="0" smtClean="0">
              <a:latin typeface="Calibri (Body)"/>
            </a:endParaRPr>
          </a:p>
          <a:p>
            <a:pPr>
              <a:buFont typeface="Wingdings" pitchFamily="2" charset="2"/>
              <a:buChar char="§"/>
            </a:pPr>
            <a:endParaRPr lang="en-US" dirty="0" smtClean="0">
              <a:latin typeface="Calibri (Body)"/>
            </a:endParaRPr>
          </a:p>
          <a:p>
            <a:pPr>
              <a:buFont typeface="Wingdings" pitchFamily="2" charset="2"/>
              <a:buChar char="§"/>
            </a:pPr>
            <a:endParaRPr lang="en-US" dirty="0" smtClean="0">
              <a:latin typeface="Calibri (Body)"/>
            </a:endParaRPr>
          </a:p>
          <a:p>
            <a:pPr>
              <a:buFont typeface="Wingdings" pitchFamily="2" charset="2"/>
              <a:buChar char="§"/>
            </a:pPr>
            <a:endParaRPr lang="en-US" dirty="0">
              <a:latin typeface="Calibri (Body)"/>
            </a:endParaRPr>
          </a:p>
          <a:p>
            <a:pPr>
              <a:buFont typeface="Wingdings" pitchFamily="2" charset="2"/>
              <a:buChar char="§"/>
            </a:pPr>
            <a:endParaRPr lang="en-US" dirty="0" smtClean="0">
              <a:latin typeface="Calibri (Body)"/>
            </a:endParaRPr>
          </a:p>
          <a:p>
            <a:pPr>
              <a:buFont typeface="Wingdings" pitchFamily="2" charset="2"/>
              <a:buChar char="§"/>
            </a:pPr>
            <a:endParaRPr lang="en-US" dirty="0">
              <a:latin typeface="Calibri (Body)"/>
            </a:endParaRPr>
          </a:p>
          <a:p>
            <a:endParaRPr lang="en-US" dirty="0">
              <a:latin typeface="Calibri (Body)"/>
            </a:endParaRPr>
          </a:p>
          <a:p>
            <a:r>
              <a:rPr lang="en-US" dirty="0" smtClean="0">
                <a:latin typeface="Calibri (Body)"/>
              </a:rPr>
              <a:t> </a:t>
            </a:r>
          </a:p>
          <a:p>
            <a:pPr>
              <a:buFont typeface="Wingdings" pitchFamily="2" charset="2"/>
              <a:buChar char="§"/>
            </a:pPr>
            <a:r>
              <a:rPr lang="en-US" b="1" dirty="0" smtClean="0">
                <a:latin typeface="Calibri (Body)"/>
              </a:rPr>
              <a:t> Knowledge is of two types -</a:t>
            </a:r>
          </a:p>
          <a:p>
            <a:pPr marL="800100" lvl="1" indent="-342900" algn="just">
              <a:buFont typeface="+mj-lt"/>
              <a:buAutoNum type="alphaUcPeriod"/>
            </a:pPr>
            <a:r>
              <a:rPr lang="en-US" b="1" dirty="0" smtClean="0">
                <a:latin typeface="Calibri (Body)"/>
              </a:rPr>
              <a:t>Facts based or Information based Knowledge -</a:t>
            </a:r>
            <a:r>
              <a:rPr lang="en-US" dirty="0" smtClean="0">
                <a:latin typeface="Calibri (Body)"/>
              </a:rPr>
              <a:t> The knowledge gained from fundamentals and through experiments. The knowledge is derived from the information contained in fundamental science derived from experiments, rules, regulations commonly agreed by experts.</a:t>
            </a:r>
          </a:p>
          <a:p>
            <a:pPr marL="800100" lvl="1" indent="-342900" algn="just">
              <a:buFont typeface="+mj-lt"/>
              <a:buAutoNum type="alphaUcPeriod"/>
            </a:pPr>
            <a:endParaRPr lang="en-US" b="1" dirty="0">
              <a:latin typeface="Calibri (Body)"/>
            </a:endParaRPr>
          </a:p>
          <a:p>
            <a:pPr marL="800100" lvl="1" indent="-342900" algn="just">
              <a:buFont typeface="+mj-lt"/>
              <a:buAutoNum type="alphaUcPeriod"/>
            </a:pPr>
            <a:r>
              <a:rPr lang="en-US" b="1" dirty="0" smtClean="0">
                <a:latin typeface="Calibri (Body)"/>
              </a:rPr>
              <a:t>Heuristic Knowledge -</a:t>
            </a:r>
            <a:r>
              <a:rPr lang="en-US" dirty="0" smtClean="0">
                <a:latin typeface="Calibri (Body)"/>
              </a:rPr>
              <a:t> It is knowledge of good practice, experience and good judgment like hypothesis. It is the knowledge underlying “expertise”, rules of thumb, rules of good guessing, that usually achieves desired results but do not guarantee them.</a:t>
            </a:r>
            <a:endParaRPr lang="en-US" dirty="0">
              <a:latin typeface="Calibri (Body)"/>
            </a:endParaRPr>
          </a:p>
        </p:txBody>
      </p:sp>
      <p:pic>
        <p:nvPicPr>
          <p:cNvPr id="3" name="Picture 2" descr="download.jpg"/>
          <p:cNvPicPr>
            <a:picLocks noChangeAspect="1"/>
          </p:cNvPicPr>
          <p:nvPr/>
        </p:nvPicPr>
        <p:blipFill>
          <a:blip r:embed="rId2"/>
          <a:srcRect l="1228" t="5264" r="1754" b="2632"/>
          <a:stretch>
            <a:fillRect/>
          </a:stretch>
        </p:blipFill>
        <p:spPr>
          <a:xfrm>
            <a:off x="1600200" y="838200"/>
            <a:ext cx="5715000" cy="2531962"/>
          </a:xfrm>
          <a:prstGeom prst="rect">
            <a:avLst/>
          </a:prstGeom>
          <a:ln w="127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686800" cy="5324535"/>
          </a:xfrm>
          <a:prstGeom prst="rect">
            <a:avLst/>
          </a:prstGeom>
        </p:spPr>
        <p:txBody>
          <a:bodyPr wrap="square">
            <a:spAutoFit/>
          </a:bodyPr>
          <a:lstStyle/>
          <a:p>
            <a:pPr algn="just">
              <a:buFont typeface="Wingdings" pitchFamily="2" charset="2"/>
              <a:buChar char="§"/>
            </a:pPr>
            <a:r>
              <a:rPr lang="en-US" sz="2000" b="1" dirty="0" smtClean="0">
                <a:latin typeface="Estrangelo Edessa" pitchFamily="66" charset="0"/>
                <a:cs typeface="Estrangelo Edessa" pitchFamily="66" charset="0"/>
              </a:rPr>
              <a:t> Information Technology -</a:t>
            </a:r>
            <a:r>
              <a:rPr lang="en-US" sz="2000" dirty="0" smtClean="0">
                <a:latin typeface="Estrangelo Edessa" pitchFamily="66" charset="0"/>
                <a:cs typeface="Estrangelo Edessa" pitchFamily="66" charset="0"/>
              </a:rPr>
              <a:t> The technology involving the development, maintenance, and use of computer systems, software, and networks for the processing and distribution of data.</a:t>
            </a:r>
          </a:p>
          <a:p>
            <a:pPr algn="just">
              <a:buFont typeface="Wingdings" pitchFamily="2" charset="2"/>
              <a:buChar char="§"/>
            </a:pPr>
            <a:endParaRPr lang="en-US" sz="2000" dirty="0" smtClean="0">
              <a:latin typeface="Estrangelo Edessa" pitchFamily="66" charset="0"/>
              <a:cs typeface="Estrangelo Edessa" pitchFamily="66" charset="0"/>
            </a:endParaRPr>
          </a:p>
          <a:p>
            <a:pPr algn="just">
              <a:buFont typeface="Wingdings" pitchFamily="2" charset="2"/>
              <a:buChar char="§"/>
            </a:pPr>
            <a:r>
              <a:rPr lang="en-US" sz="2000" dirty="0" smtClean="0">
                <a:latin typeface="Estrangelo Edessa" pitchFamily="66" charset="0"/>
                <a:cs typeface="Estrangelo Edessa" pitchFamily="66" charset="0"/>
              </a:rPr>
              <a:t> </a:t>
            </a:r>
            <a:r>
              <a:rPr lang="en-US" sz="2000" b="1" dirty="0" smtClean="0">
                <a:latin typeface="Estrangelo Edessa" pitchFamily="66" charset="0"/>
                <a:cs typeface="Estrangelo Edessa" pitchFamily="66" charset="0"/>
              </a:rPr>
              <a:t>Uses of Information Technology – </a:t>
            </a:r>
            <a:r>
              <a:rPr lang="en-US" sz="2000" dirty="0" smtClean="0">
                <a:latin typeface="Estrangelo Edessa" pitchFamily="66" charset="0"/>
                <a:cs typeface="Estrangelo Edessa" pitchFamily="66" charset="0"/>
              </a:rPr>
              <a:t>Basically Information Technology is the use of technology to solve business computing needs/problems. IT is really an umbrella of different disciplines. For example anything from design, network Administration, computer programming and computer support all fall under the field. IT experts make use of their skills through the support/troubleshooting of basic and complex issues.</a:t>
            </a:r>
          </a:p>
          <a:p>
            <a:pPr algn="just">
              <a:buFont typeface="Wingdings" pitchFamily="2" charset="2"/>
              <a:buChar char="§"/>
            </a:pPr>
            <a:endParaRPr lang="en-US" sz="2000" dirty="0" smtClean="0">
              <a:latin typeface="Estrangelo Edessa" pitchFamily="66" charset="0"/>
              <a:cs typeface="Estrangelo Edessa" pitchFamily="66" charset="0"/>
            </a:endParaRPr>
          </a:p>
          <a:p>
            <a:pPr algn="just">
              <a:buFont typeface="Wingdings" pitchFamily="2" charset="2"/>
              <a:buChar char="§"/>
            </a:pPr>
            <a:r>
              <a:rPr lang="en-US" sz="2000" b="1" dirty="0" smtClean="0">
                <a:latin typeface="Estrangelo Edessa" pitchFamily="66" charset="0"/>
                <a:cs typeface="Estrangelo Edessa" pitchFamily="66" charset="0"/>
              </a:rPr>
              <a:t> Types of Information Technology – </a:t>
            </a:r>
            <a:r>
              <a:rPr lang="en-US" sz="2000" dirty="0" smtClean="0">
                <a:latin typeface="Estrangelo Edessa" pitchFamily="66" charset="0"/>
                <a:cs typeface="Estrangelo Edessa" pitchFamily="66" charset="0"/>
              </a:rPr>
              <a:t>Information Technology is a large industry that includes thousands of well known software packages and services. There are some major types of Information Technology.</a:t>
            </a:r>
          </a:p>
          <a:p>
            <a:pPr lvl="1" algn="just">
              <a:buFont typeface="Wingdings" pitchFamily="2" charset="2"/>
              <a:buChar char="ü"/>
            </a:pPr>
            <a:r>
              <a:rPr lang="en-US" sz="2000" dirty="0" smtClean="0">
                <a:latin typeface="Estrangelo Edessa" pitchFamily="66" charset="0"/>
                <a:cs typeface="Estrangelo Edessa" pitchFamily="66" charset="0"/>
              </a:rPr>
              <a:t> Video Conferencing</a:t>
            </a:r>
          </a:p>
          <a:p>
            <a:pPr lvl="1" algn="just">
              <a:buFont typeface="Wingdings" pitchFamily="2" charset="2"/>
              <a:buChar char="ü"/>
            </a:pPr>
            <a:r>
              <a:rPr lang="en-US" sz="2000" dirty="0" smtClean="0">
                <a:latin typeface="Estrangelo Edessa" pitchFamily="66" charset="0"/>
                <a:cs typeface="Estrangelo Edessa" pitchFamily="66" charset="0"/>
              </a:rPr>
              <a:t> Voice over Internet Protocol (VOIP)</a:t>
            </a:r>
          </a:p>
          <a:p>
            <a:pPr lvl="1" algn="just">
              <a:buFont typeface="Wingdings" pitchFamily="2" charset="2"/>
              <a:buChar char="ü"/>
            </a:pPr>
            <a:r>
              <a:rPr lang="en-US" sz="2000" dirty="0" smtClean="0">
                <a:latin typeface="Estrangelo Edessa" pitchFamily="66" charset="0"/>
                <a:cs typeface="Estrangelo Edessa" pitchFamily="66" charset="0"/>
              </a:rPr>
              <a:t> Webcasting</a:t>
            </a:r>
            <a:endParaRPr lang="en-US" sz="2000" dirty="0">
              <a:latin typeface="Estrangelo Edessa" pitchFamily="66" charset="0"/>
              <a:cs typeface="Estrangelo Edessa" pitchFamily="66"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228600"/>
            <a:ext cx="8763000" cy="5940088"/>
          </a:xfrm>
          <a:prstGeom prst="rect">
            <a:avLst/>
          </a:prstGeom>
        </p:spPr>
        <p:txBody>
          <a:bodyPr wrap="square">
            <a:spAutoFit/>
          </a:bodyPr>
          <a:lstStyle/>
          <a:p>
            <a:pPr>
              <a:buFont typeface="Wingdings" pitchFamily="2" charset="2"/>
              <a:buChar char="§"/>
            </a:pPr>
            <a:r>
              <a:rPr lang="en-US" sz="2000" b="1" dirty="0" smtClean="0">
                <a:latin typeface="Estrangelo Edessa" pitchFamily="66" charset="0"/>
                <a:cs typeface="Estrangelo Edessa" pitchFamily="66" charset="0"/>
              </a:rPr>
              <a:t> How information technology used in business?</a:t>
            </a:r>
          </a:p>
          <a:p>
            <a:pPr>
              <a:buFont typeface="Wingdings" pitchFamily="2" charset="2"/>
              <a:buChar char="§"/>
            </a:pPr>
            <a:endParaRPr lang="en-US" sz="2000" b="1" dirty="0" smtClean="0">
              <a:latin typeface="Estrangelo Edessa" pitchFamily="66" charset="0"/>
              <a:cs typeface="Estrangelo Edessa" pitchFamily="66" charset="0"/>
            </a:endParaRPr>
          </a:p>
          <a:p>
            <a:pPr marL="914400" lvl="1" indent="-457200" algn="just">
              <a:buFont typeface="+mj-lt"/>
              <a:buAutoNum type="alphaLcParenR"/>
            </a:pPr>
            <a:r>
              <a:rPr lang="en-US" sz="2000" b="1" dirty="0" smtClean="0">
                <a:latin typeface="Estrangelo Edessa" pitchFamily="66" charset="0"/>
                <a:cs typeface="Estrangelo Edessa" pitchFamily="66" charset="0"/>
              </a:rPr>
              <a:t>Product Development - </a:t>
            </a:r>
            <a:r>
              <a:rPr lang="en-US" sz="2000" dirty="0" smtClean="0">
                <a:latin typeface="Estrangelo Edessa" pitchFamily="66" charset="0"/>
                <a:cs typeface="Estrangelo Edessa" pitchFamily="66" charset="0"/>
              </a:rPr>
              <a:t>Information technology helps businesses to identify the changing customer’s needs more quickly than the traditional research and react strategy.</a:t>
            </a:r>
          </a:p>
          <a:p>
            <a:pPr marL="914400" lvl="1" indent="-457200" algn="just">
              <a:buFont typeface="+mj-lt"/>
              <a:buAutoNum type="alphaLcParenR"/>
            </a:pPr>
            <a:endParaRPr lang="en-US" sz="2000" b="1" dirty="0" smtClean="0">
              <a:latin typeface="Estrangelo Edessa" pitchFamily="66" charset="0"/>
              <a:cs typeface="Estrangelo Edessa" pitchFamily="66" charset="0"/>
            </a:endParaRPr>
          </a:p>
          <a:p>
            <a:pPr marL="914400" lvl="1" indent="-457200" algn="just">
              <a:buFont typeface="+mj-lt"/>
              <a:buAutoNum type="alphaLcParenR"/>
            </a:pPr>
            <a:r>
              <a:rPr lang="en-US" sz="2000" b="1" dirty="0" smtClean="0">
                <a:latin typeface="Estrangelo Edessa" pitchFamily="66" charset="0"/>
                <a:cs typeface="Estrangelo Edessa" pitchFamily="66" charset="0"/>
              </a:rPr>
              <a:t>Globalization -</a:t>
            </a:r>
            <a:r>
              <a:rPr lang="en-US" sz="2000" dirty="0" smtClean="0">
                <a:latin typeface="Estrangelo Edessa" pitchFamily="66" charset="0"/>
                <a:cs typeface="Estrangelo Edessa" pitchFamily="66" charset="0"/>
              </a:rPr>
              <a:t> Globalization refers to the integration of markets in the global economy. Information technology helps businesses initially to grow locally and then internationally.</a:t>
            </a:r>
          </a:p>
          <a:p>
            <a:pPr marL="914400" lvl="1" indent="-457200" algn="just">
              <a:buFont typeface="+mj-lt"/>
              <a:buAutoNum type="alphaLcParenR"/>
            </a:pPr>
            <a:endParaRPr lang="en-US" sz="2000" b="1" dirty="0" smtClean="0">
              <a:latin typeface="Estrangelo Edessa" pitchFamily="66" charset="0"/>
              <a:cs typeface="Estrangelo Edessa" pitchFamily="66" charset="0"/>
            </a:endParaRPr>
          </a:p>
          <a:p>
            <a:pPr marL="914400" lvl="1" indent="-457200" algn="just">
              <a:buFont typeface="+mj-lt"/>
              <a:buAutoNum type="alphaLcParenR"/>
            </a:pPr>
            <a:r>
              <a:rPr lang="en-US" sz="2000" b="1" dirty="0" smtClean="0">
                <a:latin typeface="Estrangelo Edessa" pitchFamily="66" charset="0"/>
                <a:cs typeface="Estrangelo Edessa" pitchFamily="66" charset="0"/>
              </a:rPr>
              <a:t>Facilitate Fast Payment Transfer - </a:t>
            </a:r>
            <a:r>
              <a:rPr lang="en-US" sz="2000" dirty="0" smtClean="0">
                <a:latin typeface="Estrangelo Edessa" pitchFamily="66" charset="0"/>
                <a:cs typeface="Estrangelo Edessa" pitchFamily="66" charset="0"/>
              </a:rPr>
              <a:t>Nowadays currency transfer between two or more parties digitally is the fastest to settle out any business transaction.</a:t>
            </a:r>
          </a:p>
          <a:p>
            <a:pPr marL="914400" lvl="1" indent="-457200" algn="just">
              <a:buFont typeface="+mj-lt"/>
              <a:buAutoNum type="alphaLcParenR"/>
            </a:pPr>
            <a:endParaRPr lang="en-US" sz="2000" b="1" dirty="0" smtClean="0">
              <a:latin typeface="Estrangelo Edessa" pitchFamily="66" charset="0"/>
              <a:cs typeface="Estrangelo Edessa" pitchFamily="66" charset="0"/>
            </a:endParaRPr>
          </a:p>
          <a:p>
            <a:pPr marL="914400" lvl="1" indent="-457200" algn="just">
              <a:buFont typeface="+mj-lt"/>
              <a:buAutoNum type="alphaLcParenR"/>
            </a:pPr>
            <a:r>
              <a:rPr lang="en-US" sz="2000" b="1" dirty="0" smtClean="0">
                <a:latin typeface="Estrangelo Edessa" pitchFamily="66" charset="0"/>
                <a:cs typeface="Estrangelo Edessa" pitchFamily="66" charset="0"/>
              </a:rPr>
              <a:t>Efficient and Effective Storage - </a:t>
            </a:r>
            <a:r>
              <a:rPr lang="en-US" sz="2000" dirty="0" smtClean="0">
                <a:latin typeface="Estrangelo Edessa" pitchFamily="66" charset="0"/>
                <a:cs typeface="Estrangelo Edessa" pitchFamily="66" charset="0"/>
              </a:rPr>
              <a:t>Almost every business organization uses computer for data storage of the business. Computer software like excel and office help in keeping the</a:t>
            </a:r>
          </a:p>
          <a:p>
            <a:pPr marL="914400" lvl="1" indent="-457200" algn="just">
              <a:buFont typeface="+mj-lt"/>
              <a:buAutoNum type="alphaLcParenR"/>
            </a:pPr>
            <a:endParaRPr lang="en-US" sz="2000" b="1" dirty="0" smtClean="0">
              <a:latin typeface="Estrangelo Edessa" pitchFamily="66" charset="0"/>
              <a:cs typeface="Estrangelo Edessa" pitchFamily="66" charset="0"/>
            </a:endParaRPr>
          </a:p>
          <a:p>
            <a:pPr marL="914400" lvl="1" indent="-457200" algn="just">
              <a:buFont typeface="+mj-lt"/>
              <a:buAutoNum type="alphaLcParenR"/>
            </a:pPr>
            <a:r>
              <a:rPr lang="en-US" sz="2000" b="1" dirty="0" smtClean="0">
                <a:latin typeface="Estrangelo Edessa" pitchFamily="66" charset="0"/>
                <a:cs typeface="Estrangelo Edessa" pitchFamily="66" charset="0"/>
              </a:rPr>
              <a:t>Ease of Communication</a:t>
            </a:r>
          </a:p>
          <a:p>
            <a:pPr>
              <a:buFont typeface="Wingdings" pitchFamily="2" charset="2"/>
              <a:buChar char="§"/>
            </a:pPr>
            <a:endParaRPr lang="en-US" sz="2000" b="1" dirty="0">
              <a:latin typeface="Estrangelo Edessa" pitchFamily="66" charset="0"/>
              <a:cs typeface="Estrangelo Edessa" pitchFamily="66"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a:buFont typeface="Wingdings" pitchFamily="2" charset="2"/>
              <a:buChar char="§"/>
            </a:pPr>
            <a:r>
              <a:rPr lang="en-US" sz="2000" b="1" dirty="0" smtClean="0">
                <a:latin typeface="Estrangelo Edessa" pitchFamily="66" charset="0"/>
                <a:cs typeface="Estrangelo Edessa" pitchFamily="66" charset="0"/>
              </a:rPr>
              <a:t> Uses of Information Technology in Business –</a:t>
            </a:r>
          </a:p>
          <a:p>
            <a:pPr marL="914400" lvl="1" indent="-457200">
              <a:buFont typeface="+mj-lt"/>
              <a:buAutoNum type="alphaLcParenR"/>
            </a:pPr>
            <a:r>
              <a:rPr lang="en-US" sz="2000" dirty="0" smtClean="0">
                <a:latin typeface="Estrangelo Edessa" pitchFamily="66" charset="0"/>
                <a:cs typeface="Estrangelo Edessa" pitchFamily="66" charset="0"/>
              </a:rPr>
              <a:t>Product Development</a:t>
            </a:r>
          </a:p>
          <a:p>
            <a:pPr marL="914400" lvl="1" indent="-457200">
              <a:buFont typeface="+mj-lt"/>
              <a:buAutoNum type="alphaLcParenR"/>
            </a:pPr>
            <a:r>
              <a:rPr lang="en-US" sz="2000" dirty="0" smtClean="0">
                <a:latin typeface="Estrangelo Edessa" pitchFamily="66" charset="0"/>
                <a:cs typeface="Estrangelo Edessa" pitchFamily="66" charset="0"/>
              </a:rPr>
              <a:t> Globalization </a:t>
            </a:r>
          </a:p>
          <a:p>
            <a:pPr marL="914400" lvl="1" indent="-457200">
              <a:buFont typeface="+mj-lt"/>
              <a:buAutoNum type="alphaLcParenR"/>
            </a:pPr>
            <a:r>
              <a:rPr lang="en-US" sz="2000" dirty="0" smtClean="0">
                <a:latin typeface="Estrangelo Edessa" pitchFamily="66" charset="0"/>
                <a:cs typeface="Estrangelo Edessa" pitchFamily="66" charset="0"/>
              </a:rPr>
              <a:t> Facilitate Fast Payment Transfer</a:t>
            </a:r>
          </a:p>
          <a:p>
            <a:pPr marL="914400" lvl="1" indent="-457200">
              <a:buFont typeface="+mj-lt"/>
              <a:buAutoNum type="alphaLcParenR"/>
            </a:pPr>
            <a:r>
              <a:rPr lang="en-US" sz="2000" dirty="0" smtClean="0">
                <a:latin typeface="Estrangelo Edessa" pitchFamily="66" charset="0"/>
                <a:cs typeface="Estrangelo Edessa" pitchFamily="66" charset="0"/>
              </a:rPr>
              <a:t> Efficient and Effective Storage</a:t>
            </a:r>
          </a:p>
          <a:p>
            <a:pPr marL="914400" lvl="1" indent="-457200">
              <a:buFont typeface="+mj-lt"/>
              <a:buAutoNum type="alphaLcParenR"/>
            </a:pPr>
            <a:r>
              <a:rPr lang="en-US" sz="2000" dirty="0" smtClean="0">
                <a:latin typeface="Estrangelo Edessa" pitchFamily="66" charset="0"/>
                <a:cs typeface="Estrangelo Edessa" pitchFamily="66" charset="0"/>
              </a:rPr>
              <a:t> Ease of Communication</a:t>
            </a:r>
          </a:p>
          <a:p>
            <a:pPr marL="914400" lvl="1" indent="-457200">
              <a:buFont typeface="+mj-lt"/>
              <a:buAutoNum type="alphaLcParenR"/>
            </a:pPr>
            <a:r>
              <a:rPr lang="en-US" sz="2000" dirty="0" smtClean="0">
                <a:latin typeface="Estrangelo Edessa" pitchFamily="66" charset="0"/>
                <a:cs typeface="Estrangelo Edessa" pitchFamily="66" charset="0"/>
              </a:rPr>
              <a:t> Competitive Advantage over Competitors</a:t>
            </a:r>
          </a:p>
          <a:p>
            <a:pPr marL="914400" lvl="1" indent="-457200">
              <a:buFont typeface="+mj-lt"/>
              <a:buAutoNum type="alphaLcParenR"/>
            </a:pPr>
            <a:r>
              <a:rPr lang="en-US" sz="2000" dirty="0" smtClean="0">
                <a:latin typeface="Estrangelo Edessa" pitchFamily="66" charset="0"/>
                <a:cs typeface="Estrangelo Edessa" pitchFamily="66" charset="0"/>
              </a:rPr>
              <a:t> Marketing</a:t>
            </a:r>
          </a:p>
          <a:p>
            <a:pPr marL="914400" lvl="1" indent="-457200">
              <a:buFont typeface="+mj-lt"/>
              <a:buAutoNum type="alphaLcParenR"/>
            </a:pPr>
            <a:endParaRPr lang="en-US" sz="2000" dirty="0" smtClean="0">
              <a:latin typeface="Estrangelo Edessa" pitchFamily="66" charset="0"/>
              <a:cs typeface="Estrangelo Edessa" pitchFamily="66" charset="0"/>
            </a:endParaRPr>
          </a:p>
          <a:p>
            <a:pPr indent="-457200" algn="just">
              <a:buFont typeface="Wingdings" pitchFamily="2" charset="2"/>
              <a:buChar char="§"/>
            </a:pPr>
            <a:r>
              <a:rPr lang="en-US" sz="2000" b="1" dirty="0" smtClean="0">
                <a:latin typeface="Estrangelo Edessa" pitchFamily="66" charset="0"/>
                <a:cs typeface="Estrangelo Edessa" pitchFamily="66" charset="0"/>
              </a:rPr>
              <a:t>MIS (Management Information Systems)  </a:t>
            </a:r>
            <a:r>
              <a:rPr lang="en-US" sz="2000" dirty="0" smtClean="0">
                <a:latin typeface="Estrangelo Edessa" pitchFamily="66" charset="0"/>
                <a:cs typeface="Estrangelo Edessa" pitchFamily="66" charset="0"/>
              </a:rPr>
              <a:t>– MIS is the acronym for </a:t>
            </a:r>
            <a:r>
              <a:rPr lang="en-US" sz="2000" b="1" dirty="0" smtClean="0">
                <a:latin typeface="Estrangelo Edessa" pitchFamily="66" charset="0"/>
                <a:cs typeface="Estrangelo Edessa" pitchFamily="66" charset="0"/>
              </a:rPr>
              <a:t>Management Information Systems</a:t>
            </a:r>
            <a:r>
              <a:rPr lang="en-US" sz="2000" dirty="0" smtClean="0">
                <a:latin typeface="Estrangelo Edessa" pitchFamily="66" charset="0"/>
                <a:cs typeface="Estrangelo Edessa" pitchFamily="66" charset="0"/>
              </a:rPr>
              <a:t>. MIS is the use of information technology, people, and business processes to record, store and process data to produce information that decision makers can use to make day to day decisions.</a:t>
            </a:r>
          </a:p>
          <a:p>
            <a:pPr indent="-457200" algn="just">
              <a:buFont typeface="Wingdings" pitchFamily="2" charset="2"/>
              <a:buChar char="§"/>
            </a:pPr>
            <a:endParaRPr lang="en-US" sz="2000" b="1" dirty="0" smtClean="0">
              <a:latin typeface="Estrangelo Edessa" pitchFamily="66" charset="0"/>
              <a:cs typeface="Estrangelo Edessa" pitchFamily="66" charset="0"/>
            </a:endParaRPr>
          </a:p>
          <a:p>
            <a:pPr indent="-457200" algn="just">
              <a:buFont typeface="Wingdings" pitchFamily="2" charset="2"/>
              <a:buChar char="§"/>
            </a:pPr>
            <a:r>
              <a:rPr lang="en-US" sz="2000" b="1" dirty="0" smtClean="0">
                <a:latin typeface="Estrangelo Edessa" pitchFamily="66" charset="0"/>
                <a:cs typeface="Estrangelo Edessa" pitchFamily="66" charset="0"/>
              </a:rPr>
              <a:t>Need of MIS – </a:t>
            </a:r>
            <a:r>
              <a:rPr lang="en-US" sz="2000" dirty="0" smtClean="0">
                <a:latin typeface="Estrangelo Edessa" pitchFamily="66" charset="0"/>
                <a:cs typeface="Estrangelo Edessa" pitchFamily="66" charset="0"/>
              </a:rPr>
              <a:t>The following are some of the justifications for having an MIS system -</a:t>
            </a:r>
          </a:p>
          <a:p>
            <a:pPr lvl="2" indent="-457200" algn="just">
              <a:buFont typeface="Wingdings" pitchFamily="2" charset="2"/>
              <a:buChar char="ü"/>
            </a:pPr>
            <a:r>
              <a:rPr lang="en-US" sz="2000" dirty="0" smtClean="0">
                <a:latin typeface="Estrangelo Edessa" pitchFamily="66" charset="0"/>
                <a:cs typeface="Estrangelo Edessa" pitchFamily="66" charset="0"/>
              </a:rPr>
              <a:t>Decision makers need information to make effective decisions. Management Information Systems (MIS) make this possible.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28600" y="381000"/>
            <a:ext cx="8686800" cy="5632311"/>
          </a:xfrm>
          <a:prstGeom prst="rect">
            <a:avLst/>
          </a:prstGeom>
          <a:noFill/>
        </p:spPr>
        <p:txBody>
          <a:bodyPr wrap="square" rtlCol="0">
            <a:spAutoFit/>
          </a:bodyPr>
          <a:lstStyle/>
          <a:p>
            <a:pPr marL="914400" lvl="1" indent="-457200" algn="just">
              <a:buFont typeface="Wingdings" pitchFamily="2" charset="2"/>
              <a:buChar char="ü"/>
            </a:pPr>
            <a:r>
              <a:rPr lang="en-US" sz="2000" dirty="0" smtClean="0">
                <a:latin typeface="Estrangelo Edessa" pitchFamily="66" charset="0"/>
                <a:cs typeface="Estrangelo Edessa" pitchFamily="66" charset="0"/>
              </a:rPr>
              <a:t>MIS systems facilitate communication within and outside the organization – employees within the organization are able to easily access the required information for the day to day operations. </a:t>
            </a:r>
          </a:p>
          <a:p>
            <a:pPr marL="914400" lvl="1" indent="-457200" algn="just">
              <a:buFont typeface="Wingdings" pitchFamily="2" charset="2"/>
              <a:buChar char="ü"/>
            </a:pPr>
            <a:endParaRPr lang="en-US" sz="2000" dirty="0" smtClean="0">
              <a:latin typeface="Estrangelo Edessa" pitchFamily="66" charset="0"/>
              <a:cs typeface="Estrangelo Edessa" pitchFamily="66" charset="0"/>
            </a:endParaRPr>
          </a:p>
          <a:p>
            <a:pPr marL="914400" lvl="1" indent="-457200" algn="just">
              <a:buFont typeface="Wingdings" pitchFamily="2" charset="2"/>
              <a:buChar char="ü"/>
            </a:pPr>
            <a:r>
              <a:rPr lang="en-US" sz="2000" dirty="0" smtClean="0">
                <a:latin typeface="Estrangelo Edessa" pitchFamily="66" charset="0"/>
                <a:cs typeface="Estrangelo Edessa" pitchFamily="66" charset="0"/>
              </a:rPr>
              <a:t>Record keeping – management information systems record all business transactions of an organization and provide a reference point for the transactions.</a:t>
            </a:r>
          </a:p>
          <a:p>
            <a:pPr marL="914400" lvl="1" indent="-457200" algn="just">
              <a:buFont typeface="Wingdings" pitchFamily="2" charset="2"/>
              <a:buChar char="ü"/>
            </a:pPr>
            <a:endParaRPr lang="en-US" sz="2000" dirty="0" smtClean="0">
              <a:latin typeface="Estrangelo Edessa" pitchFamily="66" charset="0"/>
              <a:cs typeface="Estrangelo Edessa" pitchFamily="66" charset="0"/>
            </a:endParaRPr>
          </a:p>
          <a:p>
            <a:pPr marL="457200" indent="-457200" algn="just">
              <a:buFont typeface="Wingdings" pitchFamily="2" charset="2"/>
              <a:buChar char="§"/>
            </a:pPr>
            <a:r>
              <a:rPr lang="en-US" sz="2000" b="1" dirty="0" smtClean="0">
                <a:latin typeface="Estrangelo Edessa" pitchFamily="66" charset="0"/>
                <a:cs typeface="Estrangelo Edessa" pitchFamily="66" charset="0"/>
              </a:rPr>
              <a:t>Components of MIS - </a:t>
            </a:r>
            <a:r>
              <a:rPr lang="en-US" sz="2000" dirty="0" smtClean="0">
                <a:latin typeface="Estrangelo Edessa" pitchFamily="66" charset="0"/>
                <a:cs typeface="Estrangelo Edessa" pitchFamily="66" charset="0"/>
              </a:rPr>
              <a:t>The major components of a typical management information system are -</a:t>
            </a:r>
          </a:p>
          <a:p>
            <a:pPr marL="914400" lvl="1" indent="-457200" algn="just">
              <a:buFont typeface="Wingdings" pitchFamily="2" charset="2"/>
              <a:buChar char="ü"/>
            </a:pPr>
            <a:r>
              <a:rPr lang="en-US" sz="2000" b="1" dirty="0" smtClean="0">
                <a:latin typeface="Estrangelo Edessa" pitchFamily="66" charset="0"/>
                <a:cs typeface="Estrangelo Edessa" pitchFamily="66" charset="0"/>
              </a:rPr>
              <a:t>People -</a:t>
            </a:r>
            <a:r>
              <a:rPr lang="en-US" sz="2000" dirty="0" smtClean="0">
                <a:latin typeface="Estrangelo Edessa" pitchFamily="66" charset="0"/>
                <a:cs typeface="Estrangelo Edessa" pitchFamily="66" charset="0"/>
              </a:rPr>
              <a:t> people who use the information system</a:t>
            </a:r>
            <a:endParaRPr lang="en-US" sz="2000" b="1" dirty="0" smtClean="0">
              <a:latin typeface="Estrangelo Edessa" pitchFamily="66" charset="0"/>
              <a:cs typeface="Estrangelo Edessa" pitchFamily="66" charset="0"/>
            </a:endParaRPr>
          </a:p>
          <a:p>
            <a:pPr marL="914400" lvl="1" indent="-457200" algn="just">
              <a:buFont typeface="Wingdings" pitchFamily="2" charset="2"/>
              <a:buChar char="ü"/>
            </a:pPr>
            <a:r>
              <a:rPr lang="en-US" sz="2000" b="1" dirty="0" smtClean="0">
                <a:latin typeface="Estrangelo Edessa" pitchFamily="66" charset="0"/>
                <a:cs typeface="Estrangelo Edessa" pitchFamily="66" charset="0"/>
              </a:rPr>
              <a:t>Data –</a:t>
            </a:r>
            <a:r>
              <a:rPr lang="en-US" sz="2000" dirty="0" smtClean="0">
                <a:latin typeface="Estrangelo Edessa" pitchFamily="66" charset="0"/>
                <a:cs typeface="Estrangelo Edessa" pitchFamily="66" charset="0"/>
              </a:rPr>
              <a:t> the data that the information system records</a:t>
            </a:r>
          </a:p>
          <a:p>
            <a:pPr marL="914400" lvl="1" indent="-457200" algn="just">
              <a:buFont typeface="Wingdings" pitchFamily="2" charset="2"/>
              <a:buChar char="ü"/>
            </a:pPr>
            <a:r>
              <a:rPr lang="en-US" sz="2000" b="1" dirty="0" smtClean="0">
                <a:latin typeface="Estrangelo Edessa" pitchFamily="66" charset="0"/>
                <a:cs typeface="Estrangelo Edessa" pitchFamily="66" charset="0"/>
              </a:rPr>
              <a:t>Business Procedures –</a:t>
            </a:r>
            <a:r>
              <a:rPr lang="en-US" sz="2000" dirty="0" smtClean="0">
                <a:latin typeface="Estrangelo Edessa" pitchFamily="66" charset="0"/>
                <a:cs typeface="Estrangelo Edessa" pitchFamily="66" charset="0"/>
              </a:rPr>
              <a:t> procedures put in place on how to record, store and analyze data.</a:t>
            </a:r>
          </a:p>
          <a:p>
            <a:pPr marL="914400" lvl="1" indent="-457200" algn="just">
              <a:buFont typeface="Wingdings" pitchFamily="2" charset="2"/>
              <a:buChar char="ü"/>
            </a:pPr>
            <a:r>
              <a:rPr lang="en-US" sz="2000" b="1" dirty="0" smtClean="0">
                <a:latin typeface="Estrangelo Edessa" pitchFamily="66" charset="0"/>
                <a:cs typeface="Estrangelo Edessa" pitchFamily="66" charset="0"/>
              </a:rPr>
              <a:t>Hardware –</a:t>
            </a:r>
            <a:r>
              <a:rPr lang="en-US" sz="2000" dirty="0" smtClean="0">
                <a:latin typeface="Estrangelo Edessa" pitchFamily="66" charset="0"/>
                <a:cs typeface="Estrangelo Edessa" pitchFamily="66" charset="0"/>
              </a:rPr>
              <a:t> these include servers, workstations, networking equipment, printers etc.</a:t>
            </a:r>
          </a:p>
          <a:p>
            <a:pPr marL="914400" lvl="1" indent="-457200" algn="just">
              <a:buFont typeface="Wingdings" pitchFamily="2" charset="2"/>
              <a:buChar char="ü"/>
            </a:pPr>
            <a:r>
              <a:rPr lang="en-US" sz="2000" b="1" dirty="0" smtClean="0">
                <a:latin typeface="Estrangelo Edessa" pitchFamily="66" charset="0"/>
                <a:cs typeface="Estrangelo Edessa" pitchFamily="66" charset="0"/>
              </a:rPr>
              <a:t>Software –</a:t>
            </a:r>
            <a:r>
              <a:rPr lang="en-US" sz="2000" dirty="0" smtClean="0">
                <a:latin typeface="Estrangelo Edessa" pitchFamily="66" charset="0"/>
                <a:cs typeface="Estrangelo Edessa" pitchFamily="66" charset="0"/>
              </a:rPr>
              <a:t> these are programs used to handle the data. These include programs such as spreadsheet programs, database software etc.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MIS_image_for_wiki.png"/>
          <p:cNvPicPr>
            <a:picLocks noChangeAspect="1"/>
          </p:cNvPicPr>
          <p:nvPr/>
        </p:nvPicPr>
        <p:blipFill>
          <a:blip r:embed="rId2"/>
          <a:stretch>
            <a:fillRect/>
          </a:stretch>
        </p:blipFill>
        <p:spPr>
          <a:xfrm>
            <a:off x="1083812" y="0"/>
            <a:ext cx="6917188" cy="68580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52400" y="228600"/>
            <a:ext cx="8839200" cy="5324535"/>
          </a:xfrm>
          <a:prstGeom prst="rect">
            <a:avLst/>
          </a:prstGeom>
          <a:noFill/>
        </p:spPr>
        <p:txBody>
          <a:bodyPr wrap="square" rtlCol="0">
            <a:spAutoFit/>
          </a:bodyPr>
          <a:lstStyle/>
          <a:p>
            <a:pPr>
              <a:buFont typeface="Wingdings" pitchFamily="2" charset="2"/>
              <a:buChar char="§"/>
            </a:pPr>
            <a:r>
              <a:rPr lang="en-US" sz="2000" b="1" dirty="0" smtClean="0">
                <a:latin typeface="Estrangelo Edessa" pitchFamily="66" charset="0"/>
                <a:cs typeface="Estrangelo Edessa" pitchFamily="66" charset="0"/>
              </a:rPr>
              <a:t> Types of MIS – </a:t>
            </a:r>
          </a:p>
          <a:p>
            <a:pPr marL="914400" lvl="1" indent="-457200">
              <a:buFont typeface="+mj-lt"/>
              <a:buAutoNum type="arabicParenR"/>
            </a:pPr>
            <a:r>
              <a:rPr lang="en-US" sz="2000" dirty="0" smtClean="0">
                <a:latin typeface="Estrangelo Edessa" pitchFamily="66" charset="0"/>
                <a:cs typeface="Estrangelo Edessa" pitchFamily="66" charset="0"/>
              </a:rPr>
              <a:t>Transaction Processing System</a:t>
            </a:r>
          </a:p>
          <a:p>
            <a:pPr marL="914400" lvl="1" indent="-457200">
              <a:buFont typeface="+mj-lt"/>
              <a:buAutoNum type="arabicParenR"/>
            </a:pPr>
            <a:r>
              <a:rPr lang="en-US" sz="2000" dirty="0" smtClean="0">
                <a:latin typeface="Estrangelo Edessa" pitchFamily="66" charset="0"/>
                <a:cs typeface="Estrangelo Edessa" pitchFamily="66" charset="0"/>
              </a:rPr>
              <a:t>Operations Information System</a:t>
            </a:r>
          </a:p>
          <a:p>
            <a:pPr marL="914400" lvl="1" indent="-457200">
              <a:buFont typeface="+mj-lt"/>
              <a:buAutoNum type="arabicParenR"/>
            </a:pPr>
            <a:r>
              <a:rPr lang="en-US" sz="2000" dirty="0" smtClean="0">
                <a:latin typeface="Estrangelo Edessa" pitchFamily="66" charset="0"/>
                <a:cs typeface="Estrangelo Edessa" pitchFamily="66" charset="0"/>
              </a:rPr>
              <a:t>Decision Support System</a:t>
            </a:r>
          </a:p>
          <a:p>
            <a:pPr marL="914400" lvl="1" indent="-457200">
              <a:buFont typeface="+mj-lt"/>
              <a:buAutoNum type="arabicParenR"/>
            </a:pPr>
            <a:r>
              <a:rPr lang="en-US" sz="2000" dirty="0" smtClean="0">
                <a:latin typeface="Estrangelo Edessa" pitchFamily="66" charset="0"/>
                <a:cs typeface="Estrangelo Edessa" pitchFamily="66" charset="0"/>
              </a:rPr>
              <a:t>Expert System</a:t>
            </a:r>
          </a:p>
          <a:p>
            <a:pPr marL="457200" indent="-457200"/>
            <a:endParaRPr lang="en-US" sz="2000" b="1" dirty="0" smtClean="0">
              <a:latin typeface="Estrangelo Edessa" pitchFamily="66" charset="0"/>
              <a:cs typeface="Estrangelo Edessa" pitchFamily="66" charset="0"/>
            </a:endParaRPr>
          </a:p>
          <a:p>
            <a:pPr marL="457200" indent="-457200">
              <a:buFont typeface="Arial" pitchFamily="34" charset="0"/>
              <a:buChar char="•"/>
            </a:pPr>
            <a:r>
              <a:rPr lang="en-US" sz="2000" b="1" dirty="0" smtClean="0">
                <a:latin typeface="Estrangelo Edessa" pitchFamily="66" charset="0"/>
                <a:cs typeface="Estrangelo Edessa" pitchFamily="66" charset="0"/>
              </a:rPr>
              <a:t>Characteristics -</a:t>
            </a:r>
          </a:p>
          <a:p>
            <a:pPr marL="914400" lvl="1" indent="-457200">
              <a:buFont typeface="+mj-lt"/>
              <a:buAutoNum type="alphaLcParenR"/>
            </a:pPr>
            <a:r>
              <a:rPr lang="en-US" sz="2000" dirty="0" smtClean="0">
                <a:latin typeface="Estrangelo Edessa" pitchFamily="66" charset="0"/>
                <a:cs typeface="Estrangelo Edessa" pitchFamily="66" charset="0"/>
              </a:rPr>
              <a:t>Management Oriented</a:t>
            </a:r>
          </a:p>
          <a:p>
            <a:pPr marL="914400" lvl="1" indent="-457200">
              <a:buFont typeface="+mj-lt"/>
              <a:buAutoNum type="alphaLcParenR"/>
            </a:pPr>
            <a:r>
              <a:rPr lang="en-US" sz="2000" dirty="0" smtClean="0">
                <a:latin typeface="Estrangelo Edessa" pitchFamily="66" charset="0"/>
                <a:cs typeface="Estrangelo Edessa" pitchFamily="66" charset="0"/>
              </a:rPr>
              <a:t>Management Directed</a:t>
            </a:r>
          </a:p>
          <a:p>
            <a:pPr marL="914400" lvl="1" indent="-457200">
              <a:buFont typeface="+mj-lt"/>
              <a:buAutoNum type="alphaLcParenR"/>
            </a:pPr>
            <a:r>
              <a:rPr lang="en-US" sz="2000" dirty="0" smtClean="0">
                <a:latin typeface="Estrangelo Edessa" pitchFamily="66" charset="0"/>
                <a:cs typeface="Estrangelo Edessa" pitchFamily="66" charset="0"/>
              </a:rPr>
              <a:t>Integrated System</a:t>
            </a:r>
          </a:p>
          <a:p>
            <a:pPr marL="914400" lvl="1" indent="-457200">
              <a:buFont typeface="+mj-lt"/>
              <a:buAutoNum type="alphaLcParenR"/>
            </a:pPr>
            <a:r>
              <a:rPr lang="en-US" sz="2000" dirty="0" smtClean="0">
                <a:latin typeface="Estrangelo Edessa" pitchFamily="66" charset="0"/>
                <a:cs typeface="Estrangelo Edessa" pitchFamily="66" charset="0"/>
              </a:rPr>
              <a:t>Avoid Redundancy</a:t>
            </a:r>
          </a:p>
          <a:p>
            <a:pPr marL="914400" lvl="1" indent="-457200">
              <a:buFont typeface="+mj-lt"/>
              <a:buAutoNum type="alphaLcParenR"/>
            </a:pPr>
            <a:r>
              <a:rPr lang="en-US" sz="2000" dirty="0" smtClean="0">
                <a:latin typeface="Estrangelo Edessa" pitchFamily="66" charset="0"/>
                <a:cs typeface="Estrangelo Edessa" pitchFamily="66" charset="0"/>
              </a:rPr>
              <a:t>Common Data Flow</a:t>
            </a:r>
          </a:p>
          <a:p>
            <a:pPr marL="914400" lvl="1" indent="-457200">
              <a:buFont typeface="+mj-lt"/>
              <a:buAutoNum type="alphaLcParenR"/>
            </a:pPr>
            <a:r>
              <a:rPr lang="en-US" sz="2000" dirty="0" smtClean="0">
                <a:latin typeface="Estrangelo Edessa" pitchFamily="66" charset="0"/>
                <a:cs typeface="Estrangelo Edessa" pitchFamily="66" charset="0"/>
              </a:rPr>
              <a:t>Heavy Planning Element</a:t>
            </a:r>
          </a:p>
          <a:p>
            <a:pPr marL="914400" lvl="1" indent="-457200">
              <a:buFont typeface="+mj-lt"/>
              <a:buAutoNum type="alphaLcParenR"/>
            </a:pPr>
            <a:r>
              <a:rPr lang="en-US" sz="2000" dirty="0" smtClean="0">
                <a:latin typeface="Estrangelo Edessa" pitchFamily="66" charset="0"/>
                <a:cs typeface="Estrangelo Edessa" pitchFamily="66" charset="0"/>
              </a:rPr>
              <a:t>Subsystem Concept</a:t>
            </a:r>
          </a:p>
          <a:p>
            <a:pPr marL="914400" lvl="1" indent="-457200">
              <a:buFont typeface="+mj-lt"/>
              <a:buAutoNum type="alphaLcParenR"/>
            </a:pPr>
            <a:r>
              <a:rPr lang="en-US" sz="2000" dirty="0" smtClean="0">
                <a:latin typeface="Estrangelo Edessa" pitchFamily="66" charset="0"/>
                <a:cs typeface="Estrangelo Edessa" pitchFamily="66" charset="0"/>
              </a:rPr>
              <a:t>Common Database</a:t>
            </a:r>
          </a:p>
          <a:p>
            <a:pPr marL="914400" lvl="1" indent="-457200">
              <a:buFont typeface="+mj-lt"/>
              <a:buAutoNum type="alphaLcParenR"/>
            </a:pPr>
            <a:r>
              <a:rPr lang="en-US" sz="2000" dirty="0" smtClean="0">
                <a:latin typeface="Estrangelo Edessa" pitchFamily="66" charset="0"/>
                <a:cs typeface="Estrangelo Edessa" pitchFamily="66" charset="0"/>
              </a:rPr>
              <a:t>Flexibility</a:t>
            </a:r>
          </a:p>
          <a:p>
            <a:pPr marL="914400" lvl="1" indent="-457200">
              <a:buFont typeface="+mj-lt"/>
              <a:buAutoNum type="alphaLcParenR"/>
            </a:pPr>
            <a:r>
              <a:rPr lang="en-US" sz="2000" dirty="0" smtClean="0">
                <a:latin typeface="Estrangelo Edessa" pitchFamily="66" charset="0"/>
                <a:cs typeface="Estrangelo Edessa" pitchFamily="66" charset="0"/>
              </a:rPr>
              <a:t>Computerization</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753</TotalTime>
  <Words>1876</Words>
  <Application>Microsoft Office PowerPoint</Application>
  <PresentationFormat>On-screen Show (4:3)</PresentationFormat>
  <Paragraphs>225</Paragraphs>
  <Slides>22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(Body)</vt:lpstr>
      <vt:lpstr>Estrangelo Edessa</vt:lpstr>
      <vt:lpstr>Wingdings</vt:lpstr>
      <vt:lpstr>Office Theme</vt:lpstr>
      <vt:lpstr>Management Information Systems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Enterprise Resource Planning (ERP)</vt:lpstr>
      <vt:lpstr>What is ERP?</vt:lpstr>
      <vt:lpstr>Why implement an ERP System?</vt:lpstr>
      <vt:lpstr>What are Primary Goals for the ERP System?</vt:lpstr>
      <vt:lpstr>PowerPoint Presentation</vt:lpstr>
      <vt:lpstr>Benefit of ERP System:</vt:lpstr>
      <vt:lpstr>  Drawback of ERP System: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Management Information Systems</dc:title>
  <dc:creator>CK</dc:creator>
  <cp:lastModifiedBy>CK</cp:lastModifiedBy>
  <cp:revision>69</cp:revision>
  <dcterms:created xsi:type="dcterms:W3CDTF">2020-02-19T15:42:32Z</dcterms:created>
  <dcterms:modified xsi:type="dcterms:W3CDTF">2021-05-11T07:26:41Z</dcterms:modified>
</cp:coreProperties>
</file>