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29"/>
  </p:notesMasterIdLst>
  <p:handoutMasterIdLst>
    <p:handoutMasterId r:id="rId30"/>
  </p:handoutMasterIdLst>
  <p:sldIdLst>
    <p:sldId id="299" r:id="rId2"/>
    <p:sldId id="325" r:id="rId3"/>
    <p:sldId id="350" r:id="rId4"/>
    <p:sldId id="300" r:id="rId5"/>
    <p:sldId id="383" r:id="rId6"/>
    <p:sldId id="367" r:id="rId7"/>
    <p:sldId id="385" r:id="rId8"/>
    <p:sldId id="411" r:id="rId9"/>
    <p:sldId id="386" r:id="rId10"/>
    <p:sldId id="412" r:id="rId11"/>
    <p:sldId id="387" r:id="rId12"/>
    <p:sldId id="408" r:id="rId13"/>
    <p:sldId id="413" r:id="rId14"/>
    <p:sldId id="346" r:id="rId15"/>
    <p:sldId id="409" r:id="rId16"/>
    <p:sldId id="410" r:id="rId17"/>
    <p:sldId id="414" r:id="rId18"/>
    <p:sldId id="388" r:id="rId19"/>
    <p:sldId id="389" r:id="rId20"/>
    <p:sldId id="390" r:id="rId21"/>
    <p:sldId id="304" r:id="rId22"/>
    <p:sldId id="321" r:id="rId23"/>
    <p:sldId id="339" r:id="rId24"/>
    <p:sldId id="340" r:id="rId25"/>
    <p:sldId id="360" r:id="rId26"/>
    <p:sldId id="365" r:id="rId27"/>
    <p:sldId id="407"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homson" initials="" lastIdx="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FF9933"/>
    <a:srgbClr val="FFCC00"/>
    <a:srgbClr val="FFCC66"/>
    <a:srgbClr val="FFFF99"/>
    <a:srgbClr val="00999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110" autoAdjust="0"/>
    <p:restoredTop sz="94575" autoAdjust="0"/>
  </p:normalViewPr>
  <p:slideViewPr>
    <p:cSldViewPr>
      <p:cViewPr>
        <p:scale>
          <a:sx n="75" d="100"/>
          <a:sy n="75" d="100"/>
        </p:scale>
        <p:origin x="-49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478" y="-78"/>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29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5530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530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B2D429BD-1133-42FE-93F1-23729BF5E951}"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73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573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3CD0AB61-4F84-4EF4-A06E-CB18CE7E7D47}"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0BFB547-E703-4BEB-9744-C3B15C6538EE}" type="slidenum">
              <a:rPr lang="en-US" smtClean="0"/>
              <a:pPr/>
              <a:t>1</a:t>
            </a:fld>
            <a:endParaRPr lang="en-US" dirty="0" smtClean="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2</a:t>
            </a:fld>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p:spPr>
        <p:txBody>
          <a:bodyPr/>
          <a:lstStyle/>
          <a:p>
            <a:endParaRPr lang="en-US" dirty="0" smtClean="0"/>
          </a:p>
        </p:txBody>
      </p:sp>
      <p:sp>
        <p:nvSpPr>
          <p:cNvPr id="19459" name="Slide Number Placeholder 3"/>
          <p:cNvSpPr>
            <a:spLocks noGrp="1"/>
          </p:cNvSpPr>
          <p:nvPr>
            <p:ph type="sldNum" sz="quarter" idx="5"/>
          </p:nvPr>
        </p:nvSpPr>
        <p:spPr>
          <a:noFill/>
        </p:spPr>
        <p:txBody>
          <a:bodyPr/>
          <a:lstStyle/>
          <a:p>
            <a:fld id="{8F2F699D-837F-4A61-B534-54F56031EB4C}" type="slidenum">
              <a:rPr lang="en-US" smtClean="0"/>
              <a:pPr/>
              <a:t>3</a:t>
            </a:fld>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14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15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16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18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19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3CD0AB61-4F84-4EF4-A06E-CB18CE7E7D47}" type="slidenum">
              <a:rPr lang="en-US" smtClean="0"/>
              <a:pPr>
                <a:defRPr/>
              </a:pPr>
              <a:t>20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5867400" cy="6858000"/>
            <a:chOff x="0" y="0"/>
            <a:chExt cx="3696" cy="4320"/>
          </a:xfrm>
        </p:grpSpPr>
        <p:sp>
          <p:nvSpPr>
            <p:cNvPr id="5" name="Rectangle 3"/>
            <p:cNvSpPr>
              <a:spLocks noChangeArrowheads="1"/>
            </p:cNvSpPr>
            <p:nvPr/>
          </p:nvSpPr>
          <p:spPr bwMode="auto">
            <a:xfrm>
              <a:off x="0" y="0"/>
              <a:ext cx="2880" cy="4320"/>
            </a:xfrm>
            <a:prstGeom prst="rect">
              <a:avLst/>
            </a:prstGeom>
            <a:solidFill>
              <a:srgbClr val="339933"/>
            </a:solidFill>
            <a:ln w="9525">
              <a:noFill/>
              <a:miter lim="800000"/>
              <a:headEnd/>
              <a:tailEnd/>
            </a:ln>
          </p:spPr>
          <p:txBody>
            <a:bodyPr wrap="none" anchor="ctr"/>
            <a:lstStyle/>
            <a:p>
              <a:pPr algn="ctr">
                <a:defRPr/>
              </a:pPr>
              <a:endParaRPr kumimoji="1" lang="en-US" sz="2400" dirty="0">
                <a:latin typeface="Times New Roman" pitchFamily="18" charset="0"/>
              </a:endParaRPr>
            </a:p>
          </p:txBody>
        </p:sp>
        <p:sp>
          <p:nvSpPr>
            <p:cNvPr id="6" name="AutoShape 4"/>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dirty="0">
                <a:latin typeface="Times New Roman" pitchFamily="18" charset="0"/>
              </a:endParaRPr>
            </a:p>
          </p:txBody>
        </p:sp>
      </p:grpSp>
      <p:grpSp>
        <p:nvGrpSpPr>
          <p:cNvPr id="7" name="Group 5"/>
          <p:cNvGrpSpPr>
            <a:grpSpLocks/>
          </p:cNvGrpSpPr>
          <p:nvPr/>
        </p:nvGrpSpPr>
        <p:grpSpPr bwMode="auto">
          <a:xfrm>
            <a:off x="3632200" y="4889500"/>
            <a:ext cx="4876800" cy="319088"/>
            <a:chOff x="2288" y="3080"/>
            <a:chExt cx="3072" cy="201"/>
          </a:xfrm>
        </p:grpSpPr>
        <p:sp>
          <p:nvSpPr>
            <p:cNvPr id="8" name="AutoShape 6"/>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9" name="AutoShape 7"/>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sp>
        <p:nvSpPr>
          <p:cNvPr id="70664"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70668"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pic>
        <p:nvPicPr>
          <p:cNvPr id="1026" name="Picture 2"/>
          <p:cNvPicPr>
            <a:picLocks noChangeAspect="1" noChangeArrowheads="1"/>
          </p:cNvPicPr>
          <p:nvPr userDrawn="1"/>
        </p:nvPicPr>
        <p:blipFill>
          <a:blip r:embed="rId2" cstate="print"/>
          <a:srcRect/>
          <a:stretch>
            <a:fillRect/>
          </a:stretch>
        </p:blipFill>
        <p:spPr bwMode="auto">
          <a:xfrm>
            <a:off x="0" y="0"/>
            <a:ext cx="533400" cy="6858000"/>
          </a:xfrm>
          <a:prstGeom prst="rect">
            <a:avLst/>
          </a:prstGeom>
          <a:noFill/>
          <a:ln w="9525">
            <a:noFill/>
            <a:miter lim="800000"/>
            <a:headEnd/>
            <a:tailEnd/>
          </a:ln>
          <a:effectLst/>
        </p:spPr>
      </p:pic>
      <p:sp>
        <p:nvSpPr>
          <p:cNvPr id="10" name="Rectangle 11"/>
          <p:cNvSpPr>
            <a:spLocks noGrp="1" noChangeArrowheads="1"/>
          </p:cNvSpPr>
          <p:nvPr>
            <p:ph type="sldNum" sz="quarter" idx="10"/>
          </p:nvPr>
        </p:nvSpPr>
        <p:spPr>
          <a:xfrm>
            <a:off x="76200" y="6248400"/>
            <a:ext cx="587375" cy="488950"/>
          </a:xfrm>
        </p:spPr>
        <p:txBody>
          <a:bodyPr anchorCtr="0"/>
          <a:lstStyle>
            <a:lvl1pPr>
              <a:defRPr/>
            </a:lvl1pPr>
          </a:lstStyle>
          <a:p>
            <a:pPr>
              <a:defRPr/>
            </a:pPr>
            <a:fld id="{4B6C512A-4FF9-4409-89D4-BD2BA896FF9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2F78292F-5660-4066-94DC-8461C13AFFDB}"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B35409E9-5D2F-4E81-8081-C3E40BA0D253}"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F0A8BF58-7975-44C6-A4CC-482CE335F725}" type="slidenum">
              <a:rPr lang="en-US"/>
              <a:pPr>
                <a:defRPr/>
              </a:pPr>
              <a:t>‹#›</a:t>
            </a:fld>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fld id="{169357B5-0756-4F1C-8CE0-A38FD7FF2699}" type="slidenum">
              <a:rPr lang="en-US"/>
              <a:pPr>
                <a:defRPr/>
              </a:pPr>
              <a:t>‹#›</a:t>
            </a:fld>
            <a:endParaRPr lang="en-US" dirty="0"/>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C8C2D2E8-7562-41BB-8E9A-3C48F42FD35E}"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fld id="{0B6EBBC7-2F9B-4A77-B360-D7E7E2C5C221}"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fld id="{4C05B63C-D157-4F5A-858D-9224C3AEDD13}"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fld id="{DA2523DE-DCFD-4422-A8A5-8EBB08FF8F12}"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Group 2"/>
          <p:cNvGrpSpPr>
            <a:grpSpLocks/>
          </p:cNvGrpSpPr>
          <p:nvPr userDrawn="1"/>
        </p:nvGrpSpPr>
        <p:grpSpPr bwMode="auto">
          <a:xfrm>
            <a:off x="0" y="0"/>
            <a:ext cx="7620000" cy="6858000"/>
            <a:chOff x="0" y="0"/>
            <a:chExt cx="4800" cy="4320"/>
          </a:xfrm>
        </p:grpSpPr>
        <p:grpSp>
          <p:nvGrpSpPr>
            <p:cNvPr id="3" name="Group 3"/>
            <p:cNvGrpSpPr>
              <a:grpSpLocks/>
            </p:cNvGrpSpPr>
            <p:nvPr userDrawn="1"/>
          </p:nvGrpSpPr>
          <p:grpSpPr bwMode="auto">
            <a:xfrm>
              <a:off x="0" y="0"/>
              <a:ext cx="2016" cy="4320"/>
              <a:chOff x="0" y="0"/>
              <a:chExt cx="2016" cy="4320"/>
            </a:xfrm>
          </p:grpSpPr>
          <p:sp>
            <p:nvSpPr>
              <p:cNvPr id="7"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8"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4" name="Group 6"/>
            <p:cNvGrpSpPr>
              <a:grpSpLocks/>
            </p:cNvGrpSpPr>
            <p:nvPr/>
          </p:nvGrpSpPr>
          <p:grpSpPr bwMode="auto">
            <a:xfrm>
              <a:off x="144" y="1248"/>
              <a:ext cx="4656" cy="201"/>
              <a:chOff x="144" y="1248"/>
              <a:chExt cx="4656" cy="201"/>
            </a:xfrm>
          </p:grpSpPr>
          <p:sp>
            <p:nvSpPr>
              <p:cNvPr id="5"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9" name="Text Box 21"/>
          <p:cNvSpPr txBox="1">
            <a:spLocks noChangeArrowheads="1"/>
          </p:cNvSpPr>
          <p:nvPr userDrawn="1"/>
        </p:nvSpPr>
        <p:spPr bwMode="auto">
          <a:xfrm>
            <a:off x="-3175" y="3276600"/>
            <a:ext cx="492125" cy="2667000"/>
          </a:xfrm>
          <a:prstGeom prst="rect">
            <a:avLst/>
          </a:prstGeom>
          <a:noFill/>
          <a:ln w="9525">
            <a:noFill/>
            <a:miter lim="800000"/>
            <a:headEnd/>
            <a:tailEnd/>
          </a:ln>
          <a:effectLst/>
        </p:spPr>
        <p:txBody>
          <a:bodyPr rot="10800000" vert="eaVert">
            <a:spAutoFit/>
          </a:bodyPr>
          <a:lstStyle/>
          <a:p>
            <a:pPr eaLnBrk="0" hangingPunct="0">
              <a:spcBef>
                <a:spcPct val="50000"/>
              </a:spcBef>
              <a:defRPr/>
            </a:pPr>
            <a:r>
              <a:rPr lang="en-US" sz="2000" b="1" dirty="0"/>
              <a:t>Lesson 1</a:t>
            </a:r>
          </a:p>
        </p:txBody>
      </p:sp>
      <p:sp>
        <p:nvSpPr>
          <p:cNvPr id="10" name="Footer Placeholder 3"/>
          <p:cNvSpPr txBox="1">
            <a:spLocks/>
          </p:cNvSpPr>
          <p:nvPr userDrawn="1"/>
        </p:nvSpPr>
        <p:spPr bwMode="auto">
          <a:xfrm>
            <a:off x="1676400" y="6230938"/>
            <a:ext cx="7164388" cy="474662"/>
          </a:xfrm>
          <a:prstGeom prst="rect">
            <a:avLst/>
          </a:prstGeom>
          <a:noFill/>
          <a:ln w="9525">
            <a:noFill/>
            <a:miter lim="800000"/>
            <a:headEnd/>
            <a:tailEnd/>
          </a:ln>
          <a:effectLst/>
        </p:spPr>
        <p:txBody>
          <a:bodyPr anchor="b"/>
          <a:lstStyle/>
          <a:p>
            <a:pPr algn="r">
              <a:defRPr/>
            </a:pPr>
            <a:r>
              <a:rPr lang="en-US" b="1" dirty="0">
                <a:latin typeface="Arial" pitchFamily="34" charset="0"/>
              </a:rPr>
              <a:t>CLB: MS Office 2007 Companion</a:t>
            </a:r>
          </a:p>
        </p:txBody>
      </p:sp>
      <p:sp>
        <p:nvSpPr>
          <p:cNvPr id="11" name="Text Box 14"/>
          <p:cNvSpPr txBox="1">
            <a:spLocks noChangeArrowheads="1"/>
          </p:cNvSpPr>
          <p:nvPr userDrawn="1"/>
        </p:nvSpPr>
        <p:spPr bwMode="auto">
          <a:xfrm>
            <a:off x="914400" y="6400800"/>
            <a:ext cx="3886200" cy="366713"/>
          </a:xfrm>
          <a:prstGeom prst="rect">
            <a:avLst/>
          </a:prstGeom>
          <a:noFill/>
          <a:ln w="9525">
            <a:noFill/>
            <a:miter lim="800000"/>
            <a:headEnd/>
            <a:tailEnd/>
          </a:ln>
          <a:effectLst/>
        </p:spPr>
        <p:txBody>
          <a:bodyPr>
            <a:spAutoFit/>
          </a:bodyPr>
          <a:lstStyle/>
          <a:p>
            <a:pPr eaLnBrk="0" hangingPunct="0">
              <a:spcBef>
                <a:spcPct val="50000"/>
              </a:spcBef>
              <a:defRPr/>
            </a:pPr>
            <a:r>
              <a:rPr lang="en-US" b="1" dirty="0">
                <a:latin typeface="Arial" pitchFamily="34" charset="0"/>
              </a:rPr>
              <a:t>Campbell</a:t>
            </a:r>
          </a:p>
        </p:txBody>
      </p:sp>
      <p:sp>
        <p:nvSpPr>
          <p:cNvPr id="12" name="Slide Number Placeholder 3"/>
          <p:cNvSpPr>
            <a:spLocks noGrp="1"/>
          </p:cNvSpPr>
          <p:nvPr>
            <p:ph type="sldNum" sz="quarter" idx="10"/>
          </p:nvPr>
        </p:nvSpPr>
        <p:spPr/>
        <p:txBody>
          <a:bodyPr/>
          <a:lstStyle>
            <a:lvl1pPr>
              <a:defRPr/>
            </a:lvl1pPr>
          </a:lstStyle>
          <a:p>
            <a:pPr>
              <a:defRPr/>
            </a:pPr>
            <a:fld id="{656DA629-524D-4295-9D5C-D74AF03A12D8}"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85BF5104-BB51-498E-AC05-D5305DC00A1F}"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CC99D123-D2E2-440F-A703-111A7DAB7127}"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userDrawn="1"/>
        </p:nvGrpSpPr>
        <p:grpSpPr bwMode="auto">
          <a:xfrm>
            <a:off x="0" y="0"/>
            <a:ext cx="7620000" cy="6858000"/>
            <a:chOff x="0" y="0"/>
            <a:chExt cx="4800" cy="4320"/>
          </a:xfrm>
        </p:grpSpPr>
        <p:grpSp>
          <p:nvGrpSpPr>
            <p:cNvPr id="1033" name="Group 3"/>
            <p:cNvGrpSpPr>
              <a:grpSpLocks/>
            </p:cNvGrpSpPr>
            <p:nvPr userDrawn="1"/>
          </p:nvGrpSpPr>
          <p:grpSpPr bwMode="auto">
            <a:xfrm>
              <a:off x="0" y="0"/>
              <a:ext cx="2016" cy="4320"/>
              <a:chOff x="0" y="0"/>
              <a:chExt cx="2016" cy="4320"/>
            </a:xfrm>
          </p:grpSpPr>
          <p:sp>
            <p:nvSpPr>
              <p:cNvPr id="69636" name="Rectangle 4"/>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eaLnBrk="0" hangingPunct="0">
                  <a:defRPr/>
                </a:pPr>
                <a:endParaRPr lang="en-US" dirty="0"/>
              </a:p>
            </p:txBody>
          </p:sp>
          <p:sp>
            <p:nvSpPr>
              <p:cNvPr id="69637" name="Freeform 5"/>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eaLnBrk="0" hangingPunct="0">
                  <a:defRPr/>
                </a:pPr>
                <a:endParaRPr lang="en-US" dirty="0"/>
              </a:p>
            </p:txBody>
          </p:sp>
        </p:grpSp>
        <p:grpSp>
          <p:nvGrpSpPr>
            <p:cNvPr id="1034" name="Group 6"/>
            <p:cNvGrpSpPr>
              <a:grpSpLocks/>
            </p:cNvGrpSpPr>
            <p:nvPr/>
          </p:nvGrpSpPr>
          <p:grpSpPr bwMode="auto">
            <a:xfrm>
              <a:off x="144" y="1248"/>
              <a:ext cx="4656" cy="201"/>
              <a:chOff x="144" y="1248"/>
              <a:chExt cx="4656" cy="201"/>
            </a:xfrm>
          </p:grpSpPr>
          <p:sp>
            <p:nvSpPr>
              <p:cNvPr id="69639" name="AutoShape 7"/>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eaLnBrk="0" hangingPunct="0">
                  <a:defRPr/>
                </a:pPr>
                <a:endParaRPr lang="en-US" dirty="0"/>
              </a:p>
            </p:txBody>
          </p:sp>
          <p:sp>
            <p:nvSpPr>
              <p:cNvPr id="69640" name="AutoShape 8"/>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eaLnBrk="0" hangingPunct="0">
                  <a:defRPr/>
                </a:pPr>
                <a:endParaRPr lang="en-US" dirty="0"/>
              </a:p>
            </p:txBody>
          </p:sp>
        </p:grpSp>
      </p:grpSp>
      <p:sp>
        <p:nvSpPr>
          <p:cNvPr id="1027" name="AutoShape 9"/>
          <p:cNvSpPr>
            <a:spLocks noGrp="1" noChangeArrowheads="1"/>
          </p:cNvSpPr>
          <p:nvPr>
            <p:ph type="title"/>
          </p:nvPr>
        </p:nvSpPr>
        <p:spPr bwMode="auto">
          <a:xfrm>
            <a:off x="762000" y="762000"/>
            <a:ext cx="7924800" cy="1143000"/>
          </a:xfrm>
          <a:prstGeom prst="roundRect">
            <a:avLst>
              <a:gd name="adj" fmla="val 21667"/>
            </a:avLst>
          </a:prstGeom>
          <a:noFill/>
          <a:ln w="9525">
            <a:noFill/>
            <a:round/>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10"/>
          <p:cNvSpPr>
            <a:spLocks noGrp="1" noChangeArrowheads="1"/>
          </p:cNvSpPr>
          <p:nvPr>
            <p:ph type="body" idx="1"/>
          </p:nvPr>
        </p:nvSpPr>
        <p:spPr bwMode="auto">
          <a:xfrm>
            <a:off x="838200" y="2362200"/>
            <a:ext cx="7693025" cy="3724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9653" name="Text Box 21"/>
          <p:cNvSpPr txBox="1">
            <a:spLocks noChangeArrowheads="1"/>
          </p:cNvSpPr>
          <p:nvPr userDrawn="1"/>
        </p:nvSpPr>
        <p:spPr bwMode="auto">
          <a:xfrm>
            <a:off x="152451" y="2362200"/>
            <a:ext cx="492443" cy="3733800"/>
          </a:xfrm>
          <a:prstGeom prst="rect">
            <a:avLst/>
          </a:prstGeom>
          <a:noFill/>
          <a:ln w="9525">
            <a:noFill/>
            <a:miter lim="800000"/>
            <a:headEnd/>
            <a:tailEnd/>
          </a:ln>
          <a:effectLst/>
        </p:spPr>
        <p:txBody>
          <a:bodyPr rot="10800000" vert="eaVert" wrap="square">
            <a:spAutoFit/>
          </a:bodyPr>
          <a:lstStyle/>
          <a:p>
            <a:pPr eaLnBrk="0" hangingPunct="0">
              <a:spcBef>
                <a:spcPct val="50000"/>
              </a:spcBef>
              <a:defRPr/>
            </a:pPr>
            <a:r>
              <a:rPr lang="en-US" sz="2000" b="1" baseline="0" dirty="0" smtClean="0"/>
              <a:t>Windows 7 </a:t>
            </a:r>
            <a:r>
              <a:rPr lang="en-US" sz="2000" b="1" baseline="0" dirty="0" smtClean="0"/>
              <a:t>Basics</a:t>
            </a:r>
            <a:endParaRPr lang="en-US" sz="2000" b="1" dirty="0"/>
          </a:p>
        </p:txBody>
      </p:sp>
      <p:sp>
        <p:nvSpPr>
          <p:cNvPr id="1039" name="Text Box 15"/>
          <p:cNvSpPr txBox="1">
            <a:spLocks noChangeArrowheads="1"/>
          </p:cNvSpPr>
          <p:nvPr userDrawn="1"/>
        </p:nvSpPr>
        <p:spPr bwMode="auto">
          <a:xfrm>
            <a:off x="838200" y="6324600"/>
            <a:ext cx="3048000" cy="400110"/>
          </a:xfrm>
          <a:prstGeom prst="rect">
            <a:avLst/>
          </a:prstGeom>
          <a:noFill/>
          <a:ln w="9525">
            <a:noFill/>
            <a:miter lim="800000"/>
            <a:headEnd/>
            <a:tailEnd/>
          </a:ln>
          <a:effectLst/>
        </p:spPr>
        <p:txBody>
          <a:bodyPr wrap="square">
            <a:spAutoFit/>
          </a:bodyPr>
          <a:lstStyle/>
          <a:p>
            <a:pPr eaLnBrk="0" hangingPunct="0">
              <a:spcBef>
                <a:spcPct val="50000"/>
              </a:spcBef>
              <a:defRPr/>
            </a:pPr>
            <a:r>
              <a:rPr lang="en-US" sz="2000" b="1" dirty="0" smtClean="0"/>
              <a:t>Pasewark &amp; Pasewark</a:t>
            </a:r>
            <a:endParaRPr lang="en-US" sz="2000" b="1" dirty="0"/>
          </a:p>
        </p:txBody>
      </p:sp>
      <p:sp>
        <p:nvSpPr>
          <p:cNvPr id="1040" name="Text Box 16"/>
          <p:cNvSpPr txBox="1">
            <a:spLocks noChangeArrowheads="1"/>
          </p:cNvSpPr>
          <p:nvPr userDrawn="1"/>
        </p:nvSpPr>
        <p:spPr bwMode="auto">
          <a:xfrm>
            <a:off x="4724400" y="6324600"/>
            <a:ext cx="4267200" cy="369332"/>
          </a:xfrm>
          <a:prstGeom prst="rect">
            <a:avLst/>
          </a:prstGeom>
          <a:noFill/>
          <a:ln w="9525">
            <a:noFill/>
            <a:miter lim="800000"/>
            <a:headEnd/>
            <a:tailEnd/>
          </a:ln>
          <a:effectLst/>
        </p:spPr>
        <p:txBody>
          <a:bodyPr>
            <a:spAutoFit/>
          </a:bodyPr>
          <a:lstStyle/>
          <a:p>
            <a:pPr algn="r" eaLnBrk="0" hangingPunct="0">
              <a:spcBef>
                <a:spcPct val="50000"/>
              </a:spcBef>
              <a:defRPr/>
            </a:pPr>
            <a:r>
              <a:rPr lang="en-US" sz="1800" b="1" kern="1200" dirty="0" smtClean="0">
                <a:solidFill>
                  <a:schemeClr val="tx1"/>
                </a:solidFill>
                <a:latin typeface="Arial" charset="0"/>
                <a:ea typeface="+mn-ea"/>
                <a:cs typeface="+mn-cs"/>
              </a:rPr>
              <a:t>Microsoft Office 2010 Introductory </a:t>
            </a:r>
            <a:endParaRPr lang="en-US" sz="2000" b="1" dirty="0"/>
          </a:p>
        </p:txBody>
      </p:sp>
      <p:pic>
        <p:nvPicPr>
          <p:cNvPr id="15" name="Picture 2"/>
          <p:cNvPicPr>
            <a:picLocks noChangeAspect="1" noChangeArrowheads="1"/>
          </p:cNvPicPr>
          <p:nvPr userDrawn="1"/>
        </p:nvPicPr>
        <p:blipFill>
          <a:blip r:embed="rId14" cstate="print"/>
          <a:srcRect/>
          <a:stretch>
            <a:fillRect/>
          </a:stretch>
        </p:blipFill>
        <p:spPr bwMode="auto">
          <a:xfrm>
            <a:off x="0" y="0"/>
            <a:ext cx="152400" cy="6858000"/>
          </a:xfrm>
          <a:prstGeom prst="rect">
            <a:avLst/>
          </a:prstGeom>
          <a:noFill/>
          <a:ln w="9525">
            <a:noFill/>
            <a:miter lim="800000"/>
            <a:headEnd/>
            <a:tailEnd/>
          </a:ln>
          <a:effectLst/>
        </p:spPr>
      </p:pic>
      <p:sp>
        <p:nvSpPr>
          <p:cNvPr id="69645" name="Rectangle 13"/>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latin typeface="Arial" charset="0"/>
              </a:defRPr>
            </a:lvl1pPr>
          </a:lstStyle>
          <a:p>
            <a:pPr>
              <a:defRPr/>
            </a:pPr>
            <a:fld id="{887C4785-737E-47A6-A3E0-BD606DACAF1D}"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82" r:id="rId1"/>
    <p:sldLayoutId id="2147483681" r:id="rId2"/>
    <p:sldLayoutId id="2147483680" r:id="rId3"/>
    <p:sldLayoutId id="2147483679" r:id="rId4"/>
    <p:sldLayoutId id="2147483678" r:id="rId5"/>
    <p:sldLayoutId id="2147483677" r:id="rId6"/>
    <p:sldLayoutId id="2147483683" r:id="rId7"/>
    <p:sldLayoutId id="2147483676" r:id="rId8"/>
    <p:sldLayoutId id="2147483675" r:id="rId9"/>
    <p:sldLayoutId id="2147483674" r:id="rId10"/>
    <p:sldLayoutId id="2147483673" r:id="rId11"/>
    <p:sldLayoutId id="2147483672" r:id="rId12"/>
  </p:sldLayoutIdLst>
  <p:transition/>
  <p:timing>
    <p:tnLst>
      <p:par>
        <p:cTn id="1" dur="indefinite" restart="never" nodeType="tmRoot"/>
      </p:par>
    </p:tnLst>
  </p:timing>
  <p:hf hd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defRPr>
      </a:lvl2pPr>
      <a:lvl3pPr algn="l" rtl="0" eaLnBrk="0" fontAlgn="base" hangingPunct="0">
        <a:lnSpc>
          <a:spcPct val="90000"/>
        </a:lnSpc>
        <a:spcBef>
          <a:spcPct val="0"/>
        </a:spcBef>
        <a:spcAft>
          <a:spcPct val="0"/>
        </a:spcAft>
        <a:defRPr sz="3600" b="1">
          <a:solidFill>
            <a:schemeClr val="tx2"/>
          </a:solidFill>
          <a:latin typeface="Arial" charset="0"/>
        </a:defRPr>
      </a:lvl3pPr>
      <a:lvl4pPr algn="l" rtl="0" eaLnBrk="0" fontAlgn="base" hangingPunct="0">
        <a:lnSpc>
          <a:spcPct val="90000"/>
        </a:lnSpc>
        <a:spcBef>
          <a:spcPct val="0"/>
        </a:spcBef>
        <a:spcAft>
          <a:spcPct val="0"/>
        </a:spcAft>
        <a:defRPr sz="3600" b="1">
          <a:solidFill>
            <a:schemeClr val="tx2"/>
          </a:solidFill>
          <a:latin typeface="Arial" charset="0"/>
        </a:defRPr>
      </a:lvl4pPr>
      <a:lvl5pPr algn="l" rtl="0" eaLnBrk="0" fontAlgn="base" hangingPunct="0">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5" name="Rectangle 11"/>
          <p:cNvSpPr>
            <a:spLocks noGrp="1" noChangeArrowheads="1"/>
          </p:cNvSpPr>
          <p:nvPr>
            <p:ph type="sldNum" sz="quarter" idx="10"/>
          </p:nvPr>
        </p:nvSpPr>
        <p:spPr>
          <a:noFill/>
        </p:spPr>
        <p:txBody>
          <a:bodyPr/>
          <a:lstStyle/>
          <a:p>
            <a:fld id="{2A4F936E-69BF-43F9-9510-9E079A8CE8F4}" type="slidenum">
              <a:rPr lang="en-US" smtClean="0"/>
              <a:pPr/>
              <a:t>1</a:t>
            </a:fld>
            <a:endParaRPr lang="en-US" dirty="0" smtClean="0"/>
          </a:p>
        </p:txBody>
      </p:sp>
      <p:sp>
        <p:nvSpPr>
          <p:cNvPr id="16386" name="AutoShape 2"/>
          <p:cNvSpPr>
            <a:spLocks noGrp="1" noChangeArrowheads="1"/>
          </p:cNvSpPr>
          <p:nvPr>
            <p:ph type="ctrTitle"/>
          </p:nvPr>
        </p:nvSpPr>
        <p:spPr/>
        <p:txBody>
          <a:bodyPr/>
          <a:lstStyle/>
          <a:p>
            <a:pPr eaLnBrk="1" hangingPunct="1"/>
            <a:r>
              <a:rPr lang="en-US" sz="3400" dirty="0" smtClean="0"/>
              <a:t>Microsoft Windows 7 Basics</a:t>
            </a:r>
            <a:r>
              <a:rPr lang="en-US" sz="3400" dirty="0" smtClean="0"/>
              <a:t/>
            </a:r>
            <a:br>
              <a:rPr lang="en-US" sz="3400" dirty="0" smtClean="0"/>
            </a:br>
            <a:endParaRPr lang="en-US" sz="3400" dirty="0" smtClean="0"/>
          </a:p>
        </p:txBody>
      </p:sp>
      <p:sp>
        <p:nvSpPr>
          <p:cNvPr id="16387" name="Rectangle 3"/>
          <p:cNvSpPr>
            <a:spLocks noGrp="1" noChangeArrowheads="1"/>
          </p:cNvSpPr>
          <p:nvPr>
            <p:ph type="subTitle" idx="1"/>
          </p:nvPr>
        </p:nvSpPr>
        <p:spPr>
          <a:xfrm>
            <a:off x="4673600" y="2927350"/>
            <a:ext cx="4241800" cy="1822450"/>
          </a:xfrm>
        </p:spPr>
        <p:txBody>
          <a:bodyPr/>
          <a:lstStyle/>
          <a:p>
            <a:pPr eaLnBrk="1" hangingPunct="1"/>
            <a:r>
              <a:rPr lang="en-US" b="1" dirty="0" smtClean="0"/>
              <a:t>Microsoft Office 2010 Introductory</a:t>
            </a:r>
            <a:endParaRPr lang="en-US" dirty="0" smtClean="0"/>
          </a:p>
        </p:txBody>
      </p:sp>
      <p:sp>
        <p:nvSpPr>
          <p:cNvPr id="16388" name="Text Box 6"/>
          <p:cNvSpPr txBox="1">
            <a:spLocks noChangeArrowheads="1"/>
          </p:cNvSpPr>
          <p:nvPr/>
        </p:nvSpPr>
        <p:spPr bwMode="auto">
          <a:xfrm>
            <a:off x="609600" y="6248400"/>
            <a:ext cx="2667000" cy="366713"/>
          </a:xfrm>
          <a:prstGeom prst="rect">
            <a:avLst/>
          </a:prstGeom>
          <a:noFill/>
          <a:ln w="9525">
            <a:noFill/>
            <a:miter lim="800000"/>
            <a:headEnd/>
            <a:tailEnd/>
          </a:ln>
        </p:spPr>
        <p:txBody>
          <a:bodyPr>
            <a:spAutoFit/>
          </a:bodyPr>
          <a:lstStyle/>
          <a:p>
            <a:pPr eaLnBrk="0" hangingPunct="0">
              <a:spcBef>
                <a:spcPct val="50000"/>
              </a:spcBef>
            </a:pPr>
            <a:endParaRPr lang="en-US" dirty="0"/>
          </a:p>
        </p:txBody>
      </p:sp>
      <p:sp>
        <p:nvSpPr>
          <p:cNvPr id="16389" name="Text Box 7"/>
          <p:cNvSpPr txBox="1">
            <a:spLocks noChangeArrowheads="1"/>
          </p:cNvSpPr>
          <p:nvPr/>
        </p:nvSpPr>
        <p:spPr bwMode="auto">
          <a:xfrm>
            <a:off x="685800" y="6324600"/>
            <a:ext cx="3048000" cy="400110"/>
          </a:xfrm>
          <a:prstGeom prst="rect">
            <a:avLst/>
          </a:prstGeom>
          <a:noFill/>
          <a:ln w="9525">
            <a:noFill/>
            <a:miter lim="800000"/>
            <a:headEnd/>
            <a:tailEnd/>
          </a:ln>
        </p:spPr>
        <p:txBody>
          <a:bodyPr wrap="square">
            <a:spAutoFit/>
          </a:bodyPr>
          <a:lstStyle/>
          <a:p>
            <a:pPr eaLnBrk="0" hangingPunct="0">
              <a:spcBef>
                <a:spcPct val="50000"/>
              </a:spcBef>
            </a:pPr>
            <a:r>
              <a:rPr lang="en-US" sz="2000" b="1" dirty="0" smtClean="0"/>
              <a:t>Pasewark &amp; Pasewark</a:t>
            </a:r>
            <a:endParaRPr lang="en-US" sz="2000" b="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Desktop (continued)</a:t>
            </a:r>
            <a:endParaRPr lang="en-US" dirty="0"/>
          </a:p>
        </p:txBody>
      </p:sp>
      <p:sp>
        <p:nvSpPr>
          <p:cNvPr id="3" name="Content Placeholder 2"/>
          <p:cNvSpPr>
            <a:spLocks noGrp="1"/>
          </p:cNvSpPr>
          <p:nvPr>
            <p:ph idx="1"/>
          </p:nvPr>
        </p:nvSpPr>
        <p:spPr/>
        <p:txBody>
          <a:bodyPr/>
          <a:lstStyle/>
          <a:p>
            <a:r>
              <a:rPr lang="en-US" sz="2400" dirty="0" smtClean="0"/>
              <a:t>Typical Windows 7 desktop</a:t>
            </a:r>
            <a:endParaRPr lang="en-US" sz="2400"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10</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524000" y="2819400"/>
            <a:ext cx="6397948" cy="344328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11</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11</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11</a:t>
            </a:fld>
            <a:endParaRPr lang="en-US" sz="2600" b="1" dirty="0">
              <a:solidFill>
                <a:schemeClr val="bg1"/>
              </a:solidFill>
            </a:endParaRPr>
          </a:p>
        </p:txBody>
      </p:sp>
      <p:sp>
        <p:nvSpPr>
          <p:cNvPr id="21508" name="AutoShape 2"/>
          <p:cNvSpPr>
            <a:spLocks noGrp="1" noChangeArrowheads="1"/>
          </p:cNvSpPr>
          <p:nvPr>
            <p:ph type="title"/>
          </p:nvPr>
        </p:nvSpPr>
        <p:spPr>
          <a:xfrm>
            <a:off x="762000" y="762000"/>
            <a:ext cx="8382000" cy="1143000"/>
          </a:xfrm>
        </p:spPr>
        <p:txBody>
          <a:bodyPr/>
          <a:lstStyle/>
          <a:p>
            <a:pPr eaLnBrk="1" hangingPunct="1"/>
            <a:r>
              <a:rPr lang="en-US" dirty="0" smtClean="0"/>
              <a:t>Navigating in Windows</a:t>
            </a:r>
          </a:p>
        </p:txBody>
      </p:sp>
      <p:sp>
        <p:nvSpPr>
          <p:cNvPr id="21509" name="Rectangle 3"/>
          <p:cNvSpPr>
            <a:spLocks noGrp="1" noChangeArrowheads="1"/>
          </p:cNvSpPr>
          <p:nvPr>
            <p:ph type="body" idx="1"/>
          </p:nvPr>
        </p:nvSpPr>
        <p:spPr>
          <a:xfrm>
            <a:off x="838200" y="2362200"/>
            <a:ext cx="7693025" cy="3962400"/>
          </a:xfrm>
        </p:spPr>
        <p:txBody>
          <a:bodyPr/>
          <a:lstStyle/>
          <a:p>
            <a:r>
              <a:rPr lang="en-US" b="1" dirty="0" smtClean="0"/>
              <a:t>Explorer windows </a:t>
            </a:r>
            <a:r>
              <a:rPr lang="en-US" dirty="0" smtClean="0"/>
              <a:t>are used to navigate to items on your computer. </a:t>
            </a:r>
          </a:p>
          <a:p>
            <a:r>
              <a:rPr lang="en-US" dirty="0" smtClean="0"/>
              <a:t>Most windows share common navigation tools such as a Navigation pane, Address bar, toolbar, or </a:t>
            </a:r>
            <a:r>
              <a:rPr lang="en-US" b="1" dirty="0" smtClean="0"/>
              <a:t>Close button</a:t>
            </a:r>
            <a:r>
              <a:rPr lang="en-US" dirty="0" smtClean="0"/>
              <a:t>. </a:t>
            </a:r>
          </a:p>
          <a:p>
            <a:r>
              <a:rPr lang="en-US" dirty="0" smtClean="0"/>
              <a:t>Each window has a toolbar, controls, or links that contains functions specific to the window.</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12</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12</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12</a:t>
            </a:fld>
            <a:endParaRPr lang="en-US" sz="2600" b="1" dirty="0">
              <a:solidFill>
                <a:schemeClr val="bg1"/>
              </a:solidFill>
            </a:endParaRPr>
          </a:p>
        </p:txBody>
      </p:sp>
      <p:sp>
        <p:nvSpPr>
          <p:cNvPr id="21508" name="AutoShape 2"/>
          <p:cNvSpPr>
            <a:spLocks noGrp="1" noChangeArrowheads="1"/>
          </p:cNvSpPr>
          <p:nvPr>
            <p:ph type="title"/>
          </p:nvPr>
        </p:nvSpPr>
        <p:spPr>
          <a:xfrm>
            <a:off x="762000" y="762000"/>
            <a:ext cx="8382000" cy="1143000"/>
          </a:xfrm>
        </p:spPr>
        <p:txBody>
          <a:bodyPr/>
          <a:lstStyle/>
          <a:p>
            <a:pPr eaLnBrk="1" hangingPunct="1"/>
            <a:r>
              <a:rPr lang="en-US" dirty="0" smtClean="0"/>
              <a:t>Navigating in Windows (continued)</a:t>
            </a:r>
          </a:p>
        </p:txBody>
      </p:sp>
      <p:sp>
        <p:nvSpPr>
          <p:cNvPr id="21509" name="Rectangle 3"/>
          <p:cNvSpPr>
            <a:spLocks noGrp="1" noChangeArrowheads="1"/>
          </p:cNvSpPr>
          <p:nvPr>
            <p:ph type="body" idx="1"/>
          </p:nvPr>
        </p:nvSpPr>
        <p:spPr>
          <a:xfrm>
            <a:off x="838200" y="2362200"/>
            <a:ext cx="7693025" cy="3962400"/>
          </a:xfrm>
        </p:spPr>
        <p:txBody>
          <a:bodyPr/>
          <a:lstStyle/>
          <a:p>
            <a:r>
              <a:rPr lang="en-US" dirty="0" smtClean="0"/>
              <a:t>The </a:t>
            </a:r>
            <a:r>
              <a:rPr lang="en-US" b="1" dirty="0" smtClean="0"/>
              <a:t>Address bar </a:t>
            </a:r>
            <a:r>
              <a:rPr lang="en-US" dirty="0" smtClean="0"/>
              <a:t>identifies the path for the currently open folder.</a:t>
            </a:r>
          </a:p>
          <a:p>
            <a:r>
              <a:rPr lang="en-US" dirty="0" smtClean="0"/>
              <a:t>Use the Navigation pane to navigate to popular or common locations and recently used files and folders. </a:t>
            </a:r>
            <a:endParaRPr lang="en-US" dirty="0" smtClean="0"/>
          </a:p>
          <a:p>
            <a:pPr lvl="1"/>
            <a:r>
              <a:rPr lang="en-US" b="1" dirty="0" smtClean="0"/>
              <a:t>Favorites</a:t>
            </a:r>
            <a:r>
              <a:rPr lang="en-US" dirty="0" smtClean="0"/>
              <a:t> </a:t>
            </a:r>
            <a:r>
              <a:rPr lang="en-US" dirty="0" smtClean="0"/>
              <a:t>link to folders containing the items you use the most</a:t>
            </a:r>
          </a:p>
          <a:p>
            <a:pPr lvl="1"/>
            <a:r>
              <a:rPr lang="en-US" b="1" dirty="0" smtClean="0"/>
              <a:t>Libraries </a:t>
            </a:r>
            <a:r>
              <a:rPr lang="en-US" dirty="0" smtClean="0"/>
              <a:t>provide a view of related files and folders in a single location.</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Navigating in Windows (</a:t>
            </a:r>
            <a:r>
              <a:rPr lang="en-US" dirty="0" smtClean="0"/>
              <a:t>continued)</a:t>
            </a:r>
            <a:endParaRPr lang="en-US" dirty="0"/>
          </a:p>
        </p:txBody>
      </p:sp>
      <p:sp>
        <p:nvSpPr>
          <p:cNvPr id="3" name="Content Placeholder 2"/>
          <p:cNvSpPr>
            <a:spLocks noGrp="1"/>
          </p:cNvSpPr>
          <p:nvPr>
            <p:ph idx="1"/>
          </p:nvPr>
        </p:nvSpPr>
        <p:spPr/>
        <p:txBody>
          <a:bodyPr/>
          <a:lstStyle/>
          <a:p>
            <a:r>
              <a:rPr lang="en-US" sz="2400" dirty="0" smtClean="0"/>
              <a:t>Viewing a path in the Address bar</a:t>
            </a:r>
            <a:endParaRPr lang="en-US" sz="2400"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13</a:t>
            </a:fld>
            <a:endParaRPr lang="en-US" dirty="0"/>
          </a:p>
        </p:txBody>
      </p:sp>
      <p:pic>
        <p:nvPicPr>
          <p:cNvPr id="1026" name="Picture 2"/>
          <p:cNvPicPr>
            <a:picLocks noChangeAspect="1" noChangeArrowheads="1"/>
          </p:cNvPicPr>
          <p:nvPr/>
        </p:nvPicPr>
        <p:blipFill>
          <a:blip r:embed="rId2"/>
          <a:srcRect/>
          <a:stretch>
            <a:fillRect/>
          </a:stretch>
        </p:blipFill>
        <p:spPr bwMode="auto">
          <a:xfrm>
            <a:off x="1828800" y="2819400"/>
            <a:ext cx="5318298" cy="3427809"/>
          </a:xfrm>
          <a:prstGeom prst="rect">
            <a:avLst/>
          </a:prstGeom>
          <a:noFill/>
          <a:ln w="9525">
            <a:noFill/>
            <a:miter lim="800000"/>
            <a:headEnd/>
            <a:tailEnd/>
          </a:ln>
          <a:effec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14</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14</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dirty="0" smtClean="0"/>
              <a:t>Using Windows</a:t>
            </a:r>
          </a:p>
        </p:txBody>
      </p:sp>
      <p:sp>
        <p:nvSpPr>
          <p:cNvPr id="23556" name="Rectangle 7"/>
          <p:cNvSpPr>
            <a:spLocks noGrp="1" noChangeArrowheads="1"/>
          </p:cNvSpPr>
          <p:nvPr>
            <p:ph type="body" sz="half" idx="4294967295"/>
          </p:nvPr>
        </p:nvSpPr>
        <p:spPr>
          <a:xfrm>
            <a:off x="838200" y="2362200"/>
            <a:ext cx="7693025" cy="4191000"/>
          </a:xfrm>
        </p:spPr>
        <p:txBody>
          <a:bodyPr/>
          <a:lstStyle/>
          <a:p>
            <a:r>
              <a:rPr lang="en-US" dirty="0" smtClean="0"/>
              <a:t>Windows are </a:t>
            </a:r>
            <a:r>
              <a:rPr lang="en-US" dirty="0" smtClean="0"/>
              <a:t>essential to using </a:t>
            </a:r>
            <a:r>
              <a:rPr lang="en-US" dirty="0" smtClean="0"/>
              <a:t>the Windows 7 operating system.</a:t>
            </a:r>
          </a:p>
          <a:p>
            <a:r>
              <a:rPr lang="en-US" dirty="0" smtClean="0"/>
              <a:t>To move a window, click the title bar, and drag the window to another location.</a:t>
            </a:r>
          </a:p>
          <a:p>
            <a:r>
              <a:rPr lang="en-US" dirty="0" smtClean="0"/>
              <a:t>You can change the size of a window by</a:t>
            </a:r>
          </a:p>
          <a:p>
            <a:pPr lvl="1"/>
            <a:r>
              <a:rPr lang="en-US" dirty="0" smtClean="0"/>
              <a:t>Using the sizing handles</a:t>
            </a:r>
          </a:p>
          <a:p>
            <a:pPr lvl="1"/>
            <a:r>
              <a:rPr lang="en-US" dirty="0" smtClean="0"/>
              <a:t>Using the Maximize, Minimize, or Restore Down buttons</a:t>
            </a:r>
          </a:p>
          <a:p>
            <a:pPr lvl="1" indent="-182880">
              <a:buNone/>
            </a:pPr>
            <a:endParaRPr lang="en-US" dirty="0" smtClean="0"/>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14</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15</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15</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dirty="0" smtClean="0"/>
              <a:t>Using Windows (continued)</a:t>
            </a:r>
          </a:p>
        </p:txBody>
      </p:sp>
      <p:sp>
        <p:nvSpPr>
          <p:cNvPr id="23556" name="Rectangle 7"/>
          <p:cNvSpPr>
            <a:spLocks noGrp="1" noChangeArrowheads="1"/>
          </p:cNvSpPr>
          <p:nvPr>
            <p:ph type="body" sz="half" idx="4294967295"/>
          </p:nvPr>
        </p:nvSpPr>
        <p:spPr>
          <a:xfrm>
            <a:off x="838200" y="2362200"/>
            <a:ext cx="7924800" cy="4191000"/>
          </a:xfrm>
        </p:spPr>
        <p:txBody>
          <a:bodyPr>
            <a:normAutofit lnSpcReduction="10000"/>
          </a:bodyPr>
          <a:lstStyle/>
          <a:p>
            <a:r>
              <a:rPr lang="en-US" dirty="0" smtClean="0"/>
              <a:t>A scroll bar appears on the edge of a window any time there is more content than can fit.</a:t>
            </a:r>
          </a:p>
          <a:p>
            <a:r>
              <a:rPr lang="en-US" dirty="0" smtClean="0"/>
              <a:t>Commands and buttons are usually contained on a menu, a toolbar, or in a dialog box. </a:t>
            </a:r>
          </a:p>
          <a:p>
            <a:pPr lvl="1"/>
            <a:r>
              <a:rPr lang="en-US" dirty="0" smtClean="0"/>
              <a:t>Toolbar: Contains buttons that execute a function or open a command menu. </a:t>
            </a:r>
          </a:p>
          <a:p>
            <a:pPr lvl="1"/>
            <a:r>
              <a:rPr lang="en-US" dirty="0" smtClean="0"/>
              <a:t>Menu: Contains commands for initiating actions/tasks. </a:t>
            </a:r>
          </a:p>
          <a:p>
            <a:pPr lvl="1"/>
            <a:r>
              <a:rPr lang="en-US" dirty="0" smtClean="0"/>
              <a:t>Dialog box: Interactive message window appears when more information is required.</a:t>
            </a: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15</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16</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16</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dirty="0" smtClean="0"/>
              <a:t>Using Windows (continued)</a:t>
            </a:r>
          </a:p>
        </p:txBody>
      </p:sp>
      <p:sp>
        <p:nvSpPr>
          <p:cNvPr id="23556" name="Rectangle 7"/>
          <p:cNvSpPr>
            <a:spLocks noGrp="1" noChangeArrowheads="1"/>
          </p:cNvSpPr>
          <p:nvPr>
            <p:ph type="body" sz="half" idx="4294967295"/>
          </p:nvPr>
        </p:nvSpPr>
        <p:spPr>
          <a:xfrm>
            <a:off x="838200" y="2362200"/>
            <a:ext cx="7924800" cy="4191000"/>
          </a:xfrm>
        </p:spPr>
        <p:txBody>
          <a:bodyPr>
            <a:normAutofit/>
          </a:bodyPr>
          <a:lstStyle/>
          <a:p>
            <a:r>
              <a:rPr lang="en-US" dirty="0" smtClean="0"/>
              <a:t>The </a:t>
            </a:r>
            <a:r>
              <a:rPr lang="en-US" b="1" dirty="0" smtClean="0"/>
              <a:t>Control Panel</a:t>
            </a:r>
            <a:r>
              <a:rPr lang="en-US" dirty="0" smtClean="0"/>
              <a:t>, shown in Figure 1–15, is the command center for configuring Windows settings.</a:t>
            </a:r>
          </a:p>
          <a:p>
            <a:r>
              <a:rPr lang="en-US" dirty="0" smtClean="0"/>
              <a:t>To find the settings you are interested in, type a word or search term in the Search text box.</a:t>
            </a: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16</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Windows (continued)</a:t>
            </a:r>
            <a:endParaRPr lang="en-US" dirty="0"/>
          </a:p>
        </p:txBody>
      </p:sp>
      <p:sp>
        <p:nvSpPr>
          <p:cNvPr id="3" name="Content Placeholder 2"/>
          <p:cNvSpPr>
            <a:spLocks noGrp="1"/>
          </p:cNvSpPr>
          <p:nvPr>
            <p:ph idx="1"/>
          </p:nvPr>
        </p:nvSpPr>
        <p:spPr/>
        <p:txBody>
          <a:bodyPr/>
          <a:lstStyle/>
          <a:p>
            <a:r>
              <a:rPr lang="en-US" sz="2400" dirty="0" smtClean="0"/>
              <a:t>Control Panel</a:t>
            </a:r>
            <a:endParaRPr lang="en-US" sz="2400"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17</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2362200" y="2819400"/>
            <a:ext cx="4648200" cy="3402086"/>
          </a:xfrm>
          <a:prstGeom prst="rect">
            <a:avLst/>
          </a:prstGeom>
          <a:noFill/>
          <a:ln w="9525">
            <a:noFill/>
            <a:miter lim="800000"/>
            <a:headEnd/>
            <a:tailEnd/>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18</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18</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dirty="0" smtClean="0"/>
              <a:t>Managing Files and Folders</a:t>
            </a:r>
          </a:p>
        </p:txBody>
      </p:sp>
      <p:sp>
        <p:nvSpPr>
          <p:cNvPr id="23556" name="Rectangle 7"/>
          <p:cNvSpPr>
            <a:spLocks noGrp="1" noChangeArrowheads="1"/>
          </p:cNvSpPr>
          <p:nvPr>
            <p:ph type="body" sz="half" idx="4294967295"/>
          </p:nvPr>
        </p:nvSpPr>
        <p:spPr>
          <a:xfrm>
            <a:off x="838200" y="2362200"/>
            <a:ext cx="7693025" cy="4191000"/>
          </a:xfrm>
        </p:spPr>
        <p:txBody>
          <a:bodyPr>
            <a:normAutofit/>
          </a:bodyPr>
          <a:lstStyle/>
          <a:p>
            <a:r>
              <a:rPr lang="en-US" dirty="0" smtClean="0"/>
              <a:t>Each registered user has the same default Library folders, such as Documents, Pictures, and Music, which you can easily access on the right pane of the Start menu.</a:t>
            </a:r>
          </a:p>
          <a:p>
            <a:r>
              <a:rPr lang="en-US" dirty="0" smtClean="0"/>
              <a:t>The </a:t>
            </a:r>
            <a:r>
              <a:rPr lang="en-US" b="1" dirty="0" smtClean="0"/>
              <a:t>Computer folder </a:t>
            </a:r>
            <a:r>
              <a:rPr lang="en-US" dirty="0" smtClean="0"/>
              <a:t>is where you access hard disk drives, removable drives and media, CD and DVD drives, network locations, and other removable media.</a:t>
            </a: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18</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19</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19</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dirty="0" smtClean="0"/>
              <a:t>Deleting Files Using the Recycle Bin</a:t>
            </a:r>
          </a:p>
        </p:txBody>
      </p:sp>
      <p:sp>
        <p:nvSpPr>
          <p:cNvPr id="23556" name="Rectangle 7"/>
          <p:cNvSpPr>
            <a:spLocks noGrp="1" noChangeArrowheads="1"/>
          </p:cNvSpPr>
          <p:nvPr>
            <p:ph type="body" sz="half" idx="4294967295"/>
          </p:nvPr>
        </p:nvSpPr>
        <p:spPr>
          <a:xfrm>
            <a:off x="838200" y="2362200"/>
            <a:ext cx="7693025" cy="4191000"/>
          </a:xfrm>
        </p:spPr>
        <p:txBody>
          <a:bodyPr>
            <a:normAutofit/>
          </a:bodyPr>
          <a:lstStyle/>
          <a:p>
            <a:r>
              <a:rPr lang="en-US" dirty="0" smtClean="0"/>
              <a:t>When you delete a file from a window, the file is physically moved to the Recycle Bin</a:t>
            </a:r>
            <a:r>
              <a:rPr lang="en-US" dirty="0" smtClean="0"/>
              <a:t>.</a:t>
            </a:r>
            <a:endParaRPr lang="en-US" dirty="0" smtClean="0"/>
          </a:p>
          <a:p>
            <a:r>
              <a:rPr lang="en-US" dirty="0" smtClean="0"/>
              <a:t>Fortunately, just like a regular wastebasket, you can retrieve items before they’re gone for good. </a:t>
            </a:r>
          </a:p>
          <a:p>
            <a:r>
              <a:rPr lang="en-US" dirty="0" smtClean="0"/>
              <a:t>Once you choose to permanently delete an item, by emptying the Recycle Bin, you cannot restore it.</a:t>
            </a: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19</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2</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2</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2</a:t>
            </a:fld>
            <a:endParaRPr lang="en-US" sz="2600" b="1" dirty="0">
              <a:solidFill>
                <a:schemeClr val="bg1"/>
              </a:solidFill>
            </a:endParaRPr>
          </a:p>
        </p:txBody>
      </p:sp>
      <p:sp>
        <p:nvSpPr>
          <p:cNvPr id="18436" name="AutoShape 2"/>
          <p:cNvSpPr>
            <a:spLocks noGrp="1" noChangeArrowheads="1"/>
          </p:cNvSpPr>
          <p:nvPr>
            <p:ph type="title"/>
          </p:nvPr>
        </p:nvSpPr>
        <p:spPr/>
        <p:txBody>
          <a:bodyPr/>
          <a:lstStyle/>
          <a:p>
            <a:pPr eaLnBrk="1" hangingPunct="1"/>
            <a:r>
              <a:rPr lang="en-US" dirty="0" smtClean="0"/>
              <a:t>Objectives</a:t>
            </a:r>
          </a:p>
        </p:txBody>
      </p:sp>
      <p:sp>
        <p:nvSpPr>
          <p:cNvPr id="18437" name="Rectangle 3"/>
          <p:cNvSpPr>
            <a:spLocks noGrp="1" noChangeArrowheads="1"/>
          </p:cNvSpPr>
          <p:nvPr>
            <p:ph type="body" idx="1"/>
          </p:nvPr>
        </p:nvSpPr>
        <p:spPr/>
        <p:txBody>
          <a:bodyPr/>
          <a:lstStyle/>
          <a:p>
            <a:r>
              <a:rPr lang="en-US" dirty="0" smtClean="0"/>
              <a:t>Start Windows.</a:t>
            </a:r>
          </a:p>
          <a:p>
            <a:r>
              <a:rPr lang="en-US" dirty="0" smtClean="0"/>
              <a:t>Use a pointing device.</a:t>
            </a:r>
          </a:p>
          <a:p>
            <a:r>
              <a:rPr lang="en-US" dirty="0" smtClean="0"/>
              <a:t>Understand the desktop.</a:t>
            </a:r>
          </a:p>
          <a:p>
            <a:r>
              <a:rPr lang="en-US" dirty="0" smtClean="0"/>
              <a:t>Navigate in Windows.</a:t>
            </a:r>
          </a:p>
          <a:p>
            <a:r>
              <a:rPr lang="en-US" dirty="0" smtClean="0"/>
              <a:t>Use Windows.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3"/>
          <p:cNvSpPr>
            <a:spLocks noGrp="1" noChangeArrowheads="1"/>
          </p:cNvSpPr>
          <p:nvPr>
            <p:ph type="sldNum" sz="quarter" idx="10"/>
          </p:nvPr>
        </p:nvSpPr>
        <p:spPr>
          <a:noFill/>
        </p:spPr>
        <p:txBody>
          <a:bodyPr/>
          <a:lstStyle/>
          <a:p>
            <a:fld id="{528E6C53-A1D8-44F5-AC19-CCADA6C6CFA2}" type="slidenum">
              <a:rPr lang="en-US" smtClean="0"/>
              <a:pPr/>
              <a:t>20</a:t>
            </a:fld>
            <a:endParaRPr lang="en-US" dirty="0" smtClean="0"/>
          </a:p>
        </p:txBody>
      </p:sp>
      <p:sp>
        <p:nvSpPr>
          <p:cNvPr id="2355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8C670429-15F8-4329-95CB-2760F1C104AF}" type="slidenum">
              <a:rPr lang="en-US" sz="2600" b="1">
                <a:solidFill>
                  <a:schemeClr val="bg1"/>
                </a:solidFill>
              </a:rPr>
              <a:pPr/>
              <a:t>20</a:t>
            </a:fld>
            <a:endParaRPr lang="en-US" sz="2600" b="1" dirty="0">
              <a:solidFill>
                <a:schemeClr val="bg1"/>
              </a:solidFill>
            </a:endParaRPr>
          </a:p>
        </p:txBody>
      </p:sp>
      <p:sp>
        <p:nvSpPr>
          <p:cNvPr id="23555" name="Title 1"/>
          <p:cNvSpPr>
            <a:spLocks noGrp="1"/>
          </p:cNvSpPr>
          <p:nvPr>
            <p:ph type="title"/>
          </p:nvPr>
        </p:nvSpPr>
        <p:spPr/>
        <p:txBody>
          <a:bodyPr/>
          <a:lstStyle/>
          <a:p>
            <a:pPr eaLnBrk="1" hangingPunct="1"/>
            <a:r>
              <a:rPr lang="en-US" dirty="0" smtClean="0"/>
              <a:t>Using Windows Help</a:t>
            </a:r>
          </a:p>
        </p:txBody>
      </p:sp>
      <p:sp>
        <p:nvSpPr>
          <p:cNvPr id="23556" name="Rectangle 7"/>
          <p:cNvSpPr>
            <a:spLocks noGrp="1" noChangeArrowheads="1"/>
          </p:cNvSpPr>
          <p:nvPr>
            <p:ph type="body" sz="half" idx="4294967295"/>
          </p:nvPr>
        </p:nvSpPr>
        <p:spPr>
          <a:xfrm>
            <a:off x="838200" y="2362200"/>
            <a:ext cx="7693025" cy="4191000"/>
          </a:xfrm>
        </p:spPr>
        <p:txBody>
          <a:bodyPr/>
          <a:lstStyle/>
          <a:p>
            <a:r>
              <a:rPr lang="en-US" dirty="0" smtClean="0"/>
              <a:t>You can access Windows Help by clicking Help and Support on the Start menu. </a:t>
            </a:r>
          </a:p>
        </p:txBody>
      </p:sp>
      <p:sp>
        <p:nvSpPr>
          <p:cNvPr id="23557"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3A344EB1-7539-4EC3-B65C-005E167CAC81}" type="slidenum">
              <a:rPr lang="en-US" sz="2600" b="1">
                <a:solidFill>
                  <a:schemeClr val="bg1"/>
                </a:solidFill>
              </a:rPr>
              <a:pPr/>
              <a:t>20</a:t>
            </a:fld>
            <a:endParaRPr lang="en-US" sz="2600" b="1" dirty="0">
              <a:solidFill>
                <a:schemeClr val="bg1"/>
              </a:solidFill>
            </a:endParaRPr>
          </a:p>
        </p:txBody>
      </p:sp>
      <p:pic>
        <p:nvPicPr>
          <p:cNvPr id="5122" name="Picture 2"/>
          <p:cNvPicPr>
            <a:picLocks noChangeAspect="1" noChangeArrowheads="1"/>
          </p:cNvPicPr>
          <p:nvPr/>
        </p:nvPicPr>
        <p:blipFill>
          <a:blip r:embed="rId3" cstate="print"/>
          <a:srcRect/>
          <a:stretch>
            <a:fillRect/>
          </a:stretch>
        </p:blipFill>
        <p:spPr bwMode="auto">
          <a:xfrm>
            <a:off x="2362200" y="3276600"/>
            <a:ext cx="2362200" cy="2964329"/>
          </a:xfrm>
          <a:prstGeom prst="rect">
            <a:avLst/>
          </a:prstGeom>
          <a:noFill/>
          <a:ln w="9525">
            <a:noFill/>
            <a:miter lim="800000"/>
            <a:headEnd/>
            <a:tailEnd/>
          </a:ln>
        </p:spPr>
      </p:pic>
      <p:sp>
        <p:nvSpPr>
          <p:cNvPr id="8" name="Rectangle 7"/>
          <p:cNvSpPr/>
          <p:nvPr/>
        </p:nvSpPr>
        <p:spPr>
          <a:xfrm>
            <a:off x="4800600" y="5715000"/>
            <a:ext cx="1728358" cy="523220"/>
          </a:xfrm>
          <a:prstGeom prst="rect">
            <a:avLst/>
          </a:prstGeom>
        </p:spPr>
        <p:txBody>
          <a:bodyPr wrap="none">
            <a:spAutoFit/>
          </a:bodyPr>
          <a:lstStyle/>
          <a:p>
            <a:r>
              <a:rPr lang="en-US" sz="1400" dirty="0" smtClean="0"/>
              <a:t>Windows Help and </a:t>
            </a:r>
          </a:p>
          <a:p>
            <a:r>
              <a:rPr lang="en-US" sz="1400" dirty="0" smtClean="0"/>
              <a:t>Support window</a:t>
            </a:r>
            <a:endParaRPr lang="en-US" sz="1400"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3"/>
          <p:cNvSpPr>
            <a:spLocks noGrp="1" noChangeArrowheads="1"/>
          </p:cNvSpPr>
          <p:nvPr>
            <p:ph type="sldNum" sz="quarter" idx="10"/>
          </p:nvPr>
        </p:nvSpPr>
        <p:spPr>
          <a:noFill/>
        </p:spPr>
        <p:txBody>
          <a:bodyPr/>
          <a:lstStyle/>
          <a:p>
            <a:fld id="{4D059463-CAB4-412C-9C0A-E6BEBD24D357}" type="slidenum">
              <a:rPr lang="en-US" smtClean="0"/>
              <a:pPr/>
              <a:t>21</a:t>
            </a:fld>
            <a:endParaRPr lang="en-US" dirty="0" smtClean="0"/>
          </a:p>
        </p:txBody>
      </p:sp>
      <p:sp>
        <p:nvSpPr>
          <p:cNvPr id="2560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EBAFB979-94DD-4BCB-8037-8094083FF979}" type="slidenum">
              <a:rPr lang="en-US" sz="2600" b="1">
                <a:solidFill>
                  <a:schemeClr val="bg1"/>
                </a:solidFill>
              </a:rPr>
              <a:pPr/>
              <a:t>21</a:t>
            </a:fld>
            <a:endParaRPr lang="en-US" sz="2600" b="1" dirty="0">
              <a:solidFill>
                <a:schemeClr val="bg1"/>
              </a:solidFill>
            </a:endParaRPr>
          </a:p>
        </p:txBody>
      </p:sp>
      <p:sp>
        <p:nvSpPr>
          <p:cNvPr id="25603" name="Title 1"/>
          <p:cNvSpPr>
            <a:spLocks noGrp="1"/>
          </p:cNvSpPr>
          <p:nvPr>
            <p:ph type="title"/>
          </p:nvPr>
        </p:nvSpPr>
        <p:spPr>
          <a:xfrm>
            <a:off x="762000" y="762000"/>
            <a:ext cx="8153400" cy="1143000"/>
          </a:xfrm>
        </p:spPr>
        <p:txBody>
          <a:bodyPr/>
          <a:lstStyle/>
          <a:p>
            <a:r>
              <a:rPr lang="en-US" dirty="0" smtClean="0"/>
              <a:t>Managing Your Computer</a:t>
            </a:r>
          </a:p>
        </p:txBody>
      </p:sp>
      <p:sp>
        <p:nvSpPr>
          <p:cNvPr id="25604"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89DED729-070D-4F1B-95D7-32DB0854F7E1}" type="slidenum">
              <a:rPr lang="en-US" sz="2600" b="1">
                <a:solidFill>
                  <a:schemeClr val="bg1"/>
                </a:solidFill>
              </a:rPr>
              <a:pPr/>
              <a:t>21</a:t>
            </a:fld>
            <a:endParaRPr lang="en-US" sz="2600" b="1" dirty="0">
              <a:solidFill>
                <a:schemeClr val="bg1"/>
              </a:solidFill>
            </a:endParaRPr>
          </a:p>
        </p:txBody>
      </p:sp>
      <p:sp>
        <p:nvSpPr>
          <p:cNvPr id="10" name="Rectangle 7"/>
          <p:cNvSpPr txBox="1">
            <a:spLocks noChangeArrowheads="1"/>
          </p:cNvSpPr>
          <p:nvPr/>
        </p:nvSpPr>
        <p:spPr bwMode="auto">
          <a:xfrm>
            <a:off x="838200" y="2362200"/>
            <a:ext cx="7693025"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buClr>
                <a:schemeClr val="tx1"/>
              </a:buClr>
              <a:buSzPct val="75000"/>
              <a:buFont typeface="Wingdings" pitchFamily="2" charset="2"/>
              <a:buChar char="l"/>
            </a:pPr>
            <a:r>
              <a:rPr lang="en-US" sz="2800" dirty="0" smtClean="0"/>
              <a:t>Windows provides Disk Cleanup, a utility that deletes temporary files created when you surf the Web, watch videos, edit files, or perform other actions.</a:t>
            </a:r>
          </a:p>
          <a:p>
            <a:pPr marL="342900" lvl="0" indent="-342900" eaLnBrk="0" hangingPunct="0">
              <a:spcBef>
                <a:spcPct val="20000"/>
              </a:spcBef>
              <a:buClr>
                <a:schemeClr val="tx1"/>
              </a:buClr>
              <a:buSzPct val="75000"/>
              <a:buFont typeface="Wingdings" pitchFamily="2" charset="2"/>
              <a:buChar char="l"/>
            </a:pPr>
            <a:r>
              <a:rPr lang="en-US" sz="2800" dirty="0" smtClean="0"/>
              <a:t> The </a:t>
            </a:r>
            <a:r>
              <a:rPr lang="en-US" sz="2800" b="1" dirty="0" smtClean="0"/>
              <a:t>Action Center </a:t>
            </a:r>
            <a:r>
              <a:rPr lang="en-US" sz="2800" dirty="0" smtClean="0"/>
              <a:t>provides important messages about critical security and maintenance components on your computer, such as the firewall, antivirus protection, and spyware protection.</a:t>
            </a:r>
            <a:endParaRPr lang="en-US" sz="2800"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3"/>
          <p:cNvSpPr>
            <a:spLocks noGrp="1" noChangeArrowheads="1"/>
          </p:cNvSpPr>
          <p:nvPr>
            <p:ph type="sldNum" sz="quarter" idx="10"/>
          </p:nvPr>
        </p:nvSpPr>
        <p:spPr>
          <a:noFill/>
        </p:spPr>
        <p:txBody>
          <a:bodyPr/>
          <a:lstStyle/>
          <a:p>
            <a:fld id="{46347838-409C-4CC9-B7EB-11B29370A80F}" type="slidenum">
              <a:rPr lang="en-US" smtClean="0"/>
              <a:pPr/>
              <a:t>22</a:t>
            </a:fld>
            <a:endParaRPr lang="en-US" dirty="0" smtClean="0"/>
          </a:p>
        </p:txBody>
      </p:sp>
      <p:sp>
        <p:nvSpPr>
          <p:cNvPr id="45058"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B6EBE8-77DC-44A2-9AA0-4BD6268A5E52}" type="slidenum">
              <a:rPr lang="en-US" sz="2600" b="1">
                <a:solidFill>
                  <a:schemeClr val="bg1"/>
                </a:solidFill>
              </a:rPr>
              <a:pPr/>
              <a:t>22</a:t>
            </a:fld>
            <a:endParaRPr lang="en-US" sz="2600" b="1" dirty="0">
              <a:solidFill>
                <a:schemeClr val="bg1"/>
              </a:solidFill>
            </a:endParaRPr>
          </a:p>
        </p:txBody>
      </p:sp>
      <p:sp>
        <p:nvSpPr>
          <p:cNvPr id="45059" name="Title 1"/>
          <p:cNvSpPr>
            <a:spLocks noGrp="1"/>
          </p:cNvSpPr>
          <p:nvPr>
            <p:ph type="title"/>
          </p:nvPr>
        </p:nvSpPr>
        <p:spPr/>
        <p:txBody>
          <a:bodyPr/>
          <a:lstStyle/>
          <a:p>
            <a:pPr eaLnBrk="1" hangingPunct="1"/>
            <a:r>
              <a:rPr lang="en-US" dirty="0" smtClean="0"/>
              <a:t>Summary</a:t>
            </a:r>
          </a:p>
        </p:txBody>
      </p:sp>
      <p:sp>
        <p:nvSpPr>
          <p:cNvPr id="45060" name="Content Placeholder 2"/>
          <p:cNvSpPr>
            <a:spLocks noGrp="1"/>
          </p:cNvSpPr>
          <p:nvPr>
            <p:ph idx="1"/>
          </p:nvPr>
        </p:nvSpPr>
        <p:spPr>
          <a:xfrm>
            <a:off x="838200" y="2362200"/>
            <a:ext cx="7848600" cy="4114799"/>
          </a:xfrm>
        </p:spPr>
        <p:txBody>
          <a:bodyPr/>
          <a:lstStyle/>
          <a:p>
            <a:pPr eaLnBrk="1" hangingPunct="1">
              <a:spcBef>
                <a:spcPts val="300"/>
              </a:spcBef>
              <a:buFont typeface="Wingdings" pitchFamily="2" charset="2"/>
              <a:buNone/>
            </a:pPr>
            <a:r>
              <a:rPr lang="en-US" sz="2200" dirty="0" smtClean="0"/>
              <a:t>In this lesson, you learned:</a:t>
            </a:r>
          </a:p>
          <a:p>
            <a:r>
              <a:rPr lang="en-US" sz="2400" dirty="0" smtClean="0"/>
              <a:t>Starting Windows brings up the desktop, and possibly a prompt to enter a password depending on your settings. Several different versions of Windows 7 are available. </a:t>
            </a:r>
          </a:p>
          <a:p>
            <a:r>
              <a:rPr lang="en-US" sz="2400" dirty="0" smtClean="0"/>
              <a:t>A pointing device, such as a mouse, trackball, touch pad, or pointing stick, is a device you use to interact with and navigate your computer. You can use a touch screen to interact with the computer.</a:t>
            </a:r>
          </a:p>
          <a:p>
            <a:endParaRPr lang="en-US" sz="2200" dirty="0" smtClean="0"/>
          </a:p>
        </p:txBody>
      </p:sp>
      <p:sp>
        <p:nvSpPr>
          <p:cNvPr id="45061"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0161F166-B890-4A99-AAC8-00D1071B0725}" type="slidenum">
              <a:rPr lang="en-US" sz="2600" b="1">
                <a:solidFill>
                  <a:schemeClr val="bg1"/>
                </a:solidFill>
              </a:rPr>
              <a:pPr/>
              <a:t>22</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3"/>
          <p:cNvSpPr>
            <a:spLocks noGrp="1" noChangeArrowheads="1"/>
          </p:cNvSpPr>
          <p:nvPr>
            <p:ph type="sldNum" sz="quarter" idx="10"/>
          </p:nvPr>
        </p:nvSpPr>
        <p:spPr>
          <a:noFill/>
        </p:spPr>
        <p:txBody>
          <a:bodyPr/>
          <a:lstStyle/>
          <a:p>
            <a:fld id="{FDC3746C-8506-46DB-8D77-E54FE36FC55F}" type="slidenum">
              <a:rPr lang="en-US" smtClean="0"/>
              <a:pPr/>
              <a:t>23</a:t>
            </a:fld>
            <a:endParaRPr lang="en-US" dirty="0" smtClean="0"/>
          </a:p>
        </p:txBody>
      </p:sp>
      <p:sp>
        <p:nvSpPr>
          <p:cNvPr id="460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9E1D06E5-1A4D-4E7D-8945-DFF507080BC2}" type="slidenum">
              <a:rPr lang="en-US" sz="2600" b="1">
                <a:solidFill>
                  <a:schemeClr val="bg1"/>
                </a:solidFill>
              </a:rPr>
              <a:pPr/>
              <a:t>23</a:t>
            </a:fld>
            <a:endParaRPr lang="en-US" sz="2600" b="1" dirty="0">
              <a:solidFill>
                <a:schemeClr val="bg1"/>
              </a:solidFill>
            </a:endParaRPr>
          </a:p>
        </p:txBody>
      </p:sp>
      <p:sp>
        <p:nvSpPr>
          <p:cNvPr id="46083" name="Title 1"/>
          <p:cNvSpPr>
            <a:spLocks noGrp="1"/>
          </p:cNvSpPr>
          <p:nvPr>
            <p:ph type="title"/>
          </p:nvPr>
        </p:nvSpPr>
        <p:spPr/>
        <p:txBody>
          <a:bodyPr/>
          <a:lstStyle/>
          <a:p>
            <a:pPr eaLnBrk="1" hangingPunct="1"/>
            <a:r>
              <a:rPr lang="en-US" dirty="0" smtClean="0"/>
              <a:t>Summary (continued)</a:t>
            </a:r>
          </a:p>
        </p:txBody>
      </p:sp>
      <p:sp>
        <p:nvSpPr>
          <p:cNvPr id="46084" name="Content Placeholder 2"/>
          <p:cNvSpPr>
            <a:spLocks noGrp="1"/>
          </p:cNvSpPr>
          <p:nvPr>
            <p:ph idx="1"/>
          </p:nvPr>
        </p:nvSpPr>
        <p:spPr>
          <a:xfrm>
            <a:off x="838200" y="2362200"/>
            <a:ext cx="7696200" cy="3724275"/>
          </a:xfrm>
        </p:spPr>
        <p:txBody>
          <a:bodyPr/>
          <a:lstStyle/>
          <a:p>
            <a:r>
              <a:rPr lang="en-US" sz="2400" dirty="0" smtClean="0"/>
              <a:t>The desktop is the main work area, and contains access to Windows elements such as files, folders, and programs, all of which are represented by icons. The main features of the desktop are the Start button, Recycle Bin, desktop theme, taskbar, notification area, and gadgets.</a:t>
            </a:r>
          </a:p>
        </p:txBody>
      </p:sp>
      <p:sp>
        <p:nvSpPr>
          <p:cNvPr id="46085"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B21E974-40B4-49EB-8863-AC9E50041896}" type="slidenum">
              <a:rPr lang="en-US" sz="2600" b="1">
                <a:solidFill>
                  <a:schemeClr val="bg1"/>
                </a:solidFill>
              </a:rPr>
              <a:pPr/>
              <a:t>23</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3"/>
          <p:cNvSpPr>
            <a:spLocks noGrp="1" noChangeArrowheads="1"/>
          </p:cNvSpPr>
          <p:nvPr>
            <p:ph type="sldNum" sz="quarter" idx="10"/>
          </p:nvPr>
        </p:nvSpPr>
        <p:spPr>
          <a:noFill/>
        </p:spPr>
        <p:txBody>
          <a:bodyPr/>
          <a:lstStyle/>
          <a:p>
            <a:fld id="{B569F874-E4FC-49EE-A351-20C9C9413B32}" type="slidenum">
              <a:rPr lang="en-US" smtClean="0"/>
              <a:pPr/>
              <a:t>24</a:t>
            </a:fld>
            <a:endParaRPr lang="en-US" dirty="0" smtClean="0"/>
          </a:p>
        </p:txBody>
      </p:sp>
      <p:sp>
        <p:nvSpPr>
          <p:cNvPr id="471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F2D528CA-5943-4844-85C9-C1057CEDD581}" type="slidenum">
              <a:rPr lang="en-US" sz="2600" b="1">
                <a:solidFill>
                  <a:schemeClr val="bg1"/>
                </a:solidFill>
              </a:rPr>
              <a:pPr/>
              <a:t>24</a:t>
            </a:fld>
            <a:endParaRPr lang="en-US" sz="2600" b="1" dirty="0">
              <a:solidFill>
                <a:schemeClr val="bg1"/>
              </a:solidFill>
            </a:endParaRPr>
          </a:p>
        </p:txBody>
      </p:sp>
      <p:sp>
        <p:nvSpPr>
          <p:cNvPr id="47107" name="Title 1"/>
          <p:cNvSpPr>
            <a:spLocks noGrp="1"/>
          </p:cNvSpPr>
          <p:nvPr>
            <p:ph type="title"/>
          </p:nvPr>
        </p:nvSpPr>
        <p:spPr/>
        <p:txBody>
          <a:bodyPr/>
          <a:lstStyle/>
          <a:p>
            <a:pPr eaLnBrk="1" hangingPunct="1"/>
            <a:r>
              <a:rPr lang="en-US" dirty="0" smtClean="0"/>
              <a:t>Summary (continued)</a:t>
            </a:r>
          </a:p>
        </p:txBody>
      </p:sp>
      <p:sp>
        <p:nvSpPr>
          <p:cNvPr id="47108" name="Content Placeholder 2"/>
          <p:cNvSpPr>
            <a:spLocks noGrp="1"/>
          </p:cNvSpPr>
          <p:nvPr>
            <p:ph idx="1"/>
          </p:nvPr>
        </p:nvSpPr>
        <p:spPr>
          <a:xfrm>
            <a:off x="838200" y="2362200"/>
            <a:ext cx="7693025" cy="3724275"/>
          </a:xfrm>
        </p:spPr>
        <p:txBody>
          <a:bodyPr/>
          <a:lstStyle/>
          <a:p>
            <a:r>
              <a:rPr lang="en-US" sz="2400" dirty="0" smtClean="0"/>
              <a:t>Windows contains toolbars, controls, or links for a specific function. You can switch between open windows, open different folders by clicking folders in a path on the Address bar, and using the Navigation pane to open and organize folders.</a:t>
            </a:r>
          </a:p>
        </p:txBody>
      </p:sp>
      <p:sp>
        <p:nvSpPr>
          <p:cNvPr id="47109" name="Slide Number Placeholder 3"/>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C6A232F6-EBC3-41E4-AA4E-77D830A30A31}" type="slidenum">
              <a:rPr lang="en-US" sz="2600" b="1">
                <a:solidFill>
                  <a:schemeClr val="bg1"/>
                </a:solidFill>
              </a:rPr>
              <a:pPr/>
              <a:t>24</a:t>
            </a:fld>
            <a:endParaRPr lang="en-US" sz="2600" b="1" dirty="0">
              <a:solidFill>
                <a:schemeClr val="bg1"/>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(continued)</a:t>
            </a:r>
            <a:endParaRPr lang="en-US" dirty="0"/>
          </a:p>
        </p:txBody>
      </p:sp>
      <p:sp>
        <p:nvSpPr>
          <p:cNvPr id="3" name="Content Placeholder 2"/>
          <p:cNvSpPr>
            <a:spLocks noGrp="1"/>
          </p:cNvSpPr>
          <p:nvPr>
            <p:ph idx="1"/>
          </p:nvPr>
        </p:nvSpPr>
        <p:spPr>
          <a:xfrm>
            <a:off x="838200" y="2362200"/>
            <a:ext cx="7924800" cy="3724275"/>
          </a:xfrm>
        </p:spPr>
        <p:txBody>
          <a:bodyPr/>
          <a:lstStyle/>
          <a:p>
            <a:r>
              <a:rPr lang="en-US" sz="2400" dirty="0" smtClean="0"/>
              <a:t>Windows can be moved, resized, opened, and closed. If you are unable to display all the contents of a window as it is currently sized, scroll bars appear to allow you to move to the part of the window that you want to view. Windows can be maximized to fill the screen or minimized to appear as a button on the taskbar. You can use toolbars and menus in windows to perform tasks or actions, and input information in dialog boxes. The Control Panel contains searchable links for configuring Windows settings.</a:t>
            </a:r>
            <a:endParaRPr lang="en-US"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25</a:t>
            </a:fld>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(continued)</a:t>
            </a:r>
            <a:endParaRPr lang="en-US" dirty="0"/>
          </a:p>
        </p:txBody>
      </p:sp>
      <p:sp>
        <p:nvSpPr>
          <p:cNvPr id="3" name="Content Placeholder 2"/>
          <p:cNvSpPr>
            <a:spLocks noGrp="1"/>
          </p:cNvSpPr>
          <p:nvPr>
            <p:ph idx="1"/>
          </p:nvPr>
        </p:nvSpPr>
        <p:spPr/>
        <p:txBody>
          <a:bodyPr/>
          <a:lstStyle/>
          <a:p>
            <a:r>
              <a:rPr lang="en-US" sz="2400" dirty="0" smtClean="0"/>
              <a:t>Windows provides several default library folders for storing and organizing files on your computer and for viewing similar files, sharing files, or accessing frequently used files.</a:t>
            </a:r>
          </a:p>
          <a:p>
            <a:r>
              <a:rPr lang="en-US" sz="2400" dirty="0" smtClean="0"/>
              <a:t>The Recycle Bin stores files you have deleted from your computer. You can restore deleted files that are placed in the Recycle Bin or delete them permanently from your computer.</a:t>
            </a:r>
            <a:endParaRPr lang="en-US" sz="2200"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26</a:t>
            </a:fld>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(continued)</a:t>
            </a:r>
            <a:endParaRPr lang="en-US" dirty="0"/>
          </a:p>
        </p:txBody>
      </p:sp>
      <p:sp>
        <p:nvSpPr>
          <p:cNvPr id="3" name="Content Placeholder 2"/>
          <p:cNvSpPr>
            <a:spLocks noGrp="1"/>
          </p:cNvSpPr>
          <p:nvPr>
            <p:ph idx="1"/>
          </p:nvPr>
        </p:nvSpPr>
        <p:spPr/>
        <p:txBody>
          <a:bodyPr/>
          <a:lstStyle/>
          <a:p>
            <a:r>
              <a:rPr lang="en-US" sz="2400" dirty="0" smtClean="0"/>
              <a:t>The Windows Help and Support window provides additional information about the many features of Windows. You can access the Help program from Start menu or from any Windows program. </a:t>
            </a:r>
          </a:p>
          <a:p>
            <a:r>
              <a:rPr lang="en-US" sz="2400" dirty="0" smtClean="0"/>
              <a:t>Windows provides several utilities you can use to clean up unnecessary files on your computer and check your computer’s security settings.</a:t>
            </a:r>
            <a:endParaRPr lang="en-US" sz="2200"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27</a:t>
            </a:fld>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3"/>
          <p:cNvSpPr>
            <a:spLocks noGrp="1" noChangeArrowheads="1"/>
          </p:cNvSpPr>
          <p:nvPr>
            <p:ph type="sldNum" sz="quarter" idx="10"/>
          </p:nvPr>
        </p:nvSpPr>
        <p:spPr>
          <a:noFill/>
        </p:spPr>
        <p:txBody>
          <a:bodyPr/>
          <a:lstStyle/>
          <a:p>
            <a:fld id="{3769EB59-9793-4B47-8BE4-4A8B6681B855}" type="slidenum">
              <a:rPr lang="en-US" smtClean="0"/>
              <a:pPr/>
              <a:t>3</a:t>
            </a:fld>
            <a:endParaRPr lang="en-US" dirty="0" smtClean="0"/>
          </a:p>
        </p:txBody>
      </p:sp>
      <p:sp>
        <p:nvSpPr>
          <p:cNvPr id="18434"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091B3FC7-AE07-49A7-8866-40A3DCAD554D}" type="slidenum">
              <a:rPr lang="en-US" sz="2600" b="1">
                <a:solidFill>
                  <a:schemeClr val="bg1"/>
                </a:solidFill>
              </a:rPr>
              <a:pPr/>
              <a:t>3</a:t>
            </a:fld>
            <a:endParaRPr lang="en-US" sz="2600" b="1" dirty="0">
              <a:solidFill>
                <a:schemeClr val="bg1"/>
              </a:solidFill>
            </a:endParaRPr>
          </a:p>
        </p:txBody>
      </p:sp>
      <p:sp>
        <p:nvSpPr>
          <p:cNvPr id="18435"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DED19086-1667-4B58-8A85-0400463DC0CE}" type="slidenum">
              <a:rPr lang="en-US" sz="2600" b="1">
                <a:solidFill>
                  <a:schemeClr val="bg1"/>
                </a:solidFill>
              </a:rPr>
              <a:pPr/>
              <a:t>3</a:t>
            </a:fld>
            <a:endParaRPr lang="en-US" sz="2600" b="1" dirty="0">
              <a:solidFill>
                <a:schemeClr val="bg1"/>
              </a:solidFill>
            </a:endParaRPr>
          </a:p>
        </p:txBody>
      </p:sp>
      <p:sp>
        <p:nvSpPr>
          <p:cNvPr id="18436" name="AutoShape 2"/>
          <p:cNvSpPr>
            <a:spLocks noGrp="1" noChangeArrowheads="1"/>
          </p:cNvSpPr>
          <p:nvPr>
            <p:ph type="title"/>
          </p:nvPr>
        </p:nvSpPr>
        <p:spPr/>
        <p:txBody>
          <a:bodyPr/>
          <a:lstStyle/>
          <a:p>
            <a:pPr eaLnBrk="1" hangingPunct="1"/>
            <a:r>
              <a:rPr lang="en-US" dirty="0" smtClean="0"/>
              <a:t>Objectives (continued)</a:t>
            </a:r>
          </a:p>
        </p:txBody>
      </p:sp>
      <p:sp>
        <p:nvSpPr>
          <p:cNvPr id="18437" name="Rectangle 3"/>
          <p:cNvSpPr>
            <a:spLocks noGrp="1" noChangeArrowheads="1"/>
          </p:cNvSpPr>
          <p:nvPr>
            <p:ph type="body" idx="1"/>
          </p:nvPr>
        </p:nvSpPr>
        <p:spPr/>
        <p:txBody>
          <a:bodyPr/>
          <a:lstStyle/>
          <a:p>
            <a:r>
              <a:rPr lang="en-US" dirty="0" smtClean="0"/>
              <a:t>Manage files and folders.</a:t>
            </a:r>
          </a:p>
          <a:p>
            <a:r>
              <a:rPr lang="en-US" dirty="0" smtClean="0"/>
              <a:t>Delete files using the Recycle Bin.</a:t>
            </a:r>
          </a:p>
          <a:p>
            <a:r>
              <a:rPr lang="en-US" dirty="0" smtClean="0"/>
              <a:t>Use Windows Help.</a:t>
            </a:r>
          </a:p>
          <a:p>
            <a:r>
              <a:rPr lang="en-US" dirty="0" smtClean="0"/>
              <a:t>Manage your computer.</a:t>
            </a:r>
            <a:endParaRPr 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3"/>
          <p:cNvSpPr>
            <a:spLocks noGrp="1" noChangeArrowheads="1"/>
          </p:cNvSpPr>
          <p:nvPr>
            <p:ph type="sldNum" sz="quarter" idx="10"/>
          </p:nvPr>
        </p:nvSpPr>
        <p:spPr>
          <a:noFill/>
        </p:spPr>
        <p:txBody>
          <a:bodyPr/>
          <a:lstStyle/>
          <a:p>
            <a:fld id="{85A9ED91-E44E-43B6-83E5-9CBE21A193A1}" type="slidenum">
              <a:rPr lang="en-US" smtClean="0"/>
              <a:pPr/>
              <a:t>4</a:t>
            </a:fld>
            <a:endParaRPr lang="en-US" dirty="0" smtClean="0"/>
          </a:p>
        </p:txBody>
      </p:sp>
      <p:sp>
        <p:nvSpPr>
          <p:cNvPr id="204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5E4295C-6A7A-4F8A-900C-5083E3DEE8A0}" type="slidenum">
              <a:rPr lang="en-US" sz="2600" b="1">
                <a:solidFill>
                  <a:schemeClr val="bg1"/>
                </a:solidFill>
              </a:rPr>
              <a:pPr/>
              <a:t>4</a:t>
            </a:fld>
            <a:endParaRPr lang="en-US" sz="2600" b="1" dirty="0">
              <a:solidFill>
                <a:schemeClr val="bg1"/>
              </a:solidFill>
            </a:endParaRPr>
          </a:p>
        </p:txBody>
      </p:sp>
      <p:sp>
        <p:nvSpPr>
          <p:cNvPr id="20483"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210148C-BE59-462F-9197-79A8B0853633}" type="slidenum">
              <a:rPr lang="en-US" sz="2600" b="1">
                <a:solidFill>
                  <a:schemeClr val="bg1"/>
                </a:solidFill>
              </a:rPr>
              <a:pPr/>
              <a:t>4</a:t>
            </a:fld>
            <a:endParaRPr lang="en-US" sz="2600" b="1" dirty="0">
              <a:solidFill>
                <a:schemeClr val="bg1"/>
              </a:solidFill>
            </a:endParaRPr>
          </a:p>
        </p:txBody>
      </p:sp>
      <p:sp>
        <p:nvSpPr>
          <p:cNvPr id="20484" name="AutoShape 2"/>
          <p:cNvSpPr>
            <a:spLocks noGrp="1" noChangeArrowheads="1"/>
          </p:cNvSpPr>
          <p:nvPr>
            <p:ph type="title"/>
          </p:nvPr>
        </p:nvSpPr>
        <p:spPr/>
        <p:txBody>
          <a:bodyPr/>
          <a:lstStyle/>
          <a:p>
            <a:pPr eaLnBrk="1" hangingPunct="1"/>
            <a:r>
              <a:rPr lang="en-US" dirty="0" smtClean="0"/>
              <a:t>Vocabulary</a:t>
            </a:r>
          </a:p>
        </p:txBody>
      </p:sp>
      <p:sp>
        <p:nvSpPr>
          <p:cNvPr id="20485" name="Rectangle 3"/>
          <p:cNvSpPr>
            <a:spLocks noGrp="1" noChangeArrowheads="1"/>
          </p:cNvSpPr>
          <p:nvPr>
            <p:ph type="body" sz="half" idx="1"/>
          </p:nvPr>
        </p:nvSpPr>
        <p:spPr>
          <a:xfrm>
            <a:off x="838200" y="2362200"/>
            <a:ext cx="3810000" cy="3886200"/>
          </a:xfrm>
        </p:spPr>
        <p:txBody>
          <a:bodyPr/>
          <a:lstStyle/>
          <a:p>
            <a:r>
              <a:rPr lang="en-US" sz="2400" dirty="0" smtClean="0"/>
              <a:t>Action Center</a:t>
            </a:r>
          </a:p>
          <a:p>
            <a:r>
              <a:rPr lang="en-US" sz="2400" dirty="0" smtClean="0"/>
              <a:t>Address bar</a:t>
            </a:r>
          </a:p>
          <a:p>
            <a:r>
              <a:rPr lang="en-US" sz="2400" dirty="0" smtClean="0"/>
              <a:t>Close button</a:t>
            </a:r>
          </a:p>
          <a:p>
            <a:r>
              <a:rPr lang="en-US" sz="2400" dirty="0" smtClean="0"/>
              <a:t>Computer folder</a:t>
            </a:r>
          </a:p>
          <a:p>
            <a:r>
              <a:rPr lang="en-US" sz="2400" dirty="0" smtClean="0"/>
              <a:t>Control Panel</a:t>
            </a:r>
          </a:p>
          <a:p>
            <a:r>
              <a:rPr lang="en-US" sz="2400" dirty="0" smtClean="0"/>
              <a:t>desktop</a:t>
            </a:r>
          </a:p>
          <a:p>
            <a:r>
              <a:rPr lang="en-US" sz="2400" dirty="0" smtClean="0"/>
              <a:t>Explorer window</a:t>
            </a:r>
          </a:p>
        </p:txBody>
      </p:sp>
      <p:sp>
        <p:nvSpPr>
          <p:cNvPr id="20486" name="Rectangle 4"/>
          <p:cNvSpPr>
            <a:spLocks noGrp="1" noChangeArrowheads="1"/>
          </p:cNvSpPr>
          <p:nvPr>
            <p:ph type="body" sz="half" idx="2"/>
          </p:nvPr>
        </p:nvSpPr>
        <p:spPr>
          <a:xfrm>
            <a:off x="4800599" y="2362200"/>
            <a:ext cx="3730625" cy="3962400"/>
          </a:xfrm>
        </p:spPr>
        <p:txBody>
          <a:bodyPr/>
          <a:lstStyle/>
          <a:p>
            <a:r>
              <a:rPr lang="en-US" sz="2400" dirty="0" smtClean="0"/>
              <a:t>Favorites</a:t>
            </a:r>
          </a:p>
          <a:p>
            <a:r>
              <a:rPr lang="en-US" sz="2400" dirty="0" smtClean="0"/>
              <a:t>jump list</a:t>
            </a:r>
          </a:p>
          <a:p>
            <a:r>
              <a:rPr lang="en-US" sz="2400" dirty="0" smtClean="0"/>
              <a:t>Libraries</a:t>
            </a:r>
          </a:p>
          <a:p>
            <a:r>
              <a:rPr lang="en-US" sz="2400" dirty="0" smtClean="0"/>
              <a:t>Notification area</a:t>
            </a:r>
          </a:p>
          <a:p>
            <a:r>
              <a:rPr lang="en-US" sz="2400" dirty="0" smtClean="0"/>
              <a:t>operating system</a:t>
            </a:r>
          </a:p>
          <a:p>
            <a:r>
              <a:rPr lang="en-US" sz="2400" dirty="0" smtClean="0"/>
              <a:t>pin</a:t>
            </a:r>
          </a:p>
          <a:p>
            <a:r>
              <a:rPr lang="en-US" sz="2400" dirty="0" smtClean="0"/>
              <a:t>pointer</a:t>
            </a:r>
            <a:endParaRPr lang="en-US" sz="24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3"/>
          <p:cNvSpPr>
            <a:spLocks noGrp="1" noChangeArrowheads="1"/>
          </p:cNvSpPr>
          <p:nvPr>
            <p:ph type="sldNum" sz="quarter" idx="10"/>
          </p:nvPr>
        </p:nvSpPr>
        <p:spPr>
          <a:noFill/>
        </p:spPr>
        <p:txBody>
          <a:bodyPr/>
          <a:lstStyle/>
          <a:p>
            <a:fld id="{85A9ED91-E44E-43B6-83E5-9CBE21A193A1}" type="slidenum">
              <a:rPr lang="en-US" smtClean="0"/>
              <a:pPr/>
              <a:t>5</a:t>
            </a:fld>
            <a:endParaRPr lang="en-US" dirty="0" smtClean="0"/>
          </a:p>
        </p:txBody>
      </p:sp>
      <p:sp>
        <p:nvSpPr>
          <p:cNvPr id="20482"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45E4295C-6A7A-4F8A-900C-5083E3DEE8A0}" type="slidenum">
              <a:rPr lang="en-US" sz="2600" b="1">
                <a:solidFill>
                  <a:schemeClr val="bg1"/>
                </a:solidFill>
              </a:rPr>
              <a:pPr/>
              <a:t>5</a:t>
            </a:fld>
            <a:endParaRPr lang="en-US" sz="2600" b="1" dirty="0">
              <a:solidFill>
                <a:schemeClr val="bg1"/>
              </a:solidFill>
            </a:endParaRPr>
          </a:p>
        </p:txBody>
      </p:sp>
      <p:sp>
        <p:nvSpPr>
          <p:cNvPr id="20483" name="Slide Number Placeholder 6"/>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210148C-BE59-462F-9197-79A8B0853633}" type="slidenum">
              <a:rPr lang="en-US" sz="2600" b="1">
                <a:solidFill>
                  <a:schemeClr val="bg1"/>
                </a:solidFill>
              </a:rPr>
              <a:pPr/>
              <a:t>5</a:t>
            </a:fld>
            <a:endParaRPr lang="en-US" sz="2600" b="1" dirty="0">
              <a:solidFill>
                <a:schemeClr val="bg1"/>
              </a:solidFill>
            </a:endParaRPr>
          </a:p>
        </p:txBody>
      </p:sp>
      <p:sp>
        <p:nvSpPr>
          <p:cNvPr id="20484" name="AutoShape 2"/>
          <p:cNvSpPr>
            <a:spLocks noGrp="1" noChangeArrowheads="1"/>
          </p:cNvSpPr>
          <p:nvPr>
            <p:ph type="title"/>
          </p:nvPr>
        </p:nvSpPr>
        <p:spPr/>
        <p:txBody>
          <a:bodyPr/>
          <a:lstStyle/>
          <a:p>
            <a:pPr eaLnBrk="1" hangingPunct="1"/>
            <a:r>
              <a:rPr lang="en-US" dirty="0" smtClean="0"/>
              <a:t>Vocabulary (continued)</a:t>
            </a:r>
          </a:p>
        </p:txBody>
      </p:sp>
      <p:sp>
        <p:nvSpPr>
          <p:cNvPr id="20485" name="Rectangle 3"/>
          <p:cNvSpPr>
            <a:spLocks noGrp="1" noChangeArrowheads="1"/>
          </p:cNvSpPr>
          <p:nvPr>
            <p:ph type="body" sz="half" idx="1"/>
          </p:nvPr>
        </p:nvSpPr>
        <p:spPr>
          <a:xfrm>
            <a:off x="838200" y="2362200"/>
            <a:ext cx="3810000" cy="3886200"/>
          </a:xfrm>
        </p:spPr>
        <p:txBody>
          <a:bodyPr/>
          <a:lstStyle/>
          <a:p>
            <a:r>
              <a:rPr lang="en-US" sz="2400" dirty="0" smtClean="0"/>
              <a:t>pointing device</a:t>
            </a:r>
          </a:p>
          <a:p>
            <a:r>
              <a:rPr lang="en-US" sz="2400" dirty="0" smtClean="0"/>
              <a:t>Recycle Bin</a:t>
            </a:r>
          </a:p>
          <a:p>
            <a:r>
              <a:rPr lang="en-US" sz="2400" dirty="0" smtClean="0"/>
              <a:t>Start button</a:t>
            </a:r>
          </a:p>
          <a:p>
            <a:r>
              <a:rPr lang="en-US" sz="2400" dirty="0" smtClean="0"/>
              <a:t>taskbar</a:t>
            </a:r>
          </a:p>
          <a:p>
            <a:r>
              <a:rPr lang="en-US" sz="2400" dirty="0" smtClean="0"/>
              <a:t>window</a:t>
            </a:r>
          </a:p>
          <a:p>
            <a:r>
              <a:rPr lang="en-US" sz="2400" dirty="0" smtClean="0"/>
              <a:t>Windows Aero</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6</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6</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6</a:t>
            </a:fld>
            <a:endParaRPr lang="en-US" sz="2600" b="1" dirty="0">
              <a:solidFill>
                <a:schemeClr val="bg1"/>
              </a:solidFill>
            </a:endParaRPr>
          </a:p>
        </p:txBody>
      </p:sp>
      <p:sp>
        <p:nvSpPr>
          <p:cNvPr id="21508" name="AutoShape 2"/>
          <p:cNvSpPr>
            <a:spLocks noGrp="1" noChangeArrowheads="1"/>
          </p:cNvSpPr>
          <p:nvPr>
            <p:ph type="title"/>
          </p:nvPr>
        </p:nvSpPr>
        <p:spPr>
          <a:xfrm>
            <a:off x="762000" y="762000"/>
            <a:ext cx="8382000" cy="1143000"/>
          </a:xfrm>
        </p:spPr>
        <p:txBody>
          <a:bodyPr/>
          <a:lstStyle/>
          <a:p>
            <a:pPr eaLnBrk="1" hangingPunct="1"/>
            <a:r>
              <a:rPr lang="en-US" dirty="0" smtClean="0"/>
              <a:t>Starting Windows</a:t>
            </a:r>
          </a:p>
        </p:txBody>
      </p:sp>
      <p:sp>
        <p:nvSpPr>
          <p:cNvPr id="21509" name="Rectangle 3"/>
          <p:cNvSpPr>
            <a:spLocks noGrp="1" noChangeArrowheads="1"/>
          </p:cNvSpPr>
          <p:nvPr>
            <p:ph type="body" idx="1"/>
          </p:nvPr>
        </p:nvSpPr>
        <p:spPr>
          <a:xfrm>
            <a:off x="838200" y="2362200"/>
            <a:ext cx="7693025" cy="3962400"/>
          </a:xfrm>
        </p:spPr>
        <p:txBody>
          <a:bodyPr/>
          <a:lstStyle/>
          <a:p>
            <a:r>
              <a:rPr lang="en-US" dirty="0" smtClean="0"/>
              <a:t>Windows 7 is an </a:t>
            </a:r>
            <a:r>
              <a:rPr lang="en-US" b="1" dirty="0" smtClean="0"/>
              <a:t>operating system </a:t>
            </a:r>
            <a:r>
              <a:rPr lang="en-US" dirty="0" smtClean="0"/>
              <a:t>that controls basic computer operations.</a:t>
            </a:r>
          </a:p>
          <a:p>
            <a:r>
              <a:rPr lang="en-US" dirty="0" smtClean="0"/>
              <a:t>If Windows is already installed, it should start automatically when you turn on the computer.</a:t>
            </a:r>
          </a:p>
          <a:p>
            <a:r>
              <a:rPr lang="en-US" dirty="0" smtClean="0"/>
              <a:t>Most Windows 7 editions </a:t>
            </a:r>
            <a:r>
              <a:rPr lang="en-US" dirty="0" smtClean="0"/>
              <a:t>support </a:t>
            </a:r>
            <a:r>
              <a:rPr lang="en-US" b="1" dirty="0" smtClean="0"/>
              <a:t>Windows </a:t>
            </a:r>
            <a:r>
              <a:rPr lang="en-US" b="1" dirty="0" smtClean="0"/>
              <a:t>Aero</a:t>
            </a:r>
            <a:r>
              <a:rPr lang="en-US" dirty="0" smtClean="0"/>
              <a:t>, a graphic interface feature that gives a translucent quality to windows.</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7</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7</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7</a:t>
            </a:fld>
            <a:endParaRPr lang="en-US" sz="2600" b="1" dirty="0">
              <a:solidFill>
                <a:schemeClr val="bg1"/>
              </a:solidFill>
            </a:endParaRPr>
          </a:p>
        </p:txBody>
      </p:sp>
      <p:sp>
        <p:nvSpPr>
          <p:cNvPr id="21508" name="AutoShape 2"/>
          <p:cNvSpPr>
            <a:spLocks noGrp="1" noChangeArrowheads="1"/>
          </p:cNvSpPr>
          <p:nvPr>
            <p:ph type="title"/>
          </p:nvPr>
        </p:nvSpPr>
        <p:spPr>
          <a:xfrm>
            <a:off x="762000" y="762000"/>
            <a:ext cx="8382000" cy="1143000"/>
          </a:xfrm>
        </p:spPr>
        <p:txBody>
          <a:bodyPr/>
          <a:lstStyle/>
          <a:p>
            <a:pPr eaLnBrk="1" hangingPunct="1"/>
            <a:r>
              <a:rPr lang="en-US" dirty="0" smtClean="0"/>
              <a:t>Using a Pointing Device</a:t>
            </a:r>
          </a:p>
        </p:txBody>
      </p:sp>
      <p:sp>
        <p:nvSpPr>
          <p:cNvPr id="21509" name="Rectangle 3"/>
          <p:cNvSpPr>
            <a:spLocks noGrp="1" noChangeArrowheads="1"/>
          </p:cNvSpPr>
          <p:nvPr>
            <p:ph type="body" idx="1"/>
          </p:nvPr>
        </p:nvSpPr>
        <p:spPr>
          <a:xfrm>
            <a:off x="838200" y="2362200"/>
            <a:ext cx="7693025" cy="3962400"/>
          </a:xfrm>
        </p:spPr>
        <p:txBody>
          <a:bodyPr/>
          <a:lstStyle/>
          <a:p>
            <a:r>
              <a:rPr lang="en-US" dirty="0" smtClean="0"/>
              <a:t>A </a:t>
            </a:r>
            <a:r>
              <a:rPr lang="en-US" b="1" dirty="0" smtClean="0"/>
              <a:t>pointing device </a:t>
            </a:r>
            <a:r>
              <a:rPr lang="en-US" dirty="0" smtClean="0"/>
              <a:t>allows you to interact and communicate with your computer. </a:t>
            </a:r>
          </a:p>
          <a:p>
            <a:r>
              <a:rPr lang="en-US" dirty="0" smtClean="0"/>
              <a:t>A pointing device can be a mouse, trackball, touch pad or screen, pointing stick, digital pen, or even a joystick. </a:t>
            </a:r>
          </a:p>
          <a:p>
            <a:r>
              <a:rPr lang="en-US" dirty="0" smtClean="0"/>
              <a:t>The </a:t>
            </a:r>
            <a:r>
              <a:rPr lang="en-US" b="1" dirty="0" smtClean="0"/>
              <a:t>pointer</a:t>
            </a:r>
            <a:r>
              <a:rPr lang="en-US" dirty="0" smtClean="0"/>
              <a:t>, which appears as an arrow on the screen, indicates the position of the pointing device.</a:t>
            </a:r>
            <a:endParaRPr 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 Pointing </a:t>
            </a:r>
            <a:r>
              <a:rPr lang="en-US" dirty="0" smtClean="0"/>
              <a:t>Device (continued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Common pointing device actions</a:t>
            </a:r>
            <a:endParaRPr lang="en-US" dirty="0"/>
          </a:p>
        </p:txBody>
      </p:sp>
      <p:sp>
        <p:nvSpPr>
          <p:cNvPr id="4" name="Slide Number Placeholder 3"/>
          <p:cNvSpPr>
            <a:spLocks noGrp="1"/>
          </p:cNvSpPr>
          <p:nvPr>
            <p:ph type="sldNum" sz="quarter" idx="10"/>
          </p:nvPr>
        </p:nvSpPr>
        <p:spPr/>
        <p:txBody>
          <a:bodyPr/>
          <a:lstStyle/>
          <a:p>
            <a:pPr>
              <a:defRPr/>
            </a:pPr>
            <a:fld id="{169357B5-0756-4F1C-8CE0-A38FD7FF2699}" type="slidenum">
              <a:rPr lang="en-US" smtClean="0"/>
              <a:pPr>
                <a:defRPr/>
              </a:pPr>
              <a:t>8</a:t>
            </a:fld>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066800" y="3048000"/>
            <a:ext cx="7564146" cy="2983292"/>
          </a:xfrm>
          <a:prstGeom prst="rect">
            <a:avLst/>
          </a:prstGeom>
          <a:noFill/>
          <a:ln w="9525">
            <a:noFill/>
            <a:miter lim="800000"/>
            <a:headEnd/>
            <a:tailEnd/>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3"/>
          <p:cNvSpPr>
            <a:spLocks noGrp="1" noChangeArrowheads="1"/>
          </p:cNvSpPr>
          <p:nvPr>
            <p:ph type="sldNum" sz="quarter" idx="10"/>
          </p:nvPr>
        </p:nvSpPr>
        <p:spPr>
          <a:noFill/>
        </p:spPr>
        <p:txBody>
          <a:bodyPr/>
          <a:lstStyle/>
          <a:p>
            <a:fld id="{A698578E-FDB1-4372-AD30-2E5C40FDD34F}" type="slidenum">
              <a:rPr lang="en-US" smtClean="0"/>
              <a:pPr/>
              <a:t>9</a:t>
            </a:fld>
            <a:endParaRPr lang="en-US" dirty="0" smtClean="0"/>
          </a:p>
        </p:txBody>
      </p:sp>
      <p:sp>
        <p:nvSpPr>
          <p:cNvPr id="21506" name="Rectangle 13"/>
          <p:cNvSpPr txBox="1">
            <a:spLocks noGrp="1" noChangeArrowheads="1"/>
          </p:cNvSpPr>
          <p:nvPr/>
        </p:nvSpPr>
        <p:spPr bwMode="auto">
          <a:xfrm>
            <a:off x="84138" y="6242050"/>
            <a:ext cx="587375" cy="488950"/>
          </a:xfrm>
          <a:prstGeom prst="rect">
            <a:avLst/>
          </a:prstGeom>
          <a:noFill/>
          <a:ln w="9525">
            <a:noFill/>
            <a:miter lim="800000"/>
            <a:headEnd/>
            <a:tailEnd/>
          </a:ln>
        </p:spPr>
        <p:txBody>
          <a:bodyPr anchor="b" anchorCtr="1"/>
          <a:lstStyle/>
          <a:p>
            <a:fld id="{5737C02A-06E1-45C7-BAA2-11B624447972}" type="slidenum">
              <a:rPr lang="en-US" sz="2600" b="1">
                <a:solidFill>
                  <a:schemeClr val="bg1"/>
                </a:solidFill>
              </a:rPr>
              <a:pPr/>
              <a:t>9</a:t>
            </a:fld>
            <a:endParaRPr lang="en-US" sz="2600" b="1" dirty="0">
              <a:solidFill>
                <a:schemeClr val="bg1"/>
              </a:solidFill>
            </a:endParaRPr>
          </a:p>
        </p:txBody>
      </p:sp>
      <p:sp>
        <p:nvSpPr>
          <p:cNvPr id="21507" name="Slide Number Placeholder 5"/>
          <p:cNvSpPr txBox="1">
            <a:spLocks noGrp="1"/>
          </p:cNvSpPr>
          <p:nvPr/>
        </p:nvSpPr>
        <p:spPr bwMode="auto">
          <a:xfrm>
            <a:off x="84138" y="6242050"/>
            <a:ext cx="587375" cy="488950"/>
          </a:xfrm>
          <a:prstGeom prst="rect">
            <a:avLst/>
          </a:prstGeom>
          <a:noFill/>
          <a:ln w="9525">
            <a:noFill/>
            <a:miter lim="800000"/>
            <a:headEnd/>
            <a:tailEnd/>
          </a:ln>
        </p:spPr>
        <p:txBody>
          <a:bodyPr anchor="b" anchorCtr="1"/>
          <a:lstStyle/>
          <a:p>
            <a:fld id="{E8C6EF71-21AF-470D-9168-B659540BE69C}" type="slidenum">
              <a:rPr lang="en-US" sz="2600" b="1">
                <a:solidFill>
                  <a:schemeClr val="bg1"/>
                </a:solidFill>
              </a:rPr>
              <a:pPr/>
              <a:t>9</a:t>
            </a:fld>
            <a:endParaRPr lang="en-US" sz="2600" b="1" dirty="0">
              <a:solidFill>
                <a:schemeClr val="bg1"/>
              </a:solidFill>
            </a:endParaRPr>
          </a:p>
        </p:txBody>
      </p:sp>
      <p:sp>
        <p:nvSpPr>
          <p:cNvPr id="21508" name="AutoShape 2"/>
          <p:cNvSpPr>
            <a:spLocks noGrp="1" noChangeArrowheads="1"/>
          </p:cNvSpPr>
          <p:nvPr>
            <p:ph type="title"/>
          </p:nvPr>
        </p:nvSpPr>
        <p:spPr>
          <a:xfrm>
            <a:off x="762000" y="762000"/>
            <a:ext cx="8382000" cy="1143000"/>
          </a:xfrm>
        </p:spPr>
        <p:txBody>
          <a:bodyPr/>
          <a:lstStyle/>
          <a:p>
            <a:pPr eaLnBrk="1" hangingPunct="1"/>
            <a:r>
              <a:rPr lang="en-US" dirty="0" smtClean="0"/>
              <a:t>Understanding the Desktop</a:t>
            </a:r>
          </a:p>
        </p:txBody>
      </p:sp>
      <p:sp>
        <p:nvSpPr>
          <p:cNvPr id="21509" name="Rectangle 3"/>
          <p:cNvSpPr>
            <a:spLocks noGrp="1" noChangeArrowheads="1"/>
          </p:cNvSpPr>
          <p:nvPr>
            <p:ph type="body" idx="1"/>
          </p:nvPr>
        </p:nvSpPr>
        <p:spPr>
          <a:xfrm>
            <a:off x="838200" y="2362200"/>
            <a:ext cx="7693025" cy="3962400"/>
          </a:xfrm>
        </p:spPr>
        <p:txBody>
          <a:bodyPr/>
          <a:lstStyle/>
          <a:p>
            <a:r>
              <a:rPr lang="en-US" dirty="0" smtClean="0"/>
              <a:t>Files and folders, directories that contain files or other folders, are displayed in a small framed work area known as a </a:t>
            </a:r>
            <a:r>
              <a:rPr lang="en-US" b="1" dirty="0" smtClean="0"/>
              <a:t>window</a:t>
            </a:r>
            <a:r>
              <a:rPr lang="en-US" dirty="0" smtClean="0"/>
              <a:t>. </a:t>
            </a:r>
          </a:p>
          <a:p>
            <a:r>
              <a:rPr lang="en-US" dirty="0" smtClean="0"/>
              <a:t>The </a:t>
            </a:r>
            <a:r>
              <a:rPr lang="en-US" b="1" dirty="0" smtClean="0"/>
              <a:t>desktop</a:t>
            </a:r>
            <a:r>
              <a:rPr lang="en-US" dirty="0" smtClean="0"/>
              <a:t> is the main work area in Windows. It contains Windows program elements, other programs, and files.</a:t>
            </a:r>
          </a:p>
          <a:p>
            <a:r>
              <a:rPr lang="en-US" dirty="0" smtClean="0"/>
              <a:t>The </a:t>
            </a:r>
            <a:r>
              <a:rPr lang="en-US" b="1" dirty="0" smtClean="0"/>
              <a:t>taskbar</a:t>
            </a:r>
            <a:r>
              <a:rPr lang="en-US" dirty="0" smtClean="0"/>
              <a:t> appears at the bottom of the screen and displays program icons.</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Capsules">
  <a:themeElements>
    <a:clrScheme name="Pasewark Office 2010 Intro">
      <a:dk1>
        <a:srgbClr val="003366"/>
      </a:dk1>
      <a:lt1>
        <a:srgbClr val="FFFFFF"/>
      </a:lt1>
      <a:dk2>
        <a:srgbClr val="006060"/>
      </a:dk2>
      <a:lt2>
        <a:srgbClr val="666699"/>
      </a:lt2>
      <a:accent1>
        <a:srgbClr val="006060"/>
      </a:accent1>
      <a:accent2>
        <a:srgbClr val="339933"/>
      </a:accent2>
      <a:accent3>
        <a:srgbClr val="FFFFFF"/>
      </a:accent3>
      <a:accent4>
        <a:srgbClr val="009900"/>
      </a:accent4>
      <a:accent5>
        <a:srgbClr val="AACACA"/>
      </a:accent5>
      <a:accent6>
        <a:srgbClr val="009900"/>
      </a:accent6>
      <a:hlink>
        <a:srgbClr val="2B92FF"/>
      </a:hlink>
      <a:folHlink>
        <a:srgbClr val="CC99FF"/>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
      <a:clrScheme name="Capsules 9">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0">
        <a:dk1>
          <a:srgbClr val="003366"/>
        </a:dk1>
        <a:lt1>
          <a:srgbClr val="FFFFFF"/>
        </a:lt1>
        <a:dk2>
          <a:srgbClr val="006666"/>
        </a:dk2>
        <a:lt2>
          <a:srgbClr val="666699"/>
        </a:lt2>
        <a:accent1>
          <a:srgbClr val="009999"/>
        </a:accent1>
        <a:accent2>
          <a:srgbClr val="99CC99"/>
        </a:accent2>
        <a:accent3>
          <a:srgbClr val="FFFFFF"/>
        </a:accent3>
        <a:accent4>
          <a:srgbClr val="002A56"/>
        </a:accent4>
        <a:accent5>
          <a:srgbClr val="AACACA"/>
        </a:accent5>
        <a:accent6>
          <a:srgbClr val="8AB9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
      <a:clrScheme name="Capsules 11">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12">
        <a:dk1>
          <a:srgbClr val="003366"/>
        </a:dk1>
        <a:lt1>
          <a:srgbClr val="FFFFFF"/>
        </a:lt1>
        <a:dk2>
          <a:srgbClr val="006666"/>
        </a:dk2>
        <a:lt2>
          <a:srgbClr val="666699"/>
        </a:lt2>
        <a:accent1>
          <a:srgbClr val="33CCCC"/>
        </a:accent1>
        <a:accent2>
          <a:srgbClr val="009999"/>
        </a:accent2>
        <a:accent3>
          <a:srgbClr val="FFFFFF"/>
        </a:accent3>
        <a:accent4>
          <a:srgbClr val="002A56"/>
        </a:accent4>
        <a:accent5>
          <a:srgbClr val="ADE2E2"/>
        </a:accent5>
        <a:accent6>
          <a:srgbClr val="008A8A"/>
        </a:accent6>
        <a:hlink>
          <a:srgbClr val="00CC66"/>
        </a:hlink>
        <a:folHlink>
          <a:srgbClr val="CC99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Capsules</Template>
  <TotalTime>6546</TotalTime>
  <Words>1307</Words>
  <Application>Microsoft Office PowerPoint</Application>
  <PresentationFormat>On-screen Show (4:3)</PresentationFormat>
  <Paragraphs>184</Paragraphs>
  <Slides>27</Slides>
  <Notes>9</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Capsules</vt:lpstr>
      <vt:lpstr>Microsoft Windows 7 Basics </vt:lpstr>
      <vt:lpstr>Objectives</vt:lpstr>
      <vt:lpstr>Objectives (continued)</vt:lpstr>
      <vt:lpstr>Vocabulary</vt:lpstr>
      <vt:lpstr>Vocabulary (continued)</vt:lpstr>
      <vt:lpstr>Starting Windows</vt:lpstr>
      <vt:lpstr>Using a Pointing Device</vt:lpstr>
      <vt:lpstr>Using a Pointing Device (continued)</vt:lpstr>
      <vt:lpstr>Understanding the Desktop</vt:lpstr>
      <vt:lpstr>Understanding the Desktop (continued)</vt:lpstr>
      <vt:lpstr>Navigating in Windows</vt:lpstr>
      <vt:lpstr>Navigating in Windows (continued)</vt:lpstr>
      <vt:lpstr>Navigating in Windows (continued)</vt:lpstr>
      <vt:lpstr>Using Windows</vt:lpstr>
      <vt:lpstr>Using Windows (continued)</vt:lpstr>
      <vt:lpstr>Using Windows (continued)</vt:lpstr>
      <vt:lpstr>Using Windows (continued)</vt:lpstr>
      <vt:lpstr>Managing Files and Folders</vt:lpstr>
      <vt:lpstr>Deleting Files Using the Recycle Bin</vt:lpstr>
      <vt:lpstr>Using Windows Help</vt:lpstr>
      <vt:lpstr>Managing Your Computer</vt:lpstr>
      <vt:lpstr>Summary</vt:lpstr>
      <vt:lpstr>Summary (continued)</vt:lpstr>
      <vt:lpstr>Summary (continued)</vt:lpstr>
      <vt:lpstr>Summary (continued)</vt:lpstr>
      <vt:lpstr>Summary (continued)</vt:lpstr>
      <vt:lpstr>Summary (continued)</vt:lpstr>
    </vt:vector>
  </TitlesOfParts>
  <Company>Course Technology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Windows 7 Basics</dc:title>
  <dc:creator/>
  <cp:lastModifiedBy>Amanda Lyons</cp:lastModifiedBy>
  <cp:revision>203</cp:revision>
  <dcterms:created xsi:type="dcterms:W3CDTF">2001-06-11T01:47:29Z</dcterms:created>
  <dcterms:modified xsi:type="dcterms:W3CDTF">2010-08-12T20:24:31Z</dcterms:modified>
</cp:coreProperties>
</file>