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2" r:id="rId6"/>
    <p:sldId id="261" r:id="rId7"/>
    <p:sldId id="259" r:id="rId8"/>
    <p:sldId id="266" r:id="rId9"/>
    <p:sldId id="267" r:id="rId10"/>
    <p:sldId id="289" r:id="rId11"/>
    <p:sldId id="268" r:id="rId12"/>
    <p:sldId id="269" r:id="rId13"/>
    <p:sldId id="263"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94" r:id="rId27"/>
    <p:sldId id="295" r:id="rId28"/>
    <p:sldId id="296" r:id="rId29"/>
    <p:sldId id="284" r:id="rId30"/>
    <p:sldId id="283" r:id="rId31"/>
    <p:sldId id="285" r:id="rId32"/>
    <p:sldId id="286" r:id="rId33"/>
    <p:sldId id="287" r:id="rId34"/>
    <p:sldId id="315" r:id="rId35"/>
    <p:sldId id="292" r:id="rId36"/>
    <p:sldId id="293" r:id="rId37"/>
    <p:sldId id="290" r:id="rId38"/>
    <p:sldId id="291" r:id="rId39"/>
    <p:sldId id="297" r:id="rId40"/>
    <p:sldId id="298" r:id="rId41"/>
    <p:sldId id="299" r:id="rId42"/>
    <p:sldId id="300" r:id="rId43"/>
    <p:sldId id="301" r:id="rId44"/>
    <p:sldId id="302" r:id="rId45"/>
    <p:sldId id="303" r:id="rId46"/>
    <p:sldId id="308" r:id="rId47"/>
    <p:sldId id="304" r:id="rId48"/>
    <p:sldId id="307" r:id="rId49"/>
    <p:sldId id="305" r:id="rId50"/>
    <p:sldId id="306" r:id="rId51"/>
    <p:sldId id="309" r:id="rId52"/>
    <p:sldId id="310" r:id="rId53"/>
    <p:sldId id="311" r:id="rId54"/>
    <p:sldId id="312" r:id="rId55"/>
    <p:sldId id="313" r:id="rId56"/>
    <p:sldId id="314"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8E53123-644C-470E-8C5C-D8AC29762131}" type="datetimeFigureOut">
              <a:rPr lang="en-US" smtClean="0"/>
              <a:t>11-Jun-25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12400E6-2E56-431F-9499-30E70ACBF249}"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E53123-644C-470E-8C5C-D8AC29762131}" type="datetimeFigureOut">
              <a:rPr lang="en-US" smtClean="0"/>
              <a:t>11-Jun-25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2400E6-2E56-431F-9499-30E70ACBF249}"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312400E6-2E56-431F-9499-30E70ACBF249}"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E53123-644C-470E-8C5C-D8AC29762131}" type="datetimeFigureOut">
              <a:rPr lang="en-US" smtClean="0"/>
              <a:t>11-Jun-25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8E53123-644C-470E-8C5C-D8AC29762131}" type="datetimeFigureOut">
              <a:rPr lang="en-US" smtClean="0"/>
              <a:t>11-Jun-25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312400E6-2E56-431F-9499-30E70ACBF249}"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A8E53123-644C-470E-8C5C-D8AC29762131}" type="datetimeFigureOut">
              <a:rPr lang="en-US" smtClean="0"/>
              <a:t>11-Jun-25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12400E6-2E56-431F-9499-30E70ACBF249}"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A8E53123-644C-470E-8C5C-D8AC29762131}" type="datetimeFigureOut">
              <a:rPr lang="en-US" smtClean="0"/>
              <a:t>11-Jun-25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2400E6-2E56-431F-9499-30E70ACBF249}"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8E53123-644C-470E-8C5C-D8AC29762131}" type="datetimeFigureOut">
              <a:rPr lang="en-US" smtClean="0"/>
              <a:t>11-Jun-25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312400E6-2E56-431F-9499-30E70ACBF249}"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E53123-644C-470E-8C5C-D8AC29762131}" type="datetimeFigureOut">
              <a:rPr lang="en-US" smtClean="0"/>
              <a:t>11-Jun-25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312400E6-2E56-431F-9499-30E70ACBF24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8E53123-644C-470E-8C5C-D8AC29762131}" type="datetimeFigureOut">
              <a:rPr lang="en-US" smtClean="0"/>
              <a:t>11-Jun-25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12400E6-2E56-431F-9499-30E70ACBF24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12400E6-2E56-431F-9499-30E70ACBF249}"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A8E53123-644C-470E-8C5C-D8AC29762131}" type="datetimeFigureOut">
              <a:rPr lang="en-US" smtClean="0"/>
              <a:t>11-Jun-25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312400E6-2E56-431F-9499-30E70ACBF249}"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A8E53123-644C-470E-8C5C-D8AC29762131}" type="datetimeFigureOut">
              <a:rPr lang="en-US" smtClean="0"/>
              <a:t>11-Jun-25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A8E53123-644C-470E-8C5C-D8AC29762131}" type="datetimeFigureOut">
              <a:rPr lang="en-US" smtClean="0"/>
              <a:t>11-Jun-25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12400E6-2E56-431F-9499-30E70ACBF249}"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819400"/>
            <a:ext cx="8534400" cy="762000"/>
          </a:xfrm>
        </p:spPr>
        <p:txBody>
          <a:bodyPr anchor="ctr">
            <a:normAutofit/>
          </a:bodyPr>
          <a:lstStyle/>
          <a:p>
            <a:r>
              <a:rPr lang="en-US" sz="4000" dirty="0" smtClean="0"/>
              <a:t>Basic concepts of OS</a:t>
            </a:r>
            <a:endParaRPr lang="en-US" sz="4000" dirty="0"/>
          </a:p>
        </p:txBody>
      </p:sp>
      <p:sp>
        <p:nvSpPr>
          <p:cNvPr id="2" name="Title 1"/>
          <p:cNvSpPr>
            <a:spLocks noGrp="1"/>
          </p:cNvSpPr>
          <p:nvPr>
            <p:ph type="ctrTitle"/>
          </p:nvPr>
        </p:nvSpPr>
        <p:spPr>
          <a:xfrm>
            <a:off x="685800" y="381000"/>
            <a:ext cx="7772400" cy="1143000"/>
          </a:xfrm>
        </p:spPr>
        <p:txBody>
          <a:bodyPr anchor="ctr"/>
          <a:lstStyle/>
          <a:p>
            <a:r>
              <a:rPr lang="en-US" b="1" dirty="0" smtClean="0"/>
              <a:t>Operating System</a:t>
            </a:r>
            <a:endParaRPr lang="en-US" b="1" dirty="0"/>
          </a:p>
        </p:txBody>
      </p:sp>
      <p:pic>
        <p:nvPicPr>
          <p:cNvPr id="4" name="Picture 3"/>
          <p:cNvPicPr>
            <a:picLocks noChangeAspect="1"/>
          </p:cNvPicPr>
          <p:nvPr/>
        </p:nvPicPr>
        <p:blipFill rotWithShape="1">
          <a:blip r:embed="rId2"/>
          <a:srcRect t="11111" b="10774"/>
          <a:stretch/>
        </p:blipFill>
        <p:spPr>
          <a:xfrm>
            <a:off x="2514600" y="3886200"/>
            <a:ext cx="4114800" cy="2209800"/>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State the different types of Output </a:t>
            </a:r>
            <a:r>
              <a:rPr lang="en-US" b="1" dirty="0" smtClean="0"/>
              <a:t>Devices</a:t>
            </a:r>
            <a:endParaRPr lang="en-US" dirty="0"/>
          </a:p>
        </p:txBody>
      </p:sp>
      <p:pic>
        <p:nvPicPr>
          <p:cNvPr id="5" name="Picture 4"/>
          <p:cNvPicPr>
            <a:picLocks noChangeAspect="1"/>
          </p:cNvPicPr>
          <p:nvPr/>
        </p:nvPicPr>
        <p:blipFill rotWithShape="1">
          <a:blip r:embed="rId2"/>
          <a:srcRect l="3540"/>
          <a:stretch/>
        </p:blipFill>
        <p:spPr>
          <a:xfrm>
            <a:off x="2057400" y="1371600"/>
            <a:ext cx="4994148" cy="5017057"/>
          </a:xfrm>
          <a:prstGeom prst="rect">
            <a:avLst/>
          </a:prstGeom>
        </p:spPr>
      </p:pic>
    </p:spTree>
    <p:extLst>
      <p:ext uri="{BB962C8B-B14F-4D97-AF65-F5344CB8AC3E}">
        <p14:creationId xmlns:p14="http://schemas.microsoft.com/office/powerpoint/2010/main" val="1824358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chor="ctr">
            <a:normAutofit/>
          </a:bodyPr>
          <a:lstStyle/>
          <a:p>
            <a:r>
              <a:rPr lang="en-US" b="1" dirty="0" smtClean="0"/>
              <a:t>Definition of CPU</a:t>
            </a:r>
            <a:endParaRPr lang="en-US" b="1" dirty="0"/>
          </a:p>
        </p:txBody>
      </p:sp>
      <p:sp>
        <p:nvSpPr>
          <p:cNvPr id="3" name="Content Placeholder 2"/>
          <p:cNvSpPr>
            <a:spLocks noGrp="1"/>
          </p:cNvSpPr>
          <p:nvPr>
            <p:ph sz="quarter" idx="1"/>
          </p:nvPr>
        </p:nvSpPr>
        <p:spPr>
          <a:xfrm>
            <a:off x="301752" y="1527048"/>
            <a:ext cx="8503920" cy="4797552"/>
          </a:xfrm>
        </p:spPr>
        <p:txBody>
          <a:bodyPr>
            <a:normAutofit fontScale="92500" lnSpcReduction="10000"/>
          </a:bodyPr>
          <a:lstStyle/>
          <a:p>
            <a:pPr algn="just"/>
            <a:r>
              <a:rPr lang="en-US" sz="2200" dirty="0"/>
              <a:t>A Central Processing Unit is also called a </a:t>
            </a:r>
            <a:r>
              <a:rPr lang="en-US" sz="2200" b="1" dirty="0"/>
              <a:t>processor</a:t>
            </a:r>
            <a:r>
              <a:rPr lang="en-US" sz="2200" dirty="0"/>
              <a:t>, </a:t>
            </a:r>
            <a:r>
              <a:rPr lang="en-US" sz="2200" b="1" dirty="0"/>
              <a:t>central processor</a:t>
            </a:r>
            <a:r>
              <a:rPr lang="en-US" sz="2200" dirty="0"/>
              <a:t>, or </a:t>
            </a:r>
            <a:r>
              <a:rPr lang="en-US" sz="2200" b="1" dirty="0"/>
              <a:t>microprocessor</a:t>
            </a:r>
            <a:r>
              <a:rPr lang="en-US" sz="2200" dirty="0"/>
              <a:t>. It carries out all the important functions of a computer. </a:t>
            </a:r>
            <a:endParaRPr lang="en-US" sz="2200" dirty="0" smtClean="0"/>
          </a:p>
          <a:p>
            <a:pPr algn="just"/>
            <a:endParaRPr lang="en-US" sz="2200" dirty="0" smtClean="0"/>
          </a:p>
          <a:p>
            <a:pPr algn="just"/>
            <a:r>
              <a:rPr lang="en-US" sz="2200" dirty="0" smtClean="0"/>
              <a:t>It </a:t>
            </a:r>
            <a:r>
              <a:rPr lang="en-US" sz="2200" dirty="0"/>
              <a:t>receives instructions from both the hardware and active software and produces output accordingly. </a:t>
            </a:r>
            <a:endParaRPr lang="en-US" sz="2200" dirty="0" smtClean="0"/>
          </a:p>
          <a:p>
            <a:pPr algn="just"/>
            <a:endParaRPr lang="en-US" sz="2200" dirty="0" smtClean="0"/>
          </a:p>
          <a:p>
            <a:pPr algn="just"/>
            <a:r>
              <a:rPr lang="en-US" sz="2200" dirty="0" smtClean="0"/>
              <a:t>It </a:t>
            </a:r>
            <a:r>
              <a:rPr lang="en-US" sz="2200" dirty="0"/>
              <a:t>stores all important programs like operating systems and application software. </a:t>
            </a:r>
            <a:endParaRPr lang="en-US" sz="2200" dirty="0" smtClean="0"/>
          </a:p>
          <a:p>
            <a:pPr algn="just"/>
            <a:endParaRPr lang="en-US" sz="2200" dirty="0" smtClean="0"/>
          </a:p>
          <a:p>
            <a:pPr algn="just"/>
            <a:r>
              <a:rPr lang="en-US" sz="2200" dirty="0" smtClean="0"/>
              <a:t>CPU </a:t>
            </a:r>
            <a:r>
              <a:rPr lang="en-US" sz="2200" dirty="0"/>
              <a:t>also helps Input and output devices to communicate with each other. </a:t>
            </a:r>
            <a:endParaRPr lang="en-US" sz="2200" dirty="0" smtClean="0"/>
          </a:p>
          <a:p>
            <a:pPr algn="just"/>
            <a:endParaRPr lang="en-US" sz="2200" dirty="0" smtClean="0"/>
          </a:p>
          <a:p>
            <a:pPr algn="just"/>
            <a:r>
              <a:rPr lang="en-US" sz="2200" dirty="0" smtClean="0"/>
              <a:t>Owing </a:t>
            </a:r>
            <a:r>
              <a:rPr lang="en-US" sz="2200" dirty="0"/>
              <a:t>to these features of CPU, it is often referred to as the brain of the computer.</a:t>
            </a:r>
            <a:endParaRPr lang="en-US" sz="2000" b="1" dirty="0" smtClean="0">
              <a:solidFill>
                <a:srgbClr val="C00000"/>
              </a:solidFill>
            </a:endParaRPr>
          </a:p>
        </p:txBody>
      </p:sp>
    </p:spTree>
    <p:extLst>
      <p:ext uri="{BB962C8B-B14F-4D97-AF65-F5344CB8AC3E}">
        <p14:creationId xmlns:p14="http://schemas.microsoft.com/office/powerpoint/2010/main" val="1301174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chor="ctr">
            <a:normAutofit/>
          </a:bodyPr>
          <a:lstStyle/>
          <a:p>
            <a:r>
              <a:rPr lang="en-US" b="1" dirty="0" smtClean="0"/>
              <a:t>Definition of CPU</a:t>
            </a:r>
            <a:endParaRPr lang="en-US" b="1" dirty="0"/>
          </a:p>
        </p:txBody>
      </p:sp>
      <p:sp>
        <p:nvSpPr>
          <p:cNvPr id="3" name="Content Placeholder 2"/>
          <p:cNvSpPr>
            <a:spLocks noGrp="1"/>
          </p:cNvSpPr>
          <p:nvPr>
            <p:ph type="body" sz="half" idx="4294967295"/>
          </p:nvPr>
        </p:nvSpPr>
        <p:spPr>
          <a:xfrm>
            <a:off x="381000" y="1447800"/>
            <a:ext cx="8458200" cy="2438400"/>
          </a:xfrm>
        </p:spPr>
        <p:txBody>
          <a:bodyPr>
            <a:normAutofit/>
          </a:bodyPr>
          <a:lstStyle/>
          <a:p>
            <a:pPr algn="just"/>
            <a:r>
              <a:rPr lang="en-US" sz="2000" dirty="0" smtClean="0"/>
              <a:t>A CPU has three components –</a:t>
            </a:r>
          </a:p>
          <a:p>
            <a:pPr marL="617220" lvl="1" indent="-342900" algn="just">
              <a:buFont typeface="+mj-lt"/>
              <a:buAutoNum type="arabicPeriod"/>
            </a:pPr>
            <a:r>
              <a:rPr lang="en-US" sz="2000" dirty="0">
                <a:solidFill>
                  <a:schemeClr val="bg2">
                    <a:lumMod val="50000"/>
                  </a:schemeClr>
                </a:solidFill>
              </a:rPr>
              <a:t>ALU (Arithmetic Logic Unit)</a:t>
            </a:r>
          </a:p>
          <a:p>
            <a:pPr marL="617220" lvl="1" indent="-342900" algn="just">
              <a:buFont typeface="+mj-lt"/>
              <a:buAutoNum type="arabicPeriod"/>
            </a:pPr>
            <a:r>
              <a:rPr lang="en-US" sz="2000" dirty="0">
                <a:solidFill>
                  <a:schemeClr val="bg2">
                    <a:lumMod val="50000"/>
                  </a:schemeClr>
                </a:solidFill>
              </a:rPr>
              <a:t>Control Unit</a:t>
            </a:r>
          </a:p>
          <a:p>
            <a:pPr marL="617220" lvl="1" indent="-342900" algn="just">
              <a:buFont typeface="+mj-lt"/>
              <a:buAutoNum type="arabicPeriod"/>
            </a:pPr>
            <a:r>
              <a:rPr lang="en-US" sz="2000" dirty="0">
                <a:solidFill>
                  <a:schemeClr val="bg2">
                    <a:lumMod val="50000"/>
                  </a:schemeClr>
                </a:solidFill>
              </a:rPr>
              <a:t>Memory or Storage Unit</a:t>
            </a:r>
          </a:p>
          <a:p>
            <a:pPr marL="617220" lvl="1" indent="-342900" algn="just">
              <a:buFont typeface="+mj-lt"/>
              <a:buAutoNum type="arabicPeriod"/>
            </a:pPr>
            <a:endParaRPr lang="en-US" sz="1800" dirty="0" smtClean="0"/>
          </a:p>
        </p:txBody>
      </p:sp>
      <p:pic>
        <p:nvPicPr>
          <p:cNvPr id="5" name="Picture 4" descr="block-diagram-of-computer.jpg"/>
          <p:cNvPicPr>
            <a:picLocks noChangeAspect="1"/>
          </p:cNvPicPr>
          <p:nvPr/>
        </p:nvPicPr>
        <p:blipFill>
          <a:blip r:embed="rId2"/>
          <a:srcRect b="15039"/>
          <a:stretch>
            <a:fillRect/>
          </a:stretch>
        </p:blipFill>
        <p:spPr>
          <a:xfrm>
            <a:off x="1295400" y="2971800"/>
            <a:ext cx="6411290" cy="3276600"/>
          </a:xfrm>
          <a:prstGeom prst="rect">
            <a:avLst/>
          </a:prstGeom>
        </p:spPr>
      </p:pic>
    </p:spTree>
    <p:extLst>
      <p:ext uri="{BB962C8B-B14F-4D97-AF65-F5344CB8AC3E}">
        <p14:creationId xmlns:p14="http://schemas.microsoft.com/office/powerpoint/2010/main" val="539956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52400"/>
            <a:ext cx="8534400" cy="1107996"/>
          </a:xfrm>
          <a:prstGeom prst="rect">
            <a:avLst/>
          </a:prstGeom>
          <a:noFill/>
        </p:spPr>
        <p:txBody>
          <a:bodyPr wrap="square" rtlCol="0">
            <a:spAutoFit/>
          </a:bodyPr>
          <a:lstStyle/>
          <a:p>
            <a:pPr algn="ctr">
              <a:spcBef>
                <a:spcPct val="0"/>
              </a:spcBef>
            </a:pPr>
            <a:r>
              <a:rPr lang="en-US" sz="3300" b="1" dirty="0">
                <a:solidFill>
                  <a:schemeClr val="accent3">
                    <a:shade val="75000"/>
                  </a:schemeClr>
                </a:solidFill>
                <a:latin typeface="+mj-lt"/>
                <a:ea typeface="+mj-ea"/>
                <a:cs typeface="+mj-cs"/>
              </a:rPr>
              <a:t>What do you mean by </a:t>
            </a:r>
            <a:r>
              <a:rPr lang="en-US" sz="3300" b="1" dirty="0" smtClean="0">
                <a:solidFill>
                  <a:schemeClr val="accent3">
                    <a:shade val="75000"/>
                  </a:schemeClr>
                </a:solidFill>
                <a:latin typeface="+mj-lt"/>
                <a:ea typeface="+mj-ea"/>
                <a:cs typeface="+mj-cs"/>
              </a:rPr>
              <a:t>ALU </a:t>
            </a:r>
          </a:p>
          <a:p>
            <a:pPr algn="ctr">
              <a:spcBef>
                <a:spcPct val="0"/>
              </a:spcBef>
            </a:pPr>
            <a:r>
              <a:rPr lang="en-US" sz="2800" b="1" dirty="0" smtClean="0">
                <a:solidFill>
                  <a:schemeClr val="accent3">
                    <a:shade val="75000"/>
                  </a:schemeClr>
                </a:solidFill>
                <a:latin typeface="+mj-lt"/>
                <a:ea typeface="+mj-ea"/>
                <a:cs typeface="+mj-cs"/>
              </a:rPr>
              <a:t>(Arithmetic Logic Unit</a:t>
            </a:r>
            <a:r>
              <a:rPr lang="en-US" sz="2800" b="1" dirty="0">
                <a:solidFill>
                  <a:schemeClr val="accent3">
                    <a:shade val="75000"/>
                  </a:schemeClr>
                </a:solidFill>
                <a:latin typeface="+mj-lt"/>
                <a:ea typeface="+mj-ea"/>
                <a:cs typeface="+mj-cs"/>
              </a:rPr>
              <a:t>)</a:t>
            </a:r>
            <a:r>
              <a:rPr lang="en-US" sz="3300" b="1" dirty="0">
                <a:solidFill>
                  <a:schemeClr val="accent3">
                    <a:shade val="75000"/>
                  </a:schemeClr>
                </a:solidFill>
                <a:latin typeface="+mj-lt"/>
                <a:ea typeface="+mj-ea"/>
                <a:cs typeface="+mj-cs"/>
              </a:rPr>
              <a:t>?</a:t>
            </a:r>
          </a:p>
        </p:txBody>
      </p:sp>
      <p:sp>
        <p:nvSpPr>
          <p:cNvPr id="4" name="TextBox 3"/>
          <p:cNvSpPr txBox="1"/>
          <p:nvPr/>
        </p:nvSpPr>
        <p:spPr>
          <a:xfrm>
            <a:off x="304800" y="1460242"/>
            <a:ext cx="8534400" cy="501675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It is the arithmetic logic unit, which performs arithmetic and logical functions. </a:t>
            </a:r>
            <a:endParaRPr lang="en-US" sz="2000" dirty="0" smtClean="0"/>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Arithmetic </a:t>
            </a:r>
            <a:r>
              <a:rPr lang="en-US" sz="2000" dirty="0"/>
              <a:t>functions include addition, subtraction, multiplication division, and comparisons. </a:t>
            </a:r>
            <a:endParaRPr lang="en-US" sz="2000" dirty="0" smtClean="0"/>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Logical </a:t>
            </a:r>
            <a:r>
              <a:rPr lang="en-US" sz="2000" dirty="0"/>
              <a:t>functions mainly include selecting, comparing, and merging the data. </a:t>
            </a:r>
            <a:endParaRPr lang="en-US" sz="2000" dirty="0" smtClean="0"/>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A </a:t>
            </a:r>
            <a:r>
              <a:rPr lang="en-US" sz="2000" dirty="0"/>
              <a:t>CPU may contain more than one ALU. Furthermore, ALUs can be used for maintaining timers that help run the computer</a:t>
            </a:r>
            <a:r>
              <a:rPr lang="en-US" sz="2000" dirty="0" smtClean="0"/>
              <a:t>.</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In </a:t>
            </a:r>
            <a:r>
              <a:rPr lang="en-US" sz="2000" dirty="0"/>
              <a:t>some microprocessor architectures, the ALU is divided into the </a:t>
            </a:r>
            <a:r>
              <a:rPr lang="en-US" sz="2000" b="1" dirty="0"/>
              <a:t>arithmetic unit </a:t>
            </a:r>
            <a:r>
              <a:rPr lang="en-US" sz="2000" dirty="0"/>
              <a:t>(AU) and the </a:t>
            </a:r>
            <a:r>
              <a:rPr lang="en-US" sz="2000" b="1" dirty="0"/>
              <a:t>logic unit </a:t>
            </a:r>
            <a:r>
              <a:rPr lang="en-US" sz="2000" dirty="0"/>
              <a:t>(LU</a:t>
            </a:r>
            <a:r>
              <a:rPr lang="en-US" sz="2000" dirty="0" smtClean="0"/>
              <a:t>).</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ALU </a:t>
            </a:r>
            <a:r>
              <a:rPr lang="en-US" sz="2000" dirty="0"/>
              <a:t>is also known as an </a:t>
            </a:r>
            <a:r>
              <a:rPr lang="en-US" sz="2000" b="1" dirty="0"/>
              <a:t>Integer Unit</a:t>
            </a:r>
            <a:r>
              <a:rPr lang="en-US" sz="2000" dirty="0"/>
              <a:t> (IU).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838200"/>
            <a:ext cx="8534400" cy="4665975"/>
          </a:xfrm>
          <a:prstGeom prst="rect">
            <a:avLst/>
          </a:prstGeom>
        </p:spPr>
      </p:pic>
      <p:sp>
        <p:nvSpPr>
          <p:cNvPr id="4" name="TextBox 3"/>
          <p:cNvSpPr txBox="1"/>
          <p:nvPr/>
        </p:nvSpPr>
        <p:spPr>
          <a:xfrm>
            <a:off x="1828800" y="5816025"/>
            <a:ext cx="5410200" cy="584775"/>
          </a:xfrm>
          <a:prstGeom prst="rect">
            <a:avLst/>
          </a:prstGeom>
          <a:noFill/>
        </p:spPr>
        <p:txBody>
          <a:bodyPr wrap="square" rtlCol="0">
            <a:spAutoFit/>
          </a:bodyPr>
          <a:lstStyle/>
          <a:p>
            <a:pPr algn="ctr"/>
            <a:r>
              <a:rPr lang="en-US" sz="3200" b="1" dirty="0">
                <a:solidFill>
                  <a:schemeClr val="bg2">
                    <a:lumMod val="50000"/>
                  </a:schemeClr>
                </a:solidFill>
              </a:rPr>
              <a:t>Block Diagram of ALU</a:t>
            </a:r>
          </a:p>
        </p:txBody>
      </p:sp>
    </p:spTree>
    <p:extLst>
      <p:ext uri="{BB962C8B-B14F-4D97-AF65-F5344CB8AC3E}">
        <p14:creationId xmlns:p14="http://schemas.microsoft.com/office/powerpoint/2010/main" val="38910473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534400" cy="600164"/>
          </a:xfrm>
          <a:prstGeom prst="rect">
            <a:avLst/>
          </a:prstGeom>
          <a:noFill/>
        </p:spPr>
        <p:txBody>
          <a:bodyPr wrap="square" rtlCol="0">
            <a:spAutoFit/>
          </a:bodyPr>
          <a:lstStyle/>
          <a:p>
            <a:pPr algn="ctr">
              <a:spcBef>
                <a:spcPct val="0"/>
              </a:spcBef>
            </a:pPr>
            <a:r>
              <a:rPr lang="en-US" sz="3300" b="1" dirty="0">
                <a:solidFill>
                  <a:schemeClr val="accent3">
                    <a:shade val="75000"/>
                  </a:schemeClr>
                </a:solidFill>
                <a:latin typeface="+mj-lt"/>
                <a:ea typeface="+mj-ea"/>
                <a:cs typeface="+mj-cs"/>
              </a:rPr>
              <a:t>What do you mean by Control Unit?</a:t>
            </a:r>
          </a:p>
        </p:txBody>
      </p:sp>
      <p:sp>
        <p:nvSpPr>
          <p:cNvPr id="4" name="TextBox 3"/>
          <p:cNvSpPr txBox="1"/>
          <p:nvPr/>
        </p:nvSpPr>
        <p:spPr>
          <a:xfrm>
            <a:off x="304800" y="1694795"/>
            <a:ext cx="8534400"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It is the circuitry in the control unit, which makes use of electrical signals to instruct the computer system for executing already stored instructions. </a:t>
            </a:r>
            <a:endParaRPr lang="en-US" sz="2000" dirty="0" smtClean="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It </a:t>
            </a:r>
            <a:r>
              <a:rPr lang="en-US" sz="2000" dirty="0"/>
              <a:t>takes instructions from memory and then decodes and executes these instructions. </a:t>
            </a:r>
            <a:endParaRPr lang="en-US" sz="2000" dirty="0" smtClean="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So</a:t>
            </a:r>
            <a:r>
              <a:rPr lang="en-US" sz="2000" dirty="0"/>
              <a:t>, it controls and coordinates the functioning of all parts of the computer. </a:t>
            </a:r>
            <a:endParaRPr lang="en-US" sz="2000" dirty="0" smtClean="0"/>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The </a:t>
            </a:r>
            <a:r>
              <a:rPr lang="en-US" sz="2000" dirty="0"/>
              <a:t>Control Unit's main task is to maintain and regulate the flow of information across the processor. </a:t>
            </a:r>
            <a:endParaRPr lang="en-US" sz="2000" dirty="0" smtClean="0"/>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dirty="0" smtClean="0"/>
              <a:t>It </a:t>
            </a:r>
            <a:r>
              <a:rPr lang="en-US" sz="2000" dirty="0"/>
              <a:t>does not take part in processing and storing data.</a:t>
            </a:r>
          </a:p>
        </p:txBody>
      </p:sp>
    </p:spTree>
    <p:extLst>
      <p:ext uri="{BB962C8B-B14F-4D97-AF65-F5344CB8AC3E}">
        <p14:creationId xmlns:p14="http://schemas.microsoft.com/office/powerpoint/2010/main" val="890674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14400"/>
          </a:xfrm>
        </p:spPr>
        <p:txBody>
          <a:bodyPr anchor="ctr"/>
          <a:lstStyle/>
          <a:p>
            <a:r>
              <a:rPr lang="en-US" b="1" dirty="0" smtClean="0"/>
              <a:t>Functions of Control Unit</a:t>
            </a:r>
            <a:endParaRPr lang="en-US" b="1" dirty="0"/>
          </a:p>
        </p:txBody>
      </p:sp>
      <p:sp>
        <p:nvSpPr>
          <p:cNvPr id="4" name="Rectangle 3"/>
          <p:cNvSpPr/>
          <p:nvPr/>
        </p:nvSpPr>
        <p:spPr>
          <a:xfrm>
            <a:off x="301752" y="1492508"/>
            <a:ext cx="8534400" cy="4832092"/>
          </a:xfrm>
          <a:prstGeom prst="rect">
            <a:avLst/>
          </a:prstGeom>
        </p:spPr>
        <p:txBody>
          <a:bodyPr wrap="square">
            <a:spAutoFit/>
          </a:bodyPr>
          <a:lstStyle/>
          <a:p>
            <a:pPr algn="just"/>
            <a:r>
              <a:rPr lang="en-US" sz="2200" dirty="0"/>
              <a:t>Functions of this unit are </a:t>
            </a:r>
            <a:r>
              <a:rPr lang="en-US" sz="2200" dirty="0" smtClean="0"/>
              <a:t>– </a:t>
            </a:r>
          </a:p>
          <a:p>
            <a:pPr algn="just"/>
            <a:endParaRPr lang="en-US" sz="2000" dirty="0" smtClean="0"/>
          </a:p>
          <a:p>
            <a:pPr marL="914400" lvl="1" indent="-457200" algn="just">
              <a:buFont typeface="+mj-lt"/>
              <a:buAutoNum type="arabicPeriod"/>
            </a:pPr>
            <a:r>
              <a:rPr lang="en-US" sz="2200" dirty="0" smtClean="0"/>
              <a:t>It </a:t>
            </a:r>
            <a:r>
              <a:rPr lang="en-US" sz="2200" dirty="0"/>
              <a:t>is responsible for controlling the transfer of data and instructions among other units of a </a:t>
            </a:r>
            <a:r>
              <a:rPr lang="en-US" sz="2200" dirty="0" smtClean="0"/>
              <a:t>computer.</a:t>
            </a:r>
          </a:p>
          <a:p>
            <a:pPr marL="914400" lvl="1" indent="-457200" algn="just">
              <a:buFont typeface="+mj-lt"/>
              <a:buAutoNum type="arabicPeriod"/>
            </a:pPr>
            <a:endParaRPr lang="en-US" sz="2200" dirty="0" smtClean="0"/>
          </a:p>
          <a:p>
            <a:pPr marL="914400" lvl="1" indent="-457200" algn="just">
              <a:buFont typeface="+mj-lt"/>
              <a:buAutoNum type="arabicPeriod"/>
            </a:pPr>
            <a:r>
              <a:rPr lang="en-US" sz="2200" dirty="0" smtClean="0"/>
              <a:t>It </a:t>
            </a:r>
            <a:r>
              <a:rPr lang="en-US" sz="2200" dirty="0"/>
              <a:t>manages and coordinates all the units of the computer.</a:t>
            </a:r>
          </a:p>
          <a:p>
            <a:pPr marL="914400" lvl="1" indent="-457200" algn="just">
              <a:buFont typeface="+mj-lt"/>
              <a:buAutoNum type="arabicPeriod"/>
            </a:pPr>
            <a:endParaRPr lang="en-US" sz="2200" dirty="0" smtClean="0"/>
          </a:p>
          <a:p>
            <a:pPr marL="914400" lvl="1" indent="-457200" algn="just">
              <a:buFont typeface="+mj-lt"/>
              <a:buAutoNum type="arabicPeriod"/>
            </a:pPr>
            <a:r>
              <a:rPr lang="en-US" sz="2200" dirty="0" smtClean="0"/>
              <a:t>It </a:t>
            </a:r>
            <a:r>
              <a:rPr lang="en-US" sz="2200" dirty="0"/>
              <a:t>obtains the instructions from the memory, interprets them, and directs the operation of the computer.</a:t>
            </a:r>
          </a:p>
          <a:p>
            <a:pPr marL="914400" lvl="1" indent="-457200" algn="just">
              <a:buFont typeface="+mj-lt"/>
              <a:buAutoNum type="arabicPeriod"/>
            </a:pPr>
            <a:endParaRPr lang="en-US" sz="2200" dirty="0" smtClean="0"/>
          </a:p>
          <a:p>
            <a:pPr marL="914400" lvl="1" indent="-457200" algn="just">
              <a:buFont typeface="+mj-lt"/>
              <a:buAutoNum type="arabicPeriod"/>
            </a:pPr>
            <a:r>
              <a:rPr lang="en-US" sz="2200" dirty="0" smtClean="0"/>
              <a:t>It </a:t>
            </a:r>
            <a:r>
              <a:rPr lang="en-US" sz="2200" dirty="0"/>
              <a:t>communicates with Input/output devices for transfer of data or results from storage.</a:t>
            </a:r>
          </a:p>
          <a:p>
            <a:pPr marL="914400" lvl="1" indent="-457200" algn="just">
              <a:buFont typeface="+mj-lt"/>
              <a:buAutoNum type="arabicPeriod"/>
            </a:pPr>
            <a:endParaRPr lang="en-US" sz="2200" dirty="0" smtClean="0"/>
          </a:p>
          <a:p>
            <a:pPr marL="914400" lvl="1" indent="-457200" algn="just">
              <a:buFont typeface="+mj-lt"/>
              <a:buAutoNum type="arabicPeriod"/>
            </a:pPr>
            <a:r>
              <a:rPr lang="en-US" sz="2200" dirty="0" smtClean="0"/>
              <a:t>It </a:t>
            </a:r>
            <a:r>
              <a:rPr lang="en-US" sz="2200" dirty="0"/>
              <a:t>does not process or store data.</a:t>
            </a:r>
          </a:p>
        </p:txBody>
      </p:sp>
    </p:spTree>
    <p:extLst>
      <p:ext uri="{BB962C8B-B14F-4D97-AF65-F5344CB8AC3E}">
        <p14:creationId xmlns:p14="http://schemas.microsoft.com/office/powerpoint/2010/main" val="2431123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t">
            <a:normAutofit/>
          </a:bodyPr>
          <a:lstStyle/>
          <a:p>
            <a:r>
              <a:rPr lang="en-US" sz="2800" dirty="0" smtClean="0"/>
              <a:t>There are two types of Control </a:t>
            </a:r>
            <a:r>
              <a:rPr lang="en-US" sz="2800" dirty="0"/>
              <a:t>Unit –</a:t>
            </a:r>
            <a:br>
              <a:rPr lang="en-US" sz="2800" dirty="0"/>
            </a:br>
            <a:r>
              <a:rPr lang="en-US" sz="2800" b="1" dirty="0">
                <a:solidFill>
                  <a:srgbClr val="002060"/>
                </a:solidFill>
              </a:rPr>
              <a:t>Hardwired Control </a:t>
            </a:r>
            <a:r>
              <a:rPr lang="en-US" sz="2800" b="1" dirty="0" smtClean="0">
                <a:solidFill>
                  <a:srgbClr val="002060"/>
                </a:solidFill>
              </a:rPr>
              <a:t>Unit</a:t>
            </a:r>
            <a:r>
              <a:rPr lang="en-US" sz="2800" b="1" dirty="0">
                <a:solidFill>
                  <a:srgbClr val="002060"/>
                </a:solidFill>
              </a:rPr>
              <a:t/>
            </a:r>
            <a:br>
              <a:rPr lang="en-US" sz="2800" b="1" dirty="0">
                <a:solidFill>
                  <a:srgbClr val="002060"/>
                </a:solidFill>
              </a:rPr>
            </a:br>
            <a:r>
              <a:rPr lang="en-US" sz="2800" b="1" dirty="0" smtClean="0">
                <a:solidFill>
                  <a:srgbClr val="002060"/>
                </a:solidFill>
              </a:rPr>
              <a:t>Micro-programmable Control Unit</a:t>
            </a:r>
            <a:endParaRPr lang="en-US" sz="2800" b="1" dirty="0">
              <a:solidFill>
                <a:srgbClr val="002060"/>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661" b="23405"/>
          <a:stretch/>
        </p:blipFill>
        <p:spPr>
          <a:xfrm>
            <a:off x="838200" y="2819400"/>
            <a:ext cx="7752556" cy="3276600"/>
          </a:xfrm>
          <a:prstGeom prst="rect">
            <a:avLst/>
          </a:prstGeom>
        </p:spPr>
      </p:pic>
    </p:spTree>
    <p:extLst>
      <p:ext uri="{BB962C8B-B14F-4D97-AF65-F5344CB8AC3E}">
        <p14:creationId xmlns:p14="http://schemas.microsoft.com/office/powerpoint/2010/main" val="33446132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534400" cy="523220"/>
          </a:xfrm>
          <a:prstGeom prst="rect">
            <a:avLst/>
          </a:prstGeom>
          <a:noFill/>
        </p:spPr>
        <p:txBody>
          <a:bodyPr wrap="square" rtlCol="0">
            <a:spAutoFit/>
          </a:bodyPr>
          <a:lstStyle/>
          <a:p>
            <a:pPr algn="ctr">
              <a:spcBef>
                <a:spcPct val="0"/>
              </a:spcBef>
            </a:pPr>
            <a:r>
              <a:rPr lang="en-US" sz="2800" b="1" dirty="0">
                <a:solidFill>
                  <a:schemeClr val="accent3">
                    <a:shade val="75000"/>
                  </a:schemeClr>
                </a:solidFill>
                <a:latin typeface="+mj-lt"/>
                <a:ea typeface="+mj-ea"/>
                <a:cs typeface="+mj-cs"/>
              </a:rPr>
              <a:t>What do you mean by </a:t>
            </a:r>
            <a:r>
              <a:rPr lang="en-US" sz="2800" b="1" dirty="0" smtClean="0">
                <a:solidFill>
                  <a:schemeClr val="accent3">
                    <a:shade val="75000"/>
                  </a:schemeClr>
                </a:solidFill>
                <a:latin typeface="+mj-lt"/>
                <a:ea typeface="+mj-ea"/>
                <a:cs typeface="+mj-cs"/>
              </a:rPr>
              <a:t>Memory/Storage Unit?</a:t>
            </a:r>
            <a:endParaRPr lang="en-US" sz="2800" b="1" dirty="0">
              <a:solidFill>
                <a:schemeClr val="accent3">
                  <a:shade val="75000"/>
                </a:schemeClr>
              </a:solidFill>
              <a:latin typeface="+mj-lt"/>
              <a:ea typeface="+mj-ea"/>
              <a:cs typeface="+mj-cs"/>
            </a:endParaRPr>
          </a:p>
        </p:txBody>
      </p:sp>
      <p:sp>
        <p:nvSpPr>
          <p:cNvPr id="4" name="TextBox 3"/>
          <p:cNvSpPr txBox="1"/>
          <p:nvPr/>
        </p:nvSpPr>
        <p:spPr>
          <a:xfrm>
            <a:off x="304800" y="1619845"/>
            <a:ext cx="8534400" cy="4632037"/>
          </a:xfrm>
          <a:prstGeom prst="rect">
            <a:avLst/>
          </a:prstGeom>
          <a:noFill/>
        </p:spPr>
        <p:txBody>
          <a:bodyPr wrap="square" rtlCol="0">
            <a:spAutoFit/>
          </a:bodyPr>
          <a:lstStyle/>
          <a:p>
            <a:pPr marL="342900" indent="-342900" algn="just">
              <a:buFont typeface="Arial" panose="020B0604020202020204" pitchFamily="34" charset="0"/>
              <a:buChar char="•"/>
            </a:pPr>
            <a:r>
              <a:rPr lang="en-US" sz="2200" b="1" dirty="0"/>
              <a:t>Memory </a:t>
            </a:r>
            <a:r>
              <a:rPr lang="en-US" sz="2200" b="1" dirty="0" smtClean="0"/>
              <a:t>Unit </a:t>
            </a:r>
            <a:r>
              <a:rPr lang="en-US" sz="2200" dirty="0"/>
              <a:t>is a component of a computer system. It is used to store data, instructions and </a:t>
            </a:r>
            <a:r>
              <a:rPr lang="en-US" sz="2200" dirty="0" smtClean="0"/>
              <a:t>information. It </a:t>
            </a:r>
            <a:r>
              <a:rPr lang="en-US" sz="2200" dirty="0"/>
              <a:t>is actually a work area of computer, where the CPU stores the </a:t>
            </a:r>
            <a:r>
              <a:rPr lang="en-US" sz="2200" dirty="0" smtClean="0"/>
              <a:t>data </a:t>
            </a:r>
            <a:r>
              <a:rPr lang="en-US" sz="2200" dirty="0"/>
              <a:t>and instruction</a:t>
            </a:r>
            <a:r>
              <a:rPr lang="en-US" sz="2200" dirty="0" smtClean="0"/>
              <a:t>.</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smtClean="0"/>
              <a:t>It </a:t>
            </a:r>
            <a:r>
              <a:rPr lang="en-US" sz="2200" dirty="0"/>
              <a:t>is also known as a </a:t>
            </a:r>
            <a:r>
              <a:rPr lang="en-US" sz="2200" b="1" dirty="0"/>
              <a:t>main/primary/internal</a:t>
            </a:r>
            <a:r>
              <a:rPr lang="en-US" sz="2200" dirty="0"/>
              <a:t> memory</a:t>
            </a:r>
            <a:r>
              <a:rPr lang="en-US" sz="2200" dirty="0" smtClean="0"/>
              <a:t>.</a:t>
            </a:r>
          </a:p>
          <a:p>
            <a:pPr marL="342900" indent="-342900" algn="just">
              <a:buFont typeface="Arial" panose="020B0604020202020204" pitchFamily="34" charset="0"/>
              <a:buChar char="•"/>
            </a:pPr>
            <a:endParaRPr lang="en-US" sz="2200" dirty="0"/>
          </a:p>
          <a:p>
            <a:pPr marL="342900" indent="-342900">
              <a:buFont typeface="Arial" panose="020B0604020202020204" pitchFamily="34" charset="0"/>
              <a:buChar char="•"/>
            </a:pPr>
            <a:r>
              <a:rPr lang="en-US" sz="2200" dirty="0"/>
              <a:t>There are two types of memory </a:t>
            </a:r>
            <a:r>
              <a:rPr lang="en-US" sz="2200" dirty="0" smtClean="0"/>
              <a:t>–</a:t>
            </a:r>
          </a:p>
          <a:p>
            <a:pPr marL="342900" indent="-342900">
              <a:buFont typeface="Arial" panose="020B0604020202020204" pitchFamily="34" charset="0"/>
              <a:buChar char="•"/>
            </a:pPr>
            <a:endParaRPr lang="en-US" sz="2200" dirty="0"/>
          </a:p>
          <a:p>
            <a:pPr marL="731520" lvl="1" indent="-457200" algn="just">
              <a:buFont typeface="+mj-lt"/>
              <a:buAutoNum type="arabicPeriod"/>
            </a:pPr>
            <a:r>
              <a:rPr lang="en-US" sz="1700" b="1" dirty="0">
                <a:solidFill>
                  <a:srgbClr val="C00000"/>
                </a:solidFill>
              </a:rPr>
              <a:t>Read Only Memory (ROM) -</a:t>
            </a:r>
            <a:r>
              <a:rPr lang="en-US" sz="1700" b="1" dirty="0"/>
              <a:t> </a:t>
            </a:r>
            <a:r>
              <a:rPr lang="en-US" sz="1700" dirty="0"/>
              <a:t>ROM is a part of the memory unit. This is read only memory. It can not be used to written. ROM is used in situations where the data must be held permanently.</a:t>
            </a:r>
          </a:p>
          <a:p>
            <a:pPr marL="731520" lvl="1" indent="-457200" algn="just">
              <a:buFont typeface="+mj-lt"/>
              <a:buAutoNum type="arabicPeriod"/>
            </a:pPr>
            <a:endParaRPr lang="en-US" sz="1700" dirty="0"/>
          </a:p>
          <a:p>
            <a:pPr marL="731520" lvl="1" indent="-457200" algn="just">
              <a:buFont typeface="+mj-lt"/>
              <a:buAutoNum type="arabicPeriod"/>
            </a:pPr>
            <a:r>
              <a:rPr lang="en-US" sz="1700" b="1" dirty="0">
                <a:solidFill>
                  <a:srgbClr val="C00000"/>
                </a:solidFill>
              </a:rPr>
              <a:t>Random Access Memory (RAM) -</a:t>
            </a:r>
            <a:r>
              <a:rPr lang="en-US" sz="1700" dirty="0"/>
              <a:t> RAM is also part of memory unit. It is used for temporary storage of program data. Its data is lost when power is turned off. </a:t>
            </a:r>
          </a:p>
        </p:txBody>
      </p:sp>
    </p:spTree>
    <p:extLst>
      <p:ext uri="{BB962C8B-B14F-4D97-AF65-F5344CB8AC3E}">
        <p14:creationId xmlns:p14="http://schemas.microsoft.com/office/powerpoint/2010/main" val="30275932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57200"/>
            <a:ext cx="8534400" cy="530352"/>
          </a:xfrm>
        </p:spPr>
        <p:txBody>
          <a:bodyPr>
            <a:normAutofit/>
          </a:bodyPr>
          <a:lstStyle/>
          <a:p>
            <a:r>
              <a:rPr lang="en-US" sz="2800" b="1" dirty="0"/>
              <a:t>Structure of Memory/Storage Unit</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7016" y="1524000"/>
            <a:ext cx="6163871" cy="4757738"/>
          </a:xfrm>
          <a:prstGeom prst="rect">
            <a:avLst/>
          </a:prstGeom>
        </p:spPr>
      </p:pic>
    </p:spTree>
    <p:extLst>
      <p:ext uri="{BB962C8B-B14F-4D97-AF65-F5344CB8AC3E}">
        <p14:creationId xmlns:p14="http://schemas.microsoft.com/office/powerpoint/2010/main" val="23460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chor="ctr"/>
          <a:lstStyle/>
          <a:p>
            <a:r>
              <a:rPr lang="en-US" b="1" dirty="0" smtClean="0"/>
              <a:t>What is Computer?</a:t>
            </a:r>
            <a:endParaRPr lang="en-US" b="1" dirty="0"/>
          </a:p>
        </p:txBody>
      </p:sp>
      <p:sp>
        <p:nvSpPr>
          <p:cNvPr id="3" name="Content Placeholder 2"/>
          <p:cNvSpPr>
            <a:spLocks noGrp="1"/>
          </p:cNvSpPr>
          <p:nvPr>
            <p:ph sz="quarter" idx="1"/>
          </p:nvPr>
        </p:nvSpPr>
        <p:spPr>
          <a:xfrm>
            <a:off x="301752" y="1527048"/>
            <a:ext cx="8503920" cy="4721352"/>
          </a:xfrm>
        </p:spPr>
        <p:txBody>
          <a:bodyPr>
            <a:normAutofit/>
          </a:bodyPr>
          <a:lstStyle/>
          <a:p>
            <a:pPr algn="just"/>
            <a:r>
              <a:rPr lang="en-US" sz="2000" dirty="0" smtClean="0"/>
              <a:t>The computer is an electronic device that takes input from the user and processes these data under the control of a set of instructions (called program) and gives the result (output) and saves it future use. </a:t>
            </a:r>
          </a:p>
          <a:p>
            <a:pPr algn="just"/>
            <a:endParaRPr lang="en-US" sz="2000" dirty="0" smtClean="0"/>
          </a:p>
          <a:p>
            <a:pPr algn="just"/>
            <a:r>
              <a:rPr lang="en-US" sz="2000" dirty="0" smtClean="0"/>
              <a:t>It can process both numerical and non-numerical (arithmetic and logical) calculations.</a:t>
            </a:r>
          </a:p>
          <a:p>
            <a:pPr algn="just"/>
            <a:endParaRPr lang="en-US" sz="2000" dirty="0" smtClean="0"/>
          </a:p>
          <a:p>
            <a:pPr algn="just"/>
            <a:r>
              <a:rPr lang="en-US" sz="2000" dirty="0" smtClean="0"/>
              <a:t>The term computer is derived from the Latin term ‘</a:t>
            </a:r>
            <a:r>
              <a:rPr lang="en-US" sz="2000" b="1" dirty="0" err="1" smtClean="0"/>
              <a:t>computare</a:t>
            </a:r>
            <a:r>
              <a:rPr lang="en-US" sz="2000" dirty="0" smtClean="0"/>
              <a:t>’, this means </a:t>
            </a:r>
            <a:r>
              <a:rPr lang="en-US" sz="2000" b="1" dirty="0" smtClean="0"/>
              <a:t>to calculate</a:t>
            </a:r>
            <a:r>
              <a:rPr lang="en-US" sz="2000" dirty="0" smtClean="0"/>
              <a:t> or </a:t>
            </a:r>
            <a:r>
              <a:rPr lang="en-US" sz="2000" b="1" dirty="0" smtClean="0"/>
              <a:t>programmable machine</a:t>
            </a:r>
            <a:r>
              <a:rPr lang="en-US" sz="2000" dirty="0" smtClean="0"/>
              <a:t>.</a:t>
            </a:r>
          </a:p>
          <a:p>
            <a:pPr algn="just"/>
            <a:endParaRPr lang="en-US" sz="2000" dirty="0" smtClean="0"/>
          </a:p>
          <a:p>
            <a:pPr algn="just"/>
            <a:r>
              <a:rPr lang="en-US" sz="2000" dirty="0" smtClean="0"/>
              <a:t>Computer can not do anything without a </a:t>
            </a:r>
            <a:r>
              <a:rPr lang="en-US" sz="2000" b="1" dirty="0" smtClean="0"/>
              <a:t>Program</a:t>
            </a:r>
            <a:r>
              <a:rPr lang="en-US" sz="2000" dirty="0" smtClean="0"/>
              <a:t>. It represents the </a:t>
            </a:r>
            <a:r>
              <a:rPr lang="en-US" sz="2000" b="1" dirty="0" smtClean="0"/>
              <a:t>decimal numbers through a string of binary digits</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152400"/>
            <a:ext cx="8534400" cy="530225"/>
          </a:xfrm>
        </p:spPr>
        <p:txBody>
          <a:bodyPr>
            <a:normAutofit/>
          </a:bodyPr>
          <a:lstStyle/>
          <a:p>
            <a:r>
              <a:rPr lang="en-US" sz="2800" b="1" dirty="0" smtClean="0"/>
              <a:t>Types of </a:t>
            </a:r>
            <a:r>
              <a:rPr lang="en-US" sz="2800" b="1" dirty="0"/>
              <a:t>Memory/Storage Unit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678143"/>
            <a:ext cx="8534400" cy="5646457"/>
          </a:xfrm>
          <a:prstGeom prst="rect">
            <a:avLst/>
          </a:prstGeom>
        </p:spPr>
      </p:pic>
    </p:spTree>
    <p:extLst>
      <p:ext uri="{BB962C8B-B14F-4D97-AF65-F5344CB8AC3E}">
        <p14:creationId xmlns:p14="http://schemas.microsoft.com/office/powerpoint/2010/main" val="9274615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534400" cy="523220"/>
          </a:xfrm>
          <a:prstGeom prst="rect">
            <a:avLst/>
          </a:prstGeom>
          <a:noFill/>
        </p:spPr>
        <p:txBody>
          <a:bodyPr wrap="square" rtlCol="0">
            <a:spAutoFit/>
          </a:bodyPr>
          <a:lstStyle/>
          <a:p>
            <a:pPr algn="ctr">
              <a:spcBef>
                <a:spcPct val="0"/>
              </a:spcBef>
            </a:pPr>
            <a:r>
              <a:rPr lang="en-US" sz="2800" b="1" dirty="0">
                <a:solidFill>
                  <a:schemeClr val="accent3">
                    <a:shade val="75000"/>
                  </a:schemeClr>
                </a:solidFill>
                <a:latin typeface="+mj-lt"/>
                <a:ea typeface="+mj-ea"/>
                <a:cs typeface="+mj-cs"/>
              </a:rPr>
              <a:t>What is CPU Clock Speed?</a:t>
            </a:r>
          </a:p>
        </p:txBody>
      </p:sp>
      <p:sp>
        <p:nvSpPr>
          <p:cNvPr id="4" name="TextBox 3"/>
          <p:cNvSpPr txBox="1"/>
          <p:nvPr/>
        </p:nvSpPr>
        <p:spPr>
          <a:xfrm>
            <a:off x="304800" y="1600200"/>
            <a:ext cx="8534400" cy="2462213"/>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t>The clock speed of a CPU or a processor refers to the number of instructions it can process in a second. </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It is measured in </a:t>
            </a:r>
            <a:r>
              <a:rPr lang="en-US" sz="2200" b="1" dirty="0" smtClean="0"/>
              <a:t>gigahertz (GHz)</a:t>
            </a:r>
            <a:r>
              <a:rPr lang="en-US" sz="2200" dirty="0" smtClean="0"/>
              <a:t> </a:t>
            </a:r>
            <a:endParaRPr lang="en-US" sz="2200" dirty="0"/>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dirty="0"/>
              <a:t>For example, a CPU with a clock speed of 4.0 GHz means it can process 4 billion instructions in a second. </a:t>
            </a:r>
          </a:p>
        </p:txBody>
      </p:sp>
    </p:spTree>
    <p:extLst>
      <p:ext uri="{BB962C8B-B14F-4D97-AF65-F5344CB8AC3E}">
        <p14:creationId xmlns:p14="http://schemas.microsoft.com/office/powerpoint/2010/main" val="629397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81000"/>
            <a:ext cx="8534400" cy="523220"/>
          </a:xfrm>
          <a:prstGeom prst="rect">
            <a:avLst/>
          </a:prstGeom>
          <a:noFill/>
        </p:spPr>
        <p:txBody>
          <a:bodyPr wrap="square" rtlCol="0">
            <a:spAutoFit/>
          </a:bodyPr>
          <a:lstStyle/>
          <a:p>
            <a:pPr algn="ctr">
              <a:spcBef>
                <a:spcPct val="0"/>
              </a:spcBef>
            </a:pPr>
            <a:r>
              <a:rPr lang="en-US" sz="2800" b="1" dirty="0" smtClean="0">
                <a:solidFill>
                  <a:schemeClr val="accent3">
                    <a:shade val="75000"/>
                  </a:schemeClr>
                </a:solidFill>
                <a:latin typeface="+mj-lt"/>
                <a:ea typeface="+mj-ea"/>
                <a:cs typeface="+mj-cs"/>
              </a:rPr>
              <a:t>Types of CPU</a:t>
            </a:r>
            <a:endParaRPr lang="en-US" sz="2800" b="1" dirty="0">
              <a:solidFill>
                <a:schemeClr val="accent3">
                  <a:shade val="75000"/>
                </a:schemeClr>
              </a:solidFill>
              <a:latin typeface="+mj-lt"/>
              <a:ea typeface="+mj-ea"/>
              <a:cs typeface="+mj-cs"/>
            </a:endParaRPr>
          </a:p>
        </p:txBody>
      </p:sp>
      <p:sp>
        <p:nvSpPr>
          <p:cNvPr id="4" name="TextBox 3"/>
          <p:cNvSpPr txBox="1"/>
          <p:nvPr/>
        </p:nvSpPr>
        <p:spPr>
          <a:xfrm>
            <a:off x="304800" y="1600200"/>
            <a:ext cx="8534400" cy="4555093"/>
          </a:xfrm>
          <a:prstGeom prst="rect">
            <a:avLst/>
          </a:prstGeom>
          <a:noFill/>
        </p:spPr>
        <p:txBody>
          <a:bodyPr wrap="square" rtlCol="0">
            <a:spAutoFit/>
          </a:bodyPr>
          <a:lstStyle/>
          <a:p>
            <a:pPr algn="just"/>
            <a:r>
              <a:rPr lang="en-US" sz="2200" dirty="0"/>
              <a:t>CPUs are mostly manufactured by Intel and AMD, each of which manufactures its own types of CPUs. Some of the basic types of CPUs are described below –</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b="1" dirty="0"/>
              <a:t>Single Core CPU - </a:t>
            </a:r>
            <a:r>
              <a:rPr lang="en-US" sz="2200" dirty="0"/>
              <a:t>Single Core is the oldest type of computer CPU, which was used in the 1970s. It has only one core to process different operations. It can start only one operation at a time; the CPU switches back and forth between different sets of data streams when more than one program runs. </a:t>
            </a:r>
            <a:r>
              <a:rPr lang="en-US" sz="2200" dirty="0" smtClean="0"/>
              <a:t>So</a:t>
            </a:r>
            <a:r>
              <a:rPr lang="en-US" sz="2200" dirty="0"/>
              <a:t>, it is not suitable for multitasking as the performance will be reduced if more than one application runs. The performance of these CPUs is mainly dependent on the clock speed. It is still used in various devices, such as smartphones.</a:t>
            </a:r>
          </a:p>
        </p:txBody>
      </p:sp>
    </p:spTree>
    <p:extLst>
      <p:ext uri="{BB962C8B-B14F-4D97-AF65-F5344CB8AC3E}">
        <p14:creationId xmlns:p14="http://schemas.microsoft.com/office/powerpoint/2010/main" val="3518218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762000"/>
            <a:ext cx="8686800" cy="4832092"/>
          </a:xfrm>
          <a:prstGeom prst="rect">
            <a:avLst/>
          </a:prstGeom>
          <a:noFill/>
        </p:spPr>
        <p:txBody>
          <a:bodyPr wrap="square" rtlCol="0">
            <a:spAutoFit/>
          </a:bodyPr>
          <a:lstStyle/>
          <a:p>
            <a:pPr marL="342900" indent="-342900" algn="just">
              <a:buFont typeface="Arial" panose="020B0604020202020204" pitchFamily="34" charset="0"/>
              <a:buChar char="•"/>
            </a:pPr>
            <a:r>
              <a:rPr lang="en-US" sz="2200" b="1" dirty="0"/>
              <a:t>Dual Core </a:t>
            </a:r>
            <a:r>
              <a:rPr lang="en-US" sz="2200" b="1" dirty="0" smtClean="0"/>
              <a:t>CPU - </a:t>
            </a:r>
            <a:r>
              <a:rPr lang="en-US" sz="2200" dirty="0" smtClean="0"/>
              <a:t>As </a:t>
            </a:r>
            <a:r>
              <a:rPr lang="en-US" sz="2200" dirty="0"/>
              <a:t>the name suggests, Dual Core CPU contains two cores in a single Integrated Circuit (IC). Although each core has its own controller and cache, they are linked together to work as a single unit and thus can perform faster than the single-core processors and can handle multitasking more efficiently than Single Core </a:t>
            </a:r>
            <a:r>
              <a:rPr lang="en-US" sz="2200" dirty="0" smtClean="0"/>
              <a:t>processors.</a:t>
            </a:r>
          </a:p>
          <a:p>
            <a:pPr marL="342900" indent="-342900" algn="just">
              <a:buFont typeface="Arial" panose="020B0604020202020204" pitchFamily="34" charset="0"/>
              <a:buChar char="•"/>
            </a:pPr>
            <a:endParaRPr lang="en-US" sz="2200" dirty="0"/>
          </a:p>
          <a:p>
            <a:pPr marL="342900" indent="-342900" algn="just">
              <a:buFont typeface="Arial" panose="020B0604020202020204" pitchFamily="34" charset="0"/>
              <a:buChar char="•"/>
            </a:pPr>
            <a:r>
              <a:rPr lang="en-US" sz="2200" b="1" dirty="0" smtClean="0"/>
              <a:t>Quad </a:t>
            </a:r>
            <a:r>
              <a:rPr lang="en-US" sz="2200" b="1" dirty="0"/>
              <a:t>Core </a:t>
            </a:r>
            <a:r>
              <a:rPr lang="en-US" sz="2200" b="1" dirty="0" smtClean="0"/>
              <a:t>CPU -</a:t>
            </a:r>
            <a:r>
              <a:rPr lang="en-US" sz="2200" dirty="0" smtClean="0"/>
              <a:t> </a:t>
            </a:r>
            <a:r>
              <a:rPr lang="en-US" sz="2200" dirty="0"/>
              <a:t>This type of CPU comes with two dual-core processors in one integrated circuit (IC) or chip. So, a quad-core processor is a chip that contains four independent units called cores. These cores read and execute instructions of CPU. The cores can run multiple instructions simultaneously, thereby increases the overall speed for programs that are compatible with parallel </a:t>
            </a:r>
            <a:r>
              <a:rPr lang="en-US" sz="2200" dirty="0" smtClean="0"/>
              <a:t>processing.</a:t>
            </a:r>
          </a:p>
        </p:txBody>
      </p:sp>
    </p:spTree>
    <p:extLst>
      <p:ext uri="{BB962C8B-B14F-4D97-AF65-F5344CB8AC3E}">
        <p14:creationId xmlns:p14="http://schemas.microsoft.com/office/powerpoint/2010/main" val="25503345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28600"/>
            <a:ext cx="8686800" cy="1905000"/>
          </a:xfrm>
        </p:spPr>
        <p:txBody>
          <a:bodyPr>
            <a:noAutofit/>
          </a:bodyPr>
          <a:lstStyle/>
          <a:p>
            <a:pPr algn="just"/>
            <a:r>
              <a:rPr lang="en-US" sz="1800" b="1" dirty="0" smtClean="0">
                <a:solidFill>
                  <a:schemeClr val="tx1"/>
                </a:solidFill>
                <a:latin typeface="Calibri" panose="020F0502020204030204" pitchFamily="34" charset="0"/>
                <a:cs typeface="Calibri" panose="020F0502020204030204" pitchFamily="34" charset="0"/>
              </a:rPr>
              <a:t>NOTE: </a:t>
            </a:r>
            <a:r>
              <a:rPr lang="en-US" sz="2000" b="1" dirty="0" smtClean="0">
                <a:solidFill>
                  <a:srgbClr val="002060"/>
                </a:solidFill>
                <a:latin typeface="Calibri" panose="020F0502020204030204" pitchFamily="34" charset="0"/>
                <a:cs typeface="Calibri" panose="020F0502020204030204" pitchFamily="34" charset="0"/>
              </a:rPr>
              <a:t>Quad </a:t>
            </a:r>
            <a:r>
              <a:rPr lang="en-US" sz="2000" b="1" dirty="0">
                <a:solidFill>
                  <a:srgbClr val="002060"/>
                </a:solidFill>
                <a:latin typeface="Calibri" panose="020F0502020204030204" pitchFamily="34" charset="0"/>
                <a:cs typeface="Calibri" panose="020F0502020204030204" pitchFamily="34" charset="0"/>
              </a:rPr>
              <a:t>Core CPU</a:t>
            </a:r>
            <a:r>
              <a:rPr lang="en-US" sz="2000" dirty="0">
                <a:solidFill>
                  <a:srgbClr val="002060"/>
                </a:solidFill>
                <a:latin typeface="Calibri" panose="020F0502020204030204" pitchFamily="34" charset="0"/>
                <a:cs typeface="Calibri" panose="020F0502020204030204" pitchFamily="34" charset="0"/>
              </a:rPr>
              <a:t> </a:t>
            </a:r>
            <a:r>
              <a:rPr lang="en-US" sz="1800" dirty="0">
                <a:solidFill>
                  <a:srgbClr val="002060"/>
                </a:solidFill>
                <a:latin typeface="Calibri" panose="020F0502020204030204" pitchFamily="34" charset="0"/>
                <a:cs typeface="Calibri" panose="020F0502020204030204" pitchFamily="34" charset="0"/>
              </a:rPr>
              <a:t>uses a technology that allows four independent processing units (cores) to run in parallel on a single chip. Thus by integrating multiple cores in a single CPU, higher performance can be generated without boosting the clock speed. However, the performance increases only when the computer's software supports multiprocessing. The software which supports multiprocessing divides the processing load between multiple processors instead of using one processor at a time</a:t>
            </a:r>
            <a:r>
              <a:rPr lang="en-US" sz="1800" dirty="0" smtClean="0">
                <a:solidFill>
                  <a:srgbClr val="002060"/>
                </a:solidFill>
                <a:latin typeface="Calibri" panose="020F0502020204030204" pitchFamily="34" charset="0"/>
                <a:cs typeface="Calibri" panose="020F0502020204030204" pitchFamily="34" charset="0"/>
              </a:rPr>
              <a:t>.</a:t>
            </a:r>
            <a:endParaRPr lang="en-US" sz="1800" dirty="0">
              <a:solidFill>
                <a:srgbClr val="002060"/>
              </a:solidFill>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895600"/>
            <a:ext cx="8534400" cy="2971800"/>
          </a:xfrm>
          <a:prstGeom prst="rect">
            <a:avLst/>
          </a:prstGeom>
        </p:spPr>
      </p:pic>
    </p:spTree>
    <p:extLst>
      <p:ext uri="{BB962C8B-B14F-4D97-AF65-F5344CB8AC3E}">
        <p14:creationId xmlns:p14="http://schemas.microsoft.com/office/powerpoint/2010/main" val="39325380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4048"/>
            <a:ext cx="8534400" cy="530352"/>
          </a:xfrm>
        </p:spPr>
        <p:txBody>
          <a:bodyPr anchor="ctr">
            <a:normAutofit/>
          </a:bodyPr>
          <a:lstStyle/>
          <a:p>
            <a:r>
              <a:rPr lang="en-US" sz="2800" b="1" dirty="0"/>
              <a:t>Classification of Software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24000"/>
            <a:ext cx="7543800" cy="4800600"/>
          </a:xfrm>
          <a:prstGeom prst="rect">
            <a:avLst/>
          </a:prstGeom>
        </p:spPr>
      </p:pic>
      <p:sp>
        <p:nvSpPr>
          <p:cNvPr id="5" name="Rectangle 4"/>
          <p:cNvSpPr/>
          <p:nvPr/>
        </p:nvSpPr>
        <p:spPr>
          <a:xfrm>
            <a:off x="8001000" y="5257800"/>
            <a:ext cx="3048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11509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Level Language (HLL)</a:t>
            </a:r>
            <a:endParaRPr lang="en-US" dirty="0"/>
          </a:p>
        </p:txBody>
      </p:sp>
      <p:sp>
        <p:nvSpPr>
          <p:cNvPr id="3" name="Content Placeholder 2"/>
          <p:cNvSpPr>
            <a:spLocks noGrp="1"/>
          </p:cNvSpPr>
          <p:nvPr>
            <p:ph sz="quarter" idx="1"/>
          </p:nvPr>
        </p:nvSpPr>
        <p:spPr/>
        <p:txBody>
          <a:bodyPr>
            <a:normAutofit/>
          </a:bodyPr>
          <a:lstStyle/>
          <a:p>
            <a:pPr algn="just"/>
            <a:r>
              <a:rPr lang="en-US" sz="2400" dirty="0" smtClean="0"/>
              <a:t>A high level language, is a programming language that enables development of a program in a much more user- friendly programming context and is generally independent of the computer hardware’s architecture.</a:t>
            </a:r>
          </a:p>
          <a:p>
            <a:pPr algn="just"/>
            <a:r>
              <a:rPr lang="en-US" sz="2400" dirty="0" smtClean="0"/>
              <a:t>A high level language, has a higher level of abstraction from the computer and focuses more on programming logic rather than the understanding hardware components such as memory addressing and register utilization.</a:t>
            </a:r>
          </a:p>
          <a:p>
            <a:pPr algn="just"/>
            <a:r>
              <a:rPr lang="en-US" sz="2400" dirty="0" smtClean="0"/>
              <a:t>For example – C, C++, C#, Java etc.</a:t>
            </a:r>
            <a:endParaRPr lang="en-US" sz="2400" dirty="0"/>
          </a:p>
        </p:txBody>
      </p:sp>
    </p:spTree>
    <p:extLst>
      <p:ext uri="{BB962C8B-B14F-4D97-AF65-F5344CB8AC3E}">
        <p14:creationId xmlns:p14="http://schemas.microsoft.com/office/powerpoint/2010/main" val="4919595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Low Level Language (LLL/L3)</a:t>
            </a:r>
            <a:endParaRPr lang="en-US" dirty="0"/>
          </a:p>
        </p:txBody>
      </p:sp>
      <p:sp>
        <p:nvSpPr>
          <p:cNvPr id="3" name="Content Placeholder 2"/>
          <p:cNvSpPr>
            <a:spLocks noGrp="1"/>
          </p:cNvSpPr>
          <p:nvPr>
            <p:ph sz="quarter" idx="1"/>
          </p:nvPr>
        </p:nvSpPr>
        <p:spPr/>
        <p:txBody>
          <a:bodyPr>
            <a:normAutofit/>
          </a:bodyPr>
          <a:lstStyle/>
          <a:p>
            <a:pPr algn="just"/>
            <a:r>
              <a:rPr lang="en-US" sz="2400" dirty="0" smtClean="0"/>
              <a:t>A low level language, is a programming language that provides little or no abstraction on programming language and it is very close to writing actual machine instructions.</a:t>
            </a:r>
          </a:p>
          <a:p>
            <a:pPr algn="just"/>
            <a:r>
              <a:rPr lang="en-US" sz="2400" dirty="0" smtClean="0"/>
              <a:t>For example – Assembly Language &amp; Machine Language</a:t>
            </a:r>
            <a:endParaRPr lang="en-US" sz="2400" dirty="0"/>
          </a:p>
        </p:txBody>
      </p:sp>
    </p:spTree>
    <p:extLst>
      <p:ext uri="{BB962C8B-B14F-4D97-AF65-F5344CB8AC3E}">
        <p14:creationId xmlns:p14="http://schemas.microsoft.com/office/powerpoint/2010/main" val="39437405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Block diagram of Computer Language Hierarchy</a:t>
            </a:r>
            <a:endParaRPr lang="en-US" dirty="0"/>
          </a:p>
        </p:txBody>
      </p:sp>
      <p:sp>
        <p:nvSpPr>
          <p:cNvPr id="4" name="Rectangle 3"/>
          <p:cNvSpPr/>
          <p:nvPr/>
        </p:nvSpPr>
        <p:spPr>
          <a:xfrm>
            <a:off x="301752" y="1600200"/>
            <a:ext cx="2060448"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Source Code</a:t>
            </a:r>
            <a:endParaRPr lang="en-US" dirty="0"/>
          </a:p>
        </p:txBody>
      </p:sp>
      <p:sp>
        <p:nvSpPr>
          <p:cNvPr id="5" name="Rectangle 4"/>
          <p:cNvSpPr/>
          <p:nvPr/>
        </p:nvSpPr>
        <p:spPr>
          <a:xfrm>
            <a:off x="3538728" y="2514600"/>
            <a:ext cx="2060448"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HLL</a:t>
            </a:r>
            <a:endParaRPr lang="en-US" dirty="0"/>
          </a:p>
        </p:txBody>
      </p:sp>
      <p:sp>
        <p:nvSpPr>
          <p:cNvPr id="6" name="Rectangle 5"/>
          <p:cNvSpPr/>
          <p:nvPr/>
        </p:nvSpPr>
        <p:spPr>
          <a:xfrm>
            <a:off x="3328416" y="3733800"/>
            <a:ext cx="2481072"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Assembly Language</a:t>
            </a:r>
            <a:endParaRPr lang="en-US" dirty="0"/>
          </a:p>
        </p:txBody>
      </p:sp>
      <p:sp>
        <p:nvSpPr>
          <p:cNvPr id="7" name="Rectangle 6"/>
          <p:cNvSpPr/>
          <p:nvPr/>
        </p:nvSpPr>
        <p:spPr>
          <a:xfrm>
            <a:off x="3328416" y="4953000"/>
            <a:ext cx="2481072"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Machine Language</a:t>
            </a:r>
            <a:endParaRPr lang="en-US" dirty="0"/>
          </a:p>
        </p:txBody>
      </p:sp>
      <p:sp>
        <p:nvSpPr>
          <p:cNvPr id="8" name="Rectangle 7"/>
          <p:cNvSpPr/>
          <p:nvPr/>
        </p:nvSpPr>
        <p:spPr>
          <a:xfrm>
            <a:off x="6775704" y="5638800"/>
            <a:ext cx="2060448"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Output</a:t>
            </a:r>
            <a:endParaRPr lang="en-US" dirty="0"/>
          </a:p>
        </p:txBody>
      </p:sp>
      <p:cxnSp>
        <p:nvCxnSpPr>
          <p:cNvPr id="10" name="Elbow Connector 9"/>
          <p:cNvCxnSpPr>
            <a:stCxn id="4" idx="3"/>
            <a:endCxn id="5" idx="0"/>
          </p:cNvCxnSpPr>
          <p:nvPr/>
        </p:nvCxnSpPr>
        <p:spPr>
          <a:xfrm>
            <a:off x="2362200" y="1943100"/>
            <a:ext cx="2206752" cy="57150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5" idx="2"/>
            <a:endCxn id="6" idx="0"/>
          </p:cNvCxnSpPr>
          <p:nvPr/>
        </p:nvCxnSpPr>
        <p:spPr>
          <a:xfrm>
            <a:off x="4568952" y="3200400"/>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6" idx="2"/>
            <a:endCxn id="7" idx="0"/>
          </p:cNvCxnSpPr>
          <p:nvPr/>
        </p:nvCxnSpPr>
        <p:spPr>
          <a:xfrm>
            <a:off x="4568952" y="4419600"/>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Elbow Connector 15"/>
          <p:cNvCxnSpPr>
            <a:stCxn id="7" idx="2"/>
            <a:endCxn id="8" idx="1"/>
          </p:cNvCxnSpPr>
          <p:nvPr/>
        </p:nvCxnSpPr>
        <p:spPr>
          <a:xfrm rot="16200000" flipH="1">
            <a:off x="5500878" y="4706874"/>
            <a:ext cx="342900" cy="220675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2586813" y="1586984"/>
            <a:ext cx="3012363" cy="369332"/>
          </a:xfrm>
          <a:prstGeom prst="rect">
            <a:avLst/>
          </a:prstGeom>
          <a:noFill/>
        </p:spPr>
        <p:txBody>
          <a:bodyPr wrap="none" rtlCol="0">
            <a:spAutoFit/>
          </a:bodyPr>
          <a:lstStyle/>
          <a:p>
            <a:r>
              <a:rPr lang="en-US" dirty="0" smtClean="0"/>
              <a:t>Written by the programmer</a:t>
            </a:r>
            <a:endParaRPr lang="en-US" dirty="0"/>
          </a:p>
        </p:txBody>
      </p:sp>
      <p:sp>
        <p:nvSpPr>
          <p:cNvPr id="19" name="TextBox 18"/>
          <p:cNvSpPr txBox="1"/>
          <p:nvPr/>
        </p:nvSpPr>
        <p:spPr>
          <a:xfrm>
            <a:off x="5023104" y="3245018"/>
            <a:ext cx="3813048" cy="646331"/>
          </a:xfrm>
          <a:prstGeom prst="rect">
            <a:avLst/>
          </a:prstGeom>
          <a:noFill/>
        </p:spPr>
        <p:txBody>
          <a:bodyPr wrap="square" rtlCol="0">
            <a:spAutoFit/>
          </a:bodyPr>
          <a:lstStyle/>
          <a:p>
            <a:pPr algn="ctr"/>
            <a:r>
              <a:rPr lang="en-US" dirty="0" smtClean="0"/>
              <a:t>Translate the Code by Compiler or Interpreter</a:t>
            </a:r>
            <a:endParaRPr lang="en-US" dirty="0"/>
          </a:p>
        </p:txBody>
      </p:sp>
      <p:sp>
        <p:nvSpPr>
          <p:cNvPr id="20" name="TextBox 19"/>
          <p:cNvSpPr txBox="1"/>
          <p:nvPr/>
        </p:nvSpPr>
        <p:spPr>
          <a:xfrm>
            <a:off x="5266944" y="4475202"/>
            <a:ext cx="3569208" cy="369332"/>
          </a:xfrm>
          <a:prstGeom prst="rect">
            <a:avLst/>
          </a:prstGeom>
          <a:noFill/>
        </p:spPr>
        <p:txBody>
          <a:bodyPr wrap="square" rtlCol="0">
            <a:spAutoFit/>
          </a:bodyPr>
          <a:lstStyle/>
          <a:p>
            <a:pPr algn="ctr"/>
            <a:r>
              <a:rPr lang="en-US" dirty="0" smtClean="0"/>
              <a:t>Translate the Code by Assembler</a:t>
            </a:r>
            <a:endParaRPr lang="en-US" dirty="0"/>
          </a:p>
        </p:txBody>
      </p:sp>
      <p:sp>
        <p:nvSpPr>
          <p:cNvPr id="21" name="TextBox 20"/>
          <p:cNvSpPr txBox="1"/>
          <p:nvPr/>
        </p:nvSpPr>
        <p:spPr>
          <a:xfrm>
            <a:off x="4408932" y="6006584"/>
            <a:ext cx="2220468" cy="381000"/>
          </a:xfrm>
          <a:prstGeom prst="rect">
            <a:avLst/>
          </a:prstGeom>
          <a:noFill/>
        </p:spPr>
        <p:txBody>
          <a:bodyPr wrap="square" rtlCol="0">
            <a:spAutoFit/>
          </a:bodyPr>
          <a:lstStyle/>
          <a:p>
            <a:pPr algn="ctr"/>
            <a:r>
              <a:rPr lang="en-US" dirty="0" smtClean="0"/>
              <a:t>Display</a:t>
            </a:r>
            <a:endParaRPr lang="en-US" dirty="0"/>
          </a:p>
        </p:txBody>
      </p:sp>
      <p:sp>
        <p:nvSpPr>
          <p:cNvPr id="22" name="Left Brace 21"/>
          <p:cNvSpPr/>
          <p:nvPr/>
        </p:nvSpPr>
        <p:spPr>
          <a:xfrm>
            <a:off x="2819400" y="3886200"/>
            <a:ext cx="304800" cy="16002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TextBox 22"/>
          <p:cNvSpPr txBox="1"/>
          <p:nvPr/>
        </p:nvSpPr>
        <p:spPr>
          <a:xfrm>
            <a:off x="446183" y="4501634"/>
            <a:ext cx="2265364" cy="369332"/>
          </a:xfrm>
          <a:prstGeom prst="rect">
            <a:avLst/>
          </a:prstGeom>
          <a:noFill/>
        </p:spPr>
        <p:txBody>
          <a:bodyPr wrap="none" rtlCol="0">
            <a:spAutoFit/>
          </a:bodyPr>
          <a:lstStyle/>
          <a:p>
            <a:pPr algn="ctr"/>
            <a:r>
              <a:rPr lang="en-US" dirty="0" smtClean="0"/>
              <a:t>Low Level Language</a:t>
            </a:r>
            <a:endParaRPr lang="en-US" dirty="0"/>
          </a:p>
        </p:txBody>
      </p:sp>
    </p:spTree>
    <p:extLst>
      <p:ext uri="{BB962C8B-B14F-4D97-AF65-F5344CB8AC3E}">
        <p14:creationId xmlns:p14="http://schemas.microsoft.com/office/powerpoint/2010/main" val="12129365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534400" cy="6032421"/>
          </a:xfrm>
          <a:prstGeom prst="rect">
            <a:avLst/>
          </a:prstGeom>
        </p:spPr>
        <p:txBody>
          <a:bodyPr wrap="square">
            <a:spAutoFit/>
          </a:bodyPr>
          <a:lstStyle/>
          <a:p>
            <a:pPr algn="ctr"/>
            <a:r>
              <a:rPr lang="en-US" sz="2200" b="1" dirty="0">
                <a:solidFill>
                  <a:srgbClr val="FF0000"/>
                </a:solidFill>
              </a:rPr>
              <a:t>State the different types of language </a:t>
            </a:r>
            <a:r>
              <a:rPr lang="en-US" sz="2200" b="1" dirty="0" smtClean="0">
                <a:solidFill>
                  <a:srgbClr val="FF0000"/>
                </a:solidFill>
              </a:rPr>
              <a:t>processors</a:t>
            </a:r>
          </a:p>
          <a:p>
            <a:pPr marL="342900" indent="-342900" algn="just">
              <a:buFont typeface="Arial" panose="020B0604020202020204" pitchFamily="34" charset="0"/>
              <a:buChar char="•"/>
            </a:pPr>
            <a:endParaRPr lang="en-US" sz="2200" b="1" dirty="0" smtClean="0"/>
          </a:p>
          <a:p>
            <a:pPr marL="342900" indent="-342900" algn="just">
              <a:buFont typeface="Arial" panose="020B0604020202020204" pitchFamily="34" charset="0"/>
              <a:buChar char="•"/>
            </a:pPr>
            <a:r>
              <a:rPr lang="en-US" sz="2200" b="1" dirty="0" smtClean="0"/>
              <a:t>Translator </a:t>
            </a:r>
            <a:r>
              <a:rPr lang="en-US" sz="2200" b="1" dirty="0"/>
              <a:t>- </a:t>
            </a:r>
            <a:r>
              <a:rPr lang="en-US" dirty="0"/>
              <a:t>A translator is a program that converts source code into object code. Generally, there are three types of translator: compilers, interpreters, </a:t>
            </a:r>
            <a:r>
              <a:rPr lang="en-US" dirty="0" smtClean="0"/>
              <a:t>assemblers</a:t>
            </a:r>
          </a:p>
          <a:p>
            <a:pPr marL="342900" indent="-342900" algn="just">
              <a:buFont typeface="Arial" panose="020B0604020202020204" pitchFamily="34" charset="0"/>
              <a:buChar char="•"/>
            </a:pPr>
            <a:endParaRPr lang="en-US" dirty="0"/>
          </a:p>
          <a:p>
            <a:pPr algn="ctr"/>
            <a:r>
              <a:rPr lang="en-US" sz="2000" b="1" dirty="0" smtClean="0">
                <a:solidFill>
                  <a:srgbClr val="002060"/>
                </a:solidFill>
              </a:rPr>
              <a:t>Source </a:t>
            </a:r>
            <a:r>
              <a:rPr lang="en-US" sz="2000" b="1" dirty="0">
                <a:solidFill>
                  <a:srgbClr val="002060"/>
                </a:solidFill>
              </a:rPr>
              <a:t>Code -&gt; Translator -&gt; Object Code -&gt;Machine Code</a:t>
            </a:r>
          </a:p>
          <a:p>
            <a:pPr marL="342900" indent="-342900">
              <a:buFont typeface="Arial" panose="020B0604020202020204" pitchFamily="34" charset="0"/>
              <a:buChar char="•"/>
            </a:pPr>
            <a:endParaRPr lang="en-US" sz="2200" b="1" dirty="0" smtClean="0"/>
          </a:p>
          <a:p>
            <a:pPr marL="342900" indent="-342900" algn="just">
              <a:buFont typeface="Arial" panose="020B0604020202020204" pitchFamily="34" charset="0"/>
              <a:buChar char="•"/>
            </a:pPr>
            <a:r>
              <a:rPr lang="en-US" sz="2200" b="1" dirty="0"/>
              <a:t>Compiler - </a:t>
            </a:r>
            <a:r>
              <a:rPr lang="en-US" dirty="0"/>
              <a:t>Compiler is a computer programs which converts a high level language (Source Language) to low level language (Object/Target/Machine Language).</a:t>
            </a:r>
          </a:p>
          <a:p>
            <a:pPr lvl="1" algn="just"/>
            <a:r>
              <a:rPr lang="en-US" dirty="0"/>
              <a:t>1.	It read a whole program at a time</a:t>
            </a:r>
          </a:p>
          <a:p>
            <a:pPr lvl="1" algn="just"/>
            <a:r>
              <a:rPr lang="en-US" dirty="0"/>
              <a:t>2.	It translates the whole program at a time into the machine code</a:t>
            </a:r>
          </a:p>
          <a:p>
            <a:pPr lvl="1" algn="just"/>
            <a:r>
              <a:rPr lang="en-US" dirty="0"/>
              <a:t>3.	It produces machine code which is directly understood by computer</a:t>
            </a:r>
          </a:p>
          <a:p>
            <a:pPr lvl="1" algn="just"/>
            <a:r>
              <a:rPr lang="en-US" dirty="0"/>
              <a:t>4.	It takes large amount of time to analyze the source code</a:t>
            </a:r>
          </a:p>
          <a:p>
            <a:pPr lvl="1" algn="just"/>
            <a:r>
              <a:rPr lang="en-US" dirty="0"/>
              <a:t>5.	It is faster</a:t>
            </a:r>
          </a:p>
          <a:p>
            <a:pPr lvl="1" algn="just"/>
            <a:r>
              <a:rPr lang="en-US" dirty="0"/>
              <a:t>6.	It requires more memory space</a:t>
            </a:r>
          </a:p>
          <a:p>
            <a:pPr lvl="1" algn="just"/>
            <a:r>
              <a:rPr lang="en-US" dirty="0"/>
              <a:t>7.	It is good for professionals</a:t>
            </a:r>
          </a:p>
          <a:p>
            <a:pPr lvl="1" algn="just"/>
            <a:r>
              <a:rPr lang="en-US" dirty="0"/>
              <a:t>8.	C, C++ are using compiler</a:t>
            </a:r>
          </a:p>
          <a:p>
            <a:pPr marL="342900" indent="-342900">
              <a:buFont typeface="Arial" panose="020B0604020202020204" pitchFamily="34" charset="0"/>
              <a:buChar char="•"/>
            </a:pPr>
            <a:endParaRPr lang="en-US" sz="2200" b="1" dirty="0"/>
          </a:p>
        </p:txBody>
      </p:sp>
    </p:spTree>
    <p:extLst>
      <p:ext uri="{BB962C8B-B14F-4D97-AF65-F5344CB8AC3E}">
        <p14:creationId xmlns:p14="http://schemas.microsoft.com/office/powerpoint/2010/main" val="40153278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4800" y="304800"/>
            <a:ext cx="8534400" cy="6063198"/>
          </a:xfrm>
          <a:prstGeom prst="rect">
            <a:avLst/>
          </a:prstGeom>
          <a:noFill/>
        </p:spPr>
        <p:txBody>
          <a:bodyPr wrap="square" rtlCol="0">
            <a:spAutoFit/>
          </a:bodyPr>
          <a:lstStyle/>
          <a:p>
            <a:pPr algn="just">
              <a:buFont typeface="Wingdings" pitchFamily="2" charset="2"/>
              <a:buChar char="q"/>
            </a:pPr>
            <a:r>
              <a:rPr lang="en-US" sz="2400" dirty="0" smtClean="0"/>
              <a:t> </a:t>
            </a:r>
            <a:r>
              <a:rPr lang="en-US" sz="2000" dirty="0" smtClean="0"/>
              <a:t>The Word ‘</a:t>
            </a:r>
            <a:r>
              <a:rPr lang="en-US" sz="2000" b="1" dirty="0" smtClean="0"/>
              <a:t>Computer</a:t>
            </a:r>
            <a:r>
              <a:rPr lang="en-US" sz="2000" dirty="0" smtClean="0"/>
              <a:t>’ usually refers to the </a:t>
            </a:r>
            <a:r>
              <a:rPr lang="en-US" sz="2000" b="1" i="1" dirty="0"/>
              <a:t>Central Processing Unit</a:t>
            </a:r>
            <a:r>
              <a:rPr lang="en-US" sz="2000" dirty="0" smtClean="0"/>
              <a:t> plus </a:t>
            </a:r>
            <a:r>
              <a:rPr lang="en-US" sz="2000" b="1" i="1" dirty="0" smtClean="0"/>
              <a:t>Internal memory</a:t>
            </a:r>
            <a:r>
              <a:rPr lang="en-US" sz="2000" dirty="0" smtClean="0"/>
              <a:t>.</a:t>
            </a:r>
          </a:p>
          <a:p>
            <a:pPr algn="just">
              <a:buFont typeface="Wingdings" pitchFamily="2" charset="2"/>
              <a:buChar char="q"/>
            </a:pPr>
            <a:endParaRPr lang="en-US" sz="2000" dirty="0" smtClean="0"/>
          </a:p>
          <a:p>
            <a:pPr algn="just">
              <a:buFont typeface="Wingdings" pitchFamily="2" charset="2"/>
              <a:buChar char="q"/>
            </a:pPr>
            <a:r>
              <a:rPr lang="en-US" sz="2000" dirty="0"/>
              <a:t> </a:t>
            </a:r>
            <a:r>
              <a:rPr lang="en-US" sz="2000" b="1" i="1" dirty="0" smtClean="0"/>
              <a:t>Charles Babbage</a:t>
            </a:r>
            <a:r>
              <a:rPr lang="en-US" sz="2000" dirty="0" smtClean="0"/>
              <a:t> is called the “</a:t>
            </a:r>
            <a:r>
              <a:rPr lang="en-US" sz="2000" b="1" dirty="0" smtClean="0"/>
              <a:t>Grand Father</a:t>
            </a:r>
            <a:r>
              <a:rPr lang="en-US" sz="2000" dirty="0" smtClean="0"/>
              <a:t>” of the computer.</a:t>
            </a:r>
          </a:p>
          <a:p>
            <a:pPr algn="just">
              <a:buFont typeface="Wingdings" pitchFamily="2" charset="2"/>
              <a:buChar char="q"/>
            </a:pPr>
            <a:r>
              <a:rPr lang="en-US" sz="2000" dirty="0"/>
              <a:t> </a:t>
            </a:r>
            <a:r>
              <a:rPr lang="en-US" sz="2000" b="1" i="1" dirty="0"/>
              <a:t>Alan </a:t>
            </a:r>
            <a:r>
              <a:rPr lang="en-US" sz="2000" b="1" i="1" dirty="0" smtClean="0"/>
              <a:t>Turing</a:t>
            </a:r>
            <a:r>
              <a:rPr lang="en-US" sz="2000" b="1" dirty="0" smtClean="0"/>
              <a:t> </a:t>
            </a:r>
            <a:r>
              <a:rPr lang="en-US" sz="2000" dirty="0" smtClean="0"/>
              <a:t>is called the “</a:t>
            </a:r>
            <a:r>
              <a:rPr lang="en-US" sz="2000" b="1" dirty="0" smtClean="0"/>
              <a:t>Father</a:t>
            </a:r>
            <a:r>
              <a:rPr lang="en-US" sz="2000" dirty="0" smtClean="0"/>
              <a:t>” of computer system.</a:t>
            </a:r>
          </a:p>
          <a:p>
            <a:pPr algn="just">
              <a:buFont typeface="Wingdings" pitchFamily="2" charset="2"/>
              <a:buChar char="q"/>
            </a:pPr>
            <a:endParaRPr lang="en-US" sz="2000" dirty="0" smtClean="0"/>
          </a:p>
          <a:p>
            <a:pPr algn="just">
              <a:buFont typeface="Wingdings" pitchFamily="2" charset="2"/>
              <a:buChar char="q"/>
            </a:pPr>
            <a:r>
              <a:rPr lang="en-US" sz="2000" dirty="0"/>
              <a:t> </a:t>
            </a:r>
            <a:r>
              <a:rPr lang="en-US" sz="2000" dirty="0" smtClean="0"/>
              <a:t>The First mechanical computer designed by Charles Babbage was called </a:t>
            </a:r>
            <a:r>
              <a:rPr lang="en-US" sz="2000" b="1" i="1" dirty="0" smtClean="0"/>
              <a:t>Analytical Engine</a:t>
            </a:r>
            <a:r>
              <a:rPr lang="en-US" sz="2000" dirty="0" smtClean="0"/>
              <a:t>. It uses read-only memory in the form of punch cards.</a:t>
            </a:r>
          </a:p>
          <a:p>
            <a:pPr algn="just">
              <a:buFont typeface="Wingdings" pitchFamily="2" charset="2"/>
              <a:buChar char="q"/>
            </a:pPr>
            <a:endParaRPr lang="en-US" sz="2000" dirty="0"/>
          </a:p>
          <a:p>
            <a:pPr algn="just">
              <a:buFont typeface="Wingdings" pitchFamily="2" charset="2"/>
              <a:buChar char="q"/>
            </a:pPr>
            <a:endParaRPr lang="en-US" sz="2000" dirty="0" smtClean="0"/>
          </a:p>
          <a:p>
            <a:pPr algn="just">
              <a:buFont typeface="Wingdings" pitchFamily="2" charset="2"/>
              <a:buChar char="q"/>
            </a:pPr>
            <a:endParaRPr lang="en-US" sz="2000" dirty="0"/>
          </a:p>
          <a:p>
            <a:pPr algn="just">
              <a:buFont typeface="Wingdings" pitchFamily="2" charset="2"/>
              <a:buChar char="q"/>
            </a:pPr>
            <a:endParaRPr lang="en-US" sz="2000" dirty="0" smtClean="0"/>
          </a:p>
          <a:p>
            <a:pPr algn="just">
              <a:buFont typeface="Wingdings" pitchFamily="2" charset="2"/>
              <a:buChar char="q"/>
            </a:pPr>
            <a:endParaRPr lang="en-US" sz="2000" dirty="0"/>
          </a:p>
          <a:p>
            <a:pPr algn="just">
              <a:buFont typeface="Wingdings" pitchFamily="2" charset="2"/>
              <a:buChar char="q"/>
            </a:pPr>
            <a:endParaRPr lang="en-US" sz="2000" dirty="0" smtClean="0"/>
          </a:p>
          <a:p>
            <a:pPr algn="just">
              <a:buFont typeface="Wingdings" pitchFamily="2" charset="2"/>
              <a:buChar char="q"/>
            </a:pPr>
            <a:endParaRPr lang="en-US" sz="2000" dirty="0"/>
          </a:p>
          <a:p>
            <a:pPr algn="just">
              <a:buFont typeface="Wingdings" pitchFamily="2" charset="2"/>
              <a:buChar char="q"/>
            </a:pPr>
            <a:endParaRPr lang="en-US" sz="2000" dirty="0" smtClean="0"/>
          </a:p>
          <a:p>
            <a:pPr algn="just"/>
            <a:endParaRPr lang="en-US" sz="2000" dirty="0" smtClean="0"/>
          </a:p>
          <a:p>
            <a:pPr algn="ctr"/>
            <a:r>
              <a:rPr lang="en-US" sz="2400" b="1" dirty="0" smtClean="0">
                <a:solidFill>
                  <a:srgbClr val="002060"/>
                </a:solidFill>
              </a:rPr>
              <a:t>Structural Diagram of a Computer System</a:t>
            </a:r>
          </a:p>
        </p:txBody>
      </p:sp>
      <p:pic>
        <p:nvPicPr>
          <p:cNvPr id="1026" name="Picture 2" descr="https://ecomputernotes.com/images/Computer.jpg"/>
          <p:cNvPicPr>
            <a:picLocks noChangeAspect="1" noChangeArrowheads="1"/>
          </p:cNvPicPr>
          <p:nvPr/>
        </p:nvPicPr>
        <p:blipFill>
          <a:blip r:embed="rId2"/>
          <a:srcRect/>
          <a:stretch>
            <a:fillRect/>
          </a:stretch>
        </p:blipFill>
        <p:spPr bwMode="auto">
          <a:xfrm>
            <a:off x="1676400" y="2895600"/>
            <a:ext cx="5715000" cy="30480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534400" cy="5324535"/>
          </a:xfrm>
          <a:prstGeom prst="rect">
            <a:avLst/>
          </a:prstGeom>
        </p:spPr>
        <p:txBody>
          <a:bodyPr wrap="square">
            <a:spAutoFit/>
          </a:bodyPr>
          <a:lstStyle/>
          <a:p>
            <a:pPr marL="342900" indent="-342900" algn="just">
              <a:buFont typeface="Arial" panose="020B0604020202020204" pitchFamily="34" charset="0"/>
              <a:buChar char="•"/>
            </a:pPr>
            <a:r>
              <a:rPr lang="en-US" sz="2200" b="1" dirty="0"/>
              <a:t>Interpreter - </a:t>
            </a:r>
            <a:r>
              <a:rPr lang="en-US" dirty="0"/>
              <a:t>An interpreter translates high-level instructions into an intermediate form, which it then executes.</a:t>
            </a:r>
          </a:p>
          <a:p>
            <a:pPr lvl="1" algn="just"/>
            <a:r>
              <a:rPr lang="en-US" dirty="0"/>
              <a:t>1.	It read the program line by line</a:t>
            </a:r>
          </a:p>
          <a:p>
            <a:pPr lvl="1" algn="just"/>
            <a:r>
              <a:rPr lang="en-US" dirty="0"/>
              <a:t>2.	It translates only one line of program at a time into machine code</a:t>
            </a:r>
          </a:p>
          <a:p>
            <a:pPr lvl="1" algn="just"/>
            <a:r>
              <a:rPr lang="en-US" dirty="0"/>
              <a:t>3.	It produces intermediate code after translation</a:t>
            </a:r>
          </a:p>
          <a:p>
            <a:pPr lvl="1" algn="just"/>
            <a:r>
              <a:rPr lang="en-US" dirty="0"/>
              <a:t>4.	It takes less amount of time to analyze the source code</a:t>
            </a:r>
          </a:p>
          <a:p>
            <a:pPr lvl="1" algn="just"/>
            <a:r>
              <a:rPr lang="en-US" dirty="0"/>
              <a:t>5.	It is slower</a:t>
            </a:r>
          </a:p>
          <a:p>
            <a:pPr lvl="1" algn="just"/>
            <a:r>
              <a:rPr lang="en-US" dirty="0"/>
              <a:t>6.	It requires less memory space</a:t>
            </a:r>
          </a:p>
          <a:p>
            <a:pPr lvl="1" algn="just"/>
            <a:r>
              <a:rPr lang="en-US" dirty="0"/>
              <a:t>7.	It is good for beginners</a:t>
            </a:r>
          </a:p>
          <a:p>
            <a:pPr lvl="1" algn="just"/>
            <a:r>
              <a:rPr lang="en-US" dirty="0"/>
              <a:t>8.	Python, Ruby are using Interpreter</a:t>
            </a:r>
          </a:p>
          <a:p>
            <a:pPr marL="342900" indent="-342900">
              <a:buFont typeface="Arial" panose="020B0604020202020204" pitchFamily="34" charset="0"/>
              <a:buChar char="•"/>
            </a:pPr>
            <a:endParaRPr lang="en-US" sz="2200" b="1" dirty="0" smtClean="0"/>
          </a:p>
          <a:p>
            <a:pPr marL="342900" indent="-342900" algn="just">
              <a:buFont typeface="Arial" panose="020B0604020202020204" pitchFamily="34" charset="0"/>
              <a:buChar char="•"/>
            </a:pPr>
            <a:r>
              <a:rPr lang="en-US" sz="2200" b="1" dirty="0"/>
              <a:t>Assembler - </a:t>
            </a:r>
            <a:r>
              <a:rPr lang="en-US" dirty="0"/>
              <a:t>An assembler translates assembly language programs into machine code. The output of an assembler is called an object file, which contains a combination of machine instruction as well as the data required to place these instructions in memory.</a:t>
            </a:r>
          </a:p>
          <a:p>
            <a:pPr marL="342900" indent="-342900" algn="just">
              <a:buFont typeface="Arial" panose="020B0604020202020204" pitchFamily="34" charset="0"/>
              <a:buChar char="•"/>
            </a:pPr>
            <a:endParaRPr lang="en-US" dirty="0" smtClean="0"/>
          </a:p>
          <a:p>
            <a:pPr marL="342900" indent="-342900" algn="just">
              <a:buFont typeface="Arial" panose="020B0604020202020204" pitchFamily="34" charset="0"/>
              <a:buChar char="•"/>
            </a:pPr>
            <a:endParaRPr lang="en-US" dirty="0"/>
          </a:p>
          <a:p>
            <a:pPr marL="342900" indent="-342900">
              <a:buFont typeface="Arial" panose="020B0604020202020204" pitchFamily="34" charset="0"/>
              <a:buChar char="•"/>
            </a:pPr>
            <a:endParaRPr lang="en-US" sz="2200" b="1" dirty="0"/>
          </a:p>
        </p:txBody>
      </p:sp>
    </p:spTree>
    <p:extLst>
      <p:ext uri="{BB962C8B-B14F-4D97-AF65-F5344CB8AC3E}">
        <p14:creationId xmlns:p14="http://schemas.microsoft.com/office/powerpoint/2010/main" val="2660100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534400" cy="2492990"/>
          </a:xfrm>
          <a:prstGeom prst="rect">
            <a:avLst/>
          </a:prstGeom>
        </p:spPr>
        <p:txBody>
          <a:bodyPr wrap="square">
            <a:spAutoFit/>
          </a:bodyPr>
          <a:lstStyle/>
          <a:p>
            <a:pPr marL="342900" indent="-342900" algn="just">
              <a:buFont typeface="Arial" panose="020B0604020202020204" pitchFamily="34" charset="0"/>
              <a:buChar char="•"/>
            </a:pPr>
            <a:r>
              <a:rPr lang="en-US" sz="2200" b="1" dirty="0"/>
              <a:t>Loader - </a:t>
            </a:r>
            <a:r>
              <a:rPr lang="en-US" dirty="0"/>
              <a:t>Loader is a part of operating system and is responsible for loading executable files into memory and execute them. It calculates the size of a program (instructions and data) and create memory space for it. It initializes various registers to initiate the execution</a:t>
            </a:r>
            <a:r>
              <a:rPr lang="en-US" dirty="0" smtClean="0"/>
              <a:t>.</a:t>
            </a:r>
          </a:p>
          <a:p>
            <a:pPr marL="342900" indent="-342900" algn="just">
              <a:buFont typeface="Arial" panose="020B0604020202020204" pitchFamily="34" charset="0"/>
              <a:buChar char="•"/>
            </a:pPr>
            <a:endParaRPr lang="en-US" sz="2200" b="1" dirty="0"/>
          </a:p>
          <a:p>
            <a:pPr marL="342900" indent="-342900" algn="just">
              <a:buFont typeface="Arial" panose="020B0604020202020204" pitchFamily="34" charset="0"/>
              <a:buChar char="•"/>
            </a:pPr>
            <a:r>
              <a:rPr lang="en-US" sz="2200" b="1" dirty="0"/>
              <a:t>Macro</a:t>
            </a:r>
            <a:r>
              <a:rPr lang="en-US" b="1" dirty="0"/>
              <a:t> - </a:t>
            </a:r>
            <a:r>
              <a:rPr lang="en-US" dirty="0"/>
              <a:t>Macro is a single line abbreviation for group of instructions. With the help of macro, programmer can define a single "instruction" to represent block of code</a:t>
            </a:r>
            <a:r>
              <a:rPr lang="en-US" dirty="0" smtClean="0"/>
              <a:t>.</a:t>
            </a: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4800" y="3048000"/>
            <a:ext cx="8534400" cy="2895600"/>
          </a:xfrm>
          <a:prstGeom prst="rect">
            <a:avLst/>
          </a:prstGeom>
        </p:spPr>
      </p:pic>
    </p:spTree>
    <p:extLst>
      <p:ext uri="{BB962C8B-B14F-4D97-AF65-F5344CB8AC3E}">
        <p14:creationId xmlns:p14="http://schemas.microsoft.com/office/powerpoint/2010/main" val="19610678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What do you mean by Operating System?</a:t>
            </a:r>
            <a:endParaRPr lang="en-US" dirty="0"/>
          </a:p>
        </p:txBody>
      </p:sp>
      <p:sp>
        <p:nvSpPr>
          <p:cNvPr id="5" name="Rectangle 4"/>
          <p:cNvSpPr/>
          <p:nvPr/>
        </p:nvSpPr>
        <p:spPr>
          <a:xfrm>
            <a:off x="301752" y="1524000"/>
            <a:ext cx="8534400" cy="2031325"/>
          </a:xfrm>
          <a:prstGeom prst="rect">
            <a:avLst/>
          </a:prstGeom>
        </p:spPr>
        <p:txBody>
          <a:bodyPr wrap="square">
            <a:spAutoFit/>
          </a:bodyPr>
          <a:lstStyle/>
          <a:p>
            <a:pPr lvl="0" algn="just"/>
            <a:r>
              <a:rPr lang="en-US" dirty="0">
                <a:latin typeface="Calibri" panose="020F0502020204030204" pitchFamily="34" charset="0"/>
                <a:cs typeface="Calibri" panose="020F0502020204030204" pitchFamily="34" charset="0"/>
              </a:rPr>
              <a:t>An operating system (OS) is system software that manages a computer's hardware and software resources and provides common services for computer programs. It acts as an intermediary between users, application programs, and the computer hardware, enabling applications to interact with hardware without needing to manage hardware details directly</a:t>
            </a:r>
            <a:r>
              <a:rPr lang="en-US" dirty="0" smtClean="0">
                <a:latin typeface="Calibri" panose="020F0502020204030204" pitchFamily="34" charset="0"/>
                <a:cs typeface="Calibri" panose="020F0502020204030204" pitchFamily="34" charset="0"/>
              </a:rPr>
              <a:t>.</a:t>
            </a:r>
          </a:p>
          <a:p>
            <a:pPr lvl="0" algn="just"/>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ea typeface="Calibri" panose="020F0502020204030204" pitchFamily="34" charset="0"/>
                <a:cs typeface="Calibri" panose="020F0502020204030204" pitchFamily="34" charset="0"/>
              </a:rPr>
              <a:t>e.g</a:t>
            </a:r>
            <a:r>
              <a:rPr lang="en-US" dirty="0">
                <a:latin typeface="Calibri" panose="020F0502020204030204" pitchFamily="34" charset="0"/>
                <a:ea typeface="Calibri" panose="020F0502020204030204" pitchFamily="34" charset="0"/>
                <a:cs typeface="Calibri" panose="020F0502020204030204" pitchFamily="34" charset="0"/>
              </a:rPr>
              <a:t>. Windows, Unix, Linux, Mac OS etc.</a:t>
            </a:r>
            <a:endParaRPr lang="en-US" dirty="0">
              <a:latin typeface="Calibri" panose="020F0502020204030204" pitchFamily="34" charset="0"/>
              <a:cs typeface="Calibri" panose="020F0502020204030204" pitchFamily="34" charset="0"/>
            </a:endParaRPr>
          </a:p>
        </p:txBody>
      </p:sp>
      <p:pic>
        <p:nvPicPr>
          <p:cNvPr id="6" name="Picture 5" descr="OS-removebg-preview.png"/>
          <p:cNvPicPr/>
          <p:nvPr/>
        </p:nvPicPr>
        <p:blipFill>
          <a:blip r:embed="rId2"/>
          <a:stretch>
            <a:fillRect/>
          </a:stretch>
        </p:blipFill>
        <p:spPr>
          <a:xfrm>
            <a:off x="3733800" y="3200400"/>
            <a:ext cx="5105400" cy="3048000"/>
          </a:xfrm>
          <a:prstGeom prst="rect">
            <a:avLst/>
          </a:prstGeom>
        </p:spPr>
      </p:pic>
    </p:spTree>
    <p:extLst>
      <p:ext uri="{BB962C8B-B14F-4D97-AF65-F5344CB8AC3E}">
        <p14:creationId xmlns:p14="http://schemas.microsoft.com/office/powerpoint/2010/main" val="37150398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What are the objectives of Operating System?</a:t>
            </a:r>
            <a:endParaRPr lang="en-US" sz="2800" dirty="0"/>
          </a:p>
        </p:txBody>
      </p:sp>
      <p:sp>
        <p:nvSpPr>
          <p:cNvPr id="3" name="Rectangle 2"/>
          <p:cNvSpPr/>
          <p:nvPr/>
        </p:nvSpPr>
        <p:spPr>
          <a:xfrm>
            <a:off x="306234" y="1752600"/>
            <a:ext cx="8534400" cy="2246769"/>
          </a:xfrm>
          <a:prstGeom prst="rect">
            <a:avLst/>
          </a:prstGeom>
        </p:spPr>
        <p:txBody>
          <a:bodyPr wrap="square">
            <a:spAutoFit/>
          </a:bodyPr>
          <a:lstStyle/>
          <a:p>
            <a:pPr algn="just"/>
            <a:r>
              <a:rPr lang="en-US" sz="2000" dirty="0"/>
              <a:t>There are two major design objective of OS –</a:t>
            </a:r>
          </a:p>
          <a:p>
            <a:pPr lvl="1" algn="just"/>
            <a:r>
              <a:rPr lang="en-US" sz="2000" dirty="0"/>
              <a:t>1.	It provides a friendly and convenient environment for user to develop application programs.</a:t>
            </a:r>
          </a:p>
          <a:p>
            <a:pPr marL="914400" lvl="1" indent="-457200" algn="just">
              <a:buAutoNum type="arabicPeriod" startAt="2"/>
            </a:pPr>
            <a:r>
              <a:rPr lang="en-US" sz="2000" dirty="0" smtClean="0"/>
              <a:t>It </a:t>
            </a:r>
            <a:r>
              <a:rPr lang="en-US" sz="2000" dirty="0"/>
              <a:t>can control various resources like CPU, Memory, IO files etc. </a:t>
            </a:r>
          </a:p>
          <a:p>
            <a:pPr lvl="1" algn="just"/>
            <a:endParaRPr lang="en-US" sz="2000" dirty="0"/>
          </a:p>
          <a:p>
            <a:pPr algn="just"/>
            <a:r>
              <a:rPr lang="en-US" sz="2000" b="1" dirty="0" smtClean="0"/>
              <a:t>NOTE: </a:t>
            </a:r>
            <a:r>
              <a:rPr lang="en-US" sz="2000" dirty="0" smtClean="0"/>
              <a:t>The </a:t>
            </a:r>
            <a:r>
              <a:rPr lang="en-US" sz="2000" dirty="0"/>
              <a:t>OS also has the capability to resolve the conflicts for a resource that arise by different user programs</a:t>
            </a:r>
            <a:r>
              <a:rPr lang="en-US" sz="2000" dirty="0" smtClean="0"/>
              <a:t>.</a:t>
            </a:r>
            <a:endParaRPr lang="en-US" sz="2000" dirty="0"/>
          </a:p>
        </p:txBody>
      </p:sp>
    </p:spTree>
    <p:extLst>
      <p:ext uri="{BB962C8B-B14F-4D97-AF65-F5344CB8AC3E}">
        <p14:creationId xmlns:p14="http://schemas.microsoft.com/office/powerpoint/2010/main" val="10608506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To be continued…</a:t>
            </a:r>
            <a:endParaRPr lang="en-US" sz="2800" dirty="0"/>
          </a:p>
        </p:txBody>
      </p:sp>
      <p:sp>
        <p:nvSpPr>
          <p:cNvPr id="11" name="Content Placeholder 10"/>
          <p:cNvSpPr>
            <a:spLocks noGrp="1"/>
          </p:cNvSpPr>
          <p:nvPr>
            <p:ph sz="half" idx="1"/>
          </p:nvPr>
        </p:nvSpPr>
        <p:spPr/>
        <p:txBody>
          <a:bodyPr/>
          <a:lstStyle/>
          <a:p>
            <a:pPr marL="0" indent="0" algn="ctr">
              <a:buNone/>
            </a:pPr>
            <a:r>
              <a:rPr lang="en-US" sz="2400" b="1" dirty="0">
                <a:solidFill>
                  <a:srgbClr val="002060"/>
                </a:solidFill>
              </a:rPr>
              <a:t>What are the goals of Operating System</a:t>
            </a:r>
            <a:r>
              <a:rPr lang="en-US" sz="2400" b="1" dirty="0" smtClean="0">
                <a:solidFill>
                  <a:srgbClr val="002060"/>
                </a:solidFill>
              </a:rPr>
              <a:t>?</a:t>
            </a:r>
          </a:p>
          <a:p>
            <a:pPr marL="0" indent="0" algn="ctr">
              <a:buNone/>
            </a:pPr>
            <a:endParaRPr lang="en-US" sz="2400" dirty="0" smtClean="0">
              <a:solidFill>
                <a:srgbClr val="002060"/>
              </a:solidFill>
            </a:endParaRPr>
          </a:p>
          <a:p>
            <a:pPr algn="just"/>
            <a:r>
              <a:rPr lang="en-US" sz="2400" dirty="0" smtClean="0"/>
              <a:t>Execute </a:t>
            </a:r>
            <a:r>
              <a:rPr lang="en-US" sz="2400" dirty="0"/>
              <a:t>user programs and make solving user problems easier.</a:t>
            </a:r>
          </a:p>
          <a:p>
            <a:pPr algn="just"/>
            <a:r>
              <a:rPr lang="en-US" sz="2400" dirty="0"/>
              <a:t>Make the computer system convenient to use.</a:t>
            </a:r>
          </a:p>
          <a:p>
            <a:pPr algn="just"/>
            <a:r>
              <a:rPr lang="en-US" sz="2400" dirty="0"/>
              <a:t>Use the computer hardware in an efficient manner.</a:t>
            </a:r>
          </a:p>
          <a:p>
            <a:endParaRPr lang="en-US" dirty="0"/>
          </a:p>
        </p:txBody>
      </p:sp>
      <p:sp>
        <p:nvSpPr>
          <p:cNvPr id="12" name="Content Placeholder 11"/>
          <p:cNvSpPr>
            <a:spLocks noGrp="1"/>
          </p:cNvSpPr>
          <p:nvPr>
            <p:ph sz="half" idx="2"/>
          </p:nvPr>
        </p:nvSpPr>
        <p:spPr/>
        <p:txBody>
          <a:bodyPr/>
          <a:lstStyle/>
          <a:p>
            <a:pPr marL="0" indent="0" algn="ctr">
              <a:buNone/>
            </a:pPr>
            <a:r>
              <a:rPr lang="en-US" sz="2400" b="1" dirty="0">
                <a:solidFill>
                  <a:srgbClr val="002060"/>
                </a:solidFill>
              </a:rPr>
              <a:t>What are main functions of Operating System?</a:t>
            </a:r>
          </a:p>
          <a:p>
            <a:pPr algn="just"/>
            <a:r>
              <a:rPr lang="en-US" sz="2400" dirty="0" smtClean="0"/>
              <a:t>Managing </a:t>
            </a:r>
            <a:r>
              <a:rPr lang="en-US" sz="2400" dirty="0"/>
              <a:t>the user’s programs</a:t>
            </a:r>
          </a:p>
          <a:p>
            <a:pPr algn="just"/>
            <a:r>
              <a:rPr lang="en-US" sz="2400" dirty="0" smtClean="0"/>
              <a:t>Managing </a:t>
            </a:r>
            <a:r>
              <a:rPr lang="en-US" sz="2400" dirty="0"/>
              <a:t>the memories of computer</a:t>
            </a:r>
          </a:p>
          <a:p>
            <a:pPr algn="just"/>
            <a:r>
              <a:rPr lang="en-US" sz="2400" dirty="0" smtClean="0"/>
              <a:t>Managing </a:t>
            </a:r>
            <a:r>
              <a:rPr lang="en-US" sz="2400" dirty="0"/>
              <a:t>the I/O operations</a:t>
            </a:r>
          </a:p>
          <a:p>
            <a:pPr algn="just"/>
            <a:r>
              <a:rPr lang="en-US" sz="2400" dirty="0" smtClean="0"/>
              <a:t>Controlling </a:t>
            </a:r>
            <a:r>
              <a:rPr lang="en-US" sz="2400" dirty="0"/>
              <a:t>the security of computer</a:t>
            </a:r>
          </a:p>
          <a:p>
            <a:endParaRPr lang="en-US" dirty="0"/>
          </a:p>
        </p:txBody>
      </p:sp>
    </p:spTree>
    <p:extLst>
      <p:ext uri="{BB962C8B-B14F-4D97-AF65-F5344CB8AC3E}">
        <p14:creationId xmlns:p14="http://schemas.microsoft.com/office/powerpoint/2010/main" val="224817609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Advantages Operating </a:t>
            </a:r>
            <a:r>
              <a:rPr lang="en-US" b="1" dirty="0"/>
              <a:t>System?</a:t>
            </a:r>
            <a:endParaRPr lang="en-US" dirty="0"/>
          </a:p>
        </p:txBody>
      </p:sp>
      <p:sp>
        <p:nvSpPr>
          <p:cNvPr id="5" name="Rectangle 4"/>
          <p:cNvSpPr/>
          <p:nvPr/>
        </p:nvSpPr>
        <p:spPr>
          <a:xfrm>
            <a:off x="301752" y="1524000"/>
            <a:ext cx="8534400" cy="3728713"/>
          </a:xfrm>
          <a:prstGeom prst="rect">
            <a:avLst/>
          </a:prstGeom>
        </p:spPr>
        <p:txBody>
          <a:bodyPr wrap="square">
            <a:spAutoFit/>
          </a:bodyPr>
          <a:lstStyle/>
          <a:p>
            <a:pPr marL="342900" indent="-342900" algn="just">
              <a:lnSpc>
                <a:spcPct val="115000"/>
              </a:lnSpc>
              <a:spcAft>
                <a:spcPts val="100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It </a:t>
            </a:r>
            <a:r>
              <a:rPr lang="en-US" dirty="0">
                <a:latin typeface="Calibri" panose="020F0502020204030204" pitchFamily="34" charset="0"/>
                <a:ea typeface="Calibri" panose="020F0502020204030204" pitchFamily="34" charset="0"/>
                <a:cs typeface="Times New Roman" panose="02020603050405020304" pitchFamily="18" charset="0"/>
              </a:rPr>
              <a:t>is helpful to monitor and regulate resources.</a:t>
            </a:r>
          </a:p>
          <a:p>
            <a:pPr marL="342900" indent="-342900" algn="just">
              <a:lnSpc>
                <a:spcPct val="115000"/>
              </a:lnSpc>
              <a:spcAft>
                <a:spcPts val="100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It </a:t>
            </a:r>
            <a:r>
              <a:rPr lang="en-US" dirty="0">
                <a:latin typeface="Calibri" panose="020F0502020204030204" pitchFamily="34" charset="0"/>
                <a:ea typeface="Calibri" panose="020F0502020204030204" pitchFamily="34" charset="0"/>
                <a:cs typeface="Times New Roman" panose="02020603050405020304" pitchFamily="18" charset="0"/>
              </a:rPr>
              <a:t>can easily operate since it has a basic graphical user interface to communicate with your device.</a:t>
            </a:r>
          </a:p>
          <a:p>
            <a:pPr marL="342900" indent="-342900" algn="just">
              <a:lnSpc>
                <a:spcPct val="115000"/>
              </a:lnSpc>
              <a:spcAft>
                <a:spcPts val="100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It </a:t>
            </a:r>
            <a:r>
              <a:rPr lang="en-US" dirty="0">
                <a:latin typeface="Calibri" panose="020F0502020204030204" pitchFamily="34" charset="0"/>
                <a:ea typeface="Calibri" panose="020F0502020204030204" pitchFamily="34" charset="0"/>
                <a:cs typeface="Times New Roman" panose="02020603050405020304" pitchFamily="18" charset="0"/>
              </a:rPr>
              <a:t>is used to create interaction between the users and the computer application or hardware.</a:t>
            </a:r>
          </a:p>
          <a:p>
            <a:pPr marL="342900" indent="-342900" algn="just">
              <a:lnSpc>
                <a:spcPct val="115000"/>
              </a:lnSpc>
              <a:spcAft>
                <a:spcPts val="100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The </a:t>
            </a:r>
            <a:r>
              <a:rPr lang="en-US" dirty="0">
                <a:latin typeface="Calibri" panose="020F0502020204030204" pitchFamily="34" charset="0"/>
                <a:ea typeface="Calibri" panose="020F0502020204030204" pitchFamily="34" charset="0"/>
                <a:cs typeface="Times New Roman" panose="02020603050405020304" pitchFamily="18" charset="0"/>
              </a:rPr>
              <a:t>performance of the computer system is based on the CPU.</a:t>
            </a:r>
          </a:p>
          <a:p>
            <a:pPr marL="342900" indent="-342900" algn="just">
              <a:lnSpc>
                <a:spcPct val="115000"/>
              </a:lnSpc>
              <a:spcAft>
                <a:spcPts val="100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The </a:t>
            </a:r>
            <a:r>
              <a:rPr lang="en-US" dirty="0">
                <a:latin typeface="Calibri" panose="020F0502020204030204" pitchFamily="34" charset="0"/>
                <a:ea typeface="Calibri" panose="020F0502020204030204" pitchFamily="34" charset="0"/>
                <a:cs typeface="Times New Roman" panose="02020603050405020304" pitchFamily="18" charset="0"/>
              </a:rPr>
              <a:t>response time and throughput time of any process or program are fast.</a:t>
            </a:r>
          </a:p>
          <a:p>
            <a:pPr marL="342900" indent="-342900" algn="just">
              <a:lnSpc>
                <a:spcPct val="115000"/>
              </a:lnSpc>
              <a:spcAft>
                <a:spcPts val="100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It </a:t>
            </a:r>
            <a:r>
              <a:rPr lang="en-US" dirty="0">
                <a:latin typeface="Calibri" panose="020F0502020204030204" pitchFamily="34" charset="0"/>
                <a:ea typeface="Calibri" panose="020F0502020204030204" pitchFamily="34" charset="0"/>
                <a:cs typeface="Times New Roman" panose="02020603050405020304" pitchFamily="18" charset="0"/>
              </a:rPr>
              <a:t>can share different resources like fax, printer, etc.</a:t>
            </a:r>
          </a:p>
          <a:p>
            <a:pPr marL="342900" indent="-342900" algn="just">
              <a:lnSpc>
                <a:spcPct val="115000"/>
              </a:lnSpc>
              <a:spcAft>
                <a:spcPts val="100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It </a:t>
            </a:r>
            <a:r>
              <a:rPr lang="en-US" dirty="0">
                <a:latin typeface="Calibri" panose="020F0502020204030204" pitchFamily="34" charset="0"/>
                <a:ea typeface="Calibri" panose="020F0502020204030204" pitchFamily="34" charset="0"/>
                <a:cs typeface="Times New Roman" panose="02020603050405020304" pitchFamily="18" charset="0"/>
              </a:rPr>
              <a:t>also offers a forum for various types of applications like system and web application.</a:t>
            </a:r>
          </a:p>
        </p:txBody>
      </p:sp>
    </p:spTree>
    <p:extLst>
      <p:ext uri="{BB962C8B-B14F-4D97-AF65-F5344CB8AC3E}">
        <p14:creationId xmlns:p14="http://schemas.microsoft.com/office/powerpoint/2010/main" val="292867037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t>Dis-advantages Operating </a:t>
            </a:r>
            <a:r>
              <a:rPr lang="en-US" b="1" dirty="0"/>
              <a:t>System?</a:t>
            </a:r>
            <a:endParaRPr lang="en-US" dirty="0"/>
          </a:p>
        </p:txBody>
      </p:sp>
      <p:sp>
        <p:nvSpPr>
          <p:cNvPr id="5" name="Rectangle 4"/>
          <p:cNvSpPr/>
          <p:nvPr/>
        </p:nvSpPr>
        <p:spPr>
          <a:xfrm>
            <a:off x="301752" y="1524000"/>
            <a:ext cx="8534400" cy="2816412"/>
          </a:xfrm>
          <a:prstGeom prst="rect">
            <a:avLst/>
          </a:prstGeom>
        </p:spPr>
        <p:txBody>
          <a:bodyPr wrap="square">
            <a:spAutoFit/>
          </a:bodyPr>
          <a:lstStyle/>
          <a:p>
            <a:pPr marL="342900" indent="-342900" algn="just">
              <a:lnSpc>
                <a:spcPct val="115000"/>
              </a:lnSpc>
              <a:spcAft>
                <a:spcPts val="100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It </a:t>
            </a:r>
            <a:r>
              <a:rPr lang="en-US" dirty="0">
                <a:latin typeface="Calibri" panose="020F0502020204030204" pitchFamily="34" charset="0"/>
                <a:ea typeface="Calibri" panose="020F0502020204030204" pitchFamily="34" charset="0"/>
                <a:cs typeface="Times New Roman" panose="02020603050405020304" pitchFamily="18" charset="0"/>
              </a:rPr>
              <a:t>allows only a few tasks that can run at the same time.</a:t>
            </a:r>
          </a:p>
          <a:p>
            <a:pPr marL="342900" indent="-342900" algn="just">
              <a:lnSpc>
                <a:spcPct val="115000"/>
              </a:lnSpc>
              <a:spcAft>
                <a:spcPts val="100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It </a:t>
            </a:r>
            <a:r>
              <a:rPr lang="en-US" dirty="0">
                <a:latin typeface="Calibri" panose="020F0502020204030204" pitchFamily="34" charset="0"/>
                <a:ea typeface="Calibri" panose="020F0502020204030204" pitchFamily="34" charset="0"/>
                <a:cs typeface="Times New Roman" panose="02020603050405020304" pitchFamily="18" charset="0"/>
              </a:rPr>
              <a:t>any error occurred in the operating system; the stored data can be destroyed.</a:t>
            </a:r>
          </a:p>
          <a:p>
            <a:pPr marL="342900" indent="-342900" algn="just">
              <a:lnSpc>
                <a:spcPct val="115000"/>
              </a:lnSpc>
              <a:spcAft>
                <a:spcPts val="100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It </a:t>
            </a:r>
            <a:r>
              <a:rPr lang="en-US" dirty="0">
                <a:latin typeface="Calibri" panose="020F0502020204030204" pitchFamily="34" charset="0"/>
                <a:ea typeface="Calibri" panose="020F0502020204030204" pitchFamily="34" charset="0"/>
                <a:cs typeface="Times New Roman" panose="02020603050405020304" pitchFamily="18" charset="0"/>
              </a:rPr>
              <a:t>is a very difficult task or works for the OS to provide entire security from the viruses because any threat or virus can occur at any time in a system.</a:t>
            </a:r>
          </a:p>
          <a:p>
            <a:pPr marL="342900" indent="-342900" algn="just">
              <a:lnSpc>
                <a:spcPct val="115000"/>
              </a:lnSpc>
              <a:spcAft>
                <a:spcPts val="100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An </a:t>
            </a:r>
            <a:r>
              <a:rPr lang="en-US" dirty="0">
                <a:latin typeface="Calibri" panose="020F0502020204030204" pitchFamily="34" charset="0"/>
                <a:ea typeface="Calibri" panose="020F0502020204030204" pitchFamily="34" charset="0"/>
                <a:cs typeface="Times New Roman" panose="02020603050405020304" pitchFamily="18" charset="0"/>
              </a:rPr>
              <a:t>unknown user can easily use any system without the permission of the original </a:t>
            </a:r>
            <a:r>
              <a:rPr lang="en-US" dirty="0" smtClean="0">
                <a:latin typeface="Calibri" panose="020F0502020204030204" pitchFamily="34" charset="0"/>
                <a:ea typeface="Calibri" panose="020F0502020204030204" pitchFamily="34" charset="0"/>
                <a:cs typeface="Times New Roman" panose="02020603050405020304" pitchFamily="18" charset="0"/>
              </a:rPr>
              <a:t>user</a:t>
            </a:r>
            <a:r>
              <a:rPr lang="en-US" dirty="0">
                <a:latin typeface="Calibri" panose="020F0502020204030204" pitchFamily="34" charset="0"/>
                <a:ea typeface="Calibri" panose="020F0502020204030204" pitchFamily="34" charset="0"/>
                <a:cs typeface="Times New Roman" panose="02020603050405020304" pitchFamily="18" charset="0"/>
              </a:rPr>
              <a:t>.</a:t>
            </a:r>
          </a:p>
          <a:p>
            <a:pPr marL="342900" indent="-342900" algn="just">
              <a:lnSpc>
                <a:spcPct val="115000"/>
              </a:lnSpc>
              <a:spcAft>
                <a:spcPts val="1000"/>
              </a:spcAft>
              <a:buFont typeface="+mj-lt"/>
              <a:buAutoNum type="arabicPeriod"/>
            </a:pPr>
            <a:r>
              <a:rPr lang="en-US" dirty="0" smtClean="0">
                <a:latin typeface="Calibri" panose="020F0502020204030204" pitchFamily="34" charset="0"/>
                <a:ea typeface="Calibri" panose="020F0502020204030204" pitchFamily="34" charset="0"/>
                <a:cs typeface="Times New Roman" panose="02020603050405020304" pitchFamily="18" charset="0"/>
              </a:rPr>
              <a:t>The </a:t>
            </a:r>
            <a:r>
              <a:rPr lang="en-US" dirty="0">
                <a:latin typeface="Calibri" panose="020F0502020204030204" pitchFamily="34" charset="0"/>
                <a:ea typeface="Calibri" panose="020F0502020204030204" pitchFamily="34" charset="0"/>
                <a:cs typeface="Times New Roman" panose="02020603050405020304" pitchFamily="18" charset="0"/>
              </a:rPr>
              <a:t>cost of operating system costs is very high.</a:t>
            </a:r>
          </a:p>
        </p:txBody>
      </p:sp>
    </p:spTree>
    <p:extLst>
      <p:ext uri="{BB962C8B-B14F-4D97-AF65-F5344CB8AC3E}">
        <p14:creationId xmlns:p14="http://schemas.microsoft.com/office/powerpoint/2010/main" val="18274846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What </a:t>
            </a:r>
            <a:r>
              <a:rPr lang="en-US" sz="2800" b="1" dirty="0" smtClean="0"/>
              <a:t>is the structure of </a:t>
            </a:r>
            <a:r>
              <a:rPr lang="en-US" sz="2800" b="1" dirty="0"/>
              <a:t>Operating System?</a:t>
            </a:r>
            <a:endParaRPr lang="en-US" sz="2800" dirty="0"/>
          </a:p>
        </p:txBody>
      </p:sp>
      <p:sp>
        <p:nvSpPr>
          <p:cNvPr id="3" name="Rectangle 2"/>
          <p:cNvSpPr/>
          <p:nvPr/>
        </p:nvSpPr>
        <p:spPr>
          <a:xfrm>
            <a:off x="301752" y="1295400"/>
            <a:ext cx="8534400" cy="2554545"/>
          </a:xfrm>
          <a:prstGeom prst="rect">
            <a:avLst/>
          </a:prstGeom>
        </p:spPr>
        <p:txBody>
          <a:bodyPr wrap="square">
            <a:spAutoFit/>
          </a:bodyPr>
          <a:lstStyle/>
          <a:p>
            <a:pPr algn="just"/>
            <a:r>
              <a:rPr lang="en-US" sz="2000" dirty="0"/>
              <a:t>A Computer System consists of</a:t>
            </a:r>
            <a:r>
              <a:rPr lang="en-US" sz="2000" dirty="0" smtClean="0"/>
              <a:t>:</a:t>
            </a:r>
            <a:endParaRPr lang="en-US" sz="2000" dirty="0"/>
          </a:p>
          <a:p>
            <a:pPr marL="914400" lvl="1" indent="-457200" algn="just">
              <a:buFont typeface="+mj-lt"/>
              <a:buAutoNum type="arabicPeriod"/>
            </a:pPr>
            <a:r>
              <a:rPr lang="en-US" sz="2000" dirty="0" smtClean="0"/>
              <a:t>Users </a:t>
            </a:r>
            <a:r>
              <a:rPr lang="en-US" sz="2000" dirty="0"/>
              <a:t>(people who are using the </a:t>
            </a:r>
            <a:r>
              <a:rPr lang="en-US" sz="2000" dirty="0" smtClean="0"/>
              <a:t>computer)</a:t>
            </a:r>
          </a:p>
          <a:p>
            <a:pPr marL="914400" lvl="1" indent="-457200" algn="just">
              <a:buFont typeface="+mj-lt"/>
              <a:buAutoNum type="arabicPeriod"/>
            </a:pPr>
            <a:r>
              <a:rPr lang="en-US" sz="2000" dirty="0" smtClean="0"/>
              <a:t>Application </a:t>
            </a:r>
            <a:r>
              <a:rPr lang="en-US" sz="2000" dirty="0"/>
              <a:t>Programs (Compilers, Databases, Games, Video player, Browsers, etc.)</a:t>
            </a:r>
          </a:p>
          <a:p>
            <a:pPr marL="914400" lvl="1" indent="-457200" algn="just">
              <a:buFont typeface="+mj-lt"/>
              <a:buAutoNum type="arabicPeriod"/>
            </a:pPr>
            <a:r>
              <a:rPr lang="en-US" sz="2000" dirty="0" smtClean="0"/>
              <a:t>System </a:t>
            </a:r>
            <a:r>
              <a:rPr lang="en-US" sz="2000" dirty="0"/>
              <a:t>Programs (Shells, Editors, Compilers, etc.)</a:t>
            </a:r>
          </a:p>
          <a:p>
            <a:pPr marL="914400" lvl="1" indent="-457200" algn="just">
              <a:buFont typeface="+mj-lt"/>
              <a:buAutoNum type="arabicPeriod"/>
            </a:pPr>
            <a:r>
              <a:rPr lang="en-US" sz="2000" dirty="0" smtClean="0"/>
              <a:t>Operating </a:t>
            </a:r>
            <a:r>
              <a:rPr lang="en-US" sz="2000" dirty="0"/>
              <a:t>System ( A special program which acts as an interface between user and hardware )</a:t>
            </a:r>
          </a:p>
          <a:p>
            <a:pPr marL="914400" lvl="1" indent="-457200" algn="just">
              <a:buFont typeface="+mj-lt"/>
              <a:buAutoNum type="arabicPeriod"/>
            </a:pPr>
            <a:r>
              <a:rPr lang="en-US" sz="2000" dirty="0" smtClean="0"/>
              <a:t>Hardware </a:t>
            </a:r>
            <a:r>
              <a:rPr lang="en-US" sz="2000" dirty="0"/>
              <a:t>( CPU, Disks, Memory, etc)</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6777" y="3849945"/>
            <a:ext cx="4324350" cy="2819400"/>
          </a:xfrm>
          <a:prstGeom prst="rect">
            <a:avLst/>
          </a:prstGeom>
        </p:spPr>
      </p:pic>
    </p:spTree>
    <p:extLst>
      <p:ext uri="{BB962C8B-B14F-4D97-AF65-F5344CB8AC3E}">
        <p14:creationId xmlns:p14="http://schemas.microsoft.com/office/powerpoint/2010/main" val="36507389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What </a:t>
            </a:r>
            <a:r>
              <a:rPr lang="en-US" sz="2800" b="1" dirty="0" smtClean="0"/>
              <a:t>does an </a:t>
            </a:r>
            <a:r>
              <a:rPr lang="en-US" sz="2800" b="1" dirty="0"/>
              <a:t>Operating </a:t>
            </a:r>
            <a:r>
              <a:rPr lang="en-US" sz="2800" b="1" dirty="0" smtClean="0"/>
              <a:t>System do?</a:t>
            </a:r>
            <a:endParaRPr lang="en-US" sz="2800" dirty="0"/>
          </a:p>
        </p:txBody>
      </p:sp>
      <p:sp>
        <p:nvSpPr>
          <p:cNvPr id="3" name="Rectangle 2"/>
          <p:cNvSpPr/>
          <p:nvPr/>
        </p:nvSpPr>
        <p:spPr>
          <a:xfrm>
            <a:off x="301752" y="1295400"/>
            <a:ext cx="8534400" cy="1938992"/>
          </a:xfrm>
          <a:prstGeom prst="rect">
            <a:avLst/>
          </a:prstGeom>
        </p:spPr>
        <p:txBody>
          <a:bodyPr wrap="square">
            <a:spAutoFit/>
          </a:bodyPr>
          <a:lstStyle/>
          <a:p>
            <a:pPr marL="457200" indent="-457200" algn="just">
              <a:buFont typeface="+mj-lt"/>
              <a:buAutoNum type="arabicPeriod"/>
            </a:pPr>
            <a:r>
              <a:rPr lang="en-US" sz="2400" dirty="0" smtClean="0"/>
              <a:t>Process Management</a:t>
            </a:r>
          </a:p>
          <a:p>
            <a:pPr marL="457200" indent="-457200" algn="just">
              <a:buFont typeface="+mj-lt"/>
              <a:buAutoNum type="arabicPeriod"/>
            </a:pPr>
            <a:r>
              <a:rPr lang="en-US" sz="2400" dirty="0" smtClean="0"/>
              <a:t>Memory Management</a:t>
            </a:r>
          </a:p>
          <a:p>
            <a:pPr marL="457200" indent="-457200" algn="just">
              <a:buFont typeface="+mj-lt"/>
              <a:buAutoNum type="arabicPeriod"/>
            </a:pPr>
            <a:r>
              <a:rPr lang="en-US" sz="2400" dirty="0" smtClean="0"/>
              <a:t>File System Management</a:t>
            </a:r>
          </a:p>
          <a:p>
            <a:pPr marL="457200" indent="-457200" algn="just">
              <a:buFont typeface="+mj-lt"/>
              <a:buAutoNum type="arabicPeriod"/>
            </a:pPr>
            <a:r>
              <a:rPr lang="en-US" sz="2400" dirty="0" smtClean="0"/>
              <a:t>Device Management</a:t>
            </a:r>
          </a:p>
          <a:p>
            <a:pPr marL="457200" indent="-457200" algn="just">
              <a:buFont typeface="+mj-lt"/>
              <a:buAutoNum type="arabicPeriod"/>
            </a:pPr>
            <a:r>
              <a:rPr lang="en-US" sz="2400" dirty="0" smtClean="0"/>
              <a:t>Multi-mode Execution</a:t>
            </a:r>
            <a:endParaRPr lang="en-US" sz="2400" dirty="0"/>
          </a:p>
        </p:txBody>
      </p:sp>
    </p:spTree>
    <p:extLst>
      <p:ext uri="{BB962C8B-B14F-4D97-AF65-F5344CB8AC3E}">
        <p14:creationId xmlns:p14="http://schemas.microsoft.com/office/powerpoint/2010/main" val="17258477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1752" y="304800"/>
            <a:ext cx="8534400" cy="758952"/>
          </a:xfrm>
        </p:spPr>
        <p:txBody>
          <a:bodyPr anchor="ctr">
            <a:normAutofit/>
          </a:bodyPr>
          <a:lstStyle/>
          <a:p>
            <a:r>
              <a:rPr lang="en-US" sz="2800" b="1" dirty="0" smtClean="0"/>
              <a:t>Operational diagram of an Operating System</a:t>
            </a:r>
            <a:endParaRPr lang="en-US" sz="28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3952" y="1447800"/>
            <a:ext cx="3810000" cy="4953000"/>
          </a:xfrm>
          <a:prstGeom prst="rect">
            <a:avLst/>
          </a:prstGeom>
        </p:spPr>
      </p:pic>
    </p:spTree>
    <p:extLst>
      <p:ext uri="{BB962C8B-B14F-4D97-AF65-F5344CB8AC3E}">
        <p14:creationId xmlns:p14="http://schemas.microsoft.com/office/powerpoint/2010/main" val="3649627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chor="ctr">
            <a:normAutofit/>
          </a:bodyPr>
          <a:lstStyle/>
          <a:p>
            <a:r>
              <a:rPr lang="en-US" b="1" dirty="0" smtClean="0"/>
              <a:t>Generations of Computer</a:t>
            </a:r>
            <a:endParaRPr lang="en-US" b="1" dirty="0"/>
          </a:p>
        </p:txBody>
      </p:sp>
      <p:pic>
        <p:nvPicPr>
          <p:cNvPr id="4" name="Content Placeholder 3" descr="Computer-generations.png"/>
          <p:cNvPicPr>
            <a:picLocks noGrp="1" noChangeAspect="1"/>
          </p:cNvPicPr>
          <p:nvPr>
            <p:ph sz="quarter" idx="1"/>
          </p:nvPr>
        </p:nvPicPr>
        <p:blipFill>
          <a:blip r:embed="rId2"/>
          <a:stretch>
            <a:fillRect/>
          </a:stretch>
        </p:blipFill>
        <p:spPr>
          <a:xfrm>
            <a:off x="457200" y="1524000"/>
            <a:ext cx="8229600" cy="4788976"/>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Functions of Operating System</a:t>
            </a:r>
          </a:p>
        </p:txBody>
      </p:sp>
      <p:sp>
        <p:nvSpPr>
          <p:cNvPr id="3" name="Rectangle 2"/>
          <p:cNvSpPr/>
          <p:nvPr/>
        </p:nvSpPr>
        <p:spPr>
          <a:xfrm>
            <a:off x="984504" y="1600200"/>
            <a:ext cx="7851648" cy="3785652"/>
          </a:xfrm>
          <a:prstGeom prst="rect">
            <a:avLst/>
          </a:prstGeom>
        </p:spPr>
        <p:txBody>
          <a:bodyPr wrap="square">
            <a:spAutoFit/>
          </a:bodyPr>
          <a:lstStyle/>
          <a:p>
            <a:pPr marL="457200" indent="-457200" algn="just">
              <a:buFont typeface="+mj-lt"/>
              <a:buAutoNum type="arabicPeriod"/>
            </a:pPr>
            <a:r>
              <a:rPr lang="en-US" sz="2400" dirty="0" smtClean="0"/>
              <a:t>Processor </a:t>
            </a:r>
            <a:r>
              <a:rPr lang="en-US" sz="2400" dirty="0"/>
              <a:t>management</a:t>
            </a:r>
          </a:p>
          <a:p>
            <a:pPr marL="457200" indent="-457200" algn="just">
              <a:buFont typeface="+mj-lt"/>
              <a:buAutoNum type="arabicPeriod"/>
            </a:pPr>
            <a:r>
              <a:rPr lang="en-US" sz="2400" dirty="0" smtClean="0"/>
              <a:t>Act </a:t>
            </a:r>
            <a:r>
              <a:rPr lang="en-US" sz="2400" dirty="0"/>
              <a:t>as a Resource Manager</a:t>
            </a:r>
          </a:p>
          <a:p>
            <a:pPr marL="457200" indent="-457200" algn="just">
              <a:buFont typeface="+mj-lt"/>
              <a:buAutoNum type="arabicPeriod"/>
            </a:pPr>
            <a:r>
              <a:rPr lang="en-US" sz="2400" dirty="0" smtClean="0"/>
              <a:t>Memory </a:t>
            </a:r>
            <a:r>
              <a:rPr lang="en-US" sz="2400" dirty="0"/>
              <a:t>Management</a:t>
            </a:r>
          </a:p>
          <a:p>
            <a:pPr marL="457200" indent="-457200" algn="just">
              <a:buFont typeface="+mj-lt"/>
              <a:buAutoNum type="arabicPeriod"/>
            </a:pPr>
            <a:r>
              <a:rPr lang="en-US" sz="2400" dirty="0" smtClean="0"/>
              <a:t>File </a:t>
            </a:r>
            <a:r>
              <a:rPr lang="en-US" sz="2400" dirty="0"/>
              <a:t>Management</a:t>
            </a:r>
          </a:p>
          <a:p>
            <a:pPr marL="457200" indent="-457200" algn="just">
              <a:buFont typeface="+mj-lt"/>
              <a:buAutoNum type="arabicPeriod"/>
            </a:pPr>
            <a:r>
              <a:rPr lang="en-US" sz="2400" dirty="0" smtClean="0"/>
              <a:t>Security</a:t>
            </a:r>
            <a:endParaRPr lang="en-US" sz="2400" dirty="0"/>
          </a:p>
          <a:p>
            <a:pPr marL="457200" indent="-457200" algn="just">
              <a:buFont typeface="+mj-lt"/>
              <a:buAutoNum type="arabicPeriod"/>
            </a:pPr>
            <a:r>
              <a:rPr lang="en-US" sz="2400" dirty="0" smtClean="0"/>
              <a:t>Device </a:t>
            </a:r>
            <a:r>
              <a:rPr lang="en-US" sz="2400" dirty="0"/>
              <a:t>Management</a:t>
            </a:r>
          </a:p>
          <a:p>
            <a:pPr marL="457200" indent="-457200" algn="just">
              <a:buFont typeface="+mj-lt"/>
              <a:buAutoNum type="arabicPeriod"/>
            </a:pPr>
            <a:r>
              <a:rPr lang="en-US" sz="2400" dirty="0" smtClean="0"/>
              <a:t>Input </a:t>
            </a:r>
            <a:r>
              <a:rPr lang="en-US" sz="2400" dirty="0"/>
              <a:t>devices / Output devices</a:t>
            </a:r>
          </a:p>
          <a:p>
            <a:pPr marL="457200" indent="-457200" algn="just">
              <a:buFont typeface="+mj-lt"/>
              <a:buAutoNum type="arabicPeriod"/>
            </a:pPr>
            <a:r>
              <a:rPr lang="en-US" sz="2400" dirty="0" smtClean="0"/>
              <a:t>Deadlock </a:t>
            </a:r>
            <a:r>
              <a:rPr lang="en-US" sz="2400" dirty="0"/>
              <a:t>Prevention</a:t>
            </a:r>
          </a:p>
          <a:p>
            <a:pPr marL="457200" indent="-457200" algn="just">
              <a:buFont typeface="+mj-lt"/>
              <a:buAutoNum type="arabicPeriod"/>
            </a:pPr>
            <a:r>
              <a:rPr lang="en-US" sz="2400" dirty="0" smtClean="0"/>
              <a:t>Time </a:t>
            </a:r>
            <a:r>
              <a:rPr lang="en-US" sz="2400" dirty="0"/>
              <a:t>Management</a:t>
            </a:r>
          </a:p>
          <a:p>
            <a:pPr marL="457200" indent="-457200" algn="just">
              <a:buFont typeface="+mj-lt"/>
              <a:buAutoNum type="arabicPeriod"/>
            </a:pPr>
            <a:r>
              <a:rPr lang="en-US" sz="2400" dirty="0" smtClean="0"/>
              <a:t>Coordinate </a:t>
            </a:r>
            <a:r>
              <a:rPr lang="en-US" sz="2400" dirty="0"/>
              <a:t>with system software or hardware</a:t>
            </a:r>
          </a:p>
        </p:txBody>
      </p:sp>
    </p:spTree>
    <p:extLst>
      <p:ext uri="{BB962C8B-B14F-4D97-AF65-F5344CB8AC3E}">
        <p14:creationId xmlns:p14="http://schemas.microsoft.com/office/powerpoint/2010/main" val="36825804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Types of </a:t>
            </a:r>
            <a:r>
              <a:rPr lang="en-US" sz="2800" b="1" dirty="0"/>
              <a:t>Operating System</a:t>
            </a:r>
          </a:p>
        </p:txBody>
      </p:sp>
      <p:sp>
        <p:nvSpPr>
          <p:cNvPr id="3" name="Rectangle 2"/>
          <p:cNvSpPr/>
          <p:nvPr/>
        </p:nvSpPr>
        <p:spPr>
          <a:xfrm>
            <a:off x="1289304" y="1676400"/>
            <a:ext cx="6559296" cy="3046988"/>
          </a:xfrm>
          <a:prstGeom prst="rect">
            <a:avLst/>
          </a:prstGeom>
        </p:spPr>
        <p:txBody>
          <a:bodyPr wrap="square">
            <a:spAutoFit/>
          </a:bodyPr>
          <a:lstStyle/>
          <a:p>
            <a:pPr marL="457200" indent="-457200" algn="just">
              <a:buFont typeface="+mj-lt"/>
              <a:buAutoNum type="arabicPeriod"/>
            </a:pPr>
            <a:r>
              <a:rPr lang="en-US" sz="2400" dirty="0" smtClean="0"/>
              <a:t>Batch </a:t>
            </a:r>
            <a:r>
              <a:rPr lang="en-US" sz="2400" dirty="0"/>
              <a:t>Operating System</a:t>
            </a:r>
          </a:p>
          <a:p>
            <a:pPr marL="457200" indent="-457200" algn="just">
              <a:buFont typeface="+mj-lt"/>
              <a:buAutoNum type="arabicPeriod"/>
            </a:pPr>
            <a:r>
              <a:rPr lang="en-US" sz="2400" dirty="0" smtClean="0"/>
              <a:t>Time-Sharing </a:t>
            </a:r>
            <a:r>
              <a:rPr lang="en-US" sz="2400" dirty="0"/>
              <a:t>Operating System</a:t>
            </a:r>
          </a:p>
          <a:p>
            <a:pPr marL="457200" indent="-457200" algn="just">
              <a:buFont typeface="+mj-lt"/>
              <a:buAutoNum type="arabicPeriod"/>
            </a:pPr>
            <a:r>
              <a:rPr lang="en-US" sz="2400" dirty="0" smtClean="0"/>
              <a:t>Embedded </a:t>
            </a:r>
            <a:r>
              <a:rPr lang="en-US" sz="2400" dirty="0"/>
              <a:t>Operating System</a:t>
            </a:r>
          </a:p>
          <a:p>
            <a:pPr marL="457200" indent="-457200" algn="just">
              <a:buFont typeface="+mj-lt"/>
              <a:buAutoNum type="arabicPeriod"/>
            </a:pPr>
            <a:r>
              <a:rPr lang="en-US" sz="2400" dirty="0" smtClean="0"/>
              <a:t>Multiprogramming </a:t>
            </a:r>
            <a:r>
              <a:rPr lang="en-US" sz="2400" dirty="0"/>
              <a:t>Operating System</a:t>
            </a:r>
          </a:p>
          <a:p>
            <a:pPr marL="457200" indent="-457200" algn="just">
              <a:buFont typeface="+mj-lt"/>
              <a:buAutoNum type="arabicPeriod"/>
            </a:pPr>
            <a:r>
              <a:rPr lang="en-US" sz="2400" dirty="0" smtClean="0"/>
              <a:t>Network </a:t>
            </a:r>
            <a:r>
              <a:rPr lang="en-US" sz="2400" dirty="0"/>
              <a:t>Operating System</a:t>
            </a:r>
          </a:p>
          <a:p>
            <a:pPr marL="457200" indent="-457200" algn="just">
              <a:buFont typeface="+mj-lt"/>
              <a:buAutoNum type="arabicPeriod"/>
            </a:pPr>
            <a:r>
              <a:rPr lang="en-US" sz="2400" dirty="0" smtClean="0"/>
              <a:t>Distributed </a:t>
            </a:r>
            <a:r>
              <a:rPr lang="en-US" sz="2400" dirty="0"/>
              <a:t>Operating System</a:t>
            </a:r>
          </a:p>
          <a:p>
            <a:pPr marL="457200" indent="-457200" algn="just">
              <a:buFont typeface="+mj-lt"/>
              <a:buAutoNum type="arabicPeriod"/>
            </a:pPr>
            <a:r>
              <a:rPr lang="en-US" sz="2400" dirty="0" smtClean="0"/>
              <a:t>Multiprocessing </a:t>
            </a:r>
            <a:r>
              <a:rPr lang="en-US" sz="2400" dirty="0"/>
              <a:t>Operating System</a:t>
            </a:r>
          </a:p>
          <a:p>
            <a:pPr marL="457200" indent="-457200" algn="just">
              <a:buFont typeface="+mj-lt"/>
              <a:buAutoNum type="arabicPeriod"/>
            </a:pPr>
            <a:r>
              <a:rPr lang="en-US" sz="2400" dirty="0" smtClean="0"/>
              <a:t>Real-Time </a:t>
            </a:r>
            <a:r>
              <a:rPr lang="en-US" sz="2400" dirty="0"/>
              <a:t>Operating System</a:t>
            </a:r>
          </a:p>
        </p:txBody>
      </p:sp>
    </p:spTree>
    <p:extLst>
      <p:ext uri="{BB962C8B-B14F-4D97-AF65-F5344CB8AC3E}">
        <p14:creationId xmlns:p14="http://schemas.microsoft.com/office/powerpoint/2010/main" val="18170845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chor="ctr"/>
          <a:lstStyle/>
          <a:p>
            <a:r>
              <a:rPr lang="en-US" b="1" dirty="0"/>
              <a:t>Batch Operating </a:t>
            </a:r>
            <a:r>
              <a:rPr lang="en-US" b="1" dirty="0" smtClean="0"/>
              <a:t>System</a:t>
            </a:r>
            <a:endParaRPr lang="en-US" dirty="0"/>
          </a:p>
        </p:txBody>
      </p:sp>
      <p:sp>
        <p:nvSpPr>
          <p:cNvPr id="5" name="TextBox 4"/>
          <p:cNvSpPr txBox="1"/>
          <p:nvPr/>
        </p:nvSpPr>
        <p:spPr>
          <a:xfrm>
            <a:off x="381000" y="2880479"/>
            <a:ext cx="8382000" cy="3139321"/>
          </a:xfrm>
          <a:prstGeom prst="rect">
            <a:avLst/>
          </a:prstGeom>
          <a:noFill/>
        </p:spPr>
        <p:txBody>
          <a:bodyPr wrap="square" rtlCol="0">
            <a:spAutoFit/>
          </a:bodyPr>
          <a:lstStyle/>
          <a:p>
            <a:pPr algn="just"/>
            <a:r>
              <a:rPr lang="en-US" sz="2200" dirty="0"/>
              <a:t>In Batch Operating System, there is no direct interaction between user and computer. Therefore, the user needs to prepare jobs and save offline mode to punch card or paper tape or magnetic tape. After creating the jobs, hand it over to the computer operator; then the operator sort or creates the similar types of batches like B2, B3, and B4. Now, the computer operator submits batches into the CPU to execute the jobs one by one. After that, CPUs start executing jobs, and when all jobs are finished, the computer operator provides the output to the user.</a:t>
            </a:r>
          </a:p>
        </p:txBody>
      </p:sp>
    </p:spTree>
    <p:extLst>
      <p:ext uri="{BB962C8B-B14F-4D97-AF65-F5344CB8AC3E}">
        <p14:creationId xmlns:p14="http://schemas.microsoft.com/office/powerpoint/2010/main" val="20344590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1000" y="381000"/>
            <a:ext cx="8382000" cy="1752600"/>
          </a:xfrm>
        </p:spPr>
        <p:txBody>
          <a:bodyPr anchor="ctr"/>
          <a:lstStyle/>
          <a:p>
            <a:r>
              <a:rPr lang="en-US" b="1" dirty="0"/>
              <a:t>Time-Sharing </a:t>
            </a:r>
            <a:r>
              <a:rPr lang="en-US" b="1" dirty="0" smtClean="0"/>
              <a:t/>
            </a:r>
            <a:br>
              <a:rPr lang="en-US" b="1" dirty="0" smtClean="0"/>
            </a:br>
            <a:r>
              <a:rPr lang="en-US" b="1" dirty="0" smtClean="0"/>
              <a:t>Operating </a:t>
            </a:r>
            <a:r>
              <a:rPr lang="en-US" b="1" dirty="0"/>
              <a:t>System</a:t>
            </a:r>
          </a:p>
        </p:txBody>
      </p:sp>
      <p:sp>
        <p:nvSpPr>
          <p:cNvPr id="5" name="TextBox 4"/>
          <p:cNvSpPr txBox="1"/>
          <p:nvPr/>
        </p:nvSpPr>
        <p:spPr>
          <a:xfrm>
            <a:off x="381000" y="2819400"/>
            <a:ext cx="8382000" cy="3477875"/>
          </a:xfrm>
          <a:prstGeom prst="rect">
            <a:avLst/>
          </a:prstGeom>
          <a:noFill/>
        </p:spPr>
        <p:txBody>
          <a:bodyPr wrap="square" rtlCol="0">
            <a:spAutoFit/>
          </a:bodyPr>
          <a:lstStyle/>
          <a:p>
            <a:pPr algn="just"/>
            <a:r>
              <a:rPr lang="en-US" sz="2200" dirty="0"/>
              <a:t>It is the type of operating system that allows us to connect many people located at different locations to share and use a specific system at a single time. The </a:t>
            </a:r>
            <a:r>
              <a:rPr lang="en-US" sz="2200" b="1" dirty="0"/>
              <a:t>time-sharing operating system</a:t>
            </a:r>
            <a:r>
              <a:rPr lang="en-US" sz="2200" dirty="0"/>
              <a:t> is the logical extension of the multiprogramming through which users can run multiple tasks concurrently. Furthermore, it provides each user his terminal for input or output that impacts the program or processor currently running on the system. It represents the CPU's time is shared between many user processes. Or, the processor's time that is shared between multiple users simultaneously termed as time-sharing.</a:t>
            </a:r>
          </a:p>
        </p:txBody>
      </p:sp>
    </p:spTree>
    <p:extLst>
      <p:ext uri="{BB962C8B-B14F-4D97-AF65-F5344CB8AC3E}">
        <p14:creationId xmlns:p14="http://schemas.microsoft.com/office/powerpoint/2010/main" val="35831038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1000" y="381000"/>
            <a:ext cx="8382000" cy="1752600"/>
          </a:xfrm>
        </p:spPr>
        <p:txBody>
          <a:bodyPr anchor="ctr"/>
          <a:lstStyle/>
          <a:p>
            <a:r>
              <a:rPr lang="en-US" b="1" dirty="0"/>
              <a:t>Embedded Operating System</a:t>
            </a:r>
          </a:p>
        </p:txBody>
      </p:sp>
      <p:sp>
        <p:nvSpPr>
          <p:cNvPr id="5" name="TextBox 4"/>
          <p:cNvSpPr txBox="1"/>
          <p:nvPr/>
        </p:nvSpPr>
        <p:spPr>
          <a:xfrm>
            <a:off x="381000" y="2819400"/>
            <a:ext cx="8382000" cy="2308324"/>
          </a:xfrm>
          <a:prstGeom prst="rect">
            <a:avLst/>
          </a:prstGeom>
          <a:noFill/>
        </p:spPr>
        <p:txBody>
          <a:bodyPr wrap="square" rtlCol="0">
            <a:spAutoFit/>
          </a:bodyPr>
          <a:lstStyle/>
          <a:p>
            <a:pPr algn="just"/>
            <a:r>
              <a:rPr lang="en-US" sz="2400" dirty="0"/>
              <a:t>The </a:t>
            </a:r>
            <a:r>
              <a:rPr lang="en-US" sz="2400" b="1" dirty="0"/>
              <a:t>Embedded operating system</a:t>
            </a:r>
            <a:r>
              <a:rPr lang="en-US" sz="2400" dirty="0"/>
              <a:t> is the specific purpose operating system used in the computer system's embedded hardware configuration. These operating systems are designed to work on dedicated devices like automated teller machines (ATMs), airplane systems, digital home assistants, and the internet of things (IoT) devices.</a:t>
            </a:r>
            <a:endParaRPr lang="en-US" sz="2200" dirty="0"/>
          </a:p>
        </p:txBody>
      </p:sp>
    </p:spTree>
    <p:extLst>
      <p:ext uri="{BB962C8B-B14F-4D97-AF65-F5344CB8AC3E}">
        <p14:creationId xmlns:p14="http://schemas.microsoft.com/office/powerpoint/2010/main" val="26016750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1000" y="381000"/>
            <a:ext cx="8382000" cy="1752600"/>
          </a:xfrm>
        </p:spPr>
        <p:txBody>
          <a:bodyPr anchor="ctr"/>
          <a:lstStyle/>
          <a:p>
            <a:r>
              <a:rPr lang="en-US" b="1" dirty="0"/>
              <a:t>Multiprogramming Operating System</a:t>
            </a:r>
          </a:p>
        </p:txBody>
      </p:sp>
      <p:sp>
        <p:nvSpPr>
          <p:cNvPr id="5" name="TextBox 4"/>
          <p:cNvSpPr txBox="1"/>
          <p:nvPr/>
        </p:nvSpPr>
        <p:spPr>
          <a:xfrm>
            <a:off x="381000" y="2743200"/>
            <a:ext cx="8382000" cy="3416320"/>
          </a:xfrm>
          <a:prstGeom prst="rect">
            <a:avLst/>
          </a:prstGeom>
          <a:noFill/>
        </p:spPr>
        <p:txBody>
          <a:bodyPr wrap="square" rtlCol="0">
            <a:spAutoFit/>
          </a:bodyPr>
          <a:lstStyle/>
          <a:p>
            <a:pPr algn="just"/>
            <a:r>
              <a:rPr lang="en-US" sz="2400" dirty="0" smtClean="0"/>
              <a:t>A </a:t>
            </a:r>
            <a:r>
              <a:rPr lang="en-US" sz="2400" b="1" dirty="0"/>
              <a:t>multiprogramming operating system</a:t>
            </a:r>
            <a:r>
              <a:rPr lang="en-US" sz="2400" dirty="0"/>
              <a:t> refers to the concepts wherein two or more processes or programs activate simultaneously to execute the processes one after another by the same computer system. When a program is in run mode and uses CPU, another program or file uses I/O resources at the same time or waiting for another system resources to become available. It improves the use of system resources, thereby increasing system throughput. Such a system is known as a multiprogramming operating system.</a:t>
            </a:r>
          </a:p>
        </p:txBody>
      </p:sp>
    </p:spTree>
    <p:extLst>
      <p:ext uri="{BB962C8B-B14F-4D97-AF65-F5344CB8AC3E}">
        <p14:creationId xmlns:p14="http://schemas.microsoft.com/office/powerpoint/2010/main" val="15253550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838200"/>
            <a:ext cx="6800850" cy="4733392"/>
          </a:xfrm>
          <a:prstGeom prst="rect">
            <a:avLst/>
          </a:prstGeom>
        </p:spPr>
      </p:pic>
    </p:spTree>
    <p:extLst>
      <p:ext uri="{BB962C8B-B14F-4D97-AF65-F5344CB8AC3E}">
        <p14:creationId xmlns:p14="http://schemas.microsoft.com/office/powerpoint/2010/main" val="26351588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1000" y="381000"/>
            <a:ext cx="8382000" cy="1752600"/>
          </a:xfrm>
        </p:spPr>
        <p:txBody>
          <a:bodyPr anchor="ctr"/>
          <a:lstStyle/>
          <a:p>
            <a:r>
              <a:rPr lang="en-US" b="1" dirty="0"/>
              <a:t>Network Operating System</a:t>
            </a:r>
          </a:p>
        </p:txBody>
      </p:sp>
      <p:sp>
        <p:nvSpPr>
          <p:cNvPr id="5" name="TextBox 4"/>
          <p:cNvSpPr txBox="1"/>
          <p:nvPr/>
        </p:nvSpPr>
        <p:spPr>
          <a:xfrm>
            <a:off x="381000" y="2743200"/>
            <a:ext cx="8382000" cy="3416320"/>
          </a:xfrm>
          <a:prstGeom prst="rect">
            <a:avLst/>
          </a:prstGeom>
          <a:noFill/>
        </p:spPr>
        <p:txBody>
          <a:bodyPr wrap="square" rtlCol="0">
            <a:spAutoFit/>
          </a:bodyPr>
          <a:lstStyle/>
          <a:p>
            <a:pPr algn="just"/>
            <a:r>
              <a:rPr lang="en-US" sz="2400" dirty="0"/>
              <a:t>A </a:t>
            </a:r>
            <a:r>
              <a:rPr lang="en-US" sz="2400" b="1" dirty="0" smtClean="0"/>
              <a:t>network operating system </a:t>
            </a:r>
            <a:r>
              <a:rPr lang="en-US" sz="2400" dirty="0" smtClean="0"/>
              <a:t>is </a:t>
            </a:r>
            <a:r>
              <a:rPr lang="en-US" sz="2400" dirty="0"/>
              <a:t>an important category of the operating system that operates on a server using network devices like a switch, router, or firewall to handle data, applications and other network resources. It provides connectivity among the autonomous operating system, called as a network operating system. The network operating system is also useful to share data, files, hardware devices and printer resources among multiple computers to communicate with each other.</a:t>
            </a:r>
          </a:p>
        </p:txBody>
      </p:sp>
    </p:spTree>
    <p:extLst>
      <p:ext uri="{BB962C8B-B14F-4D97-AF65-F5344CB8AC3E}">
        <p14:creationId xmlns:p14="http://schemas.microsoft.com/office/powerpoint/2010/main" val="15285798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914400"/>
            <a:ext cx="7347154" cy="4648200"/>
          </a:xfrm>
          <a:prstGeom prst="rect">
            <a:avLst/>
          </a:prstGeom>
        </p:spPr>
      </p:pic>
    </p:spTree>
    <p:extLst>
      <p:ext uri="{BB962C8B-B14F-4D97-AF65-F5344CB8AC3E}">
        <p14:creationId xmlns:p14="http://schemas.microsoft.com/office/powerpoint/2010/main" val="143126869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1000" y="914400"/>
            <a:ext cx="2362200" cy="1828800"/>
          </a:xfrm>
        </p:spPr>
        <p:txBody>
          <a:bodyPr anchor="ctr"/>
          <a:lstStyle/>
          <a:p>
            <a:pPr algn="ctr"/>
            <a:r>
              <a:rPr lang="en-US" dirty="0"/>
              <a:t>Peer-to-peer network </a:t>
            </a:r>
            <a:r>
              <a:rPr lang="en-US" dirty="0" smtClean="0"/>
              <a:t>Operating System</a:t>
            </a:r>
            <a:endParaRPr lang="en-US" dirty="0"/>
          </a:p>
        </p:txBody>
      </p:sp>
      <p:sp>
        <p:nvSpPr>
          <p:cNvPr id="7" name="Text Placeholder 6"/>
          <p:cNvSpPr>
            <a:spLocks noGrp="1"/>
          </p:cNvSpPr>
          <p:nvPr>
            <p:ph type="body" idx="2"/>
          </p:nvPr>
        </p:nvSpPr>
        <p:spPr>
          <a:xfrm>
            <a:off x="381000" y="2895601"/>
            <a:ext cx="2362200" cy="2895600"/>
          </a:xfrm>
        </p:spPr>
        <p:txBody>
          <a:bodyPr>
            <a:noAutofit/>
          </a:bodyPr>
          <a:lstStyle/>
          <a:p>
            <a:pPr algn="ctr"/>
            <a:r>
              <a:rPr lang="en-US" sz="2000" dirty="0"/>
              <a:t>The type of network operating system allows users to share files, resources between two or more computer machines using a LAN.</a:t>
            </a:r>
          </a:p>
          <a:p>
            <a:pPr algn="just"/>
            <a:endParaRPr lang="en-US" sz="2000" dirty="0"/>
          </a:p>
          <a:p>
            <a:pPr algn="just"/>
            <a:endParaRPr lang="en-US" sz="2000" dirty="0"/>
          </a:p>
        </p:txBody>
      </p:sp>
      <p:pic>
        <p:nvPicPr>
          <p:cNvPr id="8" name="Content Placeholder 7"/>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200400" y="762000"/>
            <a:ext cx="5486400" cy="5100973"/>
          </a:xfrm>
        </p:spPr>
      </p:pic>
    </p:spTree>
    <p:extLst>
      <p:ext uri="{BB962C8B-B14F-4D97-AF65-F5344CB8AC3E}">
        <p14:creationId xmlns:p14="http://schemas.microsoft.com/office/powerpoint/2010/main" val="3870024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chor="ctr">
            <a:normAutofit/>
          </a:bodyPr>
          <a:lstStyle/>
          <a:p>
            <a:r>
              <a:rPr lang="en-US" b="1" dirty="0" smtClean="0"/>
              <a:t>Functions of Computer</a:t>
            </a:r>
            <a:endParaRPr lang="en-US" b="1" dirty="0"/>
          </a:p>
        </p:txBody>
      </p:sp>
      <p:sp>
        <p:nvSpPr>
          <p:cNvPr id="3" name="Content Placeholder 2"/>
          <p:cNvSpPr>
            <a:spLocks noGrp="1"/>
          </p:cNvSpPr>
          <p:nvPr>
            <p:ph sz="quarter" idx="1"/>
          </p:nvPr>
        </p:nvSpPr>
        <p:spPr>
          <a:xfrm>
            <a:off x="301752" y="1527048"/>
            <a:ext cx="8503920" cy="4797552"/>
          </a:xfrm>
        </p:spPr>
        <p:txBody>
          <a:bodyPr>
            <a:normAutofit/>
          </a:bodyPr>
          <a:lstStyle/>
          <a:p>
            <a:pPr algn="just"/>
            <a:r>
              <a:rPr lang="en-US" sz="2000" dirty="0" smtClean="0"/>
              <a:t>A computer can process data, pictures, sound and graphics. They can solve highly complicated problems quickly and accurately. </a:t>
            </a:r>
          </a:p>
          <a:p>
            <a:pPr algn="just"/>
            <a:endParaRPr lang="en-US" sz="2000" dirty="0" smtClean="0"/>
          </a:p>
          <a:p>
            <a:pPr algn="just"/>
            <a:r>
              <a:rPr lang="en-US" sz="2000" dirty="0" smtClean="0"/>
              <a:t>A computer performs basically five major computer operations or functions irrespective of their size and make.  These are –</a:t>
            </a:r>
          </a:p>
          <a:p>
            <a:pPr>
              <a:buNone/>
            </a:pPr>
            <a:r>
              <a:rPr lang="en-US" sz="2000" dirty="0" smtClean="0"/>
              <a:t>	1) it accepts data or instructions by way of input,</a:t>
            </a:r>
            <a:br>
              <a:rPr lang="en-US" sz="2000" dirty="0" smtClean="0"/>
            </a:br>
            <a:r>
              <a:rPr lang="en-US" sz="2000" dirty="0" smtClean="0"/>
              <a:t>2) it stores data,</a:t>
            </a:r>
            <a:br>
              <a:rPr lang="en-US" sz="2000" dirty="0" smtClean="0"/>
            </a:br>
            <a:r>
              <a:rPr lang="en-US" sz="2000" dirty="0" smtClean="0"/>
              <a:t>3) it can process data as required by the user,</a:t>
            </a:r>
            <a:br>
              <a:rPr lang="en-US" sz="2000" dirty="0" smtClean="0"/>
            </a:br>
            <a:r>
              <a:rPr lang="en-US" sz="2000" dirty="0" smtClean="0"/>
              <a:t>4) it gives results in the form of output</a:t>
            </a:r>
          </a:p>
          <a:p>
            <a:pPr>
              <a:buNone/>
            </a:pPr>
            <a:r>
              <a:rPr lang="en-US" sz="2000" dirty="0" smtClean="0"/>
              <a:t>	5) it controls all operations inside a computer.</a:t>
            </a:r>
          </a:p>
          <a:p>
            <a:pPr algn="just"/>
            <a:endParaRPr lang="en-US" sz="2000" dirty="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000375" y="4495800"/>
            <a:ext cx="5867400" cy="1743635"/>
          </a:xfrm>
        </p:spPr>
        <p:txBody>
          <a:bodyPr anchor="ctr"/>
          <a:lstStyle/>
          <a:p>
            <a:pPr algn="just"/>
            <a:r>
              <a:rPr lang="en-US" sz="1800" b="0" dirty="0">
                <a:solidFill>
                  <a:schemeClr val="tx1"/>
                </a:solidFill>
              </a:rPr>
              <a:t>It is the type of network operating system that allows the users to access resources, functions, and applications through a common server or center hub of the resources. The client workstation can access all resources that exist in the central hub of the network. Multiple clients can access and share different types of the resource over the network from different locations.</a:t>
            </a:r>
          </a:p>
        </p:txBody>
      </p:sp>
      <p:sp>
        <p:nvSpPr>
          <p:cNvPr id="7" name="Text Placeholder 6"/>
          <p:cNvSpPr>
            <a:spLocks noGrp="1"/>
          </p:cNvSpPr>
          <p:nvPr>
            <p:ph type="body" sz="half" idx="2"/>
          </p:nvPr>
        </p:nvSpPr>
        <p:spPr/>
        <p:txBody>
          <a:bodyPr anchor="ctr">
            <a:noAutofit/>
          </a:bodyPr>
          <a:lstStyle/>
          <a:p>
            <a:pPr algn="ctr"/>
            <a:r>
              <a:rPr lang="en-US" sz="2400" b="1" dirty="0"/>
              <a:t>Client-Server network </a:t>
            </a:r>
            <a:r>
              <a:rPr lang="en-US" sz="2400" b="1" dirty="0" smtClean="0"/>
              <a:t>Operating System</a:t>
            </a:r>
            <a:endParaRPr lang="en-US" sz="2400" dirty="0"/>
          </a:p>
        </p:txBody>
      </p:sp>
      <p:pic>
        <p:nvPicPr>
          <p:cNvPr id="3" name="Picture Placeholder 2"/>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t="8121" b="2659"/>
          <a:stretch/>
        </p:blipFill>
        <p:spPr>
          <a:xfrm>
            <a:off x="3152775" y="685800"/>
            <a:ext cx="5610225" cy="3657600"/>
          </a:xfrm>
        </p:spPr>
      </p:pic>
    </p:spTree>
    <p:extLst>
      <p:ext uri="{BB962C8B-B14F-4D97-AF65-F5344CB8AC3E}">
        <p14:creationId xmlns:p14="http://schemas.microsoft.com/office/powerpoint/2010/main" val="9738918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1000" y="381000"/>
            <a:ext cx="8382000" cy="1752600"/>
          </a:xfrm>
        </p:spPr>
        <p:txBody>
          <a:bodyPr anchor="ctr"/>
          <a:lstStyle/>
          <a:p>
            <a:r>
              <a:rPr lang="en-US" b="1" dirty="0"/>
              <a:t>Distributed Operating </a:t>
            </a:r>
            <a:r>
              <a:rPr lang="en-US" b="1" dirty="0" smtClean="0"/>
              <a:t>System</a:t>
            </a:r>
            <a:endParaRPr lang="en-US" b="1" dirty="0"/>
          </a:p>
        </p:txBody>
      </p:sp>
      <p:sp>
        <p:nvSpPr>
          <p:cNvPr id="5" name="TextBox 4"/>
          <p:cNvSpPr txBox="1"/>
          <p:nvPr/>
        </p:nvSpPr>
        <p:spPr>
          <a:xfrm>
            <a:off x="381000" y="2743200"/>
            <a:ext cx="8382000" cy="3477875"/>
          </a:xfrm>
          <a:prstGeom prst="rect">
            <a:avLst/>
          </a:prstGeom>
          <a:noFill/>
        </p:spPr>
        <p:txBody>
          <a:bodyPr wrap="square" rtlCol="0">
            <a:spAutoFit/>
          </a:bodyPr>
          <a:lstStyle/>
          <a:p>
            <a:pPr algn="just"/>
            <a:r>
              <a:rPr lang="en-US" sz="2200" dirty="0"/>
              <a:t>A </a:t>
            </a:r>
            <a:r>
              <a:rPr lang="en-US" sz="2200" b="1" dirty="0"/>
              <a:t>distributed operating system</a:t>
            </a:r>
            <a:r>
              <a:rPr lang="en-US" sz="2200" dirty="0"/>
              <a:t> provides an environment in which multiple independent CPU or processor communicates with each other through physically separate computational nodes. Each node contains specific software that communicates with the global aggregate operating system. With the ease of a distributed system, the programmer or developer can easily access any operating system and resource to execute the computational tasks and achieve a common goal. It is the extension of a network operating system that facilitates a high degree of connectivity to communicate with other users over the network.</a:t>
            </a:r>
          </a:p>
        </p:txBody>
      </p:sp>
    </p:spTree>
    <p:extLst>
      <p:ext uri="{BB962C8B-B14F-4D97-AF65-F5344CB8AC3E}">
        <p14:creationId xmlns:p14="http://schemas.microsoft.com/office/powerpoint/2010/main" val="8617872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685800"/>
            <a:ext cx="7163189" cy="5105400"/>
          </a:xfrm>
          <a:prstGeom prst="rect">
            <a:avLst/>
          </a:prstGeom>
        </p:spPr>
      </p:pic>
    </p:spTree>
    <p:extLst>
      <p:ext uri="{BB962C8B-B14F-4D97-AF65-F5344CB8AC3E}">
        <p14:creationId xmlns:p14="http://schemas.microsoft.com/office/powerpoint/2010/main" val="305897259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1000" y="381000"/>
            <a:ext cx="8382000" cy="1752600"/>
          </a:xfrm>
        </p:spPr>
        <p:txBody>
          <a:bodyPr anchor="ctr"/>
          <a:lstStyle/>
          <a:p>
            <a:r>
              <a:rPr lang="en-US" b="1" dirty="0"/>
              <a:t>Multiprocessing </a:t>
            </a:r>
            <a:r>
              <a:rPr lang="en-US" b="1" dirty="0" smtClean="0"/>
              <a:t/>
            </a:r>
            <a:br>
              <a:rPr lang="en-US" b="1" dirty="0" smtClean="0"/>
            </a:br>
            <a:r>
              <a:rPr lang="en-US" b="1" dirty="0" smtClean="0"/>
              <a:t>Operating </a:t>
            </a:r>
            <a:r>
              <a:rPr lang="en-US" b="1" dirty="0"/>
              <a:t>System</a:t>
            </a:r>
          </a:p>
        </p:txBody>
      </p:sp>
      <p:sp>
        <p:nvSpPr>
          <p:cNvPr id="5" name="TextBox 4"/>
          <p:cNvSpPr txBox="1"/>
          <p:nvPr/>
        </p:nvSpPr>
        <p:spPr>
          <a:xfrm>
            <a:off x="381000" y="2743200"/>
            <a:ext cx="8382000" cy="3046988"/>
          </a:xfrm>
          <a:prstGeom prst="rect">
            <a:avLst/>
          </a:prstGeom>
          <a:noFill/>
        </p:spPr>
        <p:txBody>
          <a:bodyPr wrap="square" rtlCol="0">
            <a:spAutoFit/>
          </a:bodyPr>
          <a:lstStyle/>
          <a:p>
            <a:pPr algn="just"/>
            <a:r>
              <a:rPr lang="en-US" sz="2400" dirty="0"/>
              <a:t>It is the type of operating system that refers to using two or more central processing units (CPU) in a single computer system. However, these multiprocessor systems or parallel operating systems are used to increase the computer system's efficiency. With the use of a multiprocessor system, they share computer bus, clock, memory and input or output device for concurrent execution of process or program and resource management in the CPU.</a:t>
            </a:r>
            <a:endParaRPr lang="en-US" sz="2200" dirty="0"/>
          </a:p>
        </p:txBody>
      </p:sp>
    </p:spTree>
    <p:extLst>
      <p:ext uri="{BB962C8B-B14F-4D97-AF65-F5344CB8AC3E}">
        <p14:creationId xmlns:p14="http://schemas.microsoft.com/office/powerpoint/2010/main" val="32181886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81000" y="381000"/>
            <a:ext cx="8382000" cy="1752600"/>
          </a:xfrm>
        </p:spPr>
        <p:txBody>
          <a:bodyPr anchor="ctr"/>
          <a:lstStyle/>
          <a:p>
            <a:r>
              <a:rPr lang="en-US" b="1" dirty="0"/>
              <a:t>Real-Time Operating System</a:t>
            </a:r>
          </a:p>
        </p:txBody>
      </p:sp>
      <p:sp>
        <p:nvSpPr>
          <p:cNvPr id="5" name="TextBox 4"/>
          <p:cNvSpPr txBox="1"/>
          <p:nvPr/>
        </p:nvSpPr>
        <p:spPr>
          <a:xfrm>
            <a:off x="381000" y="2743200"/>
            <a:ext cx="8382000" cy="1938992"/>
          </a:xfrm>
          <a:prstGeom prst="rect">
            <a:avLst/>
          </a:prstGeom>
          <a:noFill/>
        </p:spPr>
        <p:txBody>
          <a:bodyPr wrap="square" rtlCol="0">
            <a:spAutoFit/>
          </a:bodyPr>
          <a:lstStyle/>
          <a:p>
            <a:pPr algn="just"/>
            <a:r>
              <a:rPr lang="en-US" sz="2400" dirty="0"/>
              <a:t>A </a:t>
            </a:r>
            <a:r>
              <a:rPr lang="en-US" sz="2400" b="1" dirty="0"/>
              <a:t>real-time operating system</a:t>
            </a:r>
            <a:r>
              <a:rPr lang="en-US" sz="2400" dirty="0"/>
              <a:t> is an important type of operating system used to provide services and data processing resources for applications in which the time interval required to process &amp; respond to input/output should be so small without any delay real-time system.</a:t>
            </a:r>
            <a:endParaRPr lang="en-US" sz="2200" dirty="0"/>
          </a:p>
        </p:txBody>
      </p:sp>
    </p:spTree>
    <p:extLst>
      <p:ext uri="{BB962C8B-B14F-4D97-AF65-F5344CB8AC3E}">
        <p14:creationId xmlns:p14="http://schemas.microsoft.com/office/powerpoint/2010/main" val="35062085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lstStyle/>
          <a:p>
            <a:r>
              <a:rPr lang="en-US" b="1" dirty="0"/>
              <a:t>Hard Real-Time System</a:t>
            </a:r>
          </a:p>
        </p:txBody>
      </p:sp>
      <p:sp>
        <p:nvSpPr>
          <p:cNvPr id="5" name="TextBox 4"/>
          <p:cNvSpPr txBox="1"/>
          <p:nvPr/>
        </p:nvSpPr>
        <p:spPr>
          <a:xfrm>
            <a:off x="417513" y="2819400"/>
            <a:ext cx="8382000" cy="2308324"/>
          </a:xfrm>
          <a:prstGeom prst="rect">
            <a:avLst/>
          </a:prstGeom>
          <a:noFill/>
        </p:spPr>
        <p:txBody>
          <a:bodyPr wrap="square" rtlCol="0">
            <a:spAutoFit/>
          </a:bodyPr>
          <a:lstStyle/>
          <a:p>
            <a:pPr algn="just"/>
            <a:r>
              <a:rPr lang="en-US" sz="2400" dirty="0"/>
              <a:t>These types of OS are used with those required to complete critical tasks within the defined time limit. If the response time is high, it is not accepted by the system or may face serious issues like a system failure. In a hard real-time system, the secondary storage is either limited or missing, so these system stored data in the ROM.</a:t>
            </a:r>
            <a:endParaRPr lang="en-US" sz="2200" dirty="0"/>
          </a:p>
        </p:txBody>
      </p:sp>
    </p:spTree>
    <p:extLst>
      <p:ext uri="{BB962C8B-B14F-4D97-AF65-F5344CB8AC3E}">
        <p14:creationId xmlns:p14="http://schemas.microsoft.com/office/powerpoint/2010/main" val="37428502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chor="ctr"/>
          <a:lstStyle/>
          <a:p>
            <a:r>
              <a:rPr lang="en-US" b="1" dirty="0"/>
              <a:t>Soft Real-Time System</a:t>
            </a:r>
          </a:p>
        </p:txBody>
      </p:sp>
      <p:sp>
        <p:nvSpPr>
          <p:cNvPr id="5" name="TextBox 4"/>
          <p:cNvSpPr txBox="1"/>
          <p:nvPr/>
        </p:nvSpPr>
        <p:spPr>
          <a:xfrm>
            <a:off x="417513" y="2755880"/>
            <a:ext cx="8382000" cy="3416320"/>
          </a:xfrm>
          <a:prstGeom prst="rect">
            <a:avLst/>
          </a:prstGeom>
          <a:noFill/>
        </p:spPr>
        <p:txBody>
          <a:bodyPr wrap="square" rtlCol="0">
            <a:spAutoFit/>
          </a:bodyPr>
          <a:lstStyle/>
          <a:p>
            <a:pPr algn="just"/>
            <a:r>
              <a:rPr lang="en-US" sz="2400" dirty="0"/>
              <a:t>A soft real-time system is a less restrictive system that can accept software and hardware resources delays by the operating system. In a soft real-time system, a critical task prioritizes less important tasks, and that priority retains active until completion of the task. Also, a time limit is set for a specific job, which enables short time delays for further tasks that are acceptable. </a:t>
            </a:r>
            <a:endParaRPr lang="en-US" sz="2400" dirty="0" smtClean="0"/>
          </a:p>
          <a:p>
            <a:pPr algn="just"/>
            <a:r>
              <a:rPr lang="en-US" sz="2400" dirty="0" smtClean="0"/>
              <a:t>For </a:t>
            </a:r>
            <a:r>
              <a:rPr lang="en-US" sz="2400" dirty="0"/>
              <a:t>example, computer audio or video, virtual reality, reservation system, projects like undersea, etc.</a:t>
            </a:r>
            <a:endParaRPr lang="en-US" sz="2200" dirty="0"/>
          </a:p>
        </p:txBody>
      </p:sp>
    </p:spTree>
    <p:extLst>
      <p:ext uri="{BB962C8B-B14F-4D97-AF65-F5344CB8AC3E}">
        <p14:creationId xmlns:p14="http://schemas.microsoft.com/office/powerpoint/2010/main" val="3870193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mputer.jpg"/>
          <p:cNvPicPr>
            <a:picLocks noChangeAspect="1"/>
          </p:cNvPicPr>
          <p:nvPr/>
        </p:nvPicPr>
        <p:blipFill rotWithShape="1">
          <a:blip r:embed="rId2"/>
          <a:srcRect l="3333" t="3048" b="10030"/>
          <a:stretch/>
        </p:blipFill>
        <p:spPr>
          <a:xfrm>
            <a:off x="265176" y="1752599"/>
            <a:ext cx="8607552" cy="3962401"/>
          </a:xfrm>
          <a:prstGeom prst="rect">
            <a:avLst/>
          </a:prstGeom>
        </p:spPr>
      </p:pic>
      <p:sp>
        <p:nvSpPr>
          <p:cNvPr id="2" name="Title 1"/>
          <p:cNvSpPr>
            <a:spLocks noGrp="1"/>
          </p:cNvSpPr>
          <p:nvPr>
            <p:ph type="title"/>
          </p:nvPr>
        </p:nvSpPr>
        <p:spPr>
          <a:xfrm>
            <a:off x="301752" y="228600"/>
            <a:ext cx="8534400" cy="990600"/>
          </a:xfrm>
        </p:spPr>
        <p:txBody>
          <a:bodyPr anchor="ctr">
            <a:normAutofit/>
          </a:bodyPr>
          <a:lstStyle/>
          <a:p>
            <a:r>
              <a:rPr lang="en-US" b="1" dirty="0" smtClean="0"/>
              <a:t>Classification of Computer</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chor="ctr">
            <a:normAutofit fontScale="90000"/>
          </a:bodyPr>
          <a:lstStyle/>
          <a:p>
            <a:r>
              <a:rPr lang="en-US" b="1" dirty="0" smtClean="0"/>
              <a:t>Basic Components of Digital Computer</a:t>
            </a:r>
            <a:endParaRPr lang="en-US" b="1" dirty="0"/>
          </a:p>
        </p:txBody>
      </p:sp>
      <p:sp>
        <p:nvSpPr>
          <p:cNvPr id="3" name="Content Placeholder 2"/>
          <p:cNvSpPr>
            <a:spLocks noGrp="1"/>
          </p:cNvSpPr>
          <p:nvPr>
            <p:ph sz="quarter" idx="1"/>
          </p:nvPr>
        </p:nvSpPr>
        <p:spPr>
          <a:xfrm>
            <a:off x="301752" y="1527048"/>
            <a:ext cx="8503920" cy="4797552"/>
          </a:xfrm>
        </p:spPr>
        <p:txBody>
          <a:bodyPr>
            <a:normAutofit fontScale="92500" lnSpcReduction="20000"/>
          </a:bodyPr>
          <a:lstStyle/>
          <a:p>
            <a:pPr algn="just"/>
            <a:r>
              <a:rPr lang="en-US" sz="2200" dirty="0" smtClean="0"/>
              <a:t>The basic components of a modern digital computer are:</a:t>
            </a:r>
          </a:p>
          <a:p>
            <a:pPr lvl="1" algn="just"/>
            <a:r>
              <a:rPr lang="en-US" dirty="0" smtClean="0">
                <a:solidFill>
                  <a:srgbClr val="002060"/>
                </a:solidFill>
              </a:rPr>
              <a:t>Input Device</a:t>
            </a:r>
          </a:p>
          <a:p>
            <a:pPr lvl="1" algn="just"/>
            <a:r>
              <a:rPr lang="en-US" dirty="0" smtClean="0">
                <a:solidFill>
                  <a:srgbClr val="002060"/>
                </a:solidFill>
              </a:rPr>
              <a:t>Output Device</a:t>
            </a:r>
          </a:p>
          <a:p>
            <a:pPr lvl="1" algn="just"/>
            <a:r>
              <a:rPr lang="en-US" dirty="0" smtClean="0">
                <a:solidFill>
                  <a:srgbClr val="002060"/>
                </a:solidFill>
              </a:rPr>
              <a:t>Central Processing Unit (CPU)</a:t>
            </a:r>
          </a:p>
          <a:p>
            <a:pPr lvl="1" algn="just"/>
            <a:r>
              <a:rPr lang="en-US" dirty="0" smtClean="0">
                <a:solidFill>
                  <a:srgbClr val="002060"/>
                </a:solidFill>
              </a:rPr>
              <a:t>Storage Device (HDD)</a:t>
            </a:r>
          </a:p>
          <a:p>
            <a:pPr lvl="1" algn="just"/>
            <a:r>
              <a:rPr lang="en-US" dirty="0" smtClean="0">
                <a:solidFill>
                  <a:srgbClr val="002060"/>
                </a:solidFill>
              </a:rPr>
              <a:t>Memory (RAM)</a:t>
            </a:r>
          </a:p>
          <a:p>
            <a:pPr lvl="1" algn="just"/>
            <a:endParaRPr lang="en-US" dirty="0" smtClean="0">
              <a:solidFill>
                <a:srgbClr val="002060"/>
              </a:solidFill>
            </a:endParaRPr>
          </a:p>
          <a:p>
            <a:pPr algn="just"/>
            <a:r>
              <a:rPr lang="en-US" sz="2200" dirty="0" smtClean="0"/>
              <a:t>A Typical modern computer uses </a:t>
            </a:r>
            <a:r>
              <a:rPr lang="en-US" sz="2200" b="1" dirty="0" smtClean="0"/>
              <a:t>LSI Chips</a:t>
            </a:r>
            <a:r>
              <a:rPr lang="en-US" sz="2200" dirty="0" smtClean="0"/>
              <a:t>.</a:t>
            </a:r>
          </a:p>
          <a:p>
            <a:pPr algn="just"/>
            <a:endParaRPr lang="en-US" sz="2200" dirty="0" smtClean="0"/>
          </a:p>
          <a:p>
            <a:pPr algn="just">
              <a:buNone/>
            </a:pPr>
            <a:r>
              <a:rPr lang="en-US" sz="2000" b="1" dirty="0" smtClean="0"/>
              <a:t>Note: </a:t>
            </a:r>
          </a:p>
          <a:p>
            <a:pPr algn="just">
              <a:buNone/>
            </a:pPr>
            <a:r>
              <a:rPr lang="en-US" sz="2000" b="1" dirty="0" smtClean="0">
                <a:solidFill>
                  <a:srgbClr val="C00000"/>
                </a:solidFill>
              </a:rPr>
              <a:t>	 - </a:t>
            </a:r>
            <a:r>
              <a:rPr lang="en-US" sz="2000" b="1" dirty="0" smtClean="0">
                <a:solidFill>
                  <a:srgbClr val="002060"/>
                </a:solidFill>
              </a:rPr>
              <a:t>Large - Scale Integration (LSI)</a:t>
            </a:r>
            <a:r>
              <a:rPr lang="en-US" sz="2000" b="1" dirty="0" smtClean="0">
                <a:solidFill>
                  <a:srgbClr val="C00000"/>
                </a:solidFill>
              </a:rPr>
              <a:t> is the process of integrating or embedding thousands of transistors on a single silicon semiconductor microchip. </a:t>
            </a:r>
          </a:p>
          <a:p>
            <a:pPr algn="just">
              <a:buNone/>
            </a:pPr>
            <a:endParaRPr lang="en-US" sz="2000" b="1" dirty="0" smtClean="0">
              <a:solidFill>
                <a:srgbClr val="C00000"/>
              </a:solidFill>
            </a:endParaRPr>
          </a:p>
          <a:p>
            <a:pPr algn="just">
              <a:buNone/>
            </a:pPr>
            <a:r>
              <a:rPr lang="en-US" sz="2000" b="1" dirty="0" smtClean="0">
                <a:solidFill>
                  <a:srgbClr val="C00000"/>
                </a:solidFill>
              </a:rPr>
              <a:t>	- </a:t>
            </a:r>
            <a:r>
              <a:rPr lang="en-US" sz="2000" b="1" dirty="0" smtClean="0">
                <a:solidFill>
                  <a:srgbClr val="002060"/>
                </a:solidFill>
              </a:rPr>
              <a:t>LSI Technology </a:t>
            </a:r>
            <a:r>
              <a:rPr lang="en-US" sz="2000" b="1" dirty="0" smtClean="0">
                <a:solidFill>
                  <a:srgbClr val="C00000"/>
                </a:solidFill>
              </a:rPr>
              <a:t>was conceived in the mid-1970s when computer processor microchips were under development.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chor="ctr">
            <a:normAutofit/>
          </a:bodyPr>
          <a:lstStyle/>
          <a:p>
            <a:r>
              <a:rPr lang="en-US" b="1" dirty="0" smtClean="0"/>
              <a:t>Definition of Input Device</a:t>
            </a:r>
            <a:endParaRPr lang="en-US" b="1" dirty="0"/>
          </a:p>
        </p:txBody>
      </p:sp>
      <p:sp>
        <p:nvSpPr>
          <p:cNvPr id="3" name="Content Placeholder 2"/>
          <p:cNvSpPr>
            <a:spLocks noGrp="1"/>
          </p:cNvSpPr>
          <p:nvPr>
            <p:ph type="body" sz="half" idx="4294967295"/>
          </p:nvPr>
        </p:nvSpPr>
        <p:spPr>
          <a:xfrm>
            <a:off x="381000" y="1447800"/>
            <a:ext cx="8458200" cy="2438400"/>
          </a:xfrm>
        </p:spPr>
        <p:txBody>
          <a:bodyPr>
            <a:normAutofit/>
          </a:bodyPr>
          <a:lstStyle/>
          <a:p>
            <a:pPr algn="just"/>
            <a:r>
              <a:rPr lang="en-US" sz="2000" dirty="0" smtClean="0"/>
              <a:t>An input device is essentially a piece of instrument or hardware that allows users to provide data, information, or control instructions to a computer used for interaction and control. </a:t>
            </a:r>
          </a:p>
          <a:p>
            <a:pPr algn="just"/>
            <a:endParaRPr lang="en-US" sz="2000" dirty="0" smtClean="0"/>
          </a:p>
          <a:p>
            <a:pPr algn="just"/>
            <a:r>
              <a:rPr lang="en-US" sz="2000" dirty="0" smtClean="0"/>
              <a:t>Data is entered into a computer in a raw format, which is converted into computer understandable language by input devices and processed by a central processing unit (CPU) to produce output.  </a:t>
            </a:r>
          </a:p>
        </p:txBody>
      </p:sp>
      <p:pic>
        <p:nvPicPr>
          <p:cNvPr id="17410" name="Picture 2" descr="https://1.bp.blogspot.com/-uE3CaBvcqjk/X9jyiO91AdI/AAAAAAAAA70/5cq9rjZLCYo97sVWbfzezDpSCEzCS7lwwCLcBGAsYHQ/s16000/Input%2BDevices%2Bof%2BComputer%2B%2528www.tutorialsmate.com%2529.png"/>
          <p:cNvPicPr>
            <a:picLocks noChangeAspect="1" noChangeArrowheads="1"/>
          </p:cNvPicPr>
          <p:nvPr/>
        </p:nvPicPr>
        <p:blipFill>
          <a:blip r:embed="rId2"/>
          <a:srcRect b="10688"/>
          <a:stretch>
            <a:fillRect/>
          </a:stretch>
        </p:blipFill>
        <p:spPr bwMode="auto">
          <a:xfrm>
            <a:off x="1981200" y="3886200"/>
            <a:ext cx="4964113" cy="2367906"/>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90600"/>
          </a:xfrm>
        </p:spPr>
        <p:txBody>
          <a:bodyPr anchor="ctr">
            <a:normAutofit/>
          </a:bodyPr>
          <a:lstStyle/>
          <a:p>
            <a:r>
              <a:rPr lang="en-US" b="1" dirty="0" smtClean="0"/>
              <a:t>Definition of Output Device</a:t>
            </a:r>
            <a:endParaRPr lang="en-US" b="1" dirty="0"/>
          </a:p>
        </p:txBody>
      </p:sp>
      <p:sp>
        <p:nvSpPr>
          <p:cNvPr id="3" name="Content Placeholder 2"/>
          <p:cNvSpPr>
            <a:spLocks noGrp="1"/>
          </p:cNvSpPr>
          <p:nvPr>
            <p:ph type="body" sz="half" idx="4294967295"/>
          </p:nvPr>
        </p:nvSpPr>
        <p:spPr>
          <a:xfrm>
            <a:off x="381000" y="1447800"/>
            <a:ext cx="8458200" cy="2438400"/>
          </a:xfrm>
        </p:spPr>
        <p:txBody>
          <a:bodyPr>
            <a:normAutofit lnSpcReduction="10000"/>
          </a:bodyPr>
          <a:lstStyle/>
          <a:p>
            <a:pPr algn="just"/>
            <a:r>
              <a:rPr lang="en-US" sz="2000" dirty="0" smtClean="0"/>
              <a:t>An output device is a piece of computer hardware that receives data from a computer and then translates that data into another form. That form may be audio, visual, textual, or hard copy such as a printed document.</a:t>
            </a:r>
          </a:p>
          <a:p>
            <a:pPr algn="just"/>
            <a:endParaRPr lang="en-US" sz="2000" dirty="0" smtClean="0"/>
          </a:p>
          <a:p>
            <a:pPr algn="just"/>
            <a:r>
              <a:rPr lang="en-US" sz="2000" dirty="0" smtClean="0"/>
              <a:t>The key distinction between an input device and an output device is that an input device sends data to the computer, whereas an output device receives data from the computer.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876675"/>
            <a:ext cx="4876800" cy="2447925"/>
          </a:xfrm>
          <a:prstGeom prst="rect">
            <a:avLst/>
          </a:prstGeom>
        </p:spPr>
      </p:pic>
      <p:sp>
        <p:nvSpPr>
          <p:cNvPr id="5" name="Rectangle 4"/>
          <p:cNvSpPr/>
          <p:nvPr/>
        </p:nvSpPr>
        <p:spPr>
          <a:xfrm>
            <a:off x="4114800" y="3876675"/>
            <a:ext cx="1066800" cy="238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666</TotalTime>
  <Words>3550</Words>
  <Application>Microsoft Office PowerPoint</Application>
  <PresentationFormat>On-screen Show (4:3)</PresentationFormat>
  <Paragraphs>278</Paragraphs>
  <Slides>56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Arial</vt:lpstr>
      <vt:lpstr>Calibri</vt:lpstr>
      <vt:lpstr>Georgia</vt:lpstr>
      <vt:lpstr>Times New Roman</vt:lpstr>
      <vt:lpstr>Wingdings</vt:lpstr>
      <vt:lpstr>Wingdings 2</vt:lpstr>
      <vt:lpstr>Civic</vt:lpstr>
      <vt:lpstr>Operating System</vt:lpstr>
      <vt:lpstr>What is Computer?</vt:lpstr>
      <vt:lpstr>PowerPoint Presentation</vt:lpstr>
      <vt:lpstr>Generations of Computer</vt:lpstr>
      <vt:lpstr>Functions of Computer</vt:lpstr>
      <vt:lpstr>Classification of Computer</vt:lpstr>
      <vt:lpstr>Basic Components of Digital Computer</vt:lpstr>
      <vt:lpstr>Definition of Input Device</vt:lpstr>
      <vt:lpstr>Definition of Output Device</vt:lpstr>
      <vt:lpstr>State the different types of Output Devices</vt:lpstr>
      <vt:lpstr>Definition of CPU</vt:lpstr>
      <vt:lpstr>Definition of CPU</vt:lpstr>
      <vt:lpstr>PowerPoint Presentation</vt:lpstr>
      <vt:lpstr>PowerPoint Presentation</vt:lpstr>
      <vt:lpstr>PowerPoint Presentation</vt:lpstr>
      <vt:lpstr>Functions of Control Unit</vt:lpstr>
      <vt:lpstr>There are two types of Control Unit – Hardwired Control Unit Micro-programmable Control Unit</vt:lpstr>
      <vt:lpstr>PowerPoint Presentation</vt:lpstr>
      <vt:lpstr>Structure of Memory/Storage Unit</vt:lpstr>
      <vt:lpstr>Types of Memory/Storage Unit</vt:lpstr>
      <vt:lpstr>PowerPoint Presentation</vt:lpstr>
      <vt:lpstr>PowerPoint Presentation</vt:lpstr>
      <vt:lpstr>PowerPoint Presentation</vt:lpstr>
      <vt:lpstr>NOTE: Quad Core CPU uses a technology that allows four independent processing units (cores) to run in parallel on a single chip. Thus by integrating multiple cores in a single CPU, higher performance can be generated without boosting the clock speed. However, the performance increases only when the computer's software supports multiprocessing. The software which supports multiprocessing divides the processing load between multiple processors instead of using one processor at a time.</vt:lpstr>
      <vt:lpstr>Classification of Software</vt:lpstr>
      <vt:lpstr>High Level Language (HLL)</vt:lpstr>
      <vt:lpstr>Low Level Language (LLL/L3)</vt:lpstr>
      <vt:lpstr>Block diagram of Computer Language Hierarchy</vt:lpstr>
      <vt:lpstr>PowerPoint Presentation</vt:lpstr>
      <vt:lpstr>PowerPoint Presentation</vt:lpstr>
      <vt:lpstr>PowerPoint Presentation</vt:lpstr>
      <vt:lpstr>What do you mean by Operating System?</vt:lpstr>
      <vt:lpstr>What are the objectives of Operating System?</vt:lpstr>
      <vt:lpstr>To be continued…</vt:lpstr>
      <vt:lpstr>Advantages Operating System?</vt:lpstr>
      <vt:lpstr>Dis-advantages Operating System?</vt:lpstr>
      <vt:lpstr>What is the structure of Operating System?</vt:lpstr>
      <vt:lpstr>What does an Operating System do?</vt:lpstr>
      <vt:lpstr>Operational diagram of an Operating System</vt:lpstr>
      <vt:lpstr>Functions of Operating System</vt:lpstr>
      <vt:lpstr>Types of Operating System</vt:lpstr>
      <vt:lpstr>Batch Operating System</vt:lpstr>
      <vt:lpstr>Time-Sharing  Operating System</vt:lpstr>
      <vt:lpstr>Embedded Operating System</vt:lpstr>
      <vt:lpstr>Multiprogramming Operating System</vt:lpstr>
      <vt:lpstr>PowerPoint Presentation</vt:lpstr>
      <vt:lpstr>Network Operating System</vt:lpstr>
      <vt:lpstr>PowerPoint Presentation</vt:lpstr>
      <vt:lpstr>Peer-to-peer network Operating System</vt:lpstr>
      <vt:lpstr>It is the type of network operating system that allows the users to access resources, functions, and applications through a common server or center hub of the resources. The client workstation can access all resources that exist in the central hub of the network. Multiple clients can access and share different types of the resource over the network from different locations.</vt:lpstr>
      <vt:lpstr>Distributed Operating System</vt:lpstr>
      <vt:lpstr>PowerPoint Presentation</vt:lpstr>
      <vt:lpstr>Multiprocessing  Operating System</vt:lpstr>
      <vt:lpstr>Real-Time Operating System</vt:lpstr>
      <vt:lpstr>Hard Real-Time System</vt:lpstr>
      <vt:lpstr>Soft Real-Time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Fundamentals</dc:title>
  <dc:creator>CK</dc:creator>
  <cp:lastModifiedBy>Chandrakanta</cp:lastModifiedBy>
  <cp:revision>99</cp:revision>
  <dcterms:created xsi:type="dcterms:W3CDTF">2021-04-04T16:18:56Z</dcterms:created>
  <dcterms:modified xsi:type="dcterms:W3CDTF">2025-06-11T13:10:41Z</dcterms:modified>
</cp:coreProperties>
</file>