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4"/>
  </p:notesMasterIdLst>
  <p:handoutMasterIdLst>
    <p:handoutMasterId r:id="rId115"/>
  </p:handoutMasterIdLst>
  <p:sldIdLst>
    <p:sldId id="261" r:id="rId2"/>
    <p:sldId id="257" r:id="rId3"/>
    <p:sldId id="256" r:id="rId4"/>
    <p:sldId id="258" r:id="rId5"/>
    <p:sldId id="260" r:id="rId6"/>
    <p:sldId id="259" r:id="rId7"/>
    <p:sldId id="262" r:id="rId8"/>
    <p:sldId id="299" r:id="rId9"/>
    <p:sldId id="287" r:id="rId10"/>
    <p:sldId id="288" r:id="rId11"/>
    <p:sldId id="269" r:id="rId12"/>
    <p:sldId id="270" r:id="rId13"/>
    <p:sldId id="289" r:id="rId14"/>
    <p:sldId id="271" r:id="rId15"/>
    <p:sldId id="263" r:id="rId16"/>
    <p:sldId id="300" r:id="rId17"/>
    <p:sldId id="301" r:id="rId18"/>
    <p:sldId id="303" r:id="rId19"/>
    <p:sldId id="302" r:id="rId20"/>
    <p:sldId id="304" r:id="rId21"/>
    <p:sldId id="264" r:id="rId22"/>
    <p:sldId id="265" r:id="rId23"/>
    <p:sldId id="266" r:id="rId24"/>
    <p:sldId id="267" r:id="rId25"/>
    <p:sldId id="268" r:id="rId26"/>
    <p:sldId id="272" r:id="rId27"/>
    <p:sldId id="274" r:id="rId28"/>
    <p:sldId id="273"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91" r:id="rId42"/>
    <p:sldId id="290" r:id="rId43"/>
    <p:sldId id="292" r:id="rId44"/>
    <p:sldId id="294" r:id="rId45"/>
    <p:sldId id="293" r:id="rId46"/>
    <p:sldId id="295" r:id="rId47"/>
    <p:sldId id="296" r:id="rId48"/>
    <p:sldId id="297" r:id="rId49"/>
    <p:sldId id="298" r:id="rId50"/>
    <p:sldId id="305" r:id="rId51"/>
    <p:sldId id="306" r:id="rId52"/>
    <p:sldId id="307" r:id="rId53"/>
    <p:sldId id="308" r:id="rId54"/>
    <p:sldId id="309" r:id="rId55"/>
    <p:sldId id="310" r:id="rId56"/>
    <p:sldId id="311" r:id="rId57"/>
    <p:sldId id="312" r:id="rId58"/>
    <p:sldId id="315" r:id="rId59"/>
    <p:sldId id="316" r:id="rId60"/>
    <p:sldId id="317" r:id="rId61"/>
    <p:sldId id="313" r:id="rId62"/>
    <p:sldId id="314" r:id="rId63"/>
    <p:sldId id="319" r:id="rId64"/>
    <p:sldId id="318" r:id="rId65"/>
    <p:sldId id="321" r:id="rId66"/>
    <p:sldId id="322" r:id="rId67"/>
    <p:sldId id="323" r:id="rId68"/>
    <p:sldId id="324" r:id="rId69"/>
    <p:sldId id="325" r:id="rId70"/>
    <p:sldId id="326" r:id="rId71"/>
    <p:sldId id="320" r:id="rId72"/>
    <p:sldId id="327" r:id="rId73"/>
    <p:sldId id="328" r:id="rId74"/>
    <p:sldId id="329" r:id="rId75"/>
    <p:sldId id="330" r:id="rId76"/>
    <p:sldId id="331" r:id="rId77"/>
    <p:sldId id="332" r:id="rId78"/>
    <p:sldId id="336" r:id="rId79"/>
    <p:sldId id="334" r:id="rId80"/>
    <p:sldId id="333" r:id="rId81"/>
    <p:sldId id="335" r:id="rId82"/>
    <p:sldId id="337" r:id="rId83"/>
    <p:sldId id="339" r:id="rId84"/>
    <p:sldId id="338" r:id="rId85"/>
    <p:sldId id="341" r:id="rId86"/>
    <p:sldId id="342" r:id="rId87"/>
    <p:sldId id="343" r:id="rId88"/>
    <p:sldId id="344" r:id="rId89"/>
    <p:sldId id="345" r:id="rId90"/>
    <p:sldId id="355" r:id="rId91"/>
    <p:sldId id="356" r:id="rId92"/>
    <p:sldId id="357" r:id="rId93"/>
    <p:sldId id="358" r:id="rId94"/>
    <p:sldId id="360" r:id="rId95"/>
    <p:sldId id="359" r:id="rId96"/>
    <p:sldId id="340" r:id="rId97"/>
    <p:sldId id="346" r:id="rId98"/>
    <p:sldId id="347" r:id="rId99"/>
    <p:sldId id="348" r:id="rId100"/>
    <p:sldId id="349" r:id="rId101"/>
    <p:sldId id="352" r:id="rId102"/>
    <p:sldId id="353" r:id="rId103"/>
    <p:sldId id="363" r:id="rId104"/>
    <p:sldId id="369" r:id="rId105"/>
    <p:sldId id="354" r:id="rId106"/>
    <p:sldId id="364" r:id="rId107"/>
    <p:sldId id="366" r:id="rId108"/>
    <p:sldId id="365" r:id="rId109"/>
    <p:sldId id="368" r:id="rId110"/>
    <p:sldId id="367" r:id="rId111"/>
    <p:sldId id="350" r:id="rId112"/>
    <p:sldId id="351" r:id="rId11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DDF543-F524-46AC-9534-9C5BF76692F7}" type="doc">
      <dgm:prSet loTypeId="urn:microsoft.com/office/officeart/2009/3/layout/StepUpProcess" loCatId="process" qsTypeId="urn:microsoft.com/office/officeart/2005/8/quickstyle/simple5" qsCatId="simple" csTypeId="urn:microsoft.com/office/officeart/2005/8/colors/accent0_3" csCatId="mainScheme" phldr="1"/>
      <dgm:spPr/>
      <dgm:t>
        <a:bodyPr/>
        <a:lstStyle/>
        <a:p>
          <a:endParaRPr lang="en-US"/>
        </a:p>
      </dgm:t>
    </dgm:pt>
    <dgm:pt modelId="{73767A07-81CD-4618-A2FD-7CE3FA428FB6}">
      <dgm:prSet phldrT="[Text]"/>
      <dgm:spPr/>
      <dgm:t>
        <a:bodyPr/>
        <a:lstStyle/>
        <a:p>
          <a:r>
            <a:rPr lang="en-US" dirty="0" smtClean="0"/>
            <a:t>Mode</a:t>
          </a:r>
          <a:endParaRPr lang="en-US" dirty="0"/>
        </a:p>
      </dgm:t>
    </dgm:pt>
    <dgm:pt modelId="{EE668023-D6A6-4310-9564-67284F1FE30F}" type="parTrans" cxnId="{00C932F2-5E49-4452-BFD4-A540E75A8E1A}">
      <dgm:prSet/>
      <dgm:spPr/>
      <dgm:t>
        <a:bodyPr/>
        <a:lstStyle/>
        <a:p>
          <a:endParaRPr lang="en-US"/>
        </a:p>
      </dgm:t>
    </dgm:pt>
    <dgm:pt modelId="{EBD80ABC-DF7B-4E0F-9D1A-8FC43D9CD10E}" type="sibTrans" cxnId="{00C932F2-5E49-4452-BFD4-A540E75A8E1A}">
      <dgm:prSet/>
      <dgm:spPr/>
      <dgm:t>
        <a:bodyPr/>
        <a:lstStyle/>
        <a:p>
          <a:endParaRPr lang="en-US"/>
        </a:p>
      </dgm:t>
    </dgm:pt>
    <dgm:pt modelId="{7C6BAB7F-65AA-4D51-A2FA-37E9EC4600C7}">
      <dgm:prSet phldrT="[Text]"/>
      <dgm:spPr/>
      <dgm:t>
        <a:bodyPr/>
        <a:lstStyle/>
        <a:p>
          <a:r>
            <a:rPr lang="en-US" dirty="0" smtClean="0"/>
            <a:t>Owner Info</a:t>
          </a:r>
          <a:endParaRPr lang="en-US" dirty="0"/>
        </a:p>
      </dgm:t>
    </dgm:pt>
    <dgm:pt modelId="{5A64D567-9F37-4D33-8A67-FF9B4592F54C}" type="parTrans" cxnId="{AB3F5CEC-32B2-45E0-8988-657609FFEA0A}">
      <dgm:prSet/>
      <dgm:spPr/>
      <dgm:t>
        <a:bodyPr/>
        <a:lstStyle/>
        <a:p>
          <a:endParaRPr lang="en-US"/>
        </a:p>
      </dgm:t>
    </dgm:pt>
    <dgm:pt modelId="{299903D9-EA04-4DFF-AE0D-915D3F6E7EC0}" type="sibTrans" cxnId="{AB3F5CEC-32B2-45E0-8988-657609FFEA0A}">
      <dgm:prSet/>
      <dgm:spPr/>
      <dgm:t>
        <a:bodyPr/>
        <a:lstStyle/>
        <a:p>
          <a:endParaRPr lang="en-US"/>
        </a:p>
      </dgm:t>
    </dgm:pt>
    <dgm:pt modelId="{2F57438B-761F-4D97-9970-BBD53EC4EF28}">
      <dgm:prSet phldrT="[Text]"/>
      <dgm:spPr/>
      <dgm:t>
        <a:bodyPr/>
        <a:lstStyle/>
        <a:p>
          <a:r>
            <a:rPr lang="en-US" dirty="0" smtClean="0"/>
            <a:t>Size</a:t>
          </a:r>
          <a:endParaRPr lang="en-US" dirty="0"/>
        </a:p>
      </dgm:t>
    </dgm:pt>
    <dgm:pt modelId="{43535FD2-CF97-4662-9649-9C437FAB9762}" type="parTrans" cxnId="{345B027A-0FC9-4FA1-A47F-D2C8E53C5C93}">
      <dgm:prSet/>
      <dgm:spPr/>
      <dgm:t>
        <a:bodyPr/>
        <a:lstStyle/>
        <a:p>
          <a:endParaRPr lang="en-US"/>
        </a:p>
      </dgm:t>
    </dgm:pt>
    <dgm:pt modelId="{BEBE5B5A-6FA5-476D-BAE6-00BA65AC6E9B}" type="sibTrans" cxnId="{345B027A-0FC9-4FA1-A47F-D2C8E53C5C93}">
      <dgm:prSet/>
      <dgm:spPr/>
      <dgm:t>
        <a:bodyPr/>
        <a:lstStyle/>
        <a:p>
          <a:endParaRPr lang="en-US"/>
        </a:p>
      </dgm:t>
    </dgm:pt>
    <dgm:pt modelId="{405858CB-F98E-4E0C-8EFC-EEF997B913F2}">
      <dgm:prSet/>
      <dgm:spPr/>
      <dgm:t>
        <a:bodyPr/>
        <a:lstStyle/>
        <a:p>
          <a:r>
            <a:rPr lang="en-US" smtClean="0"/>
            <a:t>Time Stamps</a:t>
          </a:r>
          <a:endParaRPr lang="en-US"/>
        </a:p>
      </dgm:t>
    </dgm:pt>
    <dgm:pt modelId="{38FB450C-C6BA-49EA-8559-B64786204118}" type="parTrans" cxnId="{FE2A93A7-D60E-48E3-AEC5-43484DF5698D}">
      <dgm:prSet/>
      <dgm:spPr/>
      <dgm:t>
        <a:bodyPr/>
        <a:lstStyle/>
        <a:p>
          <a:endParaRPr lang="en-US"/>
        </a:p>
      </dgm:t>
    </dgm:pt>
    <dgm:pt modelId="{72CC958F-B721-4B10-9881-BE3A059556D6}" type="sibTrans" cxnId="{FE2A93A7-D60E-48E3-AEC5-43484DF5698D}">
      <dgm:prSet/>
      <dgm:spPr/>
      <dgm:t>
        <a:bodyPr/>
        <a:lstStyle/>
        <a:p>
          <a:endParaRPr lang="en-US"/>
        </a:p>
      </dgm:t>
    </dgm:pt>
    <dgm:pt modelId="{67F40701-25D3-40EA-945F-5B0AD2B4ABB5}">
      <dgm:prSet/>
      <dgm:spPr/>
      <dgm:t>
        <a:bodyPr/>
        <a:lstStyle/>
        <a:p>
          <a:r>
            <a:rPr lang="en-US" dirty="0" smtClean="0"/>
            <a:t>Direct Blocks</a:t>
          </a:r>
          <a:endParaRPr lang="en-US" dirty="0"/>
        </a:p>
      </dgm:t>
    </dgm:pt>
    <dgm:pt modelId="{E308A833-A4E8-481F-98B7-4909BFA2CB38}" type="parTrans" cxnId="{F2CA1F20-7743-4CAE-AB6A-0126F2B4CEB9}">
      <dgm:prSet/>
      <dgm:spPr/>
      <dgm:t>
        <a:bodyPr/>
        <a:lstStyle/>
        <a:p>
          <a:endParaRPr lang="en-US"/>
        </a:p>
      </dgm:t>
    </dgm:pt>
    <dgm:pt modelId="{7BCEF21D-AFCA-4885-8991-D82E9B6D8B95}" type="sibTrans" cxnId="{F2CA1F20-7743-4CAE-AB6A-0126F2B4CEB9}">
      <dgm:prSet/>
      <dgm:spPr/>
      <dgm:t>
        <a:bodyPr/>
        <a:lstStyle/>
        <a:p>
          <a:endParaRPr lang="en-US"/>
        </a:p>
      </dgm:t>
    </dgm:pt>
    <dgm:pt modelId="{F412B39C-2DB6-4B95-A598-1D2000F91594}">
      <dgm:prSet/>
      <dgm:spPr/>
      <dgm:t>
        <a:bodyPr/>
        <a:lstStyle/>
        <a:p>
          <a:r>
            <a:rPr lang="en-US" dirty="0" smtClean="0"/>
            <a:t>Indirect Blocks</a:t>
          </a:r>
          <a:endParaRPr lang="en-US" dirty="0"/>
        </a:p>
      </dgm:t>
    </dgm:pt>
    <dgm:pt modelId="{1542A81D-0C67-42CC-89D8-8769FA065BF4}" type="parTrans" cxnId="{C0A56A63-C0FF-4D6D-8C89-A3BBDB22844D}">
      <dgm:prSet/>
      <dgm:spPr/>
      <dgm:t>
        <a:bodyPr/>
        <a:lstStyle/>
        <a:p>
          <a:endParaRPr lang="en-US"/>
        </a:p>
      </dgm:t>
    </dgm:pt>
    <dgm:pt modelId="{1352AB3E-68E0-42DB-9400-316EAA7EEB0B}" type="sibTrans" cxnId="{C0A56A63-C0FF-4D6D-8C89-A3BBDB22844D}">
      <dgm:prSet/>
      <dgm:spPr/>
      <dgm:t>
        <a:bodyPr/>
        <a:lstStyle/>
        <a:p>
          <a:endParaRPr lang="en-US"/>
        </a:p>
      </dgm:t>
    </dgm:pt>
    <dgm:pt modelId="{8354C2D2-9ADD-4566-90FA-B1D4E61D735D}">
      <dgm:prSet/>
      <dgm:spPr/>
      <dgm:t>
        <a:bodyPr/>
        <a:lstStyle/>
        <a:p>
          <a:r>
            <a:rPr lang="en-US" dirty="0" smtClean="0"/>
            <a:t>Double Indirect Blocks</a:t>
          </a:r>
          <a:endParaRPr lang="en-US" dirty="0"/>
        </a:p>
      </dgm:t>
    </dgm:pt>
    <dgm:pt modelId="{AE57B621-7DE4-49AA-85AC-732644D3169B}" type="parTrans" cxnId="{C8152F38-BE7A-4DFC-96EA-59A0222DF2BC}">
      <dgm:prSet/>
      <dgm:spPr/>
      <dgm:t>
        <a:bodyPr/>
        <a:lstStyle/>
        <a:p>
          <a:endParaRPr lang="en-US"/>
        </a:p>
      </dgm:t>
    </dgm:pt>
    <dgm:pt modelId="{1F9A90D4-E641-4D31-A783-2F5AD39C0F70}" type="sibTrans" cxnId="{C8152F38-BE7A-4DFC-96EA-59A0222DF2BC}">
      <dgm:prSet/>
      <dgm:spPr/>
      <dgm:t>
        <a:bodyPr/>
        <a:lstStyle/>
        <a:p>
          <a:endParaRPr lang="en-US"/>
        </a:p>
      </dgm:t>
    </dgm:pt>
    <dgm:pt modelId="{CE90B2C1-69CA-4B46-8048-449050D45659}">
      <dgm:prSet/>
      <dgm:spPr/>
      <dgm:t>
        <a:bodyPr/>
        <a:lstStyle/>
        <a:p>
          <a:r>
            <a:rPr lang="en-US" dirty="0" smtClean="0"/>
            <a:t>Triple Indirect Blocks</a:t>
          </a:r>
          <a:endParaRPr lang="en-US" dirty="0"/>
        </a:p>
      </dgm:t>
    </dgm:pt>
    <dgm:pt modelId="{8618DFC3-9FEE-4918-BC17-51813DCB27DE}" type="parTrans" cxnId="{520D9C55-C392-4611-BD6B-BEB3BB8C1325}">
      <dgm:prSet/>
      <dgm:spPr/>
      <dgm:t>
        <a:bodyPr/>
        <a:lstStyle/>
        <a:p>
          <a:endParaRPr lang="en-US"/>
        </a:p>
      </dgm:t>
    </dgm:pt>
    <dgm:pt modelId="{0F1C2000-90C2-43CA-A078-CEDDBF35BF3B}" type="sibTrans" cxnId="{520D9C55-C392-4611-BD6B-BEB3BB8C1325}">
      <dgm:prSet/>
      <dgm:spPr/>
      <dgm:t>
        <a:bodyPr/>
        <a:lstStyle/>
        <a:p>
          <a:endParaRPr lang="en-US"/>
        </a:p>
      </dgm:t>
    </dgm:pt>
    <dgm:pt modelId="{EF056E12-ABE5-4373-9D7D-9CFEF6C9229B}" type="pres">
      <dgm:prSet presAssocID="{B3DDF543-F524-46AC-9534-9C5BF76692F7}" presName="rootnode" presStyleCnt="0">
        <dgm:presLayoutVars>
          <dgm:chMax/>
          <dgm:chPref/>
          <dgm:dir/>
          <dgm:animLvl val="lvl"/>
        </dgm:presLayoutVars>
      </dgm:prSet>
      <dgm:spPr/>
      <dgm:t>
        <a:bodyPr/>
        <a:lstStyle/>
        <a:p>
          <a:endParaRPr lang="en-US"/>
        </a:p>
      </dgm:t>
    </dgm:pt>
    <dgm:pt modelId="{B5CA885C-FFF8-4E47-B1D7-56935D17D6F6}" type="pres">
      <dgm:prSet presAssocID="{73767A07-81CD-4618-A2FD-7CE3FA428FB6}" presName="composite" presStyleCnt="0"/>
      <dgm:spPr/>
      <dgm:t>
        <a:bodyPr/>
        <a:lstStyle/>
        <a:p>
          <a:endParaRPr lang="en-US"/>
        </a:p>
      </dgm:t>
    </dgm:pt>
    <dgm:pt modelId="{C15F8571-9504-4F3C-B0AD-0F61541980F5}" type="pres">
      <dgm:prSet presAssocID="{73767A07-81CD-4618-A2FD-7CE3FA428FB6}" presName="LShape" presStyleLbl="alignNode1" presStyleIdx="0" presStyleCnt="15"/>
      <dgm:spPr/>
      <dgm:t>
        <a:bodyPr/>
        <a:lstStyle/>
        <a:p>
          <a:endParaRPr lang="en-US"/>
        </a:p>
      </dgm:t>
    </dgm:pt>
    <dgm:pt modelId="{C75F576E-BF3B-431E-9AFA-53F21222E3A1}" type="pres">
      <dgm:prSet presAssocID="{73767A07-81CD-4618-A2FD-7CE3FA428FB6}" presName="ParentText" presStyleLbl="revTx" presStyleIdx="0" presStyleCnt="8">
        <dgm:presLayoutVars>
          <dgm:chMax val="0"/>
          <dgm:chPref val="0"/>
          <dgm:bulletEnabled val="1"/>
        </dgm:presLayoutVars>
      </dgm:prSet>
      <dgm:spPr/>
      <dgm:t>
        <a:bodyPr/>
        <a:lstStyle/>
        <a:p>
          <a:endParaRPr lang="en-US"/>
        </a:p>
      </dgm:t>
    </dgm:pt>
    <dgm:pt modelId="{813776B1-FD65-4DA0-BE43-751A2269A48C}" type="pres">
      <dgm:prSet presAssocID="{73767A07-81CD-4618-A2FD-7CE3FA428FB6}" presName="Triangle" presStyleLbl="alignNode1" presStyleIdx="1" presStyleCnt="15"/>
      <dgm:spPr/>
      <dgm:t>
        <a:bodyPr/>
        <a:lstStyle/>
        <a:p>
          <a:endParaRPr lang="en-US"/>
        </a:p>
      </dgm:t>
    </dgm:pt>
    <dgm:pt modelId="{77421AD3-D380-48EB-BE25-E0D9828132CF}" type="pres">
      <dgm:prSet presAssocID="{EBD80ABC-DF7B-4E0F-9D1A-8FC43D9CD10E}" presName="sibTrans" presStyleCnt="0"/>
      <dgm:spPr/>
      <dgm:t>
        <a:bodyPr/>
        <a:lstStyle/>
        <a:p>
          <a:endParaRPr lang="en-US"/>
        </a:p>
      </dgm:t>
    </dgm:pt>
    <dgm:pt modelId="{FE610BC6-5397-4058-A39D-91A8B04AEDCC}" type="pres">
      <dgm:prSet presAssocID="{EBD80ABC-DF7B-4E0F-9D1A-8FC43D9CD10E}" presName="space" presStyleCnt="0"/>
      <dgm:spPr/>
      <dgm:t>
        <a:bodyPr/>
        <a:lstStyle/>
        <a:p>
          <a:endParaRPr lang="en-US"/>
        </a:p>
      </dgm:t>
    </dgm:pt>
    <dgm:pt modelId="{37AFDF06-78B1-488E-A742-B09A232588E7}" type="pres">
      <dgm:prSet presAssocID="{7C6BAB7F-65AA-4D51-A2FA-37E9EC4600C7}" presName="composite" presStyleCnt="0"/>
      <dgm:spPr/>
      <dgm:t>
        <a:bodyPr/>
        <a:lstStyle/>
        <a:p>
          <a:endParaRPr lang="en-US"/>
        </a:p>
      </dgm:t>
    </dgm:pt>
    <dgm:pt modelId="{FF914A31-0966-4AD2-AD8D-687B924782BA}" type="pres">
      <dgm:prSet presAssocID="{7C6BAB7F-65AA-4D51-A2FA-37E9EC4600C7}" presName="LShape" presStyleLbl="alignNode1" presStyleIdx="2" presStyleCnt="15"/>
      <dgm:spPr/>
      <dgm:t>
        <a:bodyPr/>
        <a:lstStyle/>
        <a:p>
          <a:endParaRPr lang="en-US"/>
        </a:p>
      </dgm:t>
    </dgm:pt>
    <dgm:pt modelId="{78B60312-DB15-46FB-8150-492A6296579F}" type="pres">
      <dgm:prSet presAssocID="{7C6BAB7F-65AA-4D51-A2FA-37E9EC4600C7}" presName="ParentText" presStyleLbl="revTx" presStyleIdx="1" presStyleCnt="8">
        <dgm:presLayoutVars>
          <dgm:chMax val="0"/>
          <dgm:chPref val="0"/>
          <dgm:bulletEnabled val="1"/>
        </dgm:presLayoutVars>
      </dgm:prSet>
      <dgm:spPr/>
      <dgm:t>
        <a:bodyPr/>
        <a:lstStyle/>
        <a:p>
          <a:endParaRPr lang="en-US"/>
        </a:p>
      </dgm:t>
    </dgm:pt>
    <dgm:pt modelId="{B933A938-AD29-4D44-A548-E3A29E811FAA}" type="pres">
      <dgm:prSet presAssocID="{7C6BAB7F-65AA-4D51-A2FA-37E9EC4600C7}" presName="Triangle" presStyleLbl="alignNode1" presStyleIdx="3" presStyleCnt="15"/>
      <dgm:spPr/>
      <dgm:t>
        <a:bodyPr/>
        <a:lstStyle/>
        <a:p>
          <a:endParaRPr lang="en-US"/>
        </a:p>
      </dgm:t>
    </dgm:pt>
    <dgm:pt modelId="{A9941227-0D37-4637-B5B1-F62FEEFA5B53}" type="pres">
      <dgm:prSet presAssocID="{299903D9-EA04-4DFF-AE0D-915D3F6E7EC0}" presName="sibTrans" presStyleCnt="0"/>
      <dgm:spPr/>
      <dgm:t>
        <a:bodyPr/>
        <a:lstStyle/>
        <a:p>
          <a:endParaRPr lang="en-US"/>
        </a:p>
      </dgm:t>
    </dgm:pt>
    <dgm:pt modelId="{1A07339E-B691-4655-B9E7-D941EF996ECD}" type="pres">
      <dgm:prSet presAssocID="{299903D9-EA04-4DFF-AE0D-915D3F6E7EC0}" presName="space" presStyleCnt="0"/>
      <dgm:spPr/>
      <dgm:t>
        <a:bodyPr/>
        <a:lstStyle/>
        <a:p>
          <a:endParaRPr lang="en-US"/>
        </a:p>
      </dgm:t>
    </dgm:pt>
    <dgm:pt modelId="{3F51E4DA-6451-4A3B-9C7D-6B02074EDEBA}" type="pres">
      <dgm:prSet presAssocID="{2F57438B-761F-4D97-9970-BBD53EC4EF28}" presName="composite" presStyleCnt="0"/>
      <dgm:spPr/>
      <dgm:t>
        <a:bodyPr/>
        <a:lstStyle/>
        <a:p>
          <a:endParaRPr lang="en-US"/>
        </a:p>
      </dgm:t>
    </dgm:pt>
    <dgm:pt modelId="{09C2A3B8-C47A-4206-A07F-D59C68A5C124}" type="pres">
      <dgm:prSet presAssocID="{2F57438B-761F-4D97-9970-BBD53EC4EF28}" presName="LShape" presStyleLbl="alignNode1" presStyleIdx="4" presStyleCnt="15"/>
      <dgm:spPr/>
      <dgm:t>
        <a:bodyPr/>
        <a:lstStyle/>
        <a:p>
          <a:endParaRPr lang="en-US"/>
        </a:p>
      </dgm:t>
    </dgm:pt>
    <dgm:pt modelId="{78CBD044-2CD2-46DE-8636-EFDE7DAFD2C6}" type="pres">
      <dgm:prSet presAssocID="{2F57438B-761F-4D97-9970-BBD53EC4EF28}" presName="ParentText" presStyleLbl="revTx" presStyleIdx="2" presStyleCnt="8">
        <dgm:presLayoutVars>
          <dgm:chMax val="0"/>
          <dgm:chPref val="0"/>
          <dgm:bulletEnabled val="1"/>
        </dgm:presLayoutVars>
      </dgm:prSet>
      <dgm:spPr/>
      <dgm:t>
        <a:bodyPr/>
        <a:lstStyle/>
        <a:p>
          <a:endParaRPr lang="en-US"/>
        </a:p>
      </dgm:t>
    </dgm:pt>
    <dgm:pt modelId="{C1C4D8D6-0198-4304-A13E-65BB1C7168FE}" type="pres">
      <dgm:prSet presAssocID="{2F57438B-761F-4D97-9970-BBD53EC4EF28}" presName="Triangle" presStyleLbl="alignNode1" presStyleIdx="5" presStyleCnt="15"/>
      <dgm:spPr/>
      <dgm:t>
        <a:bodyPr/>
        <a:lstStyle/>
        <a:p>
          <a:endParaRPr lang="en-US"/>
        </a:p>
      </dgm:t>
    </dgm:pt>
    <dgm:pt modelId="{EBEC6BBE-9282-429F-AB6C-9E3C2BE94284}" type="pres">
      <dgm:prSet presAssocID="{BEBE5B5A-6FA5-476D-BAE6-00BA65AC6E9B}" presName="sibTrans" presStyleCnt="0"/>
      <dgm:spPr/>
      <dgm:t>
        <a:bodyPr/>
        <a:lstStyle/>
        <a:p>
          <a:endParaRPr lang="en-US"/>
        </a:p>
      </dgm:t>
    </dgm:pt>
    <dgm:pt modelId="{2F547C99-BF8B-4A52-AC5A-FBA2CBC27F69}" type="pres">
      <dgm:prSet presAssocID="{BEBE5B5A-6FA5-476D-BAE6-00BA65AC6E9B}" presName="space" presStyleCnt="0"/>
      <dgm:spPr/>
      <dgm:t>
        <a:bodyPr/>
        <a:lstStyle/>
        <a:p>
          <a:endParaRPr lang="en-US"/>
        </a:p>
      </dgm:t>
    </dgm:pt>
    <dgm:pt modelId="{9B71FEF4-2EEF-49B4-B13F-CDC32457A142}" type="pres">
      <dgm:prSet presAssocID="{405858CB-F98E-4E0C-8EFC-EEF997B913F2}" presName="composite" presStyleCnt="0"/>
      <dgm:spPr/>
      <dgm:t>
        <a:bodyPr/>
        <a:lstStyle/>
        <a:p>
          <a:endParaRPr lang="en-US"/>
        </a:p>
      </dgm:t>
    </dgm:pt>
    <dgm:pt modelId="{E9B64857-678E-4938-973C-156BC27BA38C}" type="pres">
      <dgm:prSet presAssocID="{405858CB-F98E-4E0C-8EFC-EEF997B913F2}" presName="LShape" presStyleLbl="alignNode1" presStyleIdx="6" presStyleCnt="15"/>
      <dgm:spPr/>
      <dgm:t>
        <a:bodyPr/>
        <a:lstStyle/>
        <a:p>
          <a:endParaRPr lang="en-US"/>
        </a:p>
      </dgm:t>
    </dgm:pt>
    <dgm:pt modelId="{ECD722B7-C916-453B-A1CB-F548B4FA6258}" type="pres">
      <dgm:prSet presAssocID="{405858CB-F98E-4E0C-8EFC-EEF997B913F2}" presName="ParentText" presStyleLbl="revTx" presStyleIdx="3" presStyleCnt="8">
        <dgm:presLayoutVars>
          <dgm:chMax val="0"/>
          <dgm:chPref val="0"/>
          <dgm:bulletEnabled val="1"/>
        </dgm:presLayoutVars>
      </dgm:prSet>
      <dgm:spPr/>
      <dgm:t>
        <a:bodyPr/>
        <a:lstStyle/>
        <a:p>
          <a:endParaRPr lang="en-US"/>
        </a:p>
      </dgm:t>
    </dgm:pt>
    <dgm:pt modelId="{C2615A12-BC58-44DE-A42E-A9D57FB65AF1}" type="pres">
      <dgm:prSet presAssocID="{405858CB-F98E-4E0C-8EFC-EEF997B913F2}" presName="Triangle" presStyleLbl="alignNode1" presStyleIdx="7" presStyleCnt="15"/>
      <dgm:spPr/>
      <dgm:t>
        <a:bodyPr/>
        <a:lstStyle/>
        <a:p>
          <a:endParaRPr lang="en-US"/>
        </a:p>
      </dgm:t>
    </dgm:pt>
    <dgm:pt modelId="{9D18903C-97A4-4D11-907E-0E7DB31A8E2F}" type="pres">
      <dgm:prSet presAssocID="{72CC958F-B721-4B10-9881-BE3A059556D6}" presName="sibTrans" presStyleCnt="0"/>
      <dgm:spPr/>
      <dgm:t>
        <a:bodyPr/>
        <a:lstStyle/>
        <a:p>
          <a:endParaRPr lang="en-US"/>
        </a:p>
      </dgm:t>
    </dgm:pt>
    <dgm:pt modelId="{F8C010B9-FF49-4D8F-94E8-E8DFB5914FFF}" type="pres">
      <dgm:prSet presAssocID="{72CC958F-B721-4B10-9881-BE3A059556D6}" presName="space" presStyleCnt="0"/>
      <dgm:spPr/>
      <dgm:t>
        <a:bodyPr/>
        <a:lstStyle/>
        <a:p>
          <a:endParaRPr lang="en-US"/>
        </a:p>
      </dgm:t>
    </dgm:pt>
    <dgm:pt modelId="{E0FFEA60-569A-479D-B6B6-77C625761CD9}" type="pres">
      <dgm:prSet presAssocID="{67F40701-25D3-40EA-945F-5B0AD2B4ABB5}" presName="composite" presStyleCnt="0"/>
      <dgm:spPr/>
      <dgm:t>
        <a:bodyPr/>
        <a:lstStyle/>
        <a:p>
          <a:endParaRPr lang="en-US"/>
        </a:p>
      </dgm:t>
    </dgm:pt>
    <dgm:pt modelId="{759847C1-AF4F-4463-8C7B-D38E861B277F}" type="pres">
      <dgm:prSet presAssocID="{67F40701-25D3-40EA-945F-5B0AD2B4ABB5}" presName="LShape" presStyleLbl="alignNode1" presStyleIdx="8" presStyleCnt="15"/>
      <dgm:spPr/>
      <dgm:t>
        <a:bodyPr/>
        <a:lstStyle/>
        <a:p>
          <a:endParaRPr lang="en-US"/>
        </a:p>
      </dgm:t>
    </dgm:pt>
    <dgm:pt modelId="{CE966376-EC03-40B0-A876-11E86F017A3B}" type="pres">
      <dgm:prSet presAssocID="{67F40701-25D3-40EA-945F-5B0AD2B4ABB5}" presName="ParentText" presStyleLbl="revTx" presStyleIdx="4" presStyleCnt="8">
        <dgm:presLayoutVars>
          <dgm:chMax val="0"/>
          <dgm:chPref val="0"/>
          <dgm:bulletEnabled val="1"/>
        </dgm:presLayoutVars>
      </dgm:prSet>
      <dgm:spPr/>
      <dgm:t>
        <a:bodyPr/>
        <a:lstStyle/>
        <a:p>
          <a:endParaRPr lang="en-US"/>
        </a:p>
      </dgm:t>
    </dgm:pt>
    <dgm:pt modelId="{6189F23B-5491-4415-8F1D-D57E037C1AA1}" type="pres">
      <dgm:prSet presAssocID="{67F40701-25D3-40EA-945F-5B0AD2B4ABB5}" presName="Triangle" presStyleLbl="alignNode1" presStyleIdx="9" presStyleCnt="15"/>
      <dgm:spPr/>
      <dgm:t>
        <a:bodyPr/>
        <a:lstStyle/>
        <a:p>
          <a:endParaRPr lang="en-US"/>
        </a:p>
      </dgm:t>
    </dgm:pt>
    <dgm:pt modelId="{96AA5495-9050-49B1-9710-0DCE89A674A7}" type="pres">
      <dgm:prSet presAssocID="{7BCEF21D-AFCA-4885-8991-D82E9B6D8B95}" presName="sibTrans" presStyleCnt="0"/>
      <dgm:spPr/>
      <dgm:t>
        <a:bodyPr/>
        <a:lstStyle/>
        <a:p>
          <a:endParaRPr lang="en-US"/>
        </a:p>
      </dgm:t>
    </dgm:pt>
    <dgm:pt modelId="{CC0FFE56-1D1E-4D70-A2A4-2DF2FA3C49FF}" type="pres">
      <dgm:prSet presAssocID="{7BCEF21D-AFCA-4885-8991-D82E9B6D8B95}" presName="space" presStyleCnt="0"/>
      <dgm:spPr/>
      <dgm:t>
        <a:bodyPr/>
        <a:lstStyle/>
        <a:p>
          <a:endParaRPr lang="en-US"/>
        </a:p>
      </dgm:t>
    </dgm:pt>
    <dgm:pt modelId="{57AFE03F-7389-4392-8172-9A6D6CE4AD60}" type="pres">
      <dgm:prSet presAssocID="{F412B39C-2DB6-4B95-A598-1D2000F91594}" presName="composite" presStyleCnt="0"/>
      <dgm:spPr/>
      <dgm:t>
        <a:bodyPr/>
        <a:lstStyle/>
        <a:p>
          <a:endParaRPr lang="en-US"/>
        </a:p>
      </dgm:t>
    </dgm:pt>
    <dgm:pt modelId="{4044D31D-BB8B-4642-8021-B51CB4ED3AE2}" type="pres">
      <dgm:prSet presAssocID="{F412B39C-2DB6-4B95-A598-1D2000F91594}" presName="LShape" presStyleLbl="alignNode1" presStyleIdx="10" presStyleCnt="15"/>
      <dgm:spPr/>
      <dgm:t>
        <a:bodyPr/>
        <a:lstStyle/>
        <a:p>
          <a:endParaRPr lang="en-US"/>
        </a:p>
      </dgm:t>
    </dgm:pt>
    <dgm:pt modelId="{5CE75465-84E3-49C4-AF30-0C49E28377A1}" type="pres">
      <dgm:prSet presAssocID="{F412B39C-2DB6-4B95-A598-1D2000F91594}" presName="ParentText" presStyleLbl="revTx" presStyleIdx="5" presStyleCnt="8">
        <dgm:presLayoutVars>
          <dgm:chMax val="0"/>
          <dgm:chPref val="0"/>
          <dgm:bulletEnabled val="1"/>
        </dgm:presLayoutVars>
      </dgm:prSet>
      <dgm:spPr/>
      <dgm:t>
        <a:bodyPr/>
        <a:lstStyle/>
        <a:p>
          <a:endParaRPr lang="en-US"/>
        </a:p>
      </dgm:t>
    </dgm:pt>
    <dgm:pt modelId="{F8AB5516-97D7-49EA-A338-52ACECCF9A33}" type="pres">
      <dgm:prSet presAssocID="{F412B39C-2DB6-4B95-A598-1D2000F91594}" presName="Triangle" presStyleLbl="alignNode1" presStyleIdx="11" presStyleCnt="15"/>
      <dgm:spPr/>
      <dgm:t>
        <a:bodyPr/>
        <a:lstStyle/>
        <a:p>
          <a:endParaRPr lang="en-US"/>
        </a:p>
      </dgm:t>
    </dgm:pt>
    <dgm:pt modelId="{2832340D-3ACF-41BE-B1F4-37E6554C4A92}" type="pres">
      <dgm:prSet presAssocID="{1352AB3E-68E0-42DB-9400-316EAA7EEB0B}" presName="sibTrans" presStyleCnt="0"/>
      <dgm:spPr/>
      <dgm:t>
        <a:bodyPr/>
        <a:lstStyle/>
        <a:p>
          <a:endParaRPr lang="en-US"/>
        </a:p>
      </dgm:t>
    </dgm:pt>
    <dgm:pt modelId="{01870DF5-5F73-4331-8E2C-13157943F94C}" type="pres">
      <dgm:prSet presAssocID="{1352AB3E-68E0-42DB-9400-316EAA7EEB0B}" presName="space" presStyleCnt="0"/>
      <dgm:spPr/>
      <dgm:t>
        <a:bodyPr/>
        <a:lstStyle/>
        <a:p>
          <a:endParaRPr lang="en-US"/>
        </a:p>
      </dgm:t>
    </dgm:pt>
    <dgm:pt modelId="{015AC031-454A-4B92-BBA6-13C37D482C34}" type="pres">
      <dgm:prSet presAssocID="{8354C2D2-9ADD-4566-90FA-B1D4E61D735D}" presName="composite" presStyleCnt="0"/>
      <dgm:spPr/>
      <dgm:t>
        <a:bodyPr/>
        <a:lstStyle/>
        <a:p>
          <a:endParaRPr lang="en-US"/>
        </a:p>
      </dgm:t>
    </dgm:pt>
    <dgm:pt modelId="{892C5785-A0E7-408E-A453-C92C2EE7A98E}" type="pres">
      <dgm:prSet presAssocID="{8354C2D2-9ADD-4566-90FA-B1D4E61D735D}" presName="LShape" presStyleLbl="alignNode1" presStyleIdx="12" presStyleCnt="15"/>
      <dgm:spPr/>
      <dgm:t>
        <a:bodyPr/>
        <a:lstStyle/>
        <a:p>
          <a:endParaRPr lang="en-US"/>
        </a:p>
      </dgm:t>
    </dgm:pt>
    <dgm:pt modelId="{5F4AC23E-2A91-4397-BA75-C93DE274A6BE}" type="pres">
      <dgm:prSet presAssocID="{8354C2D2-9ADD-4566-90FA-B1D4E61D735D}" presName="ParentText" presStyleLbl="revTx" presStyleIdx="6" presStyleCnt="8">
        <dgm:presLayoutVars>
          <dgm:chMax val="0"/>
          <dgm:chPref val="0"/>
          <dgm:bulletEnabled val="1"/>
        </dgm:presLayoutVars>
      </dgm:prSet>
      <dgm:spPr/>
      <dgm:t>
        <a:bodyPr/>
        <a:lstStyle/>
        <a:p>
          <a:endParaRPr lang="en-US"/>
        </a:p>
      </dgm:t>
    </dgm:pt>
    <dgm:pt modelId="{37F9C2CC-67D8-478E-8AD9-E63E7CDFCD49}" type="pres">
      <dgm:prSet presAssocID="{8354C2D2-9ADD-4566-90FA-B1D4E61D735D}" presName="Triangle" presStyleLbl="alignNode1" presStyleIdx="13" presStyleCnt="15"/>
      <dgm:spPr/>
      <dgm:t>
        <a:bodyPr/>
        <a:lstStyle/>
        <a:p>
          <a:endParaRPr lang="en-US"/>
        </a:p>
      </dgm:t>
    </dgm:pt>
    <dgm:pt modelId="{FDF16D32-E302-4D87-B52E-16BBCDBF0E8E}" type="pres">
      <dgm:prSet presAssocID="{1F9A90D4-E641-4D31-A783-2F5AD39C0F70}" presName="sibTrans" presStyleCnt="0"/>
      <dgm:spPr/>
      <dgm:t>
        <a:bodyPr/>
        <a:lstStyle/>
        <a:p>
          <a:endParaRPr lang="en-US"/>
        </a:p>
      </dgm:t>
    </dgm:pt>
    <dgm:pt modelId="{6B2DADC3-1CBE-402E-955A-33935CEE139A}" type="pres">
      <dgm:prSet presAssocID="{1F9A90D4-E641-4D31-A783-2F5AD39C0F70}" presName="space" presStyleCnt="0"/>
      <dgm:spPr/>
      <dgm:t>
        <a:bodyPr/>
        <a:lstStyle/>
        <a:p>
          <a:endParaRPr lang="en-US"/>
        </a:p>
      </dgm:t>
    </dgm:pt>
    <dgm:pt modelId="{34C77DC9-5DE5-4D7D-BCC6-5D02A1963084}" type="pres">
      <dgm:prSet presAssocID="{CE90B2C1-69CA-4B46-8048-449050D45659}" presName="composite" presStyleCnt="0"/>
      <dgm:spPr/>
      <dgm:t>
        <a:bodyPr/>
        <a:lstStyle/>
        <a:p>
          <a:endParaRPr lang="en-US"/>
        </a:p>
      </dgm:t>
    </dgm:pt>
    <dgm:pt modelId="{AB2E184F-35E7-437E-B6C4-74CF133E293B}" type="pres">
      <dgm:prSet presAssocID="{CE90B2C1-69CA-4B46-8048-449050D45659}" presName="LShape" presStyleLbl="alignNode1" presStyleIdx="14" presStyleCnt="15"/>
      <dgm:spPr/>
      <dgm:t>
        <a:bodyPr/>
        <a:lstStyle/>
        <a:p>
          <a:endParaRPr lang="en-US"/>
        </a:p>
      </dgm:t>
    </dgm:pt>
    <dgm:pt modelId="{811797CB-2389-4C9F-936B-DE79B812CBA3}" type="pres">
      <dgm:prSet presAssocID="{CE90B2C1-69CA-4B46-8048-449050D45659}" presName="ParentText" presStyleLbl="revTx" presStyleIdx="7" presStyleCnt="8">
        <dgm:presLayoutVars>
          <dgm:chMax val="0"/>
          <dgm:chPref val="0"/>
          <dgm:bulletEnabled val="1"/>
        </dgm:presLayoutVars>
      </dgm:prSet>
      <dgm:spPr/>
      <dgm:t>
        <a:bodyPr/>
        <a:lstStyle/>
        <a:p>
          <a:endParaRPr lang="en-US"/>
        </a:p>
      </dgm:t>
    </dgm:pt>
  </dgm:ptLst>
  <dgm:cxnLst>
    <dgm:cxn modelId="{F2CA1F20-7743-4CAE-AB6A-0126F2B4CEB9}" srcId="{B3DDF543-F524-46AC-9534-9C5BF76692F7}" destId="{67F40701-25D3-40EA-945F-5B0AD2B4ABB5}" srcOrd="4" destOrd="0" parTransId="{E308A833-A4E8-481F-98B7-4909BFA2CB38}" sibTransId="{7BCEF21D-AFCA-4885-8991-D82E9B6D8B95}"/>
    <dgm:cxn modelId="{5DDBA831-68F3-4EAD-B182-416113A9555B}" type="presOf" srcId="{73767A07-81CD-4618-A2FD-7CE3FA428FB6}" destId="{C75F576E-BF3B-431E-9AFA-53F21222E3A1}" srcOrd="0" destOrd="0" presId="urn:microsoft.com/office/officeart/2009/3/layout/StepUpProcess"/>
    <dgm:cxn modelId="{82BDD83D-42C3-4C50-AC41-9F9C90B750F0}" type="presOf" srcId="{B3DDF543-F524-46AC-9534-9C5BF76692F7}" destId="{EF056E12-ABE5-4373-9D7D-9CFEF6C9229B}" srcOrd="0" destOrd="0" presId="urn:microsoft.com/office/officeart/2009/3/layout/StepUpProcess"/>
    <dgm:cxn modelId="{FE2A93A7-D60E-48E3-AEC5-43484DF5698D}" srcId="{B3DDF543-F524-46AC-9534-9C5BF76692F7}" destId="{405858CB-F98E-4E0C-8EFC-EEF997B913F2}" srcOrd="3" destOrd="0" parTransId="{38FB450C-C6BA-49EA-8559-B64786204118}" sibTransId="{72CC958F-B721-4B10-9881-BE3A059556D6}"/>
    <dgm:cxn modelId="{FEB4DBB1-30DD-4A8C-B57D-06D541397933}" type="presOf" srcId="{7C6BAB7F-65AA-4D51-A2FA-37E9EC4600C7}" destId="{78B60312-DB15-46FB-8150-492A6296579F}" srcOrd="0" destOrd="0" presId="urn:microsoft.com/office/officeart/2009/3/layout/StepUpProcess"/>
    <dgm:cxn modelId="{520D9C55-C392-4611-BD6B-BEB3BB8C1325}" srcId="{B3DDF543-F524-46AC-9534-9C5BF76692F7}" destId="{CE90B2C1-69CA-4B46-8048-449050D45659}" srcOrd="7" destOrd="0" parTransId="{8618DFC3-9FEE-4918-BC17-51813DCB27DE}" sibTransId="{0F1C2000-90C2-43CA-A078-CEDDBF35BF3B}"/>
    <dgm:cxn modelId="{64D72BBD-DCB6-4464-BF82-8BF957A5DCFF}" type="presOf" srcId="{67F40701-25D3-40EA-945F-5B0AD2B4ABB5}" destId="{CE966376-EC03-40B0-A876-11E86F017A3B}" srcOrd="0" destOrd="0" presId="urn:microsoft.com/office/officeart/2009/3/layout/StepUpProcess"/>
    <dgm:cxn modelId="{DF84F31E-AECD-42C3-8637-F5C0FC27331E}" type="presOf" srcId="{F412B39C-2DB6-4B95-A598-1D2000F91594}" destId="{5CE75465-84E3-49C4-AF30-0C49E28377A1}" srcOrd="0" destOrd="0" presId="urn:microsoft.com/office/officeart/2009/3/layout/StepUpProcess"/>
    <dgm:cxn modelId="{C8152F38-BE7A-4DFC-96EA-59A0222DF2BC}" srcId="{B3DDF543-F524-46AC-9534-9C5BF76692F7}" destId="{8354C2D2-9ADD-4566-90FA-B1D4E61D735D}" srcOrd="6" destOrd="0" parTransId="{AE57B621-7DE4-49AA-85AC-732644D3169B}" sibTransId="{1F9A90D4-E641-4D31-A783-2F5AD39C0F70}"/>
    <dgm:cxn modelId="{A7E90963-BC63-4E1D-ADDE-478029CA23EC}" type="presOf" srcId="{8354C2D2-9ADD-4566-90FA-B1D4E61D735D}" destId="{5F4AC23E-2A91-4397-BA75-C93DE274A6BE}" srcOrd="0" destOrd="0" presId="urn:microsoft.com/office/officeart/2009/3/layout/StepUpProcess"/>
    <dgm:cxn modelId="{00C932F2-5E49-4452-BFD4-A540E75A8E1A}" srcId="{B3DDF543-F524-46AC-9534-9C5BF76692F7}" destId="{73767A07-81CD-4618-A2FD-7CE3FA428FB6}" srcOrd="0" destOrd="0" parTransId="{EE668023-D6A6-4310-9564-67284F1FE30F}" sibTransId="{EBD80ABC-DF7B-4E0F-9D1A-8FC43D9CD10E}"/>
    <dgm:cxn modelId="{345B027A-0FC9-4FA1-A47F-D2C8E53C5C93}" srcId="{B3DDF543-F524-46AC-9534-9C5BF76692F7}" destId="{2F57438B-761F-4D97-9970-BBD53EC4EF28}" srcOrd="2" destOrd="0" parTransId="{43535FD2-CF97-4662-9649-9C437FAB9762}" sibTransId="{BEBE5B5A-6FA5-476D-BAE6-00BA65AC6E9B}"/>
    <dgm:cxn modelId="{AB3F5CEC-32B2-45E0-8988-657609FFEA0A}" srcId="{B3DDF543-F524-46AC-9534-9C5BF76692F7}" destId="{7C6BAB7F-65AA-4D51-A2FA-37E9EC4600C7}" srcOrd="1" destOrd="0" parTransId="{5A64D567-9F37-4D33-8A67-FF9B4592F54C}" sibTransId="{299903D9-EA04-4DFF-AE0D-915D3F6E7EC0}"/>
    <dgm:cxn modelId="{C0A56A63-C0FF-4D6D-8C89-A3BBDB22844D}" srcId="{B3DDF543-F524-46AC-9534-9C5BF76692F7}" destId="{F412B39C-2DB6-4B95-A598-1D2000F91594}" srcOrd="5" destOrd="0" parTransId="{1542A81D-0C67-42CC-89D8-8769FA065BF4}" sibTransId="{1352AB3E-68E0-42DB-9400-316EAA7EEB0B}"/>
    <dgm:cxn modelId="{C8171EE8-F5FE-464F-AADF-A6ABBDE91576}" type="presOf" srcId="{CE90B2C1-69CA-4B46-8048-449050D45659}" destId="{811797CB-2389-4C9F-936B-DE79B812CBA3}" srcOrd="0" destOrd="0" presId="urn:microsoft.com/office/officeart/2009/3/layout/StepUpProcess"/>
    <dgm:cxn modelId="{48859C1C-F162-4EC2-8473-9516AF070BDE}" type="presOf" srcId="{2F57438B-761F-4D97-9970-BBD53EC4EF28}" destId="{78CBD044-2CD2-46DE-8636-EFDE7DAFD2C6}" srcOrd="0" destOrd="0" presId="urn:microsoft.com/office/officeart/2009/3/layout/StepUpProcess"/>
    <dgm:cxn modelId="{4D3CFCD9-2EC2-4EA6-B9F5-A05866EF5B74}" type="presOf" srcId="{405858CB-F98E-4E0C-8EFC-EEF997B913F2}" destId="{ECD722B7-C916-453B-A1CB-F548B4FA6258}" srcOrd="0" destOrd="0" presId="urn:microsoft.com/office/officeart/2009/3/layout/StepUpProcess"/>
    <dgm:cxn modelId="{92060C0F-B3AE-4591-AEB0-886B871587ED}" type="presParOf" srcId="{EF056E12-ABE5-4373-9D7D-9CFEF6C9229B}" destId="{B5CA885C-FFF8-4E47-B1D7-56935D17D6F6}" srcOrd="0" destOrd="0" presId="urn:microsoft.com/office/officeart/2009/3/layout/StepUpProcess"/>
    <dgm:cxn modelId="{3CAE3B65-C3C7-4389-BE44-85EFCC7DE6DB}" type="presParOf" srcId="{B5CA885C-FFF8-4E47-B1D7-56935D17D6F6}" destId="{C15F8571-9504-4F3C-B0AD-0F61541980F5}" srcOrd="0" destOrd="0" presId="urn:microsoft.com/office/officeart/2009/3/layout/StepUpProcess"/>
    <dgm:cxn modelId="{4F52FE6B-F8B5-4816-B6B8-8CECD06A1CD1}" type="presParOf" srcId="{B5CA885C-FFF8-4E47-B1D7-56935D17D6F6}" destId="{C75F576E-BF3B-431E-9AFA-53F21222E3A1}" srcOrd="1" destOrd="0" presId="urn:microsoft.com/office/officeart/2009/3/layout/StepUpProcess"/>
    <dgm:cxn modelId="{AD3E2F60-3927-42E1-AAED-40F00D8D21B6}" type="presParOf" srcId="{B5CA885C-FFF8-4E47-B1D7-56935D17D6F6}" destId="{813776B1-FD65-4DA0-BE43-751A2269A48C}" srcOrd="2" destOrd="0" presId="urn:microsoft.com/office/officeart/2009/3/layout/StepUpProcess"/>
    <dgm:cxn modelId="{1D36D709-35D8-42DD-8882-DD74D0FC5252}" type="presParOf" srcId="{EF056E12-ABE5-4373-9D7D-9CFEF6C9229B}" destId="{77421AD3-D380-48EB-BE25-E0D9828132CF}" srcOrd="1" destOrd="0" presId="urn:microsoft.com/office/officeart/2009/3/layout/StepUpProcess"/>
    <dgm:cxn modelId="{FA5E7E9B-AE9C-4B73-8041-997D7F03D3BF}" type="presParOf" srcId="{77421AD3-D380-48EB-BE25-E0D9828132CF}" destId="{FE610BC6-5397-4058-A39D-91A8B04AEDCC}" srcOrd="0" destOrd="0" presId="urn:microsoft.com/office/officeart/2009/3/layout/StepUpProcess"/>
    <dgm:cxn modelId="{ABFEBD30-D449-4567-B039-43B1E80E55E1}" type="presParOf" srcId="{EF056E12-ABE5-4373-9D7D-9CFEF6C9229B}" destId="{37AFDF06-78B1-488E-A742-B09A232588E7}" srcOrd="2" destOrd="0" presId="urn:microsoft.com/office/officeart/2009/3/layout/StepUpProcess"/>
    <dgm:cxn modelId="{775F50C1-1FDA-47E4-946C-6D954239AEB7}" type="presParOf" srcId="{37AFDF06-78B1-488E-A742-B09A232588E7}" destId="{FF914A31-0966-4AD2-AD8D-687B924782BA}" srcOrd="0" destOrd="0" presId="urn:microsoft.com/office/officeart/2009/3/layout/StepUpProcess"/>
    <dgm:cxn modelId="{BAB0B0CC-8B57-4F0E-AC5D-272D07989FCB}" type="presParOf" srcId="{37AFDF06-78B1-488E-A742-B09A232588E7}" destId="{78B60312-DB15-46FB-8150-492A6296579F}" srcOrd="1" destOrd="0" presId="urn:microsoft.com/office/officeart/2009/3/layout/StepUpProcess"/>
    <dgm:cxn modelId="{CF62E04F-1C41-41D9-9A4D-255E537A13E0}" type="presParOf" srcId="{37AFDF06-78B1-488E-A742-B09A232588E7}" destId="{B933A938-AD29-4D44-A548-E3A29E811FAA}" srcOrd="2" destOrd="0" presId="urn:microsoft.com/office/officeart/2009/3/layout/StepUpProcess"/>
    <dgm:cxn modelId="{BE9154B0-D5E7-42F6-ACA9-E833D97B3D93}" type="presParOf" srcId="{EF056E12-ABE5-4373-9D7D-9CFEF6C9229B}" destId="{A9941227-0D37-4637-B5B1-F62FEEFA5B53}" srcOrd="3" destOrd="0" presId="urn:microsoft.com/office/officeart/2009/3/layout/StepUpProcess"/>
    <dgm:cxn modelId="{C4DBE620-AC11-4AE1-AAC8-D04F0AB4CA33}" type="presParOf" srcId="{A9941227-0D37-4637-B5B1-F62FEEFA5B53}" destId="{1A07339E-B691-4655-B9E7-D941EF996ECD}" srcOrd="0" destOrd="0" presId="urn:microsoft.com/office/officeart/2009/3/layout/StepUpProcess"/>
    <dgm:cxn modelId="{423D6962-3FFB-4DC5-A08A-1BAD2371D906}" type="presParOf" srcId="{EF056E12-ABE5-4373-9D7D-9CFEF6C9229B}" destId="{3F51E4DA-6451-4A3B-9C7D-6B02074EDEBA}" srcOrd="4" destOrd="0" presId="urn:microsoft.com/office/officeart/2009/3/layout/StepUpProcess"/>
    <dgm:cxn modelId="{7A7CF030-E2B5-43AB-8D8A-9DEBFDB72426}" type="presParOf" srcId="{3F51E4DA-6451-4A3B-9C7D-6B02074EDEBA}" destId="{09C2A3B8-C47A-4206-A07F-D59C68A5C124}" srcOrd="0" destOrd="0" presId="urn:microsoft.com/office/officeart/2009/3/layout/StepUpProcess"/>
    <dgm:cxn modelId="{1A7ACFA9-9681-4C4B-BE3A-7E53763D92CC}" type="presParOf" srcId="{3F51E4DA-6451-4A3B-9C7D-6B02074EDEBA}" destId="{78CBD044-2CD2-46DE-8636-EFDE7DAFD2C6}" srcOrd="1" destOrd="0" presId="urn:microsoft.com/office/officeart/2009/3/layout/StepUpProcess"/>
    <dgm:cxn modelId="{9FA7DFF5-C053-4578-86A1-A6DA2E017FC2}" type="presParOf" srcId="{3F51E4DA-6451-4A3B-9C7D-6B02074EDEBA}" destId="{C1C4D8D6-0198-4304-A13E-65BB1C7168FE}" srcOrd="2" destOrd="0" presId="urn:microsoft.com/office/officeart/2009/3/layout/StepUpProcess"/>
    <dgm:cxn modelId="{46C0723A-1E56-4D12-A3F0-AEDEFD2B5903}" type="presParOf" srcId="{EF056E12-ABE5-4373-9D7D-9CFEF6C9229B}" destId="{EBEC6BBE-9282-429F-AB6C-9E3C2BE94284}" srcOrd="5" destOrd="0" presId="urn:microsoft.com/office/officeart/2009/3/layout/StepUpProcess"/>
    <dgm:cxn modelId="{DC287EE6-062D-4296-8F71-32F888E2A695}" type="presParOf" srcId="{EBEC6BBE-9282-429F-AB6C-9E3C2BE94284}" destId="{2F547C99-BF8B-4A52-AC5A-FBA2CBC27F69}" srcOrd="0" destOrd="0" presId="urn:microsoft.com/office/officeart/2009/3/layout/StepUpProcess"/>
    <dgm:cxn modelId="{BB635F6E-0581-4A2D-9149-BE79783267C4}" type="presParOf" srcId="{EF056E12-ABE5-4373-9D7D-9CFEF6C9229B}" destId="{9B71FEF4-2EEF-49B4-B13F-CDC32457A142}" srcOrd="6" destOrd="0" presId="urn:microsoft.com/office/officeart/2009/3/layout/StepUpProcess"/>
    <dgm:cxn modelId="{43FB810C-F7C6-4B55-9BCB-38B76A0A5EC5}" type="presParOf" srcId="{9B71FEF4-2EEF-49B4-B13F-CDC32457A142}" destId="{E9B64857-678E-4938-973C-156BC27BA38C}" srcOrd="0" destOrd="0" presId="urn:microsoft.com/office/officeart/2009/3/layout/StepUpProcess"/>
    <dgm:cxn modelId="{DFA79D19-65A5-46A0-A0B2-3D2FFD1DE686}" type="presParOf" srcId="{9B71FEF4-2EEF-49B4-B13F-CDC32457A142}" destId="{ECD722B7-C916-453B-A1CB-F548B4FA6258}" srcOrd="1" destOrd="0" presId="urn:microsoft.com/office/officeart/2009/3/layout/StepUpProcess"/>
    <dgm:cxn modelId="{24AF5F45-CDF3-4855-A0AC-15D39585D626}" type="presParOf" srcId="{9B71FEF4-2EEF-49B4-B13F-CDC32457A142}" destId="{C2615A12-BC58-44DE-A42E-A9D57FB65AF1}" srcOrd="2" destOrd="0" presId="urn:microsoft.com/office/officeart/2009/3/layout/StepUpProcess"/>
    <dgm:cxn modelId="{1355C9AF-3BA0-4849-8A3A-85C5A5BF21EB}" type="presParOf" srcId="{EF056E12-ABE5-4373-9D7D-9CFEF6C9229B}" destId="{9D18903C-97A4-4D11-907E-0E7DB31A8E2F}" srcOrd="7" destOrd="0" presId="urn:microsoft.com/office/officeart/2009/3/layout/StepUpProcess"/>
    <dgm:cxn modelId="{675A7A7F-D0ED-4729-998B-9A792EC037D8}" type="presParOf" srcId="{9D18903C-97A4-4D11-907E-0E7DB31A8E2F}" destId="{F8C010B9-FF49-4D8F-94E8-E8DFB5914FFF}" srcOrd="0" destOrd="0" presId="urn:microsoft.com/office/officeart/2009/3/layout/StepUpProcess"/>
    <dgm:cxn modelId="{4CFD9187-5DE8-418D-9CD9-726138694C0F}" type="presParOf" srcId="{EF056E12-ABE5-4373-9D7D-9CFEF6C9229B}" destId="{E0FFEA60-569A-479D-B6B6-77C625761CD9}" srcOrd="8" destOrd="0" presId="urn:microsoft.com/office/officeart/2009/3/layout/StepUpProcess"/>
    <dgm:cxn modelId="{60638B77-664F-4259-845B-EA67B63FE85C}" type="presParOf" srcId="{E0FFEA60-569A-479D-B6B6-77C625761CD9}" destId="{759847C1-AF4F-4463-8C7B-D38E861B277F}" srcOrd="0" destOrd="0" presId="urn:microsoft.com/office/officeart/2009/3/layout/StepUpProcess"/>
    <dgm:cxn modelId="{8FBE24F6-31A1-48E3-A536-F444A0239894}" type="presParOf" srcId="{E0FFEA60-569A-479D-B6B6-77C625761CD9}" destId="{CE966376-EC03-40B0-A876-11E86F017A3B}" srcOrd="1" destOrd="0" presId="urn:microsoft.com/office/officeart/2009/3/layout/StepUpProcess"/>
    <dgm:cxn modelId="{B8A67B7A-E61F-40D7-AFCB-DFEB112A2AE0}" type="presParOf" srcId="{E0FFEA60-569A-479D-B6B6-77C625761CD9}" destId="{6189F23B-5491-4415-8F1D-D57E037C1AA1}" srcOrd="2" destOrd="0" presId="urn:microsoft.com/office/officeart/2009/3/layout/StepUpProcess"/>
    <dgm:cxn modelId="{380D5A47-071C-4531-A715-3698A111C9AA}" type="presParOf" srcId="{EF056E12-ABE5-4373-9D7D-9CFEF6C9229B}" destId="{96AA5495-9050-49B1-9710-0DCE89A674A7}" srcOrd="9" destOrd="0" presId="urn:microsoft.com/office/officeart/2009/3/layout/StepUpProcess"/>
    <dgm:cxn modelId="{B7948278-5A30-455D-B829-6B7984E08D87}" type="presParOf" srcId="{96AA5495-9050-49B1-9710-0DCE89A674A7}" destId="{CC0FFE56-1D1E-4D70-A2A4-2DF2FA3C49FF}" srcOrd="0" destOrd="0" presId="urn:microsoft.com/office/officeart/2009/3/layout/StepUpProcess"/>
    <dgm:cxn modelId="{03F09EBA-25AB-46EA-9AA3-5455F7A1792F}" type="presParOf" srcId="{EF056E12-ABE5-4373-9D7D-9CFEF6C9229B}" destId="{57AFE03F-7389-4392-8172-9A6D6CE4AD60}" srcOrd="10" destOrd="0" presId="urn:microsoft.com/office/officeart/2009/3/layout/StepUpProcess"/>
    <dgm:cxn modelId="{AE935AA6-9A29-4C3E-BBAD-E689E040C7E1}" type="presParOf" srcId="{57AFE03F-7389-4392-8172-9A6D6CE4AD60}" destId="{4044D31D-BB8B-4642-8021-B51CB4ED3AE2}" srcOrd="0" destOrd="0" presId="urn:microsoft.com/office/officeart/2009/3/layout/StepUpProcess"/>
    <dgm:cxn modelId="{D763B593-6F1A-4F74-8100-0A24D6B71B4C}" type="presParOf" srcId="{57AFE03F-7389-4392-8172-9A6D6CE4AD60}" destId="{5CE75465-84E3-49C4-AF30-0C49E28377A1}" srcOrd="1" destOrd="0" presId="urn:microsoft.com/office/officeart/2009/3/layout/StepUpProcess"/>
    <dgm:cxn modelId="{67160875-D490-4E06-A8B4-C0153B2D1683}" type="presParOf" srcId="{57AFE03F-7389-4392-8172-9A6D6CE4AD60}" destId="{F8AB5516-97D7-49EA-A338-52ACECCF9A33}" srcOrd="2" destOrd="0" presId="urn:microsoft.com/office/officeart/2009/3/layout/StepUpProcess"/>
    <dgm:cxn modelId="{78C166D0-3896-4F84-8A84-5D9EAE83BB92}" type="presParOf" srcId="{EF056E12-ABE5-4373-9D7D-9CFEF6C9229B}" destId="{2832340D-3ACF-41BE-B1F4-37E6554C4A92}" srcOrd="11" destOrd="0" presId="urn:microsoft.com/office/officeart/2009/3/layout/StepUpProcess"/>
    <dgm:cxn modelId="{0570DDD2-0A04-4955-B3F7-3C40E33656B0}" type="presParOf" srcId="{2832340D-3ACF-41BE-B1F4-37E6554C4A92}" destId="{01870DF5-5F73-4331-8E2C-13157943F94C}" srcOrd="0" destOrd="0" presId="urn:microsoft.com/office/officeart/2009/3/layout/StepUpProcess"/>
    <dgm:cxn modelId="{5A50C8B2-1E8A-4E97-AFA5-9B8AF276CAB5}" type="presParOf" srcId="{EF056E12-ABE5-4373-9D7D-9CFEF6C9229B}" destId="{015AC031-454A-4B92-BBA6-13C37D482C34}" srcOrd="12" destOrd="0" presId="urn:microsoft.com/office/officeart/2009/3/layout/StepUpProcess"/>
    <dgm:cxn modelId="{C8F007F7-4B46-46A2-AF2A-ED29FCBBAF47}" type="presParOf" srcId="{015AC031-454A-4B92-BBA6-13C37D482C34}" destId="{892C5785-A0E7-408E-A453-C92C2EE7A98E}" srcOrd="0" destOrd="0" presId="urn:microsoft.com/office/officeart/2009/3/layout/StepUpProcess"/>
    <dgm:cxn modelId="{BDACCE79-8B76-4313-8414-60D5717E5F28}" type="presParOf" srcId="{015AC031-454A-4B92-BBA6-13C37D482C34}" destId="{5F4AC23E-2A91-4397-BA75-C93DE274A6BE}" srcOrd="1" destOrd="0" presId="urn:microsoft.com/office/officeart/2009/3/layout/StepUpProcess"/>
    <dgm:cxn modelId="{45DDA1D2-6F5D-48F1-829E-ED59D21F83DD}" type="presParOf" srcId="{015AC031-454A-4B92-BBA6-13C37D482C34}" destId="{37F9C2CC-67D8-478E-8AD9-E63E7CDFCD49}" srcOrd="2" destOrd="0" presId="urn:microsoft.com/office/officeart/2009/3/layout/StepUpProcess"/>
    <dgm:cxn modelId="{C1A573C2-74EE-4B27-9820-0104832197E5}" type="presParOf" srcId="{EF056E12-ABE5-4373-9D7D-9CFEF6C9229B}" destId="{FDF16D32-E302-4D87-B52E-16BBCDBF0E8E}" srcOrd="13" destOrd="0" presId="urn:microsoft.com/office/officeart/2009/3/layout/StepUpProcess"/>
    <dgm:cxn modelId="{3D5CE79E-5F72-4BDC-9865-A73B8DBBD962}" type="presParOf" srcId="{FDF16D32-E302-4D87-B52E-16BBCDBF0E8E}" destId="{6B2DADC3-1CBE-402E-955A-33935CEE139A}" srcOrd="0" destOrd="0" presId="urn:microsoft.com/office/officeart/2009/3/layout/StepUpProcess"/>
    <dgm:cxn modelId="{F9048A94-108E-48DB-94C9-25914FB5F514}" type="presParOf" srcId="{EF056E12-ABE5-4373-9D7D-9CFEF6C9229B}" destId="{34C77DC9-5DE5-4D7D-BCC6-5D02A1963084}" srcOrd="14" destOrd="0" presId="urn:microsoft.com/office/officeart/2009/3/layout/StepUpProcess"/>
    <dgm:cxn modelId="{A0C4B17C-276C-4C20-8C24-D4EF41CB452B}" type="presParOf" srcId="{34C77DC9-5DE5-4D7D-BCC6-5D02A1963084}" destId="{AB2E184F-35E7-437E-B6C4-74CF133E293B}" srcOrd="0" destOrd="0" presId="urn:microsoft.com/office/officeart/2009/3/layout/StepUpProcess"/>
    <dgm:cxn modelId="{035E4D63-1A33-4E90-9974-8DED139BEB37}" type="presParOf" srcId="{34C77DC9-5DE5-4D7D-BCC6-5D02A1963084}" destId="{811797CB-2389-4C9F-936B-DE79B812CBA3}"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F8571-9504-4F3C-B0AD-0F61541980F5}">
      <dsp:nvSpPr>
        <dsp:cNvPr id="0" name=""/>
        <dsp:cNvSpPr/>
      </dsp:nvSpPr>
      <dsp:spPr>
        <a:xfrm rot="5400000">
          <a:off x="266339" y="3124783"/>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75F576E-BF3B-431E-9AFA-53F21222E3A1}">
      <dsp:nvSpPr>
        <dsp:cNvPr id="0" name=""/>
        <dsp:cNvSpPr/>
      </dsp:nvSpPr>
      <dsp:spPr>
        <a:xfrm>
          <a:off x="132917" y="3522167"/>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Mode</a:t>
          </a:r>
          <a:endParaRPr lang="en-US" sz="2100" kern="1200" dirty="0"/>
        </a:p>
      </dsp:txBody>
      <dsp:txXfrm>
        <a:off x="132917" y="3522167"/>
        <a:ext cx="1200732" cy="1052512"/>
      </dsp:txXfrm>
    </dsp:sp>
    <dsp:sp modelId="{813776B1-FD65-4DA0-BE43-751A2269A48C}">
      <dsp:nvSpPr>
        <dsp:cNvPr id="0" name=""/>
        <dsp:cNvSpPr/>
      </dsp:nvSpPr>
      <dsp:spPr>
        <a:xfrm>
          <a:off x="1107096" y="3026867"/>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F914A31-0966-4AD2-AD8D-687B924782BA}">
      <dsp:nvSpPr>
        <dsp:cNvPr id="0" name=""/>
        <dsp:cNvSpPr/>
      </dsp:nvSpPr>
      <dsp:spPr>
        <a:xfrm rot="5400000">
          <a:off x="1736270" y="2761047"/>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8B60312-DB15-46FB-8150-492A6296579F}">
      <dsp:nvSpPr>
        <dsp:cNvPr id="0" name=""/>
        <dsp:cNvSpPr/>
      </dsp:nvSpPr>
      <dsp:spPr>
        <a:xfrm>
          <a:off x="1602848" y="3158431"/>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Owner Info</a:t>
          </a:r>
          <a:endParaRPr lang="en-US" sz="2100" kern="1200" dirty="0"/>
        </a:p>
      </dsp:txBody>
      <dsp:txXfrm>
        <a:off x="1602848" y="3158431"/>
        <a:ext cx="1200732" cy="1052512"/>
      </dsp:txXfrm>
    </dsp:sp>
    <dsp:sp modelId="{B933A938-AD29-4D44-A548-E3A29E811FAA}">
      <dsp:nvSpPr>
        <dsp:cNvPr id="0" name=""/>
        <dsp:cNvSpPr/>
      </dsp:nvSpPr>
      <dsp:spPr>
        <a:xfrm>
          <a:off x="2577028" y="2663131"/>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9C2A3B8-C47A-4206-A07F-D59C68A5C124}">
      <dsp:nvSpPr>
        <dsp:cNvPr id="0" name=""/>
        <dsp:cNvSpPr/>
      </dsp:nvSpPr>
      <dsp:spPr>
        <a:xfrm rot="5400000">
          <a:off x="3206201" y="2397311"/>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8CBD044-2CD2-46DE-8636-EFDE7DAFD2C6}">
      <dsp:nvSpPr>
        <dsp:cNvPr id="0" name=""/>
        <dsp:cNvSpPr/>
      </dsp:nvSpPr>
      <dsp:spPr>
        <a:xfrm>
          <a:off x="3072780" y="2794695"/>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Size</a:t>
          </a:r>
          <a:endParaRPr lang="en-US" sz="2100" kern="1200" dirty="0"/>
        </a:p>
      </dsp:txBody>
      <dsp:txXfrm>
        <a:off x="3072780" y="2794695"/>
        <a:ext cx="1200732" cy="1052512"/>
      </dsp:txXfrm>
    </dsp:sp>
    <dsp:sp modelId="{C1C4D8D6-0198-4304-A13E-65BB1C7168FE}">
      <dsp:nvSpPr>
        <dsp:cNvPr id="0" name=""/>
        <dsp:cNvSpPr/>
      </dsp:nvSpPr>
      <dsp:spPr>
        <a:xfrm>
          <a:off x="4046959" y="2299395"/>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9B64857-678E-4938-973C-156BC27BA38C}">
      <dsp:nvSpPr>
        <dsp:cNvPr id="0" name=""/>
        <dsp:cNvSpPr/>
      </dsp:nvSpPr>
      <dsp:spPr>
        <a:xfrm rot="5400000">
          <a:off x="4676132" y="2033575"/>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CD722B7-C916-453B-A1CB-F548B4FA6258}">
      <dsp:nvSpPr>
        <dsp:cNvPr id="0" name=""/>
        <dsp:cNvSpPr/>
      </dsp:nvSpPr>
      <dsp:spPr>
        <a:xfrm>
          <a:off x="4542711" y="2430959"/>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smtClean="0"/>
            <a:t>Time Stamps</a:t>
          </a:r>
          <a:endParaRPr lang="en-US" sz="2100" kern="1200"/>
        </a:p>
      </dsp:txBody>
      <dsp:txXfrm>
        <a:off x="4542711" y="2430959"/>
        <a:ext cx="1200732" cy="1052512"/>
      </dsp:txXfrm>
    </dsp:sp>
    <dsp:sp modelId="{C2615A12-BC58-44DE-A42E-A9D57FB65AF1}">
      <dsp:nvSpPr>
        <dsp:cNvPr id="0" name=""/>
        <dsp:cNvSpPr/>
      </dsp:nvSpPr>
      <dsp:spPr>
        <a:xfrm>
          <a:off x="5516890" y="1935659"/>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9847C1-AF4F-4463-8C7B-D38E861B277F}">
      <dsp:nvSpPr>
        <dsp:cNvPr id="0" name=""/>
        <dsp:cNvSpPr/>
      </dsp:nvSpPr>
      <dsp:spPr>
        <a:xfrm rot="5400000">
          <a:off x="6146064" y="1669839"/>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E966376-EC03-40B0-A876-11E86F017A3B}">
      <dsp:nvSpPr>
        <dsp:cNvPr id="0" name=""/>
        <dsp:cNvSpPr/>
      </dsp:nvSpPr>
      <dsp:spPr>
        <a:xfrm>
          <a:off x="6012642" y="2067223"/>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Direct Blocks</a:t>
          </a:r>
          <a:endParaRPr lang="en-US" sz="2100" kern="1200" dirty="0"/>
        </a:p>
      </dsp:txBody>
      <dsp:txXfrm>
        <a:off x="6012642" y="2067223"/>
        <a:ext cx="1200732" cy="1052512"/>
      </dsp:txXfrm>
    </dsp:sp>
    <dsp:sp modelId="{6189F23B-5491-4415-8F1D-D57E037C1AA1}">
      <dsp:nvSpPr>
        <dsp:cNvPr id="0" name=""/>
        <dsp:cNvSpPr/>
      </dsp:nvSpPr>
      <dsp:spPr>
        <a:xfrm>
          <a:off x="6986822" y="1571923"/>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044D31D-BB8B-4642-8021-B51CB4ED3AE2}">
      <dsp:nvSpPr>
        <dsp:cNvPr id="0" name=""/>
        <dsp:cNvSpPr/>
      </dsp:nvSpPr>
      <dsp:spPr>
        <a:xfrm rot="5400000">
          <a:off x="7615995" y="1306103"/>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E75465-84E3-49C4-AF30-0C49E28377A1}">
      <dsp:nvSpPr>
        <dsp:cNvPr id="0" name=""/>
        <dsp:cNvSpPr/>
      </dsp:nvSpPr>
      <dsp:spPr>
        <a:xfrm>
          <a:off x="7482574" y="1703487"/>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Indirect Blocks</a:t>
          </a:r>
          <a:endParaRPr lang="en-US" sz="2100" kern="1200" dirty="0"/>
        </a:p>
      </dsp:txBody>
      <dsp:txXfrm>
        <a:off x="7482574" y="1703487"/>
        <a:ext cx="1200732" cy="1052512"/>
      </dsp:txXfrm>
    </dsp:sp>
    <dsp:sp modelId="{F8AB5516-97D7-49EA-A338-52ACECCF9A33}">
      <dsp:nvSpPr>
        <dsp:cNvPr id="0" name=""/>
        <dsp:cNvSpPr/>
      </dsp:nvSpPr>
      <dsp:spPr>
        <a:xfrm>
          <a:off x="8456753" y="1208187"/>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92C5785-A0E7-408E-A453-C92C2EE7A98E}">
      <dsp:nvSpPr>
        <dsp:cNvPr id="0" name=""/>
        <dsp:cNvSpPr/>
      </dsp:nvSpPr>
      <dsp:spPr>
        <a:xfrm rot="5400000">
          <a:off x="9085926" y="942367"/>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4AC23E-2A91-4397-BA75-C93DE274A6BE}">
      <dsp:nvSpPr>
        <dsp:cNvPr id="0" name=""/>
        <dsp:cNvSpPr/>
      </dsp:nvSpPr>
      <dsp:spPr>
        <a:xfrm>
          <a:off x="8952505" y="1339751"/>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Double Indirect Blocks</a:t>
          </a:r>
          <a:endParaRPr lang="en-US" sz="2100" kern="1200" dirty="0"/>
        </a:p>
      </dsp:txBody>
      <dsp:txXfrm>
        <a:off x="8952505" y="1339751"/>
        <a:ext cx="1200732" cy="1052512"/>
      </dsp:txXfrm>
    </dsp:sp>
    <dsp:sp modelId="{37F9C2CC-67D8-478E-8AD9-E63E7CDFCD49}">
      <dsp:nvSpPr>
        <dsp:cNvPr id="0" name=""/>
        <dsp:cNvSpPr/>
      </dsp:nvSpPr>
      <dsp:spPr>
        <a:xfrm>
          <a:off x="9926684" y="844451"/>
          <a:ext cx="226553" cy="226553"/>
        </a:xfrm>
        <a:prstGeom prst="triangle">
          <a:avLst>
            <a:gd name="adj" fmla="val 10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B2E184F-35E7-437E-B6C4-74CF133E293B}">
      <dsp:nvSpPr>
        <dsp:cNvPr id="0" name=""/>
        <dsp:cNvSpPr/>
      </dsp:nvSpPr>
      <dsp:spPr>
        <a:xfrm rot="5400000">
          <a:off x="10555858" y="578631"/>
          <a:ext cx="799290" cy="1330001"/>
        </a:xfrm>
        <a:prstGeom prst="corner">
          <a:avLst>
            <a:gd name="adj1" fmla="val 16120"/>
            <a:gd name="adj2" fmla="val 1611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11797CB-2389-4C9F-936B-DE79B812CBA3}">
      <dsp:nvSpPr>
        <dsp:cNvPr id="0" name=""/>
        <dsp:cNvSpPr/>
      </dsp:nvSpPr>
      <dsp:spPr>
        <a:xfrm>
          <a:off x="10422436" y="976015"/>
          <a:ext cx="1200732" cy="105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dirty="0" smtClean="0"/>
            <a:t>Triple Indirect Blocks</a:t>
          </a:r>
          <a:endParaRPr lang="en-US" sz="2100" kern="1200" dirty="0"/>
        </a:p>
      </dsp:txBody>
      <dsp:txXfrm>
        <a:off x="10422436" y="976015"/>
        <a:ext cx="1200732" cy="1052512"/>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D37E793D-2CF3-417C-9A07-05394255A9E0}" type="datetimeFigureOut">
              <a:rPr lang="en-US" smtClean="0"/>
              <a:pPr/>
              <a:t>9/25/2024</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CBBA4F8-FE45-42AF-8E5F-A20009161A66}" type="slidenum">
              <a:rPr lang="en-US" smtClean="0"/>
              <a:pPr/>
              <a:t>‹#›</a:t>
            </a:fld>
            <a:endParaRPr lang="en-US"/>
          </a:p>
        </p:txBody>
      </p:sp>
    </p:spTree>
    <p:extLst>
      <p:ext uri="{BB962C8B-B14F-4D97-AF65-F5344CB8AC3E}">
        <p14:creationId xmlns:p14="http://schemas.microsoft.com/office/powerpoint/2010/main" val="472364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C9251C52-EBE6-4C6D-BE42-E482F615A34F}" type="datetimeFigureOut">
              <a:rPr lang="en-US" smtClean="0"/>
              <a:pPr/>
              <a:t>9/25/2024</a:t>
            </a:fld>
            <a:endParaRPr lang="en-US"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C70C409A-919D-40F4-90BF-0BAC12908592}" type="slidenum">
              <a:rPr lang="en-US" smtClean="0"/>
              <a:pPr/>
              <a:t>‹#›</a:t>
            </a:fld>
            <a:endParaRPr lang="en-US" dirty="0"/>
          </a:p>
        </p:txBody>
      </p:sp>
    </p:spTree>
    <p:extLst>
      <p:ext uri="{BB962C8B-B14F-4D97-AF65-F5344CB8AC3E}">
        <p14:creationId xmlns:p14="http://schemas.microsoft.com/office/powerpoint/2010/main" val="3792486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a:t>
            </a:fld>
            <a:endParaRPr lang="en-US" dirty="0"/>
          </a:p>
        </p:txBody>
      </p:sp>
    </p:spTree>
    <p:extLst>
      <p:ext uri="{BB962C8B-B14F-4D97-AF65-F5344CB8AC3E}">
        <p14:creationId xmlns:p14="http://schemas.microsoft.com/office/powerpoint/2010/main" val="3171596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12</a:t>
            </a:fld>
            <a:endParaRPr lang="en-US" dirty="0"/>
          </a:p>
        </p:txBody>
      </p:sp>
    </p:spTree>
    <p:extLst>
      <p:ext uri="{BB962C8B-B14F-4D97-AF65-F5344CB8AC3E}">
        <p14:creationId xmlns:p14="http://schemas.microsoft.com/office/powerpoint/2010/main" val="215133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13</a:t>
            </a:fld>
            <a:endParaRPr lang="en-US" dirty="0"/>
          </a:p>
        </p:txBody>
      </p:sp>
    </p:spTree>
    <p:extLst>
      <p:ext uri="{BB962C8B-B14F-4D97-AF65-F5344CB8AC3E}">
        <p14:creationId xmlns:p14="http://schemas.microsoft.com/office/powerpoint/2010/main" val="1963315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14</a:t>
            </a:fld>
            <a:endParaRPr lang="en-US" dirty="0"/>
          </a:p>
        </p:txBody>
      </p:sp>
    </p:spTree>
    <p:extLst>
      <p:ext uri="{BB962C8B-B14F-4D97-AF65-F5344CB8AC3E}">
        <p14:creationId xmlns:p14="http://schemas.microsoft.com/office/powerpoint/2010/main" val="92616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15</a:t>
            </a:fld>
            <a:endParaRPr lang="en-US" dirty="0"/>
          </a:p>
        </p:txBody>
      </p:sp>
    </p:spTree>
    <p:extLst>
      <p:ext uri="{BB962C8B-B14F-4D97-AF65-F5344CB8AC3E}">
        <p14:creationId xmlns:p14="http://schemas.microsoft.com/office/powerpoint/2010/main" val="3733201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16</a:t>
            </a:fld>
            <a:endParaRPr lang="en-US" dirty="0"/>
          </a:p>
        </p:txBody>
      </p:sp>
    </p:spTree>
    <p:extLst>
      <p:ext uri="{BB962C8B-B14F-4D97-AF65-F5344CB8AC3E}">
        <p14:creationId xmlns:p14="http://schemas.microsoft.com/office/powerpoint/2010/main" val="2684933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17</a:t>
            </a:fld>
            <a:endParaRPr lang="en-US" dirty="0"/>
          </a:p>
        </p:txBody>
      </p:sp>
    </p:spTree>
    <p:extLst>
      <p:ext uri="{BB962C8B-B14F-4D97-AF65-F5344CB8AC3E}">
        <p14:creationId xmlns:p14="http://schemas.microsoft.com/office/powerpoint/2010/main" val="3432642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18</a:t>
            </a:fld>
            <a:endParaRPr lang="en-US" dirty="0"/>
          </a:p>
        </p:txBody>
      </p:sp>
    </p:spTree>
    <p:extLst>
      <p:ext uri="{BB962C8B-B14F-4D97-AF65-F5344CB8AC3E}">
        <p14:creationId xmlns:p14="http://schemas.microsoft.com/office/powerpoint/2010/main" val="159119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19</a:t>
            </a:fld>
            <a:endParaRPr lang="en-US" dirty="0"/>
          </a:p>
        </p:txBody>
      </p:sp>
    </p:spTree>
    <p:extLst>
      <p:ext uri="{BB962C8B-B14F-4D97-AF65-F5344CB8AC3E}">
        <p14:creationId xmlns:p14="http://schemas.microsoft.com/office/powerpoint/2010/main" val="833665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20</a:t>
            </a:fld>
            <a:endParaRPr lang="en-US" dirty="0"/>
          </a:p>
        </p:txBody>
      </p:sp>
    </p:spTree>
    <p:extLst>
      <p:ext uri="{BB962C8B-B14F-4D97-AF65-F5344CB8AC3E}">
        <p14:creationId xmlns:p14="http://schemas.microsoft.com/office/powerpoint/2010/main" val="3471102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21</a:t>
            </a:fld>
            <a:endParaRPr lang="en-US" dirty="0"/>
          </a:p>
        </p:txBody>
      </p:sp>
    </p:spTree>
    <p:extLst>
      <p:ext uri="{BB962C8B-B14F-4D97-AF65-F5344CB8AC3E}">
        <p14:creationId xmlns:p14="http://schemas.microsoft.com/office/powerpoint/2010/main" val="32700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4</a:t>
            </a:fld>
            <a:endParaRPr lang="en-US" dirty="0"/>
          </a:p>
        </p:txBody>
      </p:sp>
    </p:spTree>
    <p:extLst>
      <p:ext uri="{BB962C8B-B14F-4D97-AF65-F5344CB8AC3E}">
        <p14:creationId xmlns:p14="http://schemas.microsoft.com/office/powerpoint/2010/main" val="129010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22</a:t>
            </a:fld>
            <a:endParaRPr lang="en-US" dirty="0"/>
          </a:p>
        </p:txBody>
      </p:sp>
    </p:spTree>
    <p:extLst>
      <p:ext uri="{BB962C8B-B14F-4D97-AF65-F5344CB8AC3E}">
        <p14:creationId xmlns:p14="http://schemas.microsoft.com/office/powerpoint/2010/main" val="1091019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23</a:t>
            </a:fld>
            <a:endParaRPr lang="en-US" dirty="0"/>
          </a:p>
        </p:txBody>
      </p:sp>
    </p:spTree>
    <p:extLst>
      <p:ext uri="{BB962C8B-B14F-4D97-AF65-F5344CB8AC3E}">
        <p14:creationId xmlns:p14="http://schemas.microsoft.com/office/powerpoint/2010/main" val="4249625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24</a:t>
            </a:fld>
            <a:endParaRPr lang="en-US" dirty="0"/>
          </a:p>
        </p:txBody>
      </p:sp>
    </p:spTree>
    <p:extLst>
      <p:ext uri="{BB962C8B-B14F-4D97-AF65-F5344CB8AC3E}">
        <p14:creationId xmlns:p14="http://schemas.microsoft.com/office/powerpoint/2010/main" val="1679119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25</a:t>
            </a:fld>
            <a:endParaRPr lang="en-US" dirty="0"/>
          </a:p>
        </p:txBody>
      </p:sp>
    </p:spTree>
    <p:extLst>
      <p:ext uri="{BB962C8B-B14F-4D97-AF65-F5344CB8AC3E}">
        <p14:creationId xmlns:p14="http://schemas.microsoft.com/office/powerpoint/2010/main" val="2821381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27</a:t>
            </a:fld>
            <a:endParaRPr lang="en-US" dirty="0"/>
          </a:p>
        </p:txBody>
      </p:sp>
    </p:spTree>
    <p:extLst>
      <p:ext uri="{BB962C8B-B14F-4D97-AF65-F5344CB8AC3E}">
        <p14:creationId xmlns:p14="http://schemas.microsoft.com/office/powerpoint/2010/main" val="398560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28</a:t>
            </a:fld>
            <a:endParaRPr lang="en-US" dirty="0"/>
          </a:p>
        </p:txBody>
      </p:sp>
    </p:spTree>
    <p:extLst>
      <p:ext uri="{BB962C8B-B14F-4D97-AF65-F5344CB8AC3E}">
        <p14:creationId xmlns:p14="http://schemas.microsoft.com/office/powerpoint/2010/main" val="708533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29</a:t>
            </a:fld>
            <a:endParaRPr lang="en-US" dirty="0"/>
          </a:p>
        </p:txBody>
      </p:sp>
    </p:spTree>
    <p:extLst>
      <p:ext uri="{BB962C8B-B14F-4D97-AF65-F5344CB8AC3E}">
        <p14:creationId xmlns:p14="http://schemas.microsoft.com/office/powerpoint/2010/main" val="73893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30</a:t>
            </a:fld>
            <a:endParaRPr lang="en-US" dirty="0"/>
          </a:p>
        </p:txBody>
      </p:sp>
    </p:spTree>
    <p:extLst>
      <p:ext uri="{BB962C8B-B14F-4D97-AF65-F5344CB8AC3E}">
        <p14:creationId xmlns:p14="http://schemas.microsoft.com/office/powerpoint/2010/main" val="3003245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31</a:t>
            </a:fld>
            <a:endParaRPr lang="en-US" dirty="0"/>
          </a:p>
        </p:txBody>
      </p:sp>
    </p:spTree>
    <p:extLst>
      <p:ext uri="{BB962C8B-B14F-4D97-AF65-F5344CB8AC3E}">
        <p14:creationId xmlns:p14="http://schemas.microsoft.com/office/powerpoint/2010/main" val="26444217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32</a:t>
            </a:fld>
            <a:endParaRPr lang="en-US" dirty="0"/>
          </a:p>
        </p:txBody>
      </p:sp>
    </p:spTree>
    <p:extLst>
      <p:ext uri="{BB962C8B-B14F-4D97-AF65-F5344CB8AC3E}">
        <p14:creationId xmlns:p14="http://schemas.microsoft.com/office/powerpoint/2010/main" val="361384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5</a:t>
            </a:fld>
            <a:endParaRPr lang="en-US" dirty="0"/>
          </a:p>
        </p:txBody>
      </p:sp>
    </p:spTree>
    <p:extLst>
      <p:ext uri="{BB962C8B-B14F-4D97-AF65-F5344CB8AC3E}">
        <p14:creationId xmlns:p14="http://schemas.microsoft.com/office/powerpoint/2010/main" val="776326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33</a:t>
            </a:fld>
            <a:endParaRPr lang="en-US" dirty="0"/>
          </a:p>
        </p:txBody>
      </p:sp>
    </p:spTree>
    <p:extLst>
      <p:ext uri="{BB962C8B-B14F-4D97-AF65-F5344CB8AC3E}">
        <p14:creationId xmlns:p14="http://schemas.microsoft.com/office/powerpoint/2010/main" val="932405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34</a:t>
            </a:fld>
            <a:endParaRPr lang="en-US" dirty="0"/>
          </a:p>
        </p:txBody>
      </p:sp>
    </p:spTree>
    <p:extLst>
      <p:ext uri="{BB962C8B-B14F-4D97-AF65-F5344CB8AC3E}">
        <p14:creationId xmlns:p14="http://schemas.microsoft.com/office/powerpoint/2010/main" val="30339886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35</a:t>
            </a:fld>
            <a:endParaRPr lang="en-US" dirty="0"/>
          </a:p>
        </p:txBody>
      </p:sp>
    </p:spTree>
    <p:extLst>
      <p:ext uri="{BB962C8B-B14F-4D97-AF65-F5344CB8AC3E}">
        <p14:creationId xmlns:p14="http://schemas.microsoft.com/office/powerpoint/2010/main" val="33383026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36</a:t>
            </a:fld>
            <a:endParaRPr lang="en-US" dirty="0"/>
          </a:p>
        </p:txBody>
      </p:sp>
    </p:spTree>
    <p:extLst>
      <p:ext uri="{BB962C8B-B14F-4D97-AF65-F5344CB8AC3E}">
        <p14:creationId xmlns:p14="http://schemas.microsoft.com/office/powerpoint/2010/main" val="17279478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37</a:t>
            </a:fld>
            <a:endParaRPr lang="en-US" dirty="0"/>
          </a:p>
        </p:txBody>
      </p:sp>
    </p:spTree>
    <p:extLst>
      <p:ext uri="{BB962C8B-B14F-4D97-AF65-F5344CB8AC3E}">
        <p14:creationId xmlns:p14="http://schemas.microsoft.com/office/powerpoint/2010/main" val="3616830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38</a:t>
            </a:fld>
            <a:endParaRPr lang="en-US" dirty="0"/>
          </a:p>
        </p:txBody>
      </p:sp>
    </p:spTree>
    <p:extLst>
      <p:ext uri="{BB962C8B-B14F-4D97-AF65-F5344CB8AC3E}">
        <p14:creationId xmlns:p14="http://schemas.microsoft.com/office/powerpoint/2010/main" val="2724885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39</a:t>
            </a:fld>
            <a:endParaRPr lang="en-US" dirty="0"/>
          </a:p>
        </p:txBody>
      </p:sp>
    </p:spTree>
    <p:extLst>
      <p:ext uri="{BB962C8B-B14F-4D97-AF65-F5344CB8AC3E}">
        <p14:creationId xmlns:p14="http://schemas.microsoft.com/office/powerpoint/2010/main" val="1123321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40</a:t>
            </a:fld>
            <a:endParaRPr lang="en-US" dirty="0"/>
          </a:p>
        </p:txBody>
      </p:sp>
    </p:spTree>
    <p:extLst>
      <p:ext uri="{BB962C8B-B14F-4D97-AF65-F5344CB8AC3E}">
        <p14:creationId xmlns:p14="http://schemas.microsoft.com/office/powerpoint/2010/main" val="499565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42</a:t>
            </a:fld>
            <a:endParaRPr lang="en-US" dirty="0"/>
          </a:p>
        </p:txBody>
      </p:sp>
    </p:spTree>
    <p:extLst>
      <p:ext uri="{BB962C8B-B14F-4D97-AF65-F5344CB8AC3E}">
        <p14:creationId xmlns:p14="http://schemas.microsoft.com/office/powerpoint/2010/main" val="2109558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6</a:t>
            </a:fld>
            <a:endParaRPr lang="en-US" dirty="0"/>
          </a:p>
        </p:txBody>
      </p:sp>
    </p:spTree>
    <p:extLst>
      <p:ext uri="{BB962C8B-B14F-4D97-AF65-F5344CB8AC3E}">
        <p14:creationId xmlns:p14="http://schemas.microsoft.com/office/powerpoint/2010/main" val="952906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7</a:t>
            </a:fld>
            <a:endParaRPr lang="en-US" dirty="0"/>
          </a:p>
        </p:txBody>
      </p:sp>
    </p:spTree>
    <p:extLst>
      <p:ext uri="{BB962C8B-B14F-4D97-AF65-F5344CB8AC3E}">
        <p14:creationId xmlns:p14="http://schemas.microsoft.com/office/powerpoint/2010/main" val="2829267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8</a:t>
            </a:fld>
            <a:endParaRPr lang="en-US" dirty="0"/>
          </a:p>
        </p:txBody>
      </p:sp>
    </p:spTree>
    <p:extLst>
      <p:ext uri="{BB962C8B-B14F-4D97-AF65-F5344CB8AC3E}">
        <p14:creationId xmlns:p14="http://schemas.microsoft.com/office/powerpoint/2010/main" val="159895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9</a:t>
            </a:fld>
            <a:endParaRPr lang="en-US" dirty="0"/>
          </a:p>
        </p:txBody>
      </p:sp>
    </p:spTree>
    <p:extLst>
      <p:ext uri="{BB962C8B-B14F-4D97-AF65-F5344CB8AC3E}">
        <p14:creationId xmlns:p14="http://schemas.microsoft.com/office/powerpoint/2010/main" val="2973321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10</a:t>
            </a:fld>
            <a:endParaRPr lang="en-US" dirty="0"/>
          </a:p>
        </p:txBody>
      </p:sp>
    </p:spTree>
    <p:extLst>
      <p:ext uri="{BB962C8B-B14F-4D97-AF65-F5344CB8AC3E}">
        <p14:creationId xmlns:p14="http://schemas.microsoft.com/office/powerpoint/2010/main" val="1827774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0C409A-919D-40F4-90BF-0BAC12908592}" type="slidenum">
              <a:rPr lang="en-US" smtClean="0"/>
              <a:pPr/>
              <a:t>11</a:t>
            </a:fld>
            <a:endParaRPr lang="en-US" dirty="0"/>
          </a:p>
        </p:txBody>
      </p:sp>
    </p:spTree>
    <p:extLst>
      <p:ext uri="{BB962C8B-B14F-4D97-AF65-F5344CB8AC3E}">
        <p14:creationId xmlns:p14="http://schemas.microsoft.com/office/powerpoint/2010/main" val="2345642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078313-93FB-4E18-A7B8-518501F9DFDD}" type="datetime1">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1169131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32A3211-7C29-4488-AFB0-724E6D74D634}" type="datetime1">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178941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5E3001-33DE-41EA-B768-043716D498AA}" type="datetime1">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309506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7F260F-F758-4305-B023-84BA76E6F4AD}" type="datetime1">
              <a:rPr lang="en-US" smtClean="0"/>
              <a:pPr/>
              <a:t>9/25/2024</a:t>
            </a:fld>
            <a:endParaRPr lang="en-US" dirty="0"/>
          </a:p>
        </p:txBody>
      </p:sp>
      <p:sp>
        <p:nvSpPr>
          <p:cNvPr id="7" name="TextBox 6"/>
          <p:cNvSpPr txBox="1"/>
          <p:nvPr userDrawn="1"/>
        </p:nvSpPr>
        <p:spPr>
          <a:xfrm>
            <a:off x="9258300" y="5765800"/>
            <a:ext cx="2819400" cy="1015663"/>
          </a:xfrm>
          <a:prstGeom prst="rect">
            <a:avLst/>
          </a:prstGeom>
          <a:noFill/>
        </p:spPr>
        <p:txBody>
          <a:bodyPr wrap="square" rtlCol="0">
            <a:spAutoFit/>
          </a:bodyPr>
          <a:lstStyle/>
          <a:p>
            <a:pPr algn="ctr"/>
            <a:r>
              <a:rPr lang="en-US" sz="1200" b="1" dirty="0" smtClean="0">
                <a:solidFill>
                  <a:schemeClr val="bg1">
                    <a:lumMod val="50000"/>
                  </a:schemeClr>
                </a:solidFill>
              </a:rPr>
              <a:t>Prepared By</a:t>
            </a:r>
          </a:p>
          <a:p>
            <a:pPr algn="ctr"/>
            <a:r>
              <a:rPr lang="en-US" sz="1200" b="1" dirty="0" smtClean="0">
                <a:solidFill>
                  <a:schemeClr val="bg1">
                    <a:lumMod val="50000"/>
                  </a:schemeClr>
                </a:solidFill>
              </a:rPr>
              <a:t>Professor </a:t>
            </a:r>
            <a:r>
              <a:rPr lang="en-US" sz="1200" b="1" dirty="0" err="1" smtClean="0">
                <a:solidFill>
                  <a:schemeClr val="bg1">
                    <a:lumMod val="50000"/>
                  </a:schemeClr>
                </a:solidFill>
              </a:rPr>
              <a:t>Chandrakanta</a:t>
            </a:r>
            <a:r>
              <a:rPr lang="en-US" sz="1200" b="1" dirty="0" smtClean="0">
                <a:solidFill>
                  <a:schemeClr val="bg1">
                    <a:lumMod val="50000"/>
                  </a:schemeClr>
                </a:solidFill>
              </a:rPr>
              <a:t> </a:t>
            </a:r>
            <a:r>
              <a:rPr lang="en-US" sz="1200" b="1" dirty="0" err="1" smtClean="0">
                <a:solidFill>
                  <a:schemeClr val="bg1">
                    <a:lumMod val="50000"/>
                  </a:schemeClr>
                </a:solidFill>
              </a:rPr>
              <a:t>Sen</a:t>
            </a:r>
            <a:endParaRPr lang="en-US" sz="1200" b="1" dirty="0" smtClean="0">
              <a:solidFill>
                <a:schemeClr val="bg1">
                  <a:lumMod val="50000"/>
                </a:schemeClr>
              </a:solidFill>
            </a:endParaRPr>
          </a:p>
          <a:p>
            <a:pPr algn="ctr"/>
            <a:r>
              <a:rPr lang="en-US" sz="1200" b="1" dirty="0" smtClean="0">
                <a:solidFill>
                  <a:schemeClr val="bg1">
                    <a:lumMod val="50000"/>
                  </a:schemeClr>
                </a:solidFill>
              </a:rPr>
              <a:t>Assistant Professor</a:t>
            </a:r>
          </a:p>
          <a:p>
            <a:pPr algn="ctr"/>
            <a:r>
              <a:rPr lang="en-US" sz="1200" b="1" dirty="0" err="1" smtClean="0">
                <a:solidFill>
                  <a:schemeClr val="bg1">
                    <a:lumMod val="50000"/>
                  </a:schemeClr>
                </a:solidFill>
              </a:rPr>
              <a:t>Dept</a:t>
            </a:r>
            <a:r>
              <a:rPr lang="en-US" sz="1200" b="1" dirty="0" smtClean="0">
                <a:solidFill>
                  <a:schemeClr val="bg1">
                    <a:lumMod val="50000"/>
                  </a:schemeClr>
                </a:solidFill>
              </a:rPr>
              <a:t> of Computer Science &amp; Applications</a:t>
            </a:r>
          </a:p>
          <a:p>
            <a:pPr algn="ctr"/>
            <a:r>
              <a:rPr lang="en-US" sz="1200" b="1" dirty="0" smtClean="0">
                <a:solidFill>
                  <a:schemeClr val="bg1">
                    <a:lumMod val="50000"/>
                  </a:schemeClr>
                </a:solidFill>
              </a:rPr>
              <a:t>SVIMS</a:t>
            </a:r>
            <a:endParaRPr lang="en-IN" sz="1200" b="1" dirty="0">
              <a:solidFill>
                <a:schemeClr val="bg1">
                  <a:lumMod val="50000"/>
                </a:schemeClr>
              </a:solidFill>
            </a:endParaRPr>
          </a:p>
        </p:txBody>
      </p:sp>
    </p:spTree>
    <p:extLst>
      <p:ext uri="{BB962C8B-B14F-4D97-AF65-F5344CB8AC3E}">
        <p14:creationId xmlns:p14="http://schemas.microsoft.com/office/powerpoint/2010/main" val="29493795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5D5707-E762-4759-9638-E2786C9A0AE1}" type="datetime1">
              <a:rPr lang="en-US" smtClean="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1729596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49A7D7-F2E9-47A6-A7B5-1A618CA412A4}" type="datetime1">
              <a:rPr lang="en-US" smtClean="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71795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E4FFD1-5F51-4F03-B271-5396BABAAFB1}" type="datetime1">
              <a:rPr lang="en-US" smtClean="0"/>
              <a:pPr/>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3773095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D34668-167C-432B-AEC2-FB97B5A1EF0A}" type="datetime1">
              <a:rPr lang="en-US" smtClean="0"/>
              <a:pPr/>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436750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B05A3E-37B2-42D2-B8C6-9B282FA855A2}" type="datetime1">
              <a:rPr lang="en-US" smtClean="0"/>
              <a:pPr/>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3331158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6DB05B-6025-4B00-877C-14D03495876B}" type="datetime1">
              <a:rPr lang="en-US" smtClean="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132346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B92840-7A26-4A7D-AB62-052AF791068D}" type="datetime1">
              <a:rPr lang="en-US" smtClean="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3967938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ECD51-8471-4C22-8A18-A5B7A78A6F55}" type="datetime1">
              <a:rPr lang="en-US" smtClean="0"/>
              <a:pPr/>
              <a:t>9/25/2024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DFD15-8B24-4ABA-94CC-2E91F8E0D379}" type="slidenum">
              <a:rPr lang="en-US" smtClean="0"/>
              <a:pPr/>
              <a:t>‹#›</a:t>
            </a:fld>
            <a:endParaRPr lang="en-US" dirty="0"/>
          </a:p>
        </p:txBody>
      </p:sp>
    </p:spTree>
    <p:extLst>
      <p:ext uri="{BB962C8B-B14F-4D97-AF65-F5344CB8AC3E}">
        <p14:creationId xmlns:p14="http://schemas.microsoft.com/office/powerpoint/2010/main" val="645759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2679"/>
            <a:ext cx="10515600" cy="1465219"/>
          </a:xfrm>
        </p:spPr>
        <p:txBody>
          <a:bodyPr>
            <a:normAutofit fontScale="90000"/>
          </a:bodyPr>
          <a:lstStyle/>
          <a:p>
            <a:pPr algn="ctr"/>
            <a:r>
              <a:rPr lang="en-US" dirty="0" smtClean="0"/>
              <a:t/>
            </a:r>
            <a:br>
              <a:rPr lang="en-US" dirty="0" smtClean="0"/>
            </a:br>
            <a:r>
              <a:rPr lang="en-US" dirty="0" smtClean="0"/>
              <a:t>Module </a:t>
            </a:r>
            <a:r>
              <a:rPr lang="en-US" dirty="0"/>
              <a:t>– I</a:t>
            </a:r>
            <a:r>
              <a:rPr lang="en-US" dirty="0" smtClean="0"/>
              <a:t> </a:t>
            </a:r>
            <a:br>
              <a:rPr lang="en-US" dirty="0" smtClean="0"/>
            </a:br>
            <a:r>
              <a:rPr lang="en-US" dirty="0" smtClean="0"/>
              <a:t>Introduction </a:t>
            </a:r>
            <a:r>
              <a:rPr lang="en-US" dirty="0"/>
              <a:t>into Unix OS</a:t>
            </a:r>
            <a:br>
              <a:rPr lang="en-US" dirty="0"/>
            </a:b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1</a:t>
            </a:fld>
            <a:endParaRPr lang="en-US" dirty="0"/>
          </a:p>
        </p:txBody>
      </p:sp>
    </p:spTree>
    <p:extLst>
      <p:ext uri="{BB962C8B-B14F-4D97-AF65-F5344CB8AC3E}">
        <p14:creationId xmlns:p14="http://schemas.microsoft.com/office/powerpoint/2010/main" val="4217719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10</a:t>
            </a:fld>
            <a:endParaRPr lang="en-US" dirty="0"/>
          </a:p>
        </p:txBody>
      </p:sp>
      <p:sp>
        <p:nvSpPr>
          <p:cNvPr id="3" name="Content Placeholder 2"/>
          <p:cNvSpPr>
            <a:spLocks noGrp="1"/>
          </p:cNvSpPr>
          <p:nvPr>
            <p:ph idx="1"/>
          </p:nvPr>
        </p:nvSpPr>
        <p:spPr>
          <a:xfrm>
            <a:off x="838200" y="1127342"/>
            <a:ext cx="10515600" cy="5361140"/>
          </a:xfrm>
        </p:spPr>
        <p:txBody>
          <a:bodyPr>
            <a:normAutofit/>
          </a:bodyPr>
          <a:lstStyle/>
          <a:p>
            <a:pPr algn="just"/>
            <a:r>
              <a:rPr lang="en-US" sz="2600" dirty="0" smtClean="0"/>
              <a:t>System call provides the services of the operating system to the user programs via </a:t>
            </a:r>
            <a:r>
              <a:rPr lang="en-US" sz="2600" i="1" dirty="0" smtClean="0"/>
              <a:t>Application Program Interface</a:t>
            </a:r>
            <a:r>
              <a:rPr lang="en-US" sz="2600" dirty="0" smtClean="0"/>
              <a:t> (API). </a:t>
            </a:r>
          </a:p>
          <a:p>
            <a:pPr lvl="1" algn="just">
              <a:buFontTx/>
              <a:buChar char="-"/>
            </a:pPr>
            <a:r>
              <a:rPr lang="en-US" sz="2600" dirty="0" smtClean="0"/>
              <a:t>It provides an interface between a process and operating system to allow user-level processes to request services of the operating system. </a:t>
            </a:r>
          </a:p>
          <a:p>
            <a:pPr lvl="1" algn="just">
              <a:buFontTx/>
              <a:buChar char="-"/>
            </a:pPr>
            <a:r>
              <a:rPr lang="en-US" sz="2600" dirty="0" smtClean="0"/>
              <a:t>System calls are the only entry points into the kernel system. </a:t>
            </a:r>
          </a:p>
          <a:p>
            <a:pPr lvl="1" algn="just">
              <a:buFontTx/>
              <a:buChar char="-"/>
            </a:pPr>
            <a:r>
              <a:rPr lang="en-US" sz="2600" dirty="0" smtClean="0"/>
              <a:t>All programs needing resources must use system calls.</a:t>
            </a:r>
          </a:p>
          <a:p>
            <a:pPr marL="457200" lvl="1" indent="0" algn="just">
              <a:buNone/>
            </a:pPr>
            <a:endParaRPr lang="en-US" sz="2800" dirty="0" smtClean="0"/>
          </a:p>
          <a:p>
            <a:pPr algn="just"/>
            <a:r>
              <a:rPr lang="en-US" b="1" dirty="0"/>
              <a:t>Application Program Interface (API</a:t>
            </a:r>
            <a:r>
              <a:rPr lang="en-US" b="1" dirty="0" smtClean="0"/>
              <a:t>) –</a:t>
            </a:r>
          </a:p>
          <a:p>
            <a:pPr marL="0" indent="0" algn="just">
              <a:buNone/>
            </a:pPr>
            <a:r>
              <a:rPr lang="en-US" sz="2600" dirty="0">
                <a:solidFill>
                  <a:srgbClr val="FF0000"/>
                </a:solidFill>
              </a:rPr>
              <a:t>Stands for </a:t>
            </a:r>
            <a:r>
              <a:rPr lang="en-US" sz="2600" dirty="0" smtClean="0">
                <a:solidFill>
                  <a:srgbClr val="FF0000"/>
                </a:solidFill>
              </a:rPr>
              <a:t>“</a:t>
            </a:r>
            <a:r>
              <a:rPr lang="en-US" sz="2600" i="1" dirty="0" smtClean="0">
                <a:solidFill>
                  <a:srgbClr val="002060"/>
                </a:solidFill>
              </a:rPr>
              <a:t>Application </a:t>
            </a:r>
            <a:r>
              <a:rPr lang="en-US" sz="2600" i="1" dirty="0">
                <a:solidFill>
                  <a:srgbClr val="002060"/>
                </a:solidFill>
              </a:rPr>
              <a:t>Programming </a:t>
            </a:r>
            <a:r>
              <a:rPr lang="en-US" sz="2600" i="1" dirty="0" smtClean="0">
                <a:solidFill>
                  <a:srgbClr val="002060"/>
                </a:solidFill>
              </a:rPr>
              <a:t>Interface</a:t>
            </a:r>
            <a:r>
              <a:rPr lang="en-US" sz="2600" dirty="0" smtClean="0">
                <a:solidFill>
                  <a:srgbClr val="FF0000"/>
                </a:solidFill>
              </a:rPr>
              <a:t>” - </a:t>
            </a:r>
            <a:r>
              <a:rPr lang="en-US" sz="2600" dirty="0">
                <a:solidFill>
                  <a:srgbClr val="FF0000"/>
                </a:solidFill>
              </a:rPr>
              <a:t>An API is a set of commands, functions, protocols, and objects that programmers can use to create software or interact with an external system. It provides developers with standard commands for performing common operations so they do not have to write the code from scratch.</a:t>
            </a:r>
          </a:p>
        </p:txBody>
      </p:sp>
    </p:spTree>
    <p:extLst>
      <p:ext uri="{BB962C8B-B14F-4D97-AF65-F5344CB8AC3E}">
        <p14:creationId xmlns:p14="http://schemas.microsoft.com/office/powerpoint/2010/main" val="341782183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100</a:t>
            </a:fld>
            <a:endParaRPr lang="en-US" dirty="0"/>
          </a:p>
        </p:txBody>
      </p:sp>
      <p:sp>
        <p:nvSpPr>
          <p:cNvPr id="3" name="TextBox 2"/>
          <p:cNvSpPr txBox="1"/>
          <p:nvPr/>
        </p:nvSpPr>
        <p:spPr>
          <a:xfrm>
            <a:off x="150313" y="212943"/>
            <a:ext cx="11837095" cy="523220"/>
          </a:xfrm>
          <a:prstGeom prst="rect">
            <a:avLst/>
          </a:prstGeom>
          <a:noFill/>
        </p:spPr>
        <p:txBody>
          <a:bodyPr wrap="square" rtlCol="0">
            <a:spAutoFit/>
          </a:bodyPr>
          <a:lstStyle/>
          <a:p>
            <a:r>
              <a:rPr lang="en-US" sz="2800" b="1" dirty="0" smtClean="0"/>
              <a:t>File Ownership -</a:t>
            </a:r>
            <a:endParaRPr lang="en-US" sz="2800" b="1" dirty="0"/>
          </a:p>
        </p:txBody>
      </p:sp>
      <p:sp>
        <p:nvSpPr>
          <p:cNvPr id="4" name="Rectangle 3"/>
          <p:cNvSpPr/>
          <p:nvPr/>
        </p:nvSpPr>
        <p:spPr>
          <a:xfrm>
            <a:off x="263046" y="736163"/>
            <a:ext cx="11724361" cy="5386090"/>
          </a:xfrm>
          <a:prstGeom prst="rect">
            <a:avLst/>
          </a:prstGeom>
        </p:spPr>
        <p:txBody>
          <a:bodyPr wrap="square">
            <a:spAutoFit/>
          </a:bodyPr>
          <a:lstStyle/>
          <a:p>
            <a:pPr algn="just"/>
            <a:r>
              <a:rPr lang="en-US" sz="2000" dirty="0">
                <a:solidFill>
                  <a:srgbClr val="000000"/>
                </a:solidFill>
              </a:rPr>
              <a:t>Every Linux system have three types of </a:t>
            </a:r>
            <a:r>
              <a:rPr lang="en-US" sz="2000" dirty="0" smtClean="0">
                <a:solidFill>
                  <a:srgbClr val="000000"/>
                </a:solidFill>
              </a:rPr>
              <a:t>owner -</a:t>
            </a:r>
            <a:endParaRPr lang="en-US" sz="2000" dirty="0">
              <a:solidFill>
                <a:srgbClr val="000000"/>
              </a:solidFill>
            </a:endParaRPr>
          </a:p>
          <a:p>
            <a:pPr marL="342900" indent="-342900" algn="just">
              <a:buFont typeface="Wingdings" panose="05000000000000000000" pitchFamily="2" charset="2"/>
              <a:buChar char="§"/>
            </a:pPr>
            <a:r>
              <a:rPr lang="en-US" sz="2000" b="1" dirty="0" smtClean="0">
                <a:solidFill>
                  <a:srgbClr val="000000"/>
                </a:solidFill>
              </a:rPr>
              <a:t>User -</a:t>
            </a:r>
            <a:r>
              <a:rPr lang="en-US" sz="2000" dirty="0">
                <a:solidFill>
                  <a:srgbClr val="000000"/>
                </a:solidFill>
              </a:rPr>
              <a:t> A user is the one who created the file. </a:t>
            </a:r>
            <a:r>
              <a:rPr lang="en-US" sz="2000" dirty="0" smtClean="0">
                <a:solidFill>
                  <a:srgbClr val="000000"/>
                </a:solidFill>
              </a:rPr>
              <a:t>A </a:t>
            </a:r>
            <a:r>
              <a:rPr lang="en-US" sz="2000" dirty="0">
                <a:solidFill>
                  <a:srgbClr val="000000"/>
                </a:solidFill>
              </a:rPr>
              <a:t>user can create, delete, or modify the </a:t>
            </a:r>
            <a:r>
              <a:rPr lang="en-US" sz="2000" dirty="0" smtClean="0">
                <a:solidFill>
                  <a:srgbClr val="000000"/>
                </a:solidFill>
              </a:rPr>
              <a:t>file.</a:t>
            </a:r>
          </a:p>
          <a:p>
            <a:pPr algn="just"/>
            <a:endParaRPr lang="en-US" sz="2000" dirty="0" smtClean="0">
              <a:solidFill>
                <a:srgbClr val="000000"/>
              </a:solidFill>
            </a:endParaRPr>
          </a:p>
          <a:p>
            <a:pPr marL="342900" indent="-342900" algn="just">
              <a:buFont typeface="Wingdings" panose="05000000000000000000" pitchFamily="2" charset="2"/>
              <a:buChar char="§"/>
            </a:pPr>
            <a:r>
              <a:rPr lang="en-US" sz="2000" b="1" dirty="0" smtClean="0">
                <a:solidFill>
                  <a:srgbClr val="000000"/>
                </a:solidFill>
              </a:rPr>
              <a:t>Group -</a:t>
            </a:r>
            <a:r>
              <a:rPr lang="en-US" sz="2000" dirty="0">
                <a:solidFill>
                  <a:srgbClr val="000000"/>
                </a:solidFill>
              </a:rPr>
              <a:t> A group can contain multiple users. All the users belonging to a group have same access permission for a </a:t>
            </a:r>
            <a:r>
              <a:rPr lang="en-US" sz="2000" dirty="0" smtClean="0">
                <a:solidFill>
                  <a:srgbClr val="000000"/>
                </a:solidFill>
              </a:rPr>
              <a:t>file.</a:t>
            </a:r>
          </a:p>
          <a:p>
            <a:pPr marL="342900" indent="-342900" algn="just">
              <a:buFont typeface="Wingdings" panose="05000000000000000000" pitchFamily="2" charset="2"/>
              <a:buChar char="§"/>
            </a:pPr>
            <a:endParaRPr lang="en-US" sz="2000" b="1" dirty="0">
              <a:solidFill>
                <a:srgbClr val="000000"/>
              </a:solidFill>
            </a:endParaRPr>
          </a:p>
          <a:p>
            <a:pPr marL="342900" indent="-342900" algn="just">
              <a:buFont typeface="Wingdings" panose="05000000000000000000" pitchFamily="2" charset="2"/>
              <a:buChar char="§"/>
            </a:pPr>
            <a:r>
              <a:rPr lang="en-US" sz="2000" b="1" dirty="0" smtClean="0">
                <a:solidFill>
                  <a:srgbClr val="000000"/>
                </a:solidFill>
              </a:rPr>
              <a:t>Other -</a:t>
            </a:r>
            <a:r>
              <a:rPr lang="en-US" sz="2000" dirty="0">
                <a:solidFill>
                  <a:srgbClr val="000000"/>
                </a:solidFill>
              </a:rPr>
              <a:t> Any one who has access to the file other than user and group comes in the category of other. Other has neither created the file nor is a group member</a:t>
            </a:r>
            <a:r>
              <a:rPr lang="en-US" sz="2000" dirty="0" smtClean="0">
                <a:solidFill>
                  <a:srgbClr val="000000"/>
                </a:solidFill>
              </a:rPr>
              <a:t>.</a:t>
            </a:r>
          </a:p>
          <a:p>
            <a:pPr marL="342900" indent="-342900" algn="just">
              <a:buFont typeface="Wingdings" panose="05000000000000000000" pitchFamily="2" charset="2"/>
              <a:buChar char="§"/>
            </a:pPr>
            <a:endParaRPr lang="en-US" sz="2000" dirty="0">
              <a:solidFill>
                <a:srgbClr val="000000"/>
              </a:solidFill>
            </a:endParaRPr>
          </a:p>
          <a:p>
            <a:pPr algn="just"/>
            <a:r>
              <a:rPr lang="en-US" sz="2000" b="1" dirty="0" smtClean="0">
                <a:solidFill>
                  <a:srgbClr val="000000"/>
                </a:solidFill>
              </a:rPr>
              <a:t>Note - </a:t>
            </a:r>
            <a:r>
              <a:rPr lang="en-US" sz="2000" b="1" dirty="0" smtClean="0">
                <a:solidFill>
                  <a:srgbClr val="FF0000"/>
                </a:solidFill>
              </a:rPr>
              <a:t>Users </a:t>
            </a:r>
            <a:r>
              <a:rPr lang="en-US" sz="2000" b="1" dirty="0">
                <a:solidFill>
                  <a:srgbClr val="FF0000"/>
                </a:solidFill>
              </a:rPr>
              <a:t>and groups can be locally managed in /</a:t>
            </a:r>
            <a:r>
              <a:rPr lang="en-US" sz="2000" b="1" dirty="0" smtClean="0">
                <a:solidFill>
                  <a:srgbClr val="FF0000"/>
                </a:solidFill>
              </a:rPr>
              <a:t>etc/</a:t>
            </a:r>
            <a:r>
              <a:rPr lang="en-US" sz="2000" b="1" dirty="0" err="1" smtClean="0">
                <a:solidFill>
                  <a:srgbClr val="FF0000"/>
                </a:solidFill>
              </a:rPr>
              <a:t>passwd</a:t>
            </a:r>
            <a:r>
              <a:rPr lang="en-US" sz="2000" b="1" dirty="0">
                <a:solidFill>
                  <a:srgbClr val="FF0000"/>
                </a:solidFill>
              </a:rPr>
              <a:t> or /etc/group</a:t>
            </a:r>
            <a:r>
              <a:rPr lang="en-US" sz="2000" b="1" dirty="0" smtClean="0">
                <a:solidFill>
                  <a:srgbClr val="FF0000"/>
                </a:solidFill>
              </a:rPr>
              <a:t>.</a:t>
            </a:r>
          </a:p>
          <a:p>
            <a:pPr algn="just"/>
            <a:endParaRPr lang="en-US" sz="2000" b="1" dirty="0">
              <a:solidFill>
                <a:srgbClr val="FF0000"/>
              </a:solidFill>
            </a:endParaRPr>
          </a:p>
          <a:p>
            <a:pPr algn="just"/>
            <a:r>
              <a:rPr lang="en-US" sz="2000" b="1" dirty="0" smtClean="0"/>
              <a:t>Syntax -		ls –l</a:t>
            </a:r>
          </a:p>
          <a:p>
            <a:pPr algn="just"/>
            <a:endParaRPr lang="en-US" sz="2000" b="1" dirty="0" smtClean="0"/>
          </a:p>
          <a:p>
            <a:pPr algn="just"/>
            <a:r>
              <a:rPr lang="en-US" sz="2400" b="1" dirty="0" smtClean="0"/>
              <a:t>Listing User Accounts – </a:t>
            </a:r>
          </a:p>
          <a:p>
            <a:pPr algn="just"/>
            <a:r>
              <a:rPr lang="en-US" sz="2000" dirty="0" smtClean="0"/>
              <a:t>To </a:t>
            </a:r>
            <a:r>
              <a:rPr lang="en-US" sz="2000" dirty="0"/>
              <a:t>know the local users account, following command can be used. It list out all the local users from the system.</a:t>
            </a:r>
          </a:p>
          <a:p>
            <a:pPr algn="just"/>
            <a:endParaRPr lang="en-US" sz="2000" b="1" dirty="0"/>
          </a:p>
          <a:p>
            <a:pPr algn="just"/>
            <a:r>
              <a:rPr lang="en-US" sz="2000" b="1" dirty="0" smtClean="0"/>
              <a:t>Syntax -		cut </a:t>
            </a:r>
            <a:r>
              <a:rPr lang="en-US" sz="2000" b="1" dirty="0"/>
              <a:t>-d: -f1 /etc/</a:t>
            </a:r>
            <a:r>
              <a:rPr lang="en-US" sz="2000" b="1" dirty="0" err="1"/>
              <a:t>passwd</a:t>
            </a:r>
            <a:r>
              <a:rPr lang="en-US" sz="2000" b="1" dirty="0"/>
              <a:t> | </a:t>
            </a:r>
            <a:r>
              <a:rPr lang="en-US" sz="2000" b="1" dirty="0" smtClean="0"/>
              <a:t>column</a:t>
            </a:r>
            <a:endParaRPr lang="en-US" sz="2000" b="1" dirty="0"/>
          </a:p>
        </p:txBody>
      </p:sp>
    </p:spTree>
    <p:extLst>
      <p:ext uri="{BB962C8B-B14F-4D97-AF65-F5344CB8AC3E}">
        <p14:creationId xmlns:p14="http://schemas.microsoft.com/office/powerpoint/2010/main" val="26473335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101</a:t>
            </a:fld>
            <a:endParaRPr lang="en-US" dirty="0"/>
          </a:p>
        </p:txBody>
      </p:sp>
      <p:sp>
        <p:nvSpPr>
          <p:cNvPr id="4" name="Rectangle 3"/>
          <p:cNvSpPr/>
          <p:nvPr/>
        </p:nvSpPr>
        <p:spPr>
          <a:xfrm>
            <a:off x="292274" y="227390"/>
            <a:ext cx="11632504" cy="4216539"/>
          </a:xfrm>
          <a:prstGeom prst="rect">
            <a:avLst/>
          </a:prstGeom>
        </p:spPr>
        <p:txBody>
          <a:bodyPr wrap="square">
            <a:spAutoFit/>
          </a:bodyPr>
          <a:lstStyle/>
          <a:p>
            <a:r>
              <a:rPr lang="en-US" sz="2800" b="1" dirty="0"/>
              <a:t>File </a:t>
            </a:r>
            <a:r>
              <a:rPr lang="en-US" sz="2800" b="1" dirty="0" smtClean="0"/>
              <a:t>Permissions –</a:t>
            </a:r>
          </a:p>
          <a:p>
            <a:pPr algn="just"/>
            <a:r>
              <a:rPr lang="en-US" sz="2000" dirty="0" smtClean="0"/>
              <a:t>All </a:t>
            </a:r>
            <a:r>
              <a:rPr lang="en-US" sz="2000" dirty="0"/>
              <a:t>the three owners (user owner, group, others) in the Linux system have three types of permissions defined. Nine characters denotes the three types of permissions.</a:t>
            </a:r>
          </a:p>
          <a:p>
            <a:pPr algn="just"/>
            <a:endParaRPr lang="en-US" sz="2000" dirty="0"/>
          </a:p>
          <a:p>
            <a:pPr marL="342900" indent="-342900" algn="just">
              <a:buFont typeface="Wingdings" panose="05000000000000000000" pitchFamily="2" charset="2"/>
              <a:buChar char="§"/>
            </a:pPr>
            <a:r>
              <a:rPr lang="en-US" sz="2000" b="1" dirty="0"/>
              <a:t>Read (r) </a:t>
            </a:r>
            <a:r>
              <a:rPr lang="en-US" sz="2000" b="1" dirty="0" smtClean="0"/>
              <a:t>-</a:t>
            </a:r>
            <a:r>
              <a:rPr lang="en-US" sz="2000" dirty="0" smtClean="0"/>
              <a:t> </a:t>
            </a:r>
            <a:r>
              <a:rPr lang="en-US" sz="2000" dirty="0"/>
              <a:t>The read permission allows you to open and read the content of a file. But you can't do any editing or modification in the file</a:t>
            </a:r>
            <a:r>
              <a:rPr lang="en-US" sz="2000" dirty="0" smtClean="0"/>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a:t>Write (w)</a:t>
            </a:r>
            <a:r>
              <a:rPr lang="en-US" sz="2000" dirty="0"/>
              <a:t> </a:t>
            </a:r>
            <a:r>
              <a:rPr lang="en-US" sz="2000" dirty="0" smtClean="0"/>
              <a:t>- </a:t>
            </a:r>
            <a:r>
              <a:rPr lang="en-US" sz="2000" dirty="0"/>
              <a:t>The write permission allows you to edit, remove or rename a file. For instance, if a file is present in a directory, and write permission is set on the file but not on the directory, then you can edit the content of the file but can't remove, or rename it</a:t>
            </a:r>
            <a:r>
              <a:rPr lang="en-US" sz="2000" dirty="0" smtClean="0"/>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a:t>Execute (x</a:t>
            </a:r>
            <a:r>
              <a:rPr lang="en-US" sz="2000" b="1" dirty="0" smtClean="0"/>
              <a:t>) -</a:t>
            </a:r>
            <a:r>
              <a:rPr lang="en-US" sz="2000" dirty="0" smtClean="0"/>
              <a:t> </a:t>
            </a:r>
            <a:r>
              <a:rPr lang="en-US" sz="2000" dirty="0"/>
              <a:t>In Unix type system, you can't run or execute a program unless execute permission is set</a:t>
            </a:r>
            <a:r>
              <a:rPr lang="en-US" sz="2000" dirty="0" smtClean="0"/>
              <a:t>. But </a:t>
            </a:r>
            <a:r>
              <a:rPr lang="en-US" sz="2000" dirty="0"/>
              <a:t>in Windows, there is no such permission available</a:t>
            </a:r>
            <a:r>
              <a:rPr lang="en-US" sz="2000" dirty="0" smtClean="0"/>
              <a:t>.</a:t>
            </a:r>
          </a:p>
        </p:txBody>
      </p:sp>
      <p:graphicFrame>
        <p:nvGraphicFramePr>
          <p:cNvPr id="5" name="Table 4"/>
          <p:cNvGraphicFramePr>
            <a:graphicFrameLocks noGrp="1"/>
          </p:cNvGraphicFramePr>
          <p:nvPr>
            <p:extLst>
              <p:ext uri="{D42A27DB-BD31-4B8C-83A1-F6EECF244321}">
                <p14:modId xmlns:p14="http://schemas.microsoft.com/office/powerpoint/2010/main" val="56344655"/>
              </p:ext>
            </p:extLst>
          </p:nvPr>
        </p:nvGraphicFramePr>
        <p:xfrm>
          <a:off x="663881" y="4573270"/>
          <a:ext cx="10965492" cy="1783080"/>
        </p:xfrm>
        <a:graphic>
          <a:graphicData uri="http://schemas.openxmlformats.org/drawingml/2006/table">
            <a:tbl>
              <a:tblPr>
                <a:tableStyleId>{5940675A-B579-460E-94D1-54222C63F5DA}</a:tableStyleId>
              </a:tblPr>
              <a:tblGrid>
                <a:gridCol w="3655164"/>
                <a:gridCol w="3655164"/>
                <a:gridCol w="3655164"/>
              </a:tblGrid>
              <a:tr h="0">
                <a:tc>
                  <a:txBody>
                    <a:bodyPr/>
                    <a:lstStyle/>
                    <a:p>
                      <a:pPr algn="ctr" fontAlgn="t"/>
                      <a:r>
                        <a:rPr lang="en-US" b="1" dirty="0" smtClean="0">
                          <a:solidFill>
                            <a:srgbClr val="FF0000"/>
                          </a:solidFill>
                          <a:effectLst/>
                        </a:rPr>
                        <a:t>permission</a:t>
                      </a:r>
                      <a:endParaRPr lang="en-US" b="1" dirty="0">
                        <a:solidFill>
                          <a:srgbClr val="FF0000"/>
                        </a:solidFill>
                        <a:effectLst/>
                        <a:latin typeface="times new roman" panose="02020603050405020304" pitchFamily="18" charset="0"/>
                      </a:endParaRPr>
                    </a:p>
                  </a:txBody>
                  <a:tcPr marL="114300" marR="114300" marT="114300" marB="114300" anchor="ctr">
                    <a:solidFill>
                      <a:schemeClr val="accent4">
                        <a:lumMod val="60000"/>
                        <a:lumOff val="40000"/>
                      </a:schemeClr>
                    </a:solidFill>
                  </a:tcPr>
                </a:tc>
                <a:tc>
                  <a:txBody>
                    <a:bodyPr/>
                    <a:lstStyle/>
                    <a:p>
                      <a:pPr algn="ctr" fontAlgn="t"/>
                      <a:r>
                        <a:rPr lang="en-US" b="1" dirty="0">
                          <a:solidFill>
                            <a:srgbClr val="FF0000"/>
                          </a:solidFill>
                          <a:effectLst/>
                        </a:rPr>
                        <a:t>on a </a:t>
                      </a:r>
                      <a:r>
                        <a:rPr lang="en-US" b="1" dirty="0" smtClean="0">
                          <a:solidFill>
                            <a:srgbClr val="FF0000"/>
                          </a:solidFill>
                          <a:effectLst/>
                        </a:rPr>
                        <a:t>file</a:t>
                      </a:r>
                      <a:endParaRPr lang="en-US" b="1" dirty="0">
                        <a:solidFill>
                          <a:srgbClr val="FF0000"/>
                        </a:solidFill>
                        <a:effectLst/>
                        <a:latin typeface="times new roman" panose="02020603050405020304" pitchFamily="18" charset="0"/>
                      </a:endParaRPr>
                    </a:p>
                  </a:txBody>
                  <a:tcPr marL="114300" marR="114300" marT="114300" marB="114300" anchor="ctr">
                    <a:solidFill>
                      <a:schemeClr val="accent4">
                        <a:lumMod val="60000"/>
                        <a:lumOff val="40000"/>
                      </a:schemeClr>
                    </a:solidFill>
                  </a:tcPr>
                </a:tc>
                <a:tc>
                  <a:txBody>
                    <a:bodyPr/>
                    <a:lstStyle/>
                    <a:p>
                      <a:pPr algn="ctr" fontAlgn="t"/>
                      <a:r>
                        <a:rPr lang="en-US" b="1" dirty="0">
                          <a:solidFill>
                            <a:srgbClr val="FF0000"/>
                          </a:solidFill>
                          <a:effectLst/>
                        </a:rPr>
                        <a:t>on a </a:t>
                      </a:r>
                      <a:r>
                        <a:rPr lang="en-US" b="1" dirty="0" smtClean="0">
                          <a:solidFill>
                            <a:srgbClr val="FF0000"/>
                          </a:solidFill>
                          <a:effectLst/>
                        </a:rPr>
                        <a:t>directory</a:t>
                      </a:r>
                      <a:endParaRPr lang="en-US" b="1" dirty="0">
                        <a:solidFill>
                          <a:srgbClr val="FF0000"/>
                        </a:solidFill>
                        <a:effectLst/>
                        <a:latin typeface="times new roman" panose="02020603050405020304" pitchFamily="18" charset="0"/>
                      </a:endParaRPr>
                    </a:p>
                  </a:txBody>
                  <a:tcPr marL="114300" marR="114300" marT="114300" marB="114300" anchor="ctr">
                    <a:solidFill>
                      <a:schemeClr val="accent4">
                        <a:lumMod val="60000"/>
                        <a:lumOff val="40000"/>
                      </a:schemeClr>
                    </a:solidFill>
                  </a:tcPr>
                </a:tc>
              </a:tr>
              <a:tr h="0">
                <a:tc>
                  <a:txBody>
                    <a:bodyPr/>
                    <a:lstStyle/>
                    <a:p>
                      <a:pPr algn="ctr" fontAlgn="t"/>
                      <a:r>
                        <a:rPr lang="en-US" b="0" dirty="0">
                          <a:effectLst/>
                        </a:rPr>
                        <a:t>r (read</a:t>
                      </a:r>
                      <a:r>
                        <a:rPr lang="en-US" b="0" dirty="0" smtClean="0">
                          <a:effectLst/>
                        </a:rPr>
                        <a:t>)</a:t>
                      </a:r>
                      <a:endParaRPr lang="en-US"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b="0" dirty="0">
                          <a:effectLst/>
                        </a:rPr>
                        <a:t>read file content (cat</a:t>
                      </a:r>
                      <a:r>
                        <a:rPr lang="en-US" b="0" dirty="0" smtClean="0">
                          <a:effectLst/>
                        </a:rPr>
                        <a:t>)</a:t>
                      </a:r>
                      <a:endParaRPr lang="en-US"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b="0" dirty="0">
                          <a:effectLst/>
                        </a:rPr>
                        <a:t>read directory content (ls</a:t>
                      </a:r>
                      <a:r>
                        <a:rPr lang="en-US" b="0" dirty="0" smtClean="0">
                          <a:effectLst/>
                        </a:rPr>
                        <a:t>)</a:t>
                      </a:r>
                      <a:endParaRPr lang="en-US" b="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b="0" dirty="0">
                          <a:effectLst/>
                        </a:rPr>
                        <a:t>w (write</a:t>
                      </a:r>
                      <a:r>
                        <a:rPr lang="en-US" b="0" dirty="0" smtClean="0">
                          <a:effectLst/>
                        </a:rPr>
                        <a:t>)</a:t>
                      </a:r>
                      <a:endParaRPr lang="en-US"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b="0" dirty="0">
                          <a:effectLst/>
                        </a:rPr>
                        <a:t>change file content (</a:t>
                      </a:r>
                      <a:r>
                        <a:rPr lang="en-US" b="0" dirty="0" smtClean="0">
                          <a:effectLst/>
                        </a:rPr>
                        <a:t>vi or cat&gt;)</a:t>
                      </a:r>
                      <a:endParaRPr lang="en-US"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b="0" dirty="0">
                          <a:effectLst/>
                        </a:rPr>
                        <a:t>create file in directory (touch</a:t>
                      </a:r>
                      <a:r>
                        <a:rPr lang="en-US" b="0" dirty="0" smtClean="0">
                          <a:effectLst/>
                        </a:rPr>
                        <a:t>)</a:t>
                      </a:r>
                      <a:endParaRPr lang="en-US" b="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b="0" dirty="0">
                          <a:effectLst/>
                        </a:rPr>
                        <a:t>x (execute</a:t>
                      </a:r>
                      <a:r>
                        <a:rPr lang="en-US" b="0" dirty="0" smtClean="0">
                          <a:effectLst/>
                        </a:rPr>
                        <a:t>)</a:t>
                      </a:r>
                      <a:endParaRPr lang="en-US"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b="0" dirty="0">
                          <a:effectLst/>
                        </a:rPr>
                        <a:t>execute the </a:t>
                      </a:r>
                      <a:r>
                        <a:rPr lang="en-US" b="0" dirty="0" smtClean="0">
                          <a:effectLst/>
                        </a:rPr>
                        <a:t>file</a:t>
                      </a:r>
                      <a:endParaRPr lang="en-US"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b="0" dirty="0" smtClean="0">
                          <a:effectLst/>
                        </a:rPr>
                        <a:t>enter </a:t>
                      </a:r>
                      <a:r>
                        <a:rPr lang="en-US" b="0" dirty="0">
                          <a:effectLst/>
                        </a:rPr>
                        <a:t>the directory (cd)</a:t>
                      </a:r>
                      <a:endParaRPr lang="en-US" b="0" dirty="0">
                        <a:solidFill>
                          <a:srgbClr val="000000"/>
                        </a:solidFill>
                        <a:effectLst/>
                        <a:latin typeface="verdana" panose="020B0604030504040204" pitchFamily="34" charset="0"/>
                      </a:endParaRPr>
                    </a:p>
                  </a:txBody>
                  <a:tcPr marL="76200" marR="76200" marT="76200" marB="76200" anchor="ctr"/>
                </a:tc>
              </a:tr>
            </a:tbl>
          </a:graphicData>
        </a:graphic>
      </p:graphicFrame>
    </p:spTree>
    <p:extLst>
      <p:ext uri="{BB962C8B-B14F-4D97-AF65-F5344CB8AC3E}">
        <p14:creationId xmlns:p14="http://schemas.microsoft.com/office/powerpoint/2010/main" val="2144501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102</a:t>
            </a:fld>
            <a:endParaRPr lang="en-US" dirty="0"/>
          </a:p>
        </p:txBody>
      </p:sp>
      <p:sp>
        <p:nvSpPr>
          <p:cNvPr id="4" name="Rectangle 3"/>
          <p:cNvSpPr/>
          <p:nvPr/>
        </p:nvSpPr>
        <p:spPr>
          <a:xfrm>
            <a:off x="206673" y="137879"/>
            <a:ext cx="2564933" cy="523220"/>
          </a:xfrm>
          <a:prstGeom prst="rect">
            <a:avLst/>
          </a:prstGeom>
        </p:spPr>
        <p:txBody>
          <a:bodyPr wrap="none">
            <a:spAutoFit/>
          </a:bodyPr>
          <a:lstStyle/>
          <a:p>
            <a:r>
              <a:rPr lang="en-US" sz="2800" b="1" dirty="0"/>
              <a:t>Permission </a:t>
            </a:r>
            <a:r>
              <a:rPr lang="en-US" sz="2800" b="1" dirty="0" smtClean="0"/>
              <a:t>Set -</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3011072189"/>
              </p:ext>
            </p:extLst>
          </p:nvPr>
        </p:nvGraphicFramePr>
        <p:xfrm>
          <a:off x="1919809" y="754444"/>
          <a:ext cx="8277225" cy="2209800"/>
        </p:xfrm>
        <a:graphic>
          <a:graphicData uri="http://schemas.openxmlformats.org/drawingml/2006/table">
            <a:tbl>
              <a:tblPr>
                <a:tableStyleId>{5940675A-B579-460E-94D1-54222C63F5DA}</a:tableStyleId>
              </a:tblPr>
              <a:tblGrid>
                <a:gridCol w="2759075"/>
                <a:gridCol w="2759075"/>
                <a:gridCol w="2759075"/>
              </a:tblGrid>
              <a:tr h="0">
                <a:tc>
                  <a:txBody>
                    <a:bodyPr/>
                    <a:lstStyle/>
                    <a:p>
                      <a:pPr algn="ctr" fontAlgn="t"/>
                      <a:r>
                        <a:rPr lang="en-US" b="1" dirty="0">
                          <a:solidFill>
                            <a:srgbClr val="FF0000"/>
                          </a:solidFill>
                          <a:effectLst/>
                        </a:rPr>
                        <a:t>position</a:t>
                      </a:r>
                      <a:endParaRPr lang="en-US" b="1" dirty="0">
                        <a:solidFill>
                          <a:srgbClr val="FF0000"/>
                        </a:solidFill>
                        <a:effectLst/>
                        <a:latin typeface="times new roman" panose="02020603050405020304" pitchFamily="18" charset="0"/>
                      </a:endParaRPr>
                    </a:p>
                  </a:txBody>
                  <a:tcPr marL="114300" marR="114300" marT="114300" marB="114300" anchor="ctr">
                    <a:solidFill>
                      <a:schemeClr val="accent4">
                        <a:lumMod val="60000"/>
                        <a:lumOff val="40000"/>
                      </a:schemeClr>
                    </a:solidFill>
                  </a:tcPr>
                </a:tc>
                <a:tc>
                  <a:txBody>
                    <a:bodyPr/>
                    <a:lstStyle/>
                    <a:p>
                      <a:pPr algn="ctr" fontAlgn="t"/>
                      <a:r>
                        <a:rPr lang="en-US" b="1" dirty="0">
                          <a:solidFill>
                            <a:srgbClr val="FF0000"/>
                          </a:solidFill>
                          <a:effectLst/>
                        </a:rPr>
                        <a:t>characters</a:t>
                      </a:r>
                      <a:endParaRPr lang="en-US" b="1" dirty="0">
                        <a:solidFill>
                          <a:srgbClr val="FF0000"/>
                        </a:solidFill>
                        <a:effectLst/>
                        <a:latin typeface="times new roman" panose="02020603050405020304" pitchFamily="18" charset="0"/>
                      </a:endParaRPr>
                    </a:p>
                  </a:txBody>
                  <a:tcPr marL="114300" marR="114300" marT="114300" marB="114300" anchor="ctr">
                    <a:solidFill>
                      <a:schemeClr val="accent4">
                        <a:lumMod val="60000"/>
                        <a:lumOff val="40000"/>
                      </a:schemeClr>
                    </a:solidFill>
                  </a:tcPr>
                </a:tc>
                <a:tc>
                  <a:txBody>
                    <a:bodyPr/>
                    <a:lstStyle/>
                    <a:p>
                      <a:pPr algn="ctr" fontAlgn="t"/>
                      <a:r>
                        <a:rPr lang="en-US" b="1" dirty="0">
                          <a:solidFill>
                            <a:srgbClr val="FF0000"/>
                          </a:solidFill>
                          <a:effectLst/>
                        </a:rPr>
                        <a:t>ownership</a:t>
                      </a:r>
                      <a:endParaRPr lang="en-US" b="1" dirty="0">
                        <a:solidFill>
                          <a:srgbClr val="FF0000"/>
                        </a:solidFill>
                        <a:effectLst/>
                        <a:latin typeface="times new roman" panose="02020603050405020304" pitchFamily="18" charset="0"/>
                      </a:endParaRPr>
                    </a:p>
                  </a:txBody>
                  <a:tcPr marL="114300" marR="114300" marT="114300" marB="114300" anchor="ctr">
                    <a:solidFill>
                      <a:schemeClr val="accent4">
                        <a:lumMod val="60000"/>
                        <a:lumOff val="40000"/>
                      </a:schemeClr>
                    </a:solidFill>
                  </a:tcPr>
                </a:tc>
              </a:tr>
              <a:tr h="0">
                <a:tc>
                  <a:txBody>
                    <a:bodyPr/>
                    <a:lstStyle/>
                    <a:p>
                      <a:pPr algn="ctr" fontAlgn="t"/>
                      <a:r>
                        <a:rPr lang="en-US" dirty="0">
                          <a:effectLst/>
                        </a:rPr>
                        <a:t>1</a:t>
                      </a:r>
                      <a:endParaRPr lang="en-US" dirty="0">
                        <a:solidFill>
                          <a:srgbClr val="000000"/>
                        </a:solidFill>
                        <a:effectLst/>
                        <a:latin typeface="verdana" panose="020B0604030504040204" pitchFamily="34" charset="0"/>
                      </a:endParaRPr>
                    </a:p>
                  </a:txBody>
                  <a:tcPr marL="76200" marR="76200" marT="76200" marB="76200"/>
                </a:tc>
                <a:tc>
                  <a:txBody>
                    <a:bodyPr/>
                    <a:lstStyle/>
                    <a:p>
                      <a:pPr algn="ctr" fontAlgn="t"/>
                      <a:r>
                        <a:rPr lang="en-US">
                          <a:effectLst/>
                        </a:rPr>
                        <a:t>-</a:t>
                      </a:r>
                      <a:endParaRPr lang="en-US">
                        <a:solidFill>
                          <a:srgbClr val="000000"/>
                        </a:solidFill>
                        <a:effectLst/>
                        <a:latin typeface="verdana" panose="020B0604030504040204" pitchFamily="34" charset="0"/>
                      </a:endParaRPr>
                    </a:p>
                  </a:txBody>
                  <a:tcPr marL="76200" marR="76200" marT="76200" marB="76200"/>
                </a:tc>
                <a:tc>
                  <a:txBody>
                    <a:bodyPr/>
                    <a:lstStyle/>
                    <a:p>
                      <a:pPr algn="ctr" fontAlgn="t"/>
                      <a:r>
                        <a:rPr lang="en-US">
                          <a:effectLst/>
                        </a:rPr>
                        <a:t>denotes file type</a:t>
                      </a:r>
                      <a:endParaRPr lang="en-US">
                        <a:solidFill>
                          <a:srgbClr val="000000"/>
                        </a:solidFill>
                        <a:effectLst/>
                        <a:latin typeface="verdana" panose="020B0604030504040204" pitchFamily="34" charset="0"/>
                      </a:endParaRPr>
                    </a:p>
                  </a:txBody>
                  <a:tcPr marL="76200" marR="76200" marT="76200" marB="76200"/>
                </a:tc>
              </a:tr>
              <a:tr h="0">
                <a:tc>
                  <a:txBody>
                    <a:bodyPr/>
                    <a:lstStyle/>
                    <a:p>
                      <a:pPr algn="ctr" fontAlgn="t"/>
                      <a:r>
                        <a:rPr lang="en-US" dirty="0">
                          <a:effectLst/>
                        </a:rPr>
                        <a:t>2-4</a:t>
                      </a:r>
                      <a:endParaRPr lang="en-US" dirty="0">
                        <a:solidFill>
                          <a:srgbClr val="000000"/>
                        </a:solidFill>
                        <a:effectLst/>
                        <a:latin typeface="verdana" panose="020B0604030504040204" pitchFamily="34" charset="0"/>
                      </a:endParaRPr>
                    </a:p>
                  </a:txBody>
                  <a:tcPr marL="76200" marR="76200" marT="76200" marB="76200"/>
                </a:tc>
                <a:tc>
                  <a:txBody>
                    <a:bodyPr/>
                    <a:lstStyle/>
                    <a:p>
                      <a:pPr algn="ctr" fontAlgn="t"/>
                      <a:r>
                        <a:rPr lang="en-US">
                          <a:effectLst/>
                        </a:rPr>
                        <a:t>rw-</a:t>
                      </a:r>
                      <a:endParaRPr lang="en-US">
                        <a:solidFill>
                          <a:srgbClr val="000000"/>
                        </a:solidFill>
                        <a:effectLst/>
                        <a:latin typeface="verdana" panose="020B0604030504040204" pitchFamily="34" charset="0"/>
                      </a:endParaRPr>
                    </a:p>
                  </a:txBody>
                  <a:tcPr marL="76200" marR="76200" marT="76200" marB="76200"/>
                </a:tc>
                <a:tc>
                  <a:txBody>
                    <a:bodyPr/>
                    <a:lstStyle/>
                    <a:p>
                      <a:pPr algn="ctr" fontAlgn="t"/>
                      <a:r>
                        <a:rPr lang="en-US">
                          <a:effectLst/>
                        </a:rPr>
                        <a:t>permission for user</a:t>
                      </a:r>
                      <a:endParaRPr lang="en-US">
                        <a:solidFill>
                          <a:srgbClr val="000000"/>
                        </a:solidFill>
                        <a:effectLst/>
                        <a:latin typeface="verdana" panose="020B0604030504040204" pitchFamily="34" charset="0"/>
                      </a:endParaRPr>
                    </a:p>
                  </a:txBody>
                  <a:tcPr marL="76200" marR="76200" marT="76200" marB="76200"/>
                </a:tc>
              </a:tr>
              <a:tr h="0">
                <a:tc>
                  <a:txBody>
                    <a:bodyPr/>
                    <a:lstStyle/>
                    <a:p>
                      <a:pPr algn="ctr" fontAlgn="t"/>
                      <a:r>
                        <a:rPr lang="en-US" dirty="0">
                          <a:effectLst/>
                        </a:rPr>
                        <a:t>5-7</a:t>
                      </a:r>
                      <a:endParaRPr lang="en-US" dirty="0">
                        <a:solidFill>
                          <a:srgbClr val="000000"/>
                        </a:solidFill>
                        <a:effectLst/>
                        <a:latin typeface="verdana" panose="020B0604030504040204" pitchFamily="34" charset="0"/>
                      </a:endParaRPr>
                    </a:p>
                  </a:txBody>
                  <a:tcPr marL="76200" marR="76200" marT="76200" marB="76200"/>
                </a:tc>
                <a:tc>
                  <a:txBody>
                    <a:bodyPr/>
                    <a:lstStyle/>
                    <a:p>
                      <a:pPr algn="ctr" fontAlgn="t"/>
                      <a:r>
                        <a:rPr lang="en-US">
                          <a:effectLst/>
                        </a:rPr>
                        <a:t>rw-</a:t>
                      </a:r>
                      <a:endParaRPr lang="en-US">
                        <a:solidFill>
                          <a:srgbClr val="000000"/>
                        </a:solidFill>
                        <a:effectLst/>
                        <a:latin typeface="verdana" panose="020B0604030504040204" pitchFamily="34" charset="0"/>
                      </a:endParaRPr>
                    </a:p>
                  </a:txBody>
                  <a:tcPr marL="76200" marR="76200" marT="76200" marB="76200"/>
                </a:tc>
                <a:tc>
                  <a:txBody>
                    <a:bodyPr/>
                    <a:lstStyle/>
                    <a:p>
                      <a:pPr algn="ctr" fontAlgn="t"/>
                      <a:r>
                        <a:rPr lang="en-US">
                          <a:effectLst/>
                        </a:rPr>
                        <a:t>permission for group</a:t>
                      </a:r>
                      <a:endParaRPr lang="en-US">
                        <a:solidFill>
                          <a:srgbClr val="000000"/>
                        </a:solidFill>
                        <a:effectLst/>
                        <a:latin typeface="verdana" panose="020B0604030504040204" pitchFamily="34" charset="0"/>
                      </a:endParaRPr>
                    </a:p>
                  </a:txBody>
                  <a:tcPr marL="76200" marR="76200" marT="76200" marB="76200"/>
                </a:tc>
              </a:tr>
              <a:tr h="0">
                <a:tc>
                  <a:txBody>
                    <a:bodyPr/>
                    <a:lstStyle/>
                    <a:p>
                      <a:pPr algn="ctr" fontAlgn="t"/>
                      <a:r>
                        <a:rPr lang="en-US" dirty="0">
                          <a:effectLst/>
                        </a:rPr>
                        <a:t>8-10</a:t>
                      </a:r>
                      <a:endParaRPr lang="en-US" dirty="0">
                        <a:solidFill>
                          <a:srgbClr val="000000"/>
                        </a:solidFill>
                        <a:effectLst/>
                        <a:latin typeface="verdana" panose="020B0604030504040204" pitchFamily="34" charset="0"/>
                      </a:endParaRPr>
                    </a:p>
                  </a:txBody>
                  <a:tcPr marL="76200" marR="76200" marT="76200" marB="76200"/>
                </a:tc>
                <a:tc>
                  <a:txBody>
                    <a:bodyPr/>
                    <a:lstStyle/>
                    <a:p>
                      <a:pPr algn="ctr" fontAlgn="t"/>
                      <a:r>
                        <a:rPr lang="en-US" dirty="0">
                          <a:effectLst/>
                        </a:rPr>
                        <a:t>r--</a:t>
                      </a:r>
                      <a:endParaRPr lang="en-US" dirty="0">
                        <a:solidFill>
                          <a:srgbClr val="000000"/>
                        </a:solidFill>
                        <a:effectLst/>
                        <a:latin typeface="verdana" panose="020B0604030504040204" pitchFamily="34" charset="0"/>
                      </a:endParaRPr>
                    </a:p>
                  </a:txBody>
                  <a:tcPr marL="76200" marR="76200" marT="76200" marB="76200"/>
                </a:tc>
                <a:tc>
                  <a:txBody>
                    <a:bodyPr/>
                    <a:lstStyle/>
                    <a:p>
                      <a:pPr algn="ctr" fontAlgn="t"/>
                      <a:r>
                        <a:rPr lang="en-US" dirty="0">
                          <a:effectLst/>
                        </a:rPr>
                        <a:t>permission for other</a:t>
                      </a:r>
                      <a:endParaRPr lang="en-US" dirty="0">
                        <a:solidFill>
                          <a:srgbClr val="000000"/>
                        </a:solidFill>
                        <a:effectLst/>
                        <a:latin typeface="verdana" panose="020B0604030504040204" pitchFamily="34" charset="0"/>
                      </a:endParaRPr>
                    </a:p>
                  </a:txBody>
                  <a:tcPr marL="76200" marR="76200" marT="76200" marB="76200"/>
                </a:tc>
              </a:tr>
            </a:tbl>
          </a:graphicData>
        </a:graphic>
      </p:graphicFrame>
      <p:sp>
        <p:nvSpPr>
          <p:cNvPr id="7" name="Rectangle 6"/>
          <p:cNvSpPr/>
          <p:nvPr/>
        </p:nvSpPr>
        <p:spPr>
          <a:xfrm>
            <a:off x="363255" y="3214290"/>
            <a:ext cx="11486367" cy="3170099"/>
          </a:xfrm>
          <a:prstGeom prst="rect">
            <a:avLst/>
          </a:prstGeom>
        </p:spPr>
        <p:txBody>
          <a:bodyPr wrap="square">
            <a:spAutoFit/>
          </a:bodyPr>
          <a:lstStyle/>
          <a:p>
            <a:r>
              <a:rPr lang="en-US" sz="2000" b="1" dirty="0" smtClean="0"/>
              <a:t>NOTE –</a:t>
            </a:r>
          </a:p>
          <a:p>
            <a:endParaRPr lang="en-US" sz="2000" b="1" dirty="0"/>
          </a:p>
          <a:p>
            <a:pPr marL="342900" indent="-342900">
              <a:buFont typeface="Wingdings" panose="05000000000000000000" pitchFamily="2" charset="2"/>
              <a:buChar char="§"/>
            </a:pPr>
            <a:r>
              <a:rPr lang="en-US" sz="2000" dirty="0" smtClean="0"/>
              <a:t>When </a:t>
            </a:r>
            <a:r>
              <a:rPr lang="en-US" sz="2000" dirty="0"/>
              <a:t>you are the User owner, then the user owner permission applies to you. Other permissions are not relevant to you.</a:t>
            </a:r>
          </a:p>
          <a:p>
            <a:endParaRPr lang="en-US" sz="2000" dirty="0"/>
          </a:p>
          <a:p>
            <a:pPr marL="342900" indent="-342900">
              <a:buFont typeface="Wingdings" panose="05000000000000000000" pitchFamily="2" charset="2"/>
              <a:buChar char="§"/>
            </a:pPr>
            <a:r>
              <a:rPr lang="en-US" sz="2000" dirty="0"/>
              <a:t>When you are the Group then the group permission applies to you. Other permissions are not relevant to you.</a:t>
            </a:r>
          </a:p>
          <a:p>
            <a:endParaRPr lang="en-US" sz="2000" dirty="0"/>
          </a:p>
          <a:p>
            <a:pPr marL="342900" indent="-342900">
              <a:buFont typeface="Wingdings" panose="05000000000000000000" pitchFamily="2" charset="2"/>
              <a:buChar char="§"/>
            </a:pPr>
            <a:r>
              <a:rPr lang="en-US" sz="2000" dirty="0"/>
              <a:t>When you are the Other, then the other permission applies to you. User and group permissions are not relevant to you.</a:t>
            </a:r>
          </a:p>
        </p:txBody>
      </p:sp>
    </p:spTree>
    <p:extLst>
      <p:ext uri="{BB962C8B-B14F-4D97-AF65-F5344CB8AC3E}">
        <p14:creationId xmlns:p14="http://schemas.microsoft.com/office/powerpoint/2010/main" val="406063600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103</a:t>
            </a:fld>
            <a:endParaRPr lang="en-US" dirty="0"/>
          </a:p>
        </p:txBody>
      </p:sp>
      <p:sp>
        <p:nvSpPr>
          <p:cNvPr id="3" name="Rectangle 2"/>
          <p:cNvSpPr/>
          <p:nvPr/>
        </p:nvSpPr>
        <p:spPr>
          <a:xfrm>
            <a:off x="157487" y="183634"/>
            <a:ext cx="4197111" cy="523220"/>
          </a:xfrm>
          <a:prstGeom prst="rect">
            <a:avLst/>
          </a:prstGeom>
        </p:spPr>
        <p:txBody>
          <a:bodyPr wrap="none">
            <a:spAutoFit/>
          </a:bodyPr>
          <a:lstStyle/>
          <a:p>
            <a:r>
              <a:rPr lang="en-US" sz="2800" b="1" dirty="0" smtClean="0"/>
              <a:t>The Permission Indicators -</a:t>
            </a:r>
            <a:endParaRPr lang="en-US" sz="2800" b="1" dirty="0"/>
          </a:p>
        </p:txBody>
      </p:sp>
      <p:sp>
        <p:nvSpPr>
          <p:cNvPr id="4" name="Rectangle 3"/>
          <p:cNvSpPr/>
          <p:nvPr/>
        </p:nvSpPr>
        <p:spPr>
          <a:xfrm>
            <a:off x="266700" y="743635"/>
            <a:ext cx="11696700" cy="400110"/>
          </a:xfrm>
          <a:prstGeom prst="rect">
            <a:avLst/>
          </a:prstGeom>
        </p:spPr>
        <p:txBody>
          <a:bodyPr wrap="square">
            <a:spAutoFit/>
          </a:bodyPr>
          <a:lstStyle/>
          <a:p>
            <a:r>
              <a:rPr lang="en-US" sz="2000" dirty="0" smtClean="0"/>
              <a:t>While using </a:t>
            </a:r>
            <a:r>
              <a:rPr lang="en-US" sz="2000" b="1" dirty="0" err="1" smtClean="0"/>
              <a:t>ls</a:t>
            </a:r>
            <a:r>
              <a:rPr lang="en-US" sz="2000" b="1" dirty="0" smtClean="0"/>
              <a:t> -l</a:t>
            </a:r>
            <a:r>
              <a:rPr lang="en-US" sz="2000" dirty="0" smtClean="0"/>
              <a:t> command, it displays various information related to file permission as follows −</a:t>
            </a:r>
            <a:endParaRPr lang="en-US" sz="2000" dirty="0"/>
          </a:p>
        </p:txBody>
      </p:sp>
      <p:sp>
        <p:nvSpPr>
          <p:cNvPr id="1026" name="Rectangle 2"/>
          <p:cNvSpPr>
            <a:spLocks noChangeArrowheads="1"/>
          </p:cNvSpPr>
          <p:nvPr/>
        </p:nvSpPr>
        <p:spPr bwMode="auto">
          <a:xfrm>
            <a:off x="368300" y="1295400"/>
            <a:ext cx="11506200"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ls</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-l /home/</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amrood</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rwxr-xr</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1 </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amrood</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users 1024 Nov 2 00:10 </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myfile</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drwxr-xr</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1 </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amrood</a:t>
            </a:r>
            <a:r>
              <a:rPr kumimoji="0" lang="en-US" sz="2800" b="1" i="0" u="none" strike="noStrike" cap="none" normalizeH="0" baseline="0" dirty="0" smtClean="0">
                <a:ln>
                  <a:noFill/>
                </a:ln>
                <a:solidFill>
                  <a:srgbClr val="002060"/>
                </a:solidFill>
                <a:effectLst/>
                <a:latin typeface="Arial Unicode MS" pitchFamily="34" charset="-128"/>
                <a:cs typeface="Arial" pitchFamily="34" charset="0"/>
              </a:rPr>
              <a:t> users 1024 Nov 2 00:10 </a:t>
            </a:r>
            <a:r>
              <a:rPr kumimoji="0" lang="en-US" sz="2800" b="1" i="0" u="none" strike="noStrike" cap="none" normalizeH="0" baseline="0" dirty="0" err="1" smtClean="0">
                <a:ln>
                  <a:noFill/>
                </a:ln>
                <a:solidFill>
                  <a:srgbClr val="002060"/>
                </a:solidFill>
                <a:effectLst/>
                <a:latin typeface="Arial Unicode MS" pitchFamily="34" charset="-128"/>
                <a:cs typeface="Arial" pitchFamily="34" charset="0"/>
              </a:rPr>
              <a:t>mydir</a:t>
            </a:r>
            <a:r>
              <a:rPr kumimoji="0" lang="en-US" sz="2800" b="1" i="0" u="none" strike="noStrike" cap="none" normalizeH="0" baseline="0" dirty="0" smtClean="0">
                <a:ln>
                  <a:noFill/>
                </a:ln>
                <a:solidFill>
                  <a:srgbClr val="002060"/>
                </a:solidFill>
                <a:effectLst/>
                <a:latin typeface="Arial" pitchFamily="34" charset="0"/>
                <a:cs typeface="Arial" pitchFamily="34" charset="0"/>
              </a:rPr>
              <a:t> </a:t>
            </a:r>
          </a:p>
        </p:txBody>
      </p:sp>
      <p:sp>
        <p:nvSpPr>
          <p:cNvPr id="7" name="Oval 6"/>
          <p:cNvSpPr/>
          <p:nvPr/>
        </p:nvSpPr>
        <p:spPr>
          <a:xfrm>
            <a:off x="190500" y="1727200"/>
            <a:ext cx="2070100" cy="10414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 y="2819401"/>
            <a:ext cx="11582400" cy="3816429"/>
          </a:xfrm>
          <a:prstGeom prst="rect">
            <a:avLst/>
          </a:prstGeom>
        </p:spPr>
        <p:txBody>
          <a:bodyPr wrap="square">
            <a:spAutoFit/>
          </a:bodyPr>
          <a:lstStyle/>
          <a:p>
            <a:pPr algn="just">
              <a:buFont typeface="Wingdings" pitchFamily="2" charset="2"/>
              <a:buChar char="q"/>
            </a:pPr>
            <a:r>
              <a:rPr lang="en-US" sz="2200" dirty="0" smtClean="0"/>
              <a:t> Here, </a:t>
            </a:r>
            <a:r>
              <a:rPr lang="en-US" sz="2200" b="1" dirty="0" smtClean="0"/>
              <a:t>the first column represents different access modes</a:t>
            </a:r>
            <a:r>
              <a:rPr lang="en-US" sz="2200" dirty="0" smtClean="0"/>
              <a:t>, i.e., the permission associated with a file or a directory.</a:t>
            </a:r>
          </a:p>
          <a:p>
            <a:pPr lvl="1" algn="just">
              <a:buFont typeface="Wingdings" pitchFamily="2" charset="2"/>
              <a:buChar char="ü"/>
            </a:pPr>
            <a:r>
              <a:rPr lang="en-US" sz="2200" dirty="0" smtClean="0"/>
              <a:t> </a:t>
            </a:r>
            <a:r>
              <a:rPr lang="en-US" sz="2200" b="1" dirty="0" smtClean="0">
                <a:solidFill>
                  <a:srgbClr val="C00000"/>
                </a:solidFill>
              </a:rPr>
              <a:t>d</a:t>
            </a:r>
            <a:r>
              <a:rPr lang="en-US" sz="2200" dirty="0" smtClean="0">
                <a:solidFill>
                  <a:srgbClr val="C00000"/>
                </a:solidFill>
              </a:rPr>
              <a:t> represents for directory</a:t>
            </a:r>
          </a:p>
          <a:p>
            <a:pPr lvl="1" algn="just">
              <a:buFont typeface="Wingdings" pitchFamily="2" charset="2"/>
              <a:buChar char="ü"/>
            </a:pPr>
            <a:r>
              <a:rPr lang="en-US" sz="2200" dirty="0" smtClean="0"/>
              <a:t> </a:t>
            </a:r>
            <a:r>
              <a:rPr lang="en-US" sz="2200" b="1" dirty="0" smtClean="0">
                <a:solidFill>
                  <a:srgbClr val="C00000"/>
                </a:solidFill>
              </a:rPr>
              <a:t>-</a:t>
            </a:r>
            <a:r>
              <a:rPr lang="en-US" sz="2200" dirty="0" smtClean="0">
                <a:solidFill>
                  <a:srgbClr val="C00000"/>
                </a:solidFill>
              </a:rPr>
              <a:t> represents for file </a:t>
            </a:r>
          </a:p>
          <a:p>
            <a:pPr lvl="1" algn="just">
              <a:buFont typeface="Wingdings" pitchFamily="2" charset="2"/>
              <a:buChar char="ü"/>
            </a:pPr>
            <a:endParaRPr lang="en-US" sz="2200" dirty="0" smtClean="0"/>
          </a:p>
          <a:p>
            <a:pPr algn="just">
              <a:buFont typeface="Wingdings" pitchFamily="2" charset="2"/>
              <a:buChar char="q"/>
            </a:pPr>
            <a:r>
              <a:rPr lang="en-US" sz="2200" dirty="0" smtClean="0"/>
              <a:t> The permissions are broken into groups of threes, and each position in the group denotes a specific permission, in this order: </a:t>
            </a:r>
            <a:r>
              <a:rPr lang="en-US" sz="2200" b="1" dirty="0" smtClean="0"/>
              <a:t>read (r)</a:t>
            </a:r>
            <a:r>
              <a:rPr lang="en-US" sz="2200" dirty="0" smtClean="0"/>
              <a:t>, </a:t>
            </a:r>
            <a:r>
              <a:rPr lang="en-US" sz="2200" b="1" dirty="0" smtClean="0"/>
              <a:t>write (w)</a:t>
            </a:r>
            <a:r>
              <a:rPr lang="en-US" sz="2200" dirty="0" smtClean="0"/>
              <a:t>, </a:t>
            </a:r>
            <a:r>
              <a:rPr lang="en-US" sz="2200" b="1" dirty="0" smtClean="0"/>
              <a:t>execute (x)</a:t>
            </a:r>
            <a:r>
              <a:rPr lang="en-US" sz="2200" dirty="0" smtClean="0"/>
              <a:t> −</a:t>
            </a:r>
          </a:p>
          <a:p>
            <a:pPr lvl="1" algn="just">
              <a:buFont typeface="Wingdings" pitchFamily="2" charset="2"/>
              <a:buChar char="ü"/>
            </a:pPr>
            <a:r>
              <a:rPr lang="en-US" sz="2200" dirty="0" smtClean="0"/>
              <a:t> The </a:t>
            </a:r>
            <a:r>
              <a:rPr lang="en-US" sz="2200" b="1" dirty="0" smtClean="0"/>
              <a:t>first three characters (2-4)</a:t>
            </a:r>
            <a:r>
              <a:rPr lang="en-US" sz="2200" dirty="0" smtClean="0"/>
              <a:t> represent the </a:t>
            </a:r>
            <a:r>
              <a:rPr lang="en-US" sz="2200" b="1" dirty="0" smtClean="0"/>
              <a:t>permissions for the file's owner</a:t>
            </a:r>
            <a:r>
              <a:rPr lang="en-US" sz="2200" dirty="0" smtClean="0"/>
              <a:t>. </a:t>
            </a:r>
          </a:p>
          <a:p>
            <a:pPr lvl="1" algn="just">
              <a:buFont typeface="Wingdings" pitchFamily="2" charset="2"/>
              <a:buChar char="ü"/>
            </a:pPr>
            <a:r>
              <a:rPr lang="en-US" sz="2200" dirty="0" smtClean="0"/>
              <a:t> The </a:t>
            </a:r>
            <a:r>
              <a:rPr lang="en-US" sz="2200" b="1" dirty="0" smtClean="0"/>
              <a:t>second group of three characters (5-7) </a:t>
            </a:r>
            <a:r>
              <a:rPr lang="en-US" sz="2200" dirty="0" smtClean="0"/>
              <a:t>consists of the </a:t>
            </a:r>
            <a:r>
              <a:rPr lang="en-US" sz="2200" b="1" dirty="0" smtClean="0"/>
              <a:t>permissions for the group</a:t>
            </a:r>
            <a:r>
              <a:rPr lang="en-US" sz="2200" dirty="0" smtClean="0"/>
              <a:t> to which the file belongs.</a:t>
            </a:r>
          </a:p>
          <a:p>
            <a:pPr lvl="1" algn="just">
              <a:buFont typeface="Wingdings" pitchFamily="2" charset="2"/>
              <a:buChar char="ü"/>
            </a:pPr>
            <a:r>
              <a:rPr lang="en-US" sz="2200" dirty="0" smtClean="0"/>
              <a:t> The </a:t>
            </a:r>
            <a:r>
              <a:rPr lang="en-US" sz="2200" b="1" dirty="0" smtClean="0"/>
              <a:t>last group of three characters (8-10)</a:t>
            </a:r>
            <a:r>
              <a:rPr lang="en-US" sz="2200" dirty="0" smtClean="0"/>
              <a:t> represents the </a:t>
            </a:r>
            <a:r>
              <a:rPr lang="en-US" sz="2200" b="1" dirty="0" smtClean="0"/>
              <a:t>permissions for everyone</a:t>
            </a:r>
            <a:r>
              <a:rPr lang="en-US" sz="2200" dirty="0" smtClean="0"/>
              <a:t> else.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104</a:t>
            </a:fld>
            <a:endParaRPr lang="en-US" dirty="0"/>
          </a:p>
        </p:txBody>
      </p:sp>
      <p:pic>
        <p:nvPicPr>
          <p:cNvPr id="3" name="Picture 2" descr="43260_115.png"/>
          <p:cNvPicPr>
            <a:picLocks noChangeAspect="1"/>
          </p:cNvPicPr>
          <p:nvPr/>
        </p:nvPicPr>
        <p:blipFill>
          <a:blip r:embed="rId2"/>
          <a:stretch>
            <a:fillRect/>
          </a:stretch>
        </p:blipFill>
        <p:spPr>
          <a:xfrm>
            <a:off x="838200" y="0"/>
            <a:ext cx="10248900" cy="6858000"/>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105</a:t>
            </a:fld>
            <a:endParaRPr lang="en-US" dirty="0"/>
          </a:p>
        </p:txBody>
      </p:sp>
      <p:pic>
        <p:nvPicPr>
          <p:cNvPr id="4" name="Picture 3"/>
          <p:cNvPicPr>
            <a:picLocks noChangeAspect="1"/>
          </p:cNvPicPr>
          <p:nvPr/>
        </p:nvPicPr>
        <p:blipFill rotWithShape="1">
          <a:blip r:embed="rId2"/>
          <a:srcRect t="36903" r="30885"/>
          <a:stretch/>
        </p:blipFill>
        <p:spPr>
          <a:xfrm>
            <a:off x="2993719" y="225468"/>
            <a:ext cx="5774499" cy="1665962"/>
          </a:xfrm>
          <a:prstGeom prst="rect">
            <a:avLst/>
          </a:prstGeom>
          <a:ln w="88900" cap="sq" cmpd="thickThin">
            <a:solidFill>
              <a:srgbClr val="000000"/>
            </a:solidFill>
            <a:prstDash val="solid"/>
            <a:miter lim="800000"/>
          </a:ln>
          <a:effectLst>
            <a:innerShdw blurRad="76200">
              <a:srgbClr val="000000"/>
            </a:innerShdw>
          </a:effectLst>
        </p:spPr>
      </p:pic>
      <p:sp>
        <p:nvSpPr>
          <p:cNvPr id="6" name="Rectangle 5"/>
          <p:cNvSpPr/>
          <p:nvPr/>
        </p:nvSpPr>
        <p:spPr>
          <a:xfrm>
            <a:off x="273485" y="2223166"/>
            <a:ext cx="11651815" cy="1631216"/>
          </a:xfrm>
          <a:prstGeom prst="rect">
            <a:avLst/>
          </a:prstGeom>
        </p:spPr>
        <p:txBody>
          <a:bodyPr wrap="square">
            <a:spAutoFit/>
          </a:bodyPr>
          <a:lstStyle/>
          <a:p>
            <a:r>
              <a:rPr lang="en-US" sz="2000" b="1" dirty="0" smtClean="0"/>
              <a:t>NOTE:</a:t>
            </a:r>
          </a:p>
          <a:p>
            <a:pPr marL="800100" lvl="1" indent="-342900">
              <a:buFont typeface="Wingdings" panose="05000000000000000000" pitchFamily="2" charset="2"/>
              <a:buChar char="§"/>
            </a:pPr>
            <a:r>
              <a:rPr lang="en-US" sz="2000" dirty="0" smtClean="0"/>
              <a:t>First </a:t>
            </a:r>
            <a:r>
              <a:rPr lang="en-US" sz="2000" dirty="0"/>
              <a:t>letter (-) or d represents the files and directories respectively.</a:t>
            </a:r>
          </a:p>
          <a:p>
            <a:endParaRPr lang="en-US" sz="2000" dirty="0"/>
          </a:p>
          <a:p>
            <a:pPr marL="800100" lvl="1" indent="-342900">
              <a:buFont typeface="Wingdings" panose="05000000000000000000" pitchFamily="2" charset="2"/>
              <a:buChar char="§"/>
            </a:pPr>
            <a:r>
              <a:rPr lang="en-US" sz="2000" dirty="0"/>
              <a:t>Now, from remaining nine letters, first triplet represents the permission for user owner. Second triplet represents the permission for group owner. Third triplet represents the permission for other .</a:t>
            </a:r>
          </a:p>
        </p:txBody>
      </p:sp>
      <p:sp>
        <p:nvSpPr>
          <p:cNvPr id="8" name="Rectangle 7"/>
          <p:cNvSpPr/>
          <p:nvPr/>
        </p:nvSpPr>
        <p:spPr>
          <a:xfrm>
            <a:off x="330200" y="4451459"/>
            <a:ext cx="11582400" cy="1723549"/>
          </a:xfrm>
          <a:prstGeom prst="rect">
            <a:avLst/>
          </a:prstGeom>
        </p:spPr>
        <p:txBody>
          <a:bodyPr wrap="square">
            <a:spAutoFit/>
          </a:bodyPr>
          <a:lstStyle/>
          <a:p>
            <a:r>
              <a:rPr lang="en-US" sz="2400" b="1" dirty="0" smtClean="0"/>
              <a:t>Setting Permissions With chmod -</a:t>
            </a:r>
          </a:p>
          <a:p>
            <a:r>
              <a:rPr lang="en-US" sz="2000" dirty="0" smtClean="0"/>
              <a:t>We can change the permissions with chmod command accordingly to your need. Below are some examples to change the permissions for different groups.</a:t>
            </a:r>
          </a:p>
          <a:p>
            <a:endParaRPr lang="en-US" dirty="0" smtClean="0"/>
          </a:p>
          <a:p>
            <a:r>
              <a:rPr lang="en-US" sz="2400" b="1" dirty="0" smtClean="0"/>
              <a:t>Syntax - 		chmod permissions filename</a:t>
            </a:r>
          </a:p>
        </p:txBody>
      </p:sp>
    </p:spTree>
    <p:extLst>
      <p:ext uri="{BB962C8B-B14F-4D97-AF65-F5344CB8AC3E}">
        <p14:creationId xmlns:p14="http://schemas.microsoft.com/office/powerpoint/2010/main" val="14373056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106</a:t>
            </a:fld>
            <a:endParaRPr lang="en-US" dirty="0"/>
          </a:p>
        </p:txBody>
      </p:sp>
      <p:sp>
        <p:nvSpPr>
          <p:cNvPr id="3" name="Rectangle 2"/>
          <p:cNvSpPr/>
          <p:nvPr/>
        </p:nvSpPr>
        <p:spPr>
          <a:xfrm>
            <a:off x="228600" y="262573"/>
            <a:ext cx="11684000" cy="2492990"/>
          </a:xfrm>
          <a:prstGeom prst="rect">
            <a:avLst/>
          </a:prstGeom>
        </p:spPr>
        <p:txBody>
          <a:bodyPr wrap="square">
            <a:spAutoFit/>
          </a:bodyPr>
          <a:lstStyle/>
          <a:p>
            <a:pPr>
              <a:buFont typeface="Wingdings" pitchFamily="2" charset="2"/>
              <a:buChar char="§"/>
            </a:pPr>
            <a:r>
              <a:rPr lang="en-US" sz="2000" dirty="0" smtClean="0"/>
              <a:t> There are 2 ways to use the command –</a:t>
            </a:r>
          </a:p>
          <a:p>
            <a:pPr lvl="1">
              <a:buFont typeface="Wingdings" pitchFamily="2" charset="2"/>
              <a:buChar char="§"/>
            </a:pPr>
            <a:r>
              <a:rPr lang="en-US" sz="2000" b="1" i="1" dirty="0" smtClean="0"/>
              <a:t> </a:t>
            </a:r>
            <a:r>
              <a:rPr lang="en-US" sz="2800" b="1" i="1" dirty="0" smtClean="0"/>
              <a:t>Absolute Mode</a:t>
            </a:r>
          </a:p>
          <a:p>
            <a:pPr lvl="1">
              <a:buFont typeface="Wingdings" pitchFamily="2" charset="2"/>
              <a:buChar char="§"/>
            </a:pPr>
            <a:r>
              <a:rPr lang="en-US" sz="2800" b="1" i="1" dirty="0" smtClean="0"/>
              <a:t> Symbolic Mode</a:t>
            </a:r>
            <a:r>
              <a:rPr lang="en-US" sz="2800" b="1" dirty="0" smtClean="0"/>
              <a:t> </a:t>
            </a:r>
          </a:p>
          <a:p>
            <a:r>
              <a:rPr lang="en-US" sz="2000" b="1" dirty="0" smtClean="0"/>
              <a:t> </a:t>
            </a:r>
          </a:p>
          <a:p>
            <a:endParaRPr lang="en-US" sz="2000" b="1" dirty="0" smtClean="0"/>
          </a:p>
          <a:p>
            <a:pPr algn="just">
              <a:buFont typeface="Wingdings" pitchFamily="2" charset="2"/>
              <a:buChar char="§"/>
            </a:pPr>
            <a:r>
              <a:rPr lang="en-US" sz="2000" b="1" dirty="0" smtClean="0"/>
              <a:t> Absolute(Numeric) Mode -  </a:t>
            </a:r>
            <a:r>
              <a:rPr lang="en-US" sz="2000" dirty="0" smtClean="0"/>
              <a:t>In this mode, file permissions are not represented as characters but a three-digit octal number.</a:t>
            </a:r>
          </a:p>
        </p:txBody>
      </p:sp>
      <p:graphicFrame>
        <p:nvGraphicFramePr>
          <p:cNvPr id="4" name="Table 3"/>
          <p:cNvGraphicFramePr>
            <a:graphicFrameLocks noGrp="1"/>
          </p:cNvGraphicFramePr>
          <p:nvPr/>
        </p:nvGraphicFramePr>
        <p:xfrm>
          <a:off x="1587499" y="2870199"/>
          <a:ext cx="9067800" cy="3566160"/>
        </p:xfrm>
        <a:graphic>
          <a:graphicData uri="http://schemas.openxmlformats.org/drawingml/2006/table">
            <a:tbl>
              <a:tblPr>
                <a:tableStyleId>{5940675A-B579-460E-94D1-54222C63F5DA}</a:tableStyleId>
              </a:tblPr>
              <a:tblGrid>
                <a:gridCol w="2019301"/>
                <a:gridCol w="4025899"/>
                <a:gridCol w="3022600"/>
              </a:tblGrid>
              <a:tr h="252024">
                <a:tc>
                  <a:txBody>
                    <a:bodyPr/>
                    <a:lstStyle/>
                    <a:p>
                      <a:pPr algn="ctr"/>
                      <a:r>
                        <a:rPr lang="en-US" sz="2000" b="1" dirty="0"/>
                        <a:t>Number </a:t>
                      </a:r>
                    </a:p>
                  </a:txBody>
                  <a:tcPr anchor="ctr"/>
                </a:tc>
                <a:tc>
                  <a:txBody>
                    <a:bodyPr/>
                    <a:lstStyle/>
                    <a:p>
                      <a:pPr algn="ctr"/>
                      <a:r>
                        <a:rPr lang="en-US" sz="2000" b="1" dirty="0"/>
                        <a:t>Permission Type </a:t>
                      </a:r>
                    </a:p>
                  </a:txBody>
                  <a:tcPr anchor="ctr"/>
                </a:tc>
                <a:tc>
                  <a:txBody>
                    <a:bodyPr/>
                    <a:lstStyle/>
                    <a:p>
                      <a:pPr algn="ctr"/>
                      <a:r>
                        <a:rPr lang="en-US" sz="2000" b="1" dirty="0"/>
                        <a:t>Symbol </a:t>
                      </a:r>
                    </a:p>
                  </a:txBody>
                  <a:tcPr anchor="ctr"/>
                </a:tc>
              </a:tr>
              <a:tr h="252024">
                <a:tc>
                  <a:txBody>
                    <a:bodyPr/>
                    <a:lstStyle/>
                    <a:p>
                      <a:pPr algn="ctr"/>
                      <a:r>
                        <a:rPr lang="en-US" sz="2000" dirty="0"/>
                        <a:t>0 </a:t>
                      </a:r>
                      <a:endParaRPr lang="en-US" sz="2000" b="1" dirty="0"/>
                    </a:p>
                  </a:txBody>
                  <a:tcPr anchor="ctr"/>
                </a:tc>
                <a:tc>
                  <a:txBody>
                    <a:bodyPr/>
                    <a:lstStyle/>
                    <a:p>
                      <a:pPr algn="ctr"/>
                      <a:r>
                        <a:rPr lang="en-US" sz="2000" dirty="0"/>
                        <a:t>No Permission </a:t>
                      </a:r>
                      <a:endParaRPr lang="en-US" sz="2000" b="1" dirty="0"/>
                    </a:p>
                  </a:txBody>
                  <a:tcPr anchor="ctr"/>
                </a:tc>
                <a:tc>
                  <a:txBody>
                    <a:bodyPr/>
                    <a:lstStyle/>
                    <a:p>
                      <a:pPr algn="ctr"/>
                      <a:r>
                        <a:rPr lang="en-US" sz="2000"/>
                        <a:t>--- </a:t>
                      </a:r>
                      <a:endParaRPr lang="en-US" sz="2000" b="1"/>
                    </a:p>
                  </a:txBody>
                  <a:tcPr anchor="ctr"/>
                </a:tc>
              </a:tr>
              <a:tr h="252024">
                <a:tc>
                  <a:txBody>
                    <a:bodyPr/>
                    <a:lstStyle/>
                    <a:p>
                      <a:pPr algn="ctr"/>
                      <a:r>
                        <a:rPr lang="en-US" sz="2000" dirty="0"/>
                        <a:t>1 </a:t>
                      </a:r>
                      <a:endParaRPr lang="en-US" sz="2000" b="1" dirty="0"/>
                    </a:p>
                  </a:txBody>
                  <a:tcPr anchor="ctr"/>
                </a:tc>
                <a:tc>
                  <a:txBody>
                    <a:bodyPr/>
                    <a:lstStyle/>
                    <a:p>
                      <a:pPr algn="ctr"/>
                      <a:r>
                        <a:rPr lang="en-US" sz="2000" dirty="0"/>
                        <a:t>Execute </a:t>
                      </a:r>
                      <a:endParaRPr lang="en-US" sz="2000" b="1" dirty="0"/>
                    </a:p>
                  </a:txBody>
                  <a:tcPr anchor="ctr"/>
                </a:tc>
                <a:tc>
                  <a:txBody>
                    <a:bodyPr/>
                    <a:lstStyle/>
                    <a:p>
                      <a:pPr algn="ctr"/>
                      <a:r>
                        <a:rPr lang="en-US" sz="2000"/>
                        <a:t>--x </a:t>
                      </a:r>
                      <a:endParaRPr lang="en-US" sz="2000" b="1"/>
                    </a:p>
                  </a:txBody>
                  <a:tcPr anchor="ctr"/>
                </a:tc>
              </a:tr>
              <a:tr h="252024">
                <a:tc>
                  <a:txBody>
                    <a:bodyPr/>
                    <a:lstStyle/>
                    <a:p>
                      <a:pPr algn="ctr"/>
                      <a:r>
                        <a:rPr lang="en-US" sz="2000"/>
                        <a:t>2 </a:t>
                      </a:r>
                      <a:endParaRPr lang="en-US" sz="2000" b="1"/>
                    </a:p>
                  </a:txBody>
                  <a:tcPr anchor="ctr"/>
                </a:tc>
                <a:tc>
                  <a:txBody>
                    <a:bodyPr/>
                    <a:lstStyle/>
                    <a:p>
                      <a:pPr algn="ctr"/>
                      <a:r>
                        <a:rPr lang="en-US" sz="2000" dirty="0"/>
                        <a:t>Write </a:t>
                      </a:r>
                      <a:endParaRPr lang="en-US" sz="2000" b="1" dirty="0"/>
                    </a:p>
                  </a:txBody>
                  <a:tcPr anchor="ctr"/>
                </a:tc>
                <a:tc>
                  <a:txBody>
                    <a:bodyPr/>
                    <a:lstStyle/>
                    <a:p>
                      <a:pPr algn="ctr"/>
                      <a:r>
                        <a:rPr lang="en-US" sz="2000"/>
                        <a:t>-w- </a:t>
                      </a:r>
                      <a:endParaRPr lang="en-US" sz="2000" b="1"/>
                    </a:p>
                  </a:txBody>
                  <a:tcPr anchor="ctr"/>
                </a:tc>
              </a:tr>
              <a:tr h="252024">
                <a:tc>
                  <a:txBody>
                    <a:bodyPr/>
                    <a:lstStyle/>
                    <a:p>
                      <a:pPr algn="ctr"/>
                      <a:r>
                        <a:rPr lang="en-US" sz="2000"/>
                        <a:t>3 </a:t>
                      </a:r>
                      <a:endParaRPr lang="en-US" sz="2000" b="1"/>
                    </a:p>
                  </a:txBody>
                  <a:tcPr anchor="ctr"/>
                </a:tc>
                <a:tc>
                  <a:txBody>
                    <a:bodyPr/>
                    <a:lstStyle/>
                    <a:p>
                      <a:pPr algn="ctr"/>
                      <a:r>
                        <a:rPr lang="en-US" sz="2000" dirty="0"/>
                        <a:t>Execute + Write </a:t>
                      </a:r>
                      <a:endParaRPr lang="en-US" sz="2000" b="1" dirty="0"/>
                    </a:p>
                  </a:txBody>
                  <a:tcPr anchor="ctr"/>
                </a:tc>
                <a:tc>
                  <a:txBody>
                    <a:bodyPr/>
                    <a:lstStyle/>
                    <a:p>
                      <a:pPr algn="ctr"/>
                      <a:r>
                        <a:rPr lang="en-US" sz="2000" dirty="0"/>
                        <a:t>-</a:t>
                      </a:r>
                      <a:r>
                        <a:rPr lang="en-US" sz="2000" dirty="0" err="1"/>
                        <a:t>wx</a:t>
                      </a:r>
                      <a:r>
                        <a:rPr lang="en-US" sz="2000" dirty="0"/>
                        <a:t> </a:t>
                      </a:r>
                      <a:endParaRPr lang="en-US" sz="2000" b="1" dirty="0"/>
                    </a:p>
                  </a:txBody>
                  <a:tcPr anchor="ctr"/>
                </a:tc>
              </a:tr>
              <a:tr h="252024">
                <a:tc>
                  <a:txBody>
                    <a:bodyPr/>
                    <a:lstStyle/>
                    <a:p>
                      <a:pPr algn="ctr"/>
                      <a:r>
                        <a:rPr lang="en-US" sz="2000"/>
                        <a:t>4 </a:t>
                      </a:r>
                      <a:endParaRPr lang="en-US" sz="2000" b="1"/>
                    </a:p>
                  </a:txBody>
                  <a:tcPr anchor="ctr"/>
                </a:tc>
                <a:tc>
                  <a:txBody>
                    <a:bodyPr/>
                    <a:lstStyle/>
                    <a:p>
                      <a:pPr algn="ctr"/>
                      <a:r>
                        <a:rPr lang="en-US" sz="2000" dirty="0"/>
                        <a:t>Read </a:t>
                      </a:r>
                      <a:endParaRPr lang="en-US" sz="2000" b="1" dirty="0"/>
                    </a:p>
                  </a:txBody>
                  <a:tcPr anchor="ctr"/>
                </a:tc>
                <a:tc>
                  <a:txBody>
                    <a:bodyPr/>
                    <a:lstStyle/>
                    <a:p>
                      <a:pPr algn="ctr"/>
                      <a:r>
                        <a:rPr lang="en-US" sz="2000" dirty="0"/>
                        <a:t>r-- </a:t>
                      </a:r>
                      <a:endParaRPr lang="en-US" sz="2000" b="1" dirty="0"/>
                    </a:p>
                  </a:txBody>
                  <a:tcPr anchor="ctr"/>
                </a:tc>
              </a:tr>
              <a:tr h="252024">
                <a:tc>
                  <a:txBody>
                    <a:bodyPr/>
                    <a:lstStyle/>
                    <a:p>
                      <a:pPr algn="ctr"/>
                      <a:r>
                        <a:rPr lang="en-US" sz="2000"/>
                        <a:t>5 </a:t>
                      </a:r>
                      <a:endParaRPr lang="en-US" sz="2000" b="1"/>
                    </a:p>
                  </a:txBody>
                  <a:tcPr anchor="ctr"/>
                </a:tc>
                <a:tc>
                  <a:txBody>
                    <a:bodyPr/>
                    <a:lstStyle/>
                    <a:p>
                      <a:pPr algn="ctr"/>
                      <a:r>
                        <a:rPr lang="en-US" sz="2000" dirty="0"/>
                        <a:t>Read + Execute </a:t>
                      </a:r>
                      <a:endParaRPr lang="en-US" sz="2000" b="1" dirty="0"/>
                    </a:p>
                  </a:txBody>
                  <a:tcPr anchor="ctr"/>
                </a:tc>
                <a:tc>
                  <a:txBody>
                    <a:bodyPr/>
                    <a:lstStyle/>
                    <a:p>
                      <a:pPr algn="ctr"/>
                      <a:r>
                        <a:rPr lang="en-US" sz="2000" dirty="0"/>
                        <a:t>r-x </a:t>
                      </a:r>
                      <a:endParaRPr lang="en-US" sz="2000" b="1" dirty="0"/>
                    </a:p>
                  </a:txBody>
                  <a:tcPr anchor="ctr"/>
                </a:tc>
              </a:tr>
              <a:tr h="252024">
                <a:tc>
                  <a:txBody>
                    <a:bodyPr/>
                    <a:lstStyle/>
                    <a:p>
                      <a:pPr algn="ctr"/>
                      <a:r>
                        <a:rPr lang="en-US" sz="2000"/>
                        <a:t>6 </a:t>
                      </a:r>
                      <a:endParaRPr lang="en-US" sz="2000" b="1"/>
                    </a:p>
                  </a:txBody>
                  <a:tcPr anchor="ctr"/>
                </a:tc>
                <a:tc>
                  <a:txBody>
                    <a:bodyPr/>
                    <a:lstStyle/>
                    <a:p>
                      <a:pPr algn="ctr"/>
                      <a:r>
                        <a:rPr lang="en-US" sz="2000" dirty="0"/>
                        <a:t>Read +Write </a:t>
                      </a:r>
                      <a:endParaRPr lang="en-US" sz="2000" b="1" dirty="0"/>
                    </a:p>
                  </a:txBody>
                  <a:tcPr anchor="ctr"/>
                </a:tc>
                <a:tc>
                  <a:txBody>
                    <a:bodyPr/>
                    <a:lstStyle/>
                    <a:p>
                      <a:pPr algn="ctr"/>
                      <a:r>
                        <a:rPr lang="en-US" sz="2000" dirty="0" err="1"/>
                        <a:t>rw</a:t>
                      </a:r>
                      <a:r>
                        <a:rPr lang="en-US" sz="2000" dirty="0"/>
                        <a:t>- </a:t>
                      </a:r>
                      <a:endParaRPr lang="en-US" sz="2000" b="1" dirty="0"/>
                    </a:p>
                  </a:txBody>
                  <a:tcPr anchor="ctr"/>
                </a:tc>
              </a:tr>
              <a:tr h="252024">
                <a:tc>
                  <a:txBody>
                    <a:bodyPr/>
                    <a:lstStyle/>
                    <a:p>
                      <a:pPr algn="ctr"/>
                      <a:r>
                        <a:rPr lang="en-US" sz="2000"/>
                        <a:t>7 </a:t>
                      </a:r>
                      <a:endParaRPr lang="en-US" sz="2000" b="1"/>
                    </a:p>
                  </a:txBody>
                  <a:tcPr anchor="ctr"/>
                </a:tc>
                <a:tc>
                  <a:txBody>
                    <a:bodyPr/>
                    <a:lstStyle/>
                    <a:p>
                      <a:pPr algn="ctr"/>
                      <a:r>
                        <a:rPr lang="en-US" sz="2000" dirty="0"/>
                        <a:t>Read + Write +Execute </a:t>
                      </a:r>
                      <a:endParaRPr lang="en-US" sz="2000" b="1" dirty="0"/>
                    </a:p>
                  </a:txBody>
                  <a:tcPr anchor="ctr"/>
                </a:tc>
                <a:tc>
                  <a:txBody>
                    <a:bodyPr/>
                    <a:lstStyle/>
                    <a:p>
                      <a:pPr algn="ctr"/>
                      <a:r>
                        <a:rPr lang="en-US" sz="2000" dirty="0" err="1"/>
                        <a:t>rwx</a:t>
                      </a:r>
                      <a:endParaRPr lang="en-US" sz="2000" b="1" dirty="0"/>
                    </a:p>
                  </a:txBody>
                  <a:tcPr anchor="ct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107</a:t>
            </a:fld>
            <a:endParaRPr lang="en-US" dirty="0"/>
          </a:p>
        </p:txBody>
      </p:sp>
      <p:pic>
        <p:nvPicPr>
          <p:cNvPr id="4" name="Picture 3" descr="chmod_new(1).png"/>
          <p:cNvPicPr>
            <a:picLocks noChangeAspect="1"/>
          </p:cNvPicPr>
          <p:nvPr/>
        </p:nvPicPr>
        <p:blipFill>
          <a:blip r:embed="rId2"/>
          <a:stretch>
            <a:fillRect/>
          </a:stretch>
        </p:blipFill>
        <p:spPr>
          <a:xfrm>
            <a:off x="2133599" y="344487"/>
            <a:ext cx="7751235" cy="29067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FilePermissions(1).png"/>
          <p:cNvPicPr>
            <a:picLocks noChangeAspect="1"/>
          </p:cNvPicPr>
          <p:nvPr/>
        </p:nvPicPr>
        <p:blipFill>
          <a:blip r:embed="rId3"/>
          <a:stretch>
            <a:fillRect/>
          </a:stretch>
        </p:blipFill>
        <p:spPr>
          <a:xfrm>
            <a:off x="358774" y="3562350"/>
            <a:ext cx="5167119" cy="2698750"/>
          </a:xfrm>
          <a:prstGeom prst="rect">
            <a:avLst/>
          </a:prstGeom>
        </p:spPr>
      </p:pic>
      <p:sp>
        <p:nvSpPr>
          <p:cNvPr id="6" name="Rectangle 5"/>
          <p:cNvSpPr/>
          <p:nvPr/>
        </p:nvSpPr>
        <p:spPr>
          <a:xfrm>
            <a:off x="5638800" y="3654336"/>
            <a:ext cx="6299200" cy="2308324"/>
          </a:xfrm>
          <a:prstGeom prst="rect">
            <a:avLst/>
          </a:prstGeom>
        </p:spPr>
        <p:txBody>
          <a:bodyPr wrap="square">
            <a:spAutoFit/>
          </a:bodyPr>
          <a:lstStyle/>
          <a:p>
            <a:pPr>
              <a:buFont typeface="Wingdings" pitchFamily="2" charset="2"/>
              <a:buChar char="q"/>
            </a:pPr>
            <a:r>
              <a:rPr lang="en-US" sz="2000" dirty="0" smtClean="0"/>
              <a:t> </a:t>
            </a:r>
            <a:r>
              <a:rPr lang="en-US" sz="2800" b="1" dirty="0" smtClean="0"/>
              <a:t>‘764’ absolute code says the following -</a:t>
            </a:r>
            <a:endParaRPr lang="en-US" sz="2000" b="1" dirty="0" smtClean="0"/>
          </a:p>
          <a:p>
            <a:pPr marL="914400" lvl="1" indent="-457200">
              <a:buFont typeface="+mj-lt"/>
              <a:buAutoNum type="alphaLcParenR"/>
            </a:pPr>
            <a:r>
              <a:rPr lang="en-US" sz="2000" b="1" i="1" dirty="0" smtClean="0"/>
              <a:t>Owner can read, write and execute</a:t>
            </a:r>
          </a:p>
          <a:p>
            <a:pPr marL="914400" lvl="1" indent="-457200">
              <a:buFont typeface="+mj-lt"/>
              <a:buAutoNum type="alphaLcParenR"/>
            </a:pPr>
            <a:r>
              <a:rPr lang="en-US" sz="2000" b="1" i="1" dirty="0" err="1" smtClean="0"/>
              <a:t>Usergroup</a:t>
            </a:r>
            <a:r>
              <a:rPr lang="en-US" sz="2000" b="1" i="1" dirty="0" smtClean="0"/>
              <a:t> can read and write</a:t>
            </a:r>
          </a:p>
          <a:p>
            <a:pPr marL="914400" lvl="1" indent="-457200">
              <a:buFont typeface="+mj-lt"/>
              <a:buAutoNum type="alphaLcParenR"/>
            </a:pPr>
            <a:r>
              <a:rPr lang="en-US" sz="2000" b="1" i="1" dirty="0" smtClean="0"/>
              <a:t>World can only read</a:t>
            </a:r>
          </a:p>
          <a:p>
            <a:pPr marL="457200" indent="-457200">
              <a:buFont typeface="+mj-lt"/>
              <a:buAutoNum type="alphaLcParenR"/>
            </a:pPr>
            <a:endParaRPr lang="en-US" sz="2000" b="1" i="1" dirty="0" smtClean="0"/>
          </a:p>
          <a:p>
            <a:pPr marL="457200" indent="-457200">
              <a:buFont typeface="Wingdings" pitchFamily="2" charset="2"/>
              <a:buChar char="q"/>
            </a:pPr>
            <a:r>
              <a:rPr lang="en-US" sz="2800" b="1" dirty="0" smtClean="0"/>
              <a:t>This is shown as </a:t>
            </a:r>
            <a:r>
              <a:rPr lang="en-US" sz="3600" b="1" dirty="0" smtClean="0">
                <a:solidFill>
                  <a:srgbClr val="C00000"/>
                </a:solidFill>
              </a:rPr>
              <a:t>-</a:t>
            </a:r>
            <a:r>
              <a:rPr lang="en-US" sz="3600" b="1" dirty="0" err="1" smtClean="0">
                <a:solidFill>
                  <a:srgbClr val="C00000"/>
                </a:solidFill>
              </a:rPr>
              <a:t>rwxrw</a:t>
            </a:r>
            <a:r>
              <a:rPr lang="en-US" sz="3600" b="1" dirty="0" smtClean="0">
                <a:solidFill>
                  <a:srgbClr val="C00000"/>
                </a:solidFill>
              </a:rPr>
              <a:t>-r--</a:t>
            </a:r>
            <a:endParaRPr lang="en-US" sz="3600" b="1" i="1" dirty="0">
              <a:solidFill>
                <a:srgbClr val="C0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108</a:t>
            </a:fld>
            <a:endParaRPr lang="en-US" dirty="0"/>
          </a:p>
        </p:txBody>
      </p:sp>
      <p:sp>
        <p:nvSpPr>
          <p:cNvPr id="3" name="Rectangle 2"/>
          <p:cNvSpPr/>
          <p:nvPr/>
        </p:nvSpPr>
        <p:spPr>
          <a:xfrm>
            <a:off x="228600" y="3577273"/>
            <a:ext cx="11684000" cy="1384995"/>
          </a:xfrm>
          <a:prstGeom prst="rect">
            <a:avLst/>
          </a:prstGeom>
        </p:spPr>
        <p:txBody>
          <a:bodyPr wrap="square">
            <a:spAutoFit/>
          </a:bodyPr>
          <a:lstStyle/>
          <a:p>
            <a:pPr marL="342900" indent="-342900">
              <a:buFont typeface="Wingdings" panose="05000000000000000000" pitchFamily="2" charset="2"/>
              <a:buChar char="§"/>
            </a:pPr>
            <a:r>
              <a:rPr lang="en-US" sz="2400" b="1" dirty="0" smtClean="0"/>
              <a:t>To add permissions to a group -</a:t>
            </a:r>
          </a:p>
          <a:p>
            <a:endParaRPr lang="en-US" sz="2000" dirty="0" smtClean="0"/>
          </a:p>
          <a:p>
            <a:r>
              <a:rPr lang="en-US" sz="2000" b="1" dirty="0" smtClean="0"/>
              <a:t>Syntax -</a:t>
            </a:r>
            <a:r>
              <a:rPr lang="en-US" sz="2000" dirty="0" smtClean="0"/>
              <a:t>		</a:t>
            </a:r>
            <a:r>
              <a:rPr lang="en-US" sz="2000" b="1" dirty="0" smtClean="0"/>
              <a:t>chmod &lt;</a:t>
            </a:r>
            <a:r>
              <a:rPr lang="en-US" sz="2000" b="1" dirty="0" err="1" smtClean="0"/>
              <a:t>groupName</a:t>
            </a:r>
            <a:r>
              <a:rPr lang="en-US" sz="2000" b="1" dirty="0" smtClean="0"/>
              <a:t>&gt;+&lt;</a:t>
            </a:r>
            <a:r>
              <a:rPr lang="en-US" sz="2000" b="1" dirty="0" err="1" smtClean="0"/>
              <a:t>permissionName</a:t>
            </a:r>
            <a:r>
              <a:rPr lang="en-US" sz="2000" b="1" dirty="0" smtClean="0"/>
              <a:t>&gt; &lt;</a:t>
            </a:r>
            <a:r>
              <a:rPr lang="en-US" sz="2000" b="1" dirty="0" err="1" smtClean="0"/>
              <a:t>fileName</a:t>
            </a:r>
            <a:r>
              <a:rPr lang="en-US" sz="2000" b="1" dirty="0" smtClean="0"/>
              <a:t>&gt;  </a:t>
            </a:r>
          </a:p>
          <a:p>
            <a:r>
              <a:rPr lang="en-US" sz="2000" b="1" dirty="0" smtClean="0"/>
              <a:t>Example -	chmod </a:t>
            </a:r>
            <a:r>
              <a:rPr lang="en-US" sz="2000" b="1" dirty="0" err="1" smtClean="0"/>
              <a:t>u+x</a:t>
            </a:r>
            <a:r>
              <a:rPr lang="en-US" sz="2000" b="1" dirty="0" smtClean="0"/>
              <a:t> file </a:t>
            </a:r>
            <a:endParaRPr lang="en-US" sz="2000" b="1" dirty="0"/>
          </a:p>
        </p:txBody>
      </p:sp>
      <p:sp>
        <p:nvSpPr>
          <p:cNvPr id="5" name="Rectangle 4"/>
          <p:cNvSpPr/>
          <p:nvPr/>
        </p:nvSpPr>
        <p:spPr>
          <a:xfrm>
            <a:off x="173617" y="221734"/>
            <a:ext cx="11764383" cy="1077218"/>
          </a:xfrm>
          <a:prstGeom prst="rect">
            <a:avLst/>
          </a:prstGeom>
        </p:spPr>
        <p:txBody>
          <a:bodyPr wrap="square">
            <a:spAutoFit/>
          </a:bodyPr>
          <a:lstStyle/>
          <a:p>
            <a:r>
              <a:rPr lang="en-US" sz="2400" b="1" dirty="0" smtClean="0"/>
              <a:t>Symbolic Mode –</a:t>
            </a:r>
          </a:p>
          <a:p>
            <a:pPr algn="just"/>
            <a:r>
              <a:rPr lang="en-US" sz="2000" dirty="0" smtClean="0"/>
              <a:t>In the Absolute mode, you change permissions for all 3 owners. In the symbolic mode, you can modify permissions of a specific owner. It makes use of mathematical symbols to modify the file permissions. </a:t>
            </a:r>
            <a:endParaRPr lang="en-US" sz="2000" b="1" dirty="0"/>
          </a:p>
        </p:txBody>
      </p:sp>
      <p:graphicFrame>
        <p:nvGraphicFramePr>
          <p:cNvPr id="6" name="Table 5"/>
          <p:cNvGraphicFramePr>
            <a:graphicFrameLocks noGrp="1"/>
          </p:cNvGraphicFramePr>
          <p:nvPr/>
        </p:nvGraphicFramePr>
        <p:xfrm>
          <a:off x="266700" y="1442719"/>
          <a:ext cx="6197600" cy="1737360"/>
        </p:xfrm>
        <a:graphic>
          <a:graphicData uri="http://schemas.openxmlformats.org/drawingml/2006/table">
            <a:tbl>
              <a:tblPr>
                <a:tableStyleId>{5940675A-B579-460E-94D1-54222C63F5DA}</a:tableStyleId>
              </a:tblPr>
              <a:tblGrid>
                <a:gridCol w="2146300"/>
                <a:gridCol w="4051300"/>
              </a:tblGrid>
              <a:tr h="0">
                <a:tc>
                  <a:txBody>
                    <a:bodyPr/>
                    <a:lstStyle/>
                    <a:p>
                      <a:pPr algn="ctr"/>
                      <a:r>
                        <a:rPr lang="en-US" b="1" dirty="0"/>
                        <a:t>Operator </a:t>
                      </a:r>
                    </a:p>
                  </a:txBody>
                  <a:tcPr anchor="ctr"/>
                </a:tc>
                <a:tc>
                  <a:txBody>
                    <a:bodyPr/>
                    <a:lstStyle/>
                    <a:p>
                      <a:pPr algn="ctr"/>
                      <a:r>
                        <a:rPr lang="en-US" b="1" dirty="0"/>
                        <a:t>Description </a:t>
                      </a:r>
                    </a:p>
                  </a:txBody>
                  <a:tcPr anchor="ctr"/>
                </a:tc>
              </a:tr>
              <a:tr h="0">
                <a:tc>
                  <a:txBody>
                    <a:bodyPr/>
                    <a:lstStyle/>
                    <a:p>
                      <a:pPr algn="ctr"/>
                      <a:r>
                        <a:rPr lang="en-US"/>
                        <a:t>+ </a:t>
                      </a:r>
                    </a:p>
                  </a:txBody>
                  <a:tcPr anchor="ctr"/>
                </a:tc>
                <a:tc>
                  <a:txBody>
                    <a:bodyPr/>
                    <a:lstStyle/>
                    <a:p>
                      <a:pPr algn="ctr"/>
                      <a:r>
                        <a:rPr lang="en-US" dirty="0"/>
                        <a:t>Adds a permission to a file or directory </a:t>
                      </a:r>
                    </a:p>
                  </a:txBody>
                  <a:tcPr anchor="ctr"/>
                </a:tc>
              </a:tr>
              <a:tr h="0">
                <a:tc>
                  <a:txBody>
                    <a:bodyPr/>
                    <a:lstStyle/>
                    <a:p>
                      <a:pPr algn="ctr"/>
                      <a:r>
                        <a:rPr lang="en-US"/>
                        <a:t>- </a:t>
                      </a:r>
                    </a:p>
                  </a:txBody>
                  <a:tcPr anchor="ctr"/>
                </a:tc>
                <a:tc>
                  <a:txBody>
                    <a:bodyPr/>
                    <a:lstStyle/>
                    <a:p>
                      <a:pPr algn="ctr"/>
                      <a:r>
                        <a:rPr lang="en-US"/>
                        <a:t>Removes the permission </a:t>
                      </a:r>
                    </a:p>
                  </a:txBody>
                  <a:tcPr anchor="ctr"/>
                </a:tc>
              </a:tr>
              <a:tr h="0">
                <a:tc>
                  <a:txBody>
                    <a:bodyPr/>
                    <a:lstStyle/>
                    <a:p>
                      <a:pPr algn="ctr"/>
                      <a:r>
                        <a:rPr lang="en-US"/>
                        <a:t>= </a:t>
                      </a:r>
                    </a:p>
                  </a:txBody>
                  <a:tcPr anchor="ctr"/>
                </a:tc>
                <a:tc>
                  <a:txBody>
                    <a:bodyPr/>
                    <a:lstStyle/>
                    <a:p>
                      <a:pPr algn="ctr"/>
                      <a:r>
                        <a:rPr lang="en-US" dirty="0"/>
                        <a:t>Sets the permission and overrides the permissions set earlier. </a:t>
                      </a:r>
                    </a:p>
                  </a:txBody>
                  <a:tcPr anchor="ctr"/>
                </a:tc>
              </a:tr>
            </a:tbl>
          </a:graphicData>
        </a:graphic>
      </p:graphicFrame>
      <p:graphicFrame>
        <p:nvGraphicFramePr>
          <p:cNvPr id="7" name="Table 6"/>
          <p:cNvGraphicFramePr>
            <a:graphicFrameLocks noGrp="1"/>
          </p:cNvGraphicFramePr>
          <p:nvPr/>
        </p:nvGraphicFramePr>
        <p:xfrm>
          <a:off x="6629400" y="1460499"/>
          <a:ext cx="5232400" cy="1828800"/>
        </p:xfrm>
        <a:graphic>
          <a:graphicData uri="http://schemas.openxmlformats.org/drawingml/2006/table">
            <a:tbl>
              <a:tblPr>
                <a:tableStyleId>{5940675A-B579-460E-94D1-54222C63F5DA}</a:tableStyleId>
              </a:tblPr>
              <a:tblGrid>
                <a:gridCol w="1930400"/>
                <a:gridCol w="3302000"/>
              </a:tblGrid>
              <a:tr h="0">
                <a:tc gridSpan="2">
                  <a:txBody>
                    <a:bodyPr/>
                    <a:lstStyle/>
                    <a:p>
                      <a:pPr algn="ctr"/>
                      <a:r>
                        <a:rPr lang="en-US"/>
                        <a:t>User Denotations </a:t>
                      </a:r>
                    </a:p>
                  </a:txBody>
                  <a:tcPr anchor="ctr"/>
                </a:tc>
                <a:tc hMerge="1">
                  <a:txBody>
                    <a:bodyPr/>
                    <a:lstStyle/>
                    <a:p>
                      <a:endParaRPr lang="en-US"/>
                    </a:p>
                  </a:txBody>
                  <a:tcPr/>
                </a:tc>
              </a:tr>
              <a:tr h="0">
                <a:tc>
                  <a:txBody>
                    <a:bodyPr/>
                    <a:lstStyle/>
                    <a:p>
                      <a:pPr algn="ctr"/>
                      <a:r>
                        <a:rPr lang="en-US"/>
                        <a:t>u </a:t>
                      </a:r>
                    </a:p>
                  </a:txBody>
                  <a:tcPr anchor="ctr"/>
                </a:tc>
                <a:tc>
                  <a:txBody>
                    <a:bodyPr/>
                    <a:lstStyle/>
                    <a:p>
                      <a:pPr algn="ctr"/>
                      <a:r>
                        <a:rPr lang="en-US" dirty="0" smtClean="0"/>
                        <a:t>user</a:t>
                      </a:r>
                      <a:endParaRPr lang="en-US" dirty="0"/>
                    </a:p>
                  </a:txBody>
                  <a:tcPr anchor="ctr"/>
                </a:tc>
              </a:tr>
              <a:tr h="0">
                <a:tc>
                  <a:txBody>
                    <a:bodyPr/>
                    <a:lstStyle/>
                    <a:p>
                      <a:pPr algn="ctr"/>
                      <a:r>
                        <a:rPr lang="en-US"/>
                        <a:t>g </a:t>
                      </a:r>
                    </a:p>
                  </a:txBody>
                  <a:tcPr anchor="ctr"/>
                </a:tc>
                <a:tc>
                  <a:txBody>
                    <a:bodyPr/>
                    <a:lstStyle/>
                    <a:p>
                      <a:pPr algn="ctr"/>
                      <a:r>
                        <a:rPr lang="en-US"/>
                        <a:t>group </a:t>
                      </a:r>
                    </a:p>
                  </a:txBody>
                  <a:tcPr anchor="ctr"/>
                </a:tc>
              </a:tr>
              <a:tr h="0">
                <a:tc>
                  <a:txBody>
                    <a:bodyPr/>
                    <a:lstStyle/>
                    <a:p>
                      <a:pPr algn="ctr"/>
                      <a:r>
                        <a:rPr lang="en-US"/>
                        <a:t>o </a:t>
                      </a:r>
                    </a:p>
                  </a:txBody>
                  <a:tcPr anchor="ctr"/>
                </a:tc>
                <a:tc>
                  <a:txBody>
                    <a:bodyPr/>
                    <a:lstStyle/>
                    <a:p>
                      <a:pPr algn="ctr"/>
                      <a:r>
                        <a:rPr lang="en-US"/>
                        <a:t>other </a:t>
                      </a:r>
                    </a:p>
                  </a:txBody>
                  <a:tcPr anchor="ctr"/>
                </a:tc>
              </a:tr>
              <a:tr h="0">
                <a:tc>
                  <a:txBody>
                    <a:bodyPr/>
                    <a:lstStyle/>
                    <a:p>
                      <a:pPr algn="ctr"/>
                      <a:r>
                        <a:rPr lang="en-US"/>
                        <a:t>a </a:t>
                      </a:r>
                    </a:p>
                  </a:txBody>
                  <a:tcPr anchor="ctr"/>
                </a:tc>
                <a:tc>
                  <a:txBody>
                    <a:bodyPr/>
                    <a:lstStyle/>
                    <a:p>
                      <a:pPr algn="ctr"/>
                      <a:r>
                        <a:rPr lang="en-US" dirty="0"/>
                        <a:t>all </a:t>
                      </a:r>
                    </a:p>
                  </a:txBody>
                  <a:tcPr anchor="ct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ymbolic_Mode(1).png"/>
          <p:cNvPicPr>
            <a:picLocks noGrp="1" noChangeAspect="1"/>
          </p:cNvPicPr>
          <p:nvPr>
            <p:ph sz="half" idx="1"/>
          </p:nvPr>
        </p:nvPicPr>
        <p:blipFill>
          <a:blip r:embed="rId2"/>
          <a:stretch>
            <a:fillRect/>
          </a:stretch>
        </p:blipFill>
        <p:spPr>
          <a:xfrm>
            <a:off x="901699" y="0"/>
            <a:ext cx="10272565" cy="6858000"/>
          </a:xfrm>
        </p:spPr>
      </p:pic>
      <p:sp>
        <p:nvSpPr>
          <p:cNvPr id="2" name="Slide Number Placeholder 1"/>
          <p:cNvSpPr>
            <a:spLocks noGrp="1"/>
          </p:cNvSpPr>
          <p:nvPr>
            <p:ph type="sldNum" sz="quarter" idx="12"/>
          </p:nvPr>
        </p:nvSpPr>
        <p:spPr/>
        <p:txBody>
          <a:bodyPr/>
          <a:lstStyle/>
          <a:p>
            <a:fld id="{8EADFD15-8B24-4ABA-94CC-2E91F8E0D379}" type="slidenum">
              <a:rPr lang="en-US" smtClean="0"/>
              <a:pPr/>
              <a:t>109</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System Calls -</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11</a:t>
            </a:fld>
            <a:endParaRPr lang="en-US" dirty="0"/>
          </a:p>
        </p:txBody>
      </p:sp>
      <p:sp>
        <p:nvSpPr>
          <p:cNvPr id="3" name="Content Placeholder 2"/>
          <p:cNvSpPr>
            <a:spLocks noGrp="1"/>
          </p:cNvSpPr>
          <p:nvPr>
            <p:ph idx="1"/>
          </p:nvPr>
        </p:nvSpPr>
        <p:spPr>
          <a:xfrm>
            <a:off x="526093" y="1352810"/>
            <a:ext cx="11298477" cy="5003539"/>
          </a:xfrm>
        </p:spPr>
        <p:txBody>
          <a:bodyPr>
            <a:normAutofit/>
          </a:bodyPr>
          <a:lstStyle/>
          <a:p>
            <a:pPr algn="just" fontAlgn="base"/>
            <a:r>
              <a:rPr lang="en-US" dirty="0"/>
              <a:t>In computing, a </a:t>
            </a:r>
            <a:r>
              <a:rPr lang="en-US" b="1" dirty="0"/>
              <a:t>system call</a:t>
            </a:r>
            <a:r>
              <a:rPr lang="en-US" dirty="0"/>
              <a:t> is the programmatic way in which a computer program requests a service from the kernel of the operating system it is executed on. A system call is a way for programs to </a:t>
            </a:r>
            <a:r>
              <a:rPr lang="en-US" b="1" dirty="0"/>
              <a:t>interact with the operating system</a:t>
            </a:r>
            <a:r>
              <a:rPr lang="en-US" dirty="0"/>
              <a:t>. A computer program makes a system call when it makes a request to the operating system’s kernel. System call </a:t>
            </a:r>
            <a:r>
              <a:rPr lang="en-US" b="1" dirty="0"/>
              <a:t>provides</a:t>
            </a:r>
            <a:r>
              <a:rPr lang="en-US" dirty="0"/>
              <a:t> 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a:t>
            </a:r>
          </a:p>
          <a:p>
            <a:pPr marL="0" indent="0" algn="just">
              <a:buNone/>
            </a:pPr>
            <a:endParaRPr lang="en-US" dirty="0"/>
          </a:p>
        </p:txBody>
      </p:sp>
    </p:spTree>
    <p:extLst>
      <p:ext uri="{BB962C8B-B14F-4D97-AF65-F5344CB8AC3E}">
        <p14:creationId xmlns:p14="http://schemas.microsoft.com/office/powerpoint/2010/main" val="1799472681"/>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uNXVy.png"/>
          <p:cNvPicPr>
            <a:picLocks noGrp="1" noChangeAspect="1"/>
          </p:cNvPicPr>
          <p:nvPr>
            <p:ph sz="half" idx="2"/>
          </p:nvPr>
        </p:nvPicPr>
        <p:blipFill>
          <a:blip r:embed="rId2"/>
          <a:stretch>
            <a:fillRect/>
          </a:stretch>
        </p:blipFill>
        <p:spPr>
          <a:xfrm>
            <a:off x="0" y="0"/>
            <a:ext cx="12191999" cy="6858000"/>
          </a:xfrm>
        </p:spPr>
      </p:pic>
      <p:sp>
        <p:nvSpPr>
          <p:cNvPr id="2" name="Slide Number Placeholder 1"/>
          <p:cNvSpPr>
            <a:spLocks noGrp="1"/>
          </p:cNvSpPr>
          <p:nvPr>
            <p:ph type="sldNum" sz="quarter" idx="12"/>
          </p:nvPr>
        </p:nvSpPr>
        <p:spPr/>
        <p:txBody>
          <a:bodyPr/>
          <a:lstStyle/>
          <a:p>
            <a:fld id="{8EADFD15-8B24-4ABA-94CC-2E91F8E0D379}" type="slidenum">
              <a:rPr lang="en-US" smtClean="0"/>
              <a:pPr/>
              <a:t>110</a:t>
            </a:fld>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111</a:t>
            </a:fld>
            <a:endParaRPr lang="en-US" dirty="0"/>
          </a:p>
        </p:txBody>
      </p:sp>
      <p:sp>
        <p:nvSpPr>
          <p:cNvPr id="3" name="TextBox 2"/>
          <p:cNvSpPr txBox="1"/>
          <p:nvPr/>
        </p:nvSpPr>
        <p:spPr>
          <a:xfrm>
            <a:off x="350729" y="313151"/>
            <a:ext cx="3306871" cy="523220"/>
          </a:xfrm>
          <a:prstGeom prst="rect">
            <a:avLst/>
          </a:prstGeom>
          <a:noFill/>
        </p:spPr>
        <p:txBody>
          <a:bodyPr wrap="square" rtlCol="0">
            <a:spAutoFit/>
          </a:bodyPr>
          <a:lstStyle/>
          <a:p>
            <a:r>
              <a:rPr lang="en-US" sz="2800" b="1" dirty="0" smtClean="0"/>
              <a:t>Change Group -</a:t>
            </a:r>
            <a:endParaRPr lang="en-US" sz="2800" b="1" dirty="0"/>
          </a:p>
        </p:txBody>
      </p:sp>
      <p:sp>
        <p:nvSpPr>
          <p:cNvPr id="5" name="Rectangle 4"/>
          <p:cNvSpPr/>
          <p:nvPr/>
        </p:nvSpPr>
        <p:spPr>
          <a:xfrm>
            <a:off x="350728" y="836371"/>
            <a:ext cx="11574049" cy="5262979"/>
          </a:xfrm>
          <a:prstGeom prst="rect">
            <a:avLst/>
          </a:prstGeom>
        </p:spPr>
        <p:txBody>
          <a:bodyPr wrap="square">
            <a:spAutoFit/>
          </a:bodyPr>
          <a:lstStyle/>
          <a:p>
            <a:r>
              <a:rPr lang="en-US" sz="2000" dirty="0" smtClean="0"/>
              <a:t>The chgrp command can be abbreviated as change group. We can change the group owner of the file using chgrp command.</a:t>
            </a:r>
          </a:p>
          <a:p>
            <a:endParaRPr lang="en-US" sz="2000" dirty="0" smtClean="0"/>
          </a:p>
          <a:p>
            <a:r>
              <a:rPr lang="en-US" sz="2000" b="1" dirty="0" smtClean="0"/>
              <a:t>Syntax -		chgrp &lt;</a:t>
            </a:r>
            <a:r>
              <a:rPr lang="en-US" sz="2000" b="1" dirty="0" err="1" smtClean="0"/>
              <a:t>newGroup</a:t>
            </a:r>
            <a:r>
              <a:rPr lang="en-US" sz="2000" b="1" dirty="0" smtClean="0"/>
              <a:t>&gt; &lt;filename&gt;</a:t>
            </a:r>
          </a:p>
          <a:p>
            <a:endParaRPr lang="en-US" sz="2000" b="1" dirty="0"/>
          </a:p>
          <a:p>
            <a:pPr marL="342900" indent="-342900" algn="just">
              <a:buFont typeface="Wingdings" panose="05000000000000000000" pitchFamily="2" charset="2"/>
              <a:buChar char="q"/>
            </a:pPr>
            <a:r>
              <a:rPr lang="en-US" sz="2400" b="1" dirty="0"/>
              <a:t>How to create a new group in </a:t>
            </a:r>
            <a:r>
              <a:rPr lang="en-US" sz="2400" b="1" dirty="0" smtClean="0"/>
              <a:t>Linux?</a:t>
            </a:r>
          </a:p>
          <a:p>
            <a:pPr algn="just"/>
            <a:r>
              <a:rPr lang="en-US" sz="2000" dirty="0"/>
              <a:t>The </a:t>
            </a:r>
            <a:r>
              <a:rPr lang="en-US" sz="2000" dirty="0" err="1"/>
              <a:t>groupadd</a:t>
            </a:r>
            <a:r>
              <a:rPr lang="en-US" sz="2000" dirty="0"/>
              <a:t> command can be used in Linux to add user groups to the system. </a:t>
            </a:r>
            <a:endParaRPr lang="en-US" sz="2000" dirty="0" smtClean="0"/>
          </a:p>
          <a:p>
            <a:pPr algn="just"/>
            <a:r>
              <a:rPr lang="en-US" sz="2000" b="1" dirty="0" smtClean="0"/>
              <a:t>Syntax -</a:t>
            </a:r>
            <a:r>
              <a:rPr lang="en-US" sz="2000" dirty="0" smtClean="0"/>
              <a:t> 		</a:t>
            </a:r>
            <a:r>
              <a:rPr lang="en-US" sz="2000" b="1" dirty="0" err="1" smtClean="0"/>
              <a:t>groupadd</a:t>
            </a:r>
            <a:r>
              <a:rPr lang="en-US" sz="2000" b="1" dirty="0" smtClean="0"/>
              <a:t> </a:t>
            </a:r>
            <a:r>
              <a:rPr lang="en-US" sz="2000" b="1" dirty="0"/>
              <a:t>&lt;</a:t>
            </a:r>
            <a:r>
              <a:rPr lang="en-US" sz="2000" b="1" dirty="0" err="1"/>
              <a:t>groupname</a:t>
            </a:r>
            <a:r>
              <a:rPr lang="en-US" sz="2000" b="1" dirty="0" smtClean="0"/>
              <a:t>&gt;</a:t>
            </a:r>
            <a:endParaRPr lang="en-US" sz="2000" dirty="0" smtClean="0"/>
          </a:p>
          <a:p>
            <a:pPr algn="just"/>
            <a:r>
              <a:rPr lang="en-US" sz="2000" b="1" dirty="0" smtClean="0"/>
              <a:t>Example - 	</a:t>
            </a:r>
            <a:r>
              <a:rPr lang="en-US" sz="2000" b="1" dirty="0" err="1" smtClean="0"/>
              <a:t>groupadd</a:t>
            </a:r>
            <a:r>
              <a:rPr lang="en-US" sz="2000" b="1" dirty="0" smtClean="0"/>
              <a:t> </a:t>
            </a:r>
            <a:r>
              <a:rPr lang="en-US" sz="2000" b="1" dirty="0" err="1" smtClean="0"/>
              <a:t>ggi</a:t>
            </a:r>
            <a:endParaRPr lang="en-US" sz="2000" b="1" dirty="0" smtClean="0"/>
          </a:p>
          <a:p>
            <a:pPr algn="just"/>
            <a:endParaRPr lang="en-US" sz="2000" b="1" dirty="0" smtClean="0"/>
          </a:p>
          <a:p>
            <a:pPr algn="just"/>
            <a:r>
              <a:rPr lang="en-US" sz="2000" b="1" dirty="0" smtClean="0"/>
              <a:t>Note:</a:t>
            </a:r>
            <a:r>
              <a:rPr lang="en-US" sz="2000" dirty="0" smtClean="0"/>
              <a:t> </a:t>
            </a:r>
            <a:r>
              <a:rPr lang="en-US" sz="2000" b="1" dirty="0" smtClean="0">
                <a:solidFill>
                  <a:srgbClr val="FF0000"/>
                </a:solidFill>
              </a:rPr>
              <a:t>If </a:t>
            </a:r>
            <a:r>
              <a:rPr lang="en-US" sz="2000" b="1" dirty="0">
                <a:solidFill>
                  <a:srgbClr val="FF0000"/>
                </a:solidFill>
              </a:rPr>
              <a:t>no command-line options are used, the group is created with the next available Group ID number (GID) above 499. To specify a GID, use the </a:t>
            </a:r>
            <a:r>
              <a:rPr lang="en-US" sz="2000" b="1" dirty="0" err="1">
                <a:solidFill>
                  <a:srgbClr val="7030A0"/>
                </a:solidFill>
              </a:rPr>
              <a:t>groupadd</a:t>
            </a:r>
            <a:r>
              <a:rPr lang="en-US" sz="2000" b="1" dirty="0">
                <a:solidFill>
                  <a:srgbClr val="7030A0"/>
                </a:solidFill>
              </a:rPr>
              <a:t> -g &lt;</a:t>
            </a:r>
            <a:r>
              <a:rPr lang="en-US" sz="2000" b="1" dirty="0" err="1">
                <a:solidFill>
                  <a:srgbClr val="7030A0"/>
                </a:solidFill>
              </a:rPr>
              <a:t>gid</a:t>
            </a:r>
            <a:r>
              <a:rPr lang="en-US" sz="2000" b="1" dirty="0">
                <a:solidFill>
                  <a:srgbClr val="7030A0"/>
                </a:solidFill>
              </a:rPr>
              <a:t>&gt; &lt;group-name&gt;</a:t>
            </a:r>
            <a:r>
              <a:rPr lang="en-US" sz="2000" b="1" dirty="0">
                <a:solidFill>
                  <a:srgbClr val="FF0000"/>
                </a:solidFill>
              </a:rPr>
              <a:t> command</a:t>
            </a:r>
            <a:r>
              <a:rPr lang="en-US" sz="2000" b="1" dirty="0" smtClean="0">
                <a:solidFill>
                  <a:srgbClr val="FF0000"/>
                </a:solidFill>
              </a:rPr>
              <a:t>.</a:t>
            </a:r>
          </a:p>
          <a:p>
            <a:pPr algn="just"/>
            <a:endParaRPr lang="en-US" sz="2000" b="1" dirty="0">
              <a:solidFill>
                <a:srgbClr val="FF0000"/>
              </a:solidFill>
            </a:endParaRPr>
          </a:p>
          <a:p>
            <a:pPr marL="342900" indent="-342900" algn="just">
              <a:buFont typeface="Wingdings" panose="05000000000000000000" pitchFamily="2" charset="2"/>
              <a:buChar char="q"/>
            </a:pPr>
            <a:r>
              <a:rPr lang="en-US" sz="2400" b="1" dirty="0" smtClean="0"/>
              <a:t>How to </a:t>
            </a:r>
            <a:r>
              <a:rPr lang="en-US" sz="2400" b="1" dirty="0"/>
              <a:t>add existing Linux users to a group?</a:t>
            </a:r>
          </a:p>
          <a:p>
            <a:pPr algn="just"/>
            <a:r>
              <a:rPr lang="en-US" sz="2400" dirty="0" smtClean="0"/>
              <a:t>Use </a:t>
            </a:r>
            <a:r>
              <a:rPr lang="en-US" sz="2400" dirty="0"/>
              <a:t>the </a:t>
            </a:r>
            <a:r>
              <a:rPr lang="en-US" sz="2400" b="1" dirty="0" err="1">
                <a:solidFill>
                  <a:srgbClr val="7030A0"/>
                </a:solidFill>
              </a:rPr>
              <a:t>usermod</a:t>
            </a:r>
            <a:r>
              <a:rPr lang="en-US" sz="2400" b="1" dirty="0">
                <a:solidFill>
                  <a:srgbClr val="7030A0"/>
                </a:solidFill>
              </a:rPr>
              <a:t> -</a:t>
            </a:r>
            <a:r>
              <a:rPr lang="en-US" sz="2400" b="1" dirty="0" err="1">
                <a:solidFill>
                  <a:srgbClr val="7030A0"/>
                </a:solidFill>
              </a:rPr>
              <a:t>aG</a:t>
            </a:r>
            <a:r>
              <a:rPr lang="en-US" sz="2400" b="1" dirty="0">
                <a:solidFill>
                  <a:srgbClr val="7030A0"/>
                </a:solidFill>
              </a:rPr>
              <a:t> &lt;groups&gt; &lt;username&gt;</a:t>
            </a:r>
            <a:r>
              <a:rPr lang="en-US" sz="2400" dirty="0"/>
              <a:t> command</a:t>
            </a:r>
            <a:r>
              <a:rPr lang="en-US" sz="2400" dirty="0" smtClean="0"/>
              <a:t>.</a:t>
            </a:r>
          </a:p>
          <a:p>
            <a:pPr algn="just"/>
            <a:r>
              <a:rPr lang="en-US" sz="2000" b="1" dirty="0"/>
              <a:t>Example - </a:t>
            </a:r>
            <a:r>
              <a:rPr lang="en-US" sz="2400" b="1" dirty="0"/>
              <a:t>	</a:t>
            </a:r>
            <a:r>
              <a:rPr lang="en-US" sz="2000" b="1" dirty="0" err="1"/>
              <a:t>usermod</a:t>
            </a:r>
            <a:r>
              <a:rPr lang="en-US" sz="2000" b="1" dirty="0"/>
              <a:t> -</a:t>
            </a:r>
            <a:r>
              <a:rPr lang="en-US" sz="2000" b="1" dirty="0" err="1"/>
              <a:t>aG</a:t>
            </a:r>
            <a:r>
              <a:rPr lang="en-US" sz="2000" b="1" dirty="0"/>
              <a:t> </a:t>
            </a:r>
            <a:r>
              <a:rPr lang="en-US" sz="2000" b="1" dirty="0" err="1" smtClean="0"/>
              <a:t>ggi</a:t>
            </a:r>
            <a:r>
              <a:rPr lang="en-US" sz="2000" b="1" dirty="0" smtClean="0"/>
              <a:t> test</a:t>
            </a:r>
            <a:endParaRPr lang="en-US" sz="2000" b="1" dirty="0"/>
          </a:p>
        </p:txBody>
      </p:sp>
    </p:spTree>
    <p:extLst>
      <p:ext uri="{BB962C8B-B14F-4D97-AF65-F5344CB8AC3E}">
        <p14:creationId xmlns:p14="http://schemas.microsoft.com/office/powerpoint/2010/main" val="22921482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112</a:t>
            </a:fld>
            <a:endParaRPr lang="en-US" dirty="0"/>
          </a:p>
        </p:txBody>
      </p:sp>
      <p:sp>
        <p:nvSpPr>
          <p:cNvPr id="4" name="Rectangle 3"/>
          <p:cNvSpPr/>
          <p:nvPr/>
        </p:nvSpPr>
        <p:spPr>
          <a:xfrm>
            <a:off x="242170" y="182278"/>
            <a:ext cx="11720186" cy="4001095"/>
          </a:xfrm>
          <a:prstGeom prst="rect">
            <a:avLst/>
          </a:prstGeom>
        </p:spPr>
        <p:txBody>
          <a:bodyPr wrap="square">
            <a:spAutoFit/>
          </a:bodyPr>
          <a:lstStyle/>
          <a:p>
            <a:r>
              <a:rPr lang="en-US" sz="2800" b="1" dirty="0" smtClean="0"/>
              <a:t>Change Ownership -</a:t>
            </a:r>
            <a:endParaRPr lang="en-US" sz="2800" b="1" dirty="0"/>
          </a:p>
          <a:p>
            <a:pPr marL="342900" indent="-342900">
              <a:buFont typeface="Wingdings" panose="05000000000000000000" pitchFamily="2" charset="2"/>
              <a:buChar char="§"/>
            </a:pPr>
            <a:r>
              <a:rPr lang="en-US" sz="2000" dirty="0"/>
              <a:t>Command </a:t>
            </a:r>
            <a:r>
              <a:rPr lang="en-US" sz="2000" dirty="0" err="1"/>
              <a:t>chown</a:t>
            </a:r>
            <a:r>
              <a:rPr lang="en-US" sz="2000" dirty="0"/>
              <a:t> is used to change the owner of the file.</a:t>
            </a:r>
          </a:p>
          <a:p>
            <a:endParaRPr lang="en-US" dirty="0"/>
          </a:p>
          <a:p>
            <a:r>
              <a:rPr lang="en-US" sz="2000" b="1" dirty="0" smtClean="0"/>
              <a:t>Syntax -</a:t>
            </a:r>
            <a:r>
              <a:rPr lang="en-US" sz="2000" dirty="0" smtClean="0"/>
              <a:t>		</a:t>
            </a:r>
            <a:r>
              <a:rPr lang="en-US" sz="2000" b="1" dirty="0" err="1" smtClean="0"/>
              <a:t>chown</a:t>
            </a:r>
            <a:r>
              <a:rPr lang="en-US" sz="2000" b="1" dirty="0" smtClean="0"/>
              <a:t> </a:t>
            </a:r>
            <a:r>
              <a:rPr lang="en-US" sz="2000" b="1" dirty="0"/>
              <a:t>&lt;</a:t>
            </a:r>
            <a:r>
              <a:rPr lang="en-US" sz="2000" b="1" dirty="0" err="1"/>
              <a:t>newOwner</a:t>
            </a:r>
            <a:r>
              <a:rPr lang="en-US" sz="2000" b="1" dirty="0"/>
              <a:t>&gt; &lt;</a:t>
            </a:r>
            <a:r>
              <a:rPr lang="en-US" sz="2000" b="1" dirty="0" err="1"/>
              <a:t>fileName</a:t>
            </a:r>
            <a:r>
              <a:rPr lang="en-US" sz="2000" b="1" dirty="0"/>
              <a:t>&gt;  </a:t>
            </a:r>
          </a:p>
          <a:p>
            <a:r>
              <a:rPr lang="en-US" sz="2000" b="1" dirty="0" smtClean="0"/>
              <a:t>Example -	</a:t>
            </a:r>
            <a:r>
              <a:rPr lang="en-US" sz="2000" b="1" dirty="0" err="1" smtClean="0"/>
              <a:t>chown</a:t>
            </a:r>
            <a:r>
              <a:rPr lang="en-US" sz="2000" b="1" dirty="0" smtClean="0"/>
              <a:t> </a:t>
            </a:r>
            <a:r>
              <a:rPr lang="en-US" sz="2000" b="1" dirty="0" err="1"/>
              <a:t>jtp</a:t>
            </a:r>
            <a:r>
              <a:rPr lang="en-US" sz="2000" b="1" dirty="0"/>
              <a:t> </a:t>
            </a:r>
            <a:r>
              <a:rPr lang="en-US" sz="2000" b="1" dirty="0" smtClean="0"/>
              <a:t>list</a:t>
            </a:r>
          </a:p>
          <a:p>
            <a:endParaRPr lang="en-US" sz="2000" b="1" dirty="0" smtClean="0"/>
          </a:p>
          <a:p>
            <a:pPr marL="342900" indent="-342900">
              <a:buFont typeface="Wingdings" panose="05000000000000000000" pitchFamily="2" charset="2"/>
              <a:buChar char="§"/>
            </a:pPr>
            <a:r>
              <a:rPr lang="en-US" sz="2000" dirty="0"/>
              <a:t>Command </a:t>
            </a:r>
            <a:r>
              <a:rPr lang="en-US" sz="2000" dirty="0" err="1"/>
              <a:t>chown</a:t>
            </a:r>
            <a:r>
              <a:rPr lang="en-US" sz="2000" dirty="0"/>
              <a:t> can also be used to change both user owner and group.</a:t>
            </a:r>
          </a:p>
          <a:p>
            <a:r>
              <a:rPr lang="en-US" sz="2000" b="1" dirty="0" smtClean="0"/>
              <a:t>Syntax -	</a:t>
            </a:r>
            <a:r>
              <a:rPr lang="en-US" sz="2000" dirty="0" smtClean="0"/>
              <a:t>	</a:t>
            </a:r>
            <a:r>
              <a:rPr lang="en-US" sz="2000" b="1" dirty="0" err="1" smtClean="0"/>
              <a:t>chown</a:t>
            </a:r>
            <a:r>
              <a:rPr lang="en-US" sz="2000" b="1" dirty="0"/>
              <a:t> &lt;</a:t>
            </a:r>
            <a:r>
              <a:rPr lang="en-US" sz="2000" b="1" dirty="0" err="1"/>
              <a:t>newOwner:newGroup</a:t>
            </a:r>
            <a:r>
              <a:rPr lang="en-US" sz="2000" b="1" dirty="0"/>
              <a:t>&gt; &lt;</a:t>
            </a:r>
            <a:r>
              <a:rPr lang="en-US" sz="2000" b="1" dirty="0" err="1"/>
              <a:t>fileName</a:t>
            </a:r>
            <a:r>
              <a:rPr lang="en-US" sz="2000" b="1" dirty="0"/>
              <a:t>&gt;  </a:t>
            </a:r>
          </a:p>
          <a:p>
            <a:r>
              <a:rPr lang="en-US" sz="2000" b="1" dirty="0" smtClean="0"/>
              <a:t>Example -</a:t>
            </a:r>
            <a:r>
              <a:rPr lang="en-US" sz="2000" dirty="0"/>
              <a:t>	</a:t>
            </a:r>
            <a:r>
              <a:rPr lang="en-US" sz="2000" b="1" dirty="0" err="1" smtClean="0"/>
              <a:t>chown</a:t>
            </a:r>
            <a:r>
              <a:rPr lang="en-US" sz="2000" b="1" dirty="0"/>
              <a:t> </a:t>
            </a:r>
            <a:r>
              <a:rPr lang="en-US" sz="2000" b="1" dirty="0" err="1"/>
              <a:t>jtp:php</a:t>
            </a:r>
            <a:r>
              <a:rPr lang="en-US" sz="2000" b="1" dirty="0"/>
              <a:t> msg.txt  </a:t>
            </a:r>
          </a:p>
          <a:p>
            <a:endParaRPr lang="en-US" sz="2000" b="1" dirty="0" smtClean="0"/>
          </a:p>
          <a:p>
            <a:r>
              <a:rPr lang="en-US" sz="2400" b="1" dirty="0"/>
              <a:t>List of Special </a:t>
            </a:r>
            <a:r>
              <a:rPr lang="en-US" sz="2400" b="1" dirty="0" smtClean="0"/>
              <a:t>Files –</a:t>
            </a:r>
          </a:p>
          <a:p>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3590978345"/>
              </p:ext>
            </p:extLst>
          </p:nvPr>
        </p:nvGraphicFramePr>
        <p:xfrm>
          <a:off x="3421742" y="3489729"/>
          <a:ext cx="5038545" cy="3231746"/>
        </p:xfrm>
        <a:graphic>
          <a:graphicData uri="http://schemas.openxmlformats.org/drawingml/2006/table">
            <a:tbl>
              <a:tblPr>
                <a:tableStyleId>{D7AC3CCA-C797-4891-BE02-D94E43425B78}</a:tableStyleId>
              </a:tblPr>
              <a:tblGrid>
                <a:gridCol w="2547159"/>
                <a:gridCol w="2491386"/>
              </a:tblGrid>
              <a:tr h="362619">
                <a:tc>
                  <a:txBody>
                    <a:bodyPr/>
                    <a:lstStyle/>
                    <a:p>
                      <a:pPr algn="ctr" fontAlgn="t"/>
                      <a:r>
                        <a:rPr lang="en-US" sz="1800" b="1" dirty="0">
                          <a:effectLst/>
                        </a:rPr>
                        <a:t>First </a:t>
                      </a:r>
                      <a:r>
                        <a:rPr lang="en-US" sz="1800" b="1" dirty="0" smtClean="0">
                          <a:effectLst/>
                        </a:rPr>
                        <a:t>Character</a:t>
                      </a:r>
                      <a:endParaRPr lang="en-US" sz="1800" b="1" dirty="0">
                        <a:solidFill>
                          <a:srgbClr val="000000"/>
                        </a:solidFill>
                        <a:effectLst/>
                        <a:latin typeface="times new roman" panose="02020603050405020304" pitchFamily="18" charset="0"/>
                      </a:endParaRPr>
                    </a:p>
                  </a:txBody>
                  <a:tcPr marL="87493" marR="87493" marT="87493" marB="87493" anchor="ctr"/>
                </a:tc>
                <a:tc>
                  <a:txBody>
                    <a:bodyPr/>
                    <a:lstStyle/>
                    <a:p>
                      <a:pPr algn="ctr" fontAlgn="t"/>
                      <a:r>
                        <a:rPr lang="en-US" sz="1800" b="1" dirty="0">
                          <a:effectLst/>
                        </a:rPr>
                        <a:t>File </a:t>
                      </a:r>
                      <a:r>
                        <a:rPr lang="en-US" sz="1800" b="1" dirty="0" smtClean="0">
                          <a:effectLst/>
                        </a:rPr>
                        <a:t>Type</a:t>
                      </a:r>
                      <a:endParaRPr lang="en-US" sz="1800" b="1" dirty="0">
                        <a:solidFill>
                          <a:srgbClr val="000000"/>
                        </a:solidFill>
                        <a:effectLst/>
                        <a:latin typeface="times new roman" panose="02020603050405020304" pitchFamily="18" charset="0"/>
                      </a:endParaRPr>
                    </a:p>
                  </a:txBody>
                  <a:tcPr marL="87493" marR="87493" marT="87493" marB="87493" anchor="ctr"/>
                </a:tc>
              </a:tr>
              <a:tr h="308155">
                <a:tc>
                  <a:txBody>
                    <a:bodyPr/>
                    <a:lstStyle/>
                    <a:p>
                      <a:pPr algn="ctr" fontAlgn="t"/>
                      <a:r>
                        <a:rPr lang="en-US" sz="1800" dirty="0" smtClean="0">
                          <a:effectLst/>
                        </a:rPr>
                        <a:t>-</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dirty="0">
                          <a:effectLst/>
                        </a:rPr>
                        <a:t>Normal </a:t>
                      </a:r>
                      <a:r>
                        <a:rPr lang="en-US" sz="1800" dirty="0" smtClean="0">
                          <a:effectLst/>
                        </a:rPr>
                        <a:t>file</a:t>
                      </a:r>
                      <a:endParaRPr lang="en-US" sz="1800" dirty="0">
                        <a:solidFill>
                          <a:srgbClr val="000000"/>
                        </a:solidFill>
                        <a:effectLst/>
                        <a:latin typeface="verdana" panose="020B0604030504040204" pitchFamily="34" charset="0"/>
                      </a:endParaRPr>
                    </a:p>
                  </a:txBody>
                  <a:tcPr marL="58329" marR="58329" marT="58329" marB="58329" anchor="ctr"/>
                </a:tc>
              </a:tr>
              <a:tr h="308155">
                <a:tc>
                  <a:txBody>
                    <a:bodyPr/>
                    <a:lstStyle/>
                    <a:p>
                      <a:pPr algn="ctr" fontAlgn="t"/>
                      <a:r>
                        <a:rPr lang="en-US" sz="1800" dirty="0" smtClean="0">
                          <a:effectLst/>
                        </a:rPr>
                        <a:t>d</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a:effectLst/>
                        </a:rPr>
                        <a:t>Directory</a:t>
                      </a:r>
                      <a:endParaRPr lang="en-US" sz="1800">
                        <a:solidFill>
                          <a:srgbClr val="000000"/>
                        </a:solidFill>
                        <a:effectLst/>
                        <a:latin typeface="verdana" panose="020B0604030504040204" pitchFamily="34" charset="0"/>
                      </a:endParaRPr>
                    </a:p>
                  </a:txBody>
                  <a:tcPr marL="58329" marR="58329" marT="58329" marB="58329" anchor="ctr"/>
                </a:tc>
              </a:tr>
              <a:tr h="308155">
                <a:tc>
                  <a:txBody>
                    <a:bodyPr/>
                    <a:lstStyle/>
                    <a:p>
                      <a:pPr algn="ctr" fontAlgn="t"/>
                      <a:r>
                        <a:rPr lang="en-US" sz="1800" dirty="0" smtClean="0">
                          <a:effectLst/>
                        </a:rPr>
                        <a:t>l</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dirty="0">
                          <a:effectLst/>
                        </a:rPr>
                        <a:t>Symbolic </a:t>
                      </a:r>
                      <a:r>
                        <a:rPr lang="en-US" sz="1800" dirty="0" smtClean="0">
                          <a:effectLst/>
                        </a:rPr>
                        <a:t>link</a:t>
                      </a:r>
                      <a:endParaRPr lang="en-US" sz="1800" dirty="0">
                        <a:solidFill>
                          <a:srgbClr val="000000"/>
                        </a:solidFill>
                        <a:effectLst/>
                        <a:latin typeface="verdana" panose="020B0604030504040204" pitchFamily="34" charset="0"/>
                      </a:endParaRPr>
                    </a:p>
                  </a:txBody>
                  <a:tcPr marL="58329" marR="58329" marT="58329" marB="58329" anchor="ctr"/>
                </a:tc>
              </a:tr>
              <a:tr h="308155">
                <a:tc>
                  <a:txBody>
                    <a:bodyPr/>
                    <a:lstStyle/>
                    <a:p>
                      <a:pPr algn="ctr" fontAlgn="t"/>
                      <a:r>
                        <a:rPr lang="en-US" sz="1800" dirty="0" smtClean="0">
                          <a:effectLst/>
                        </a:rPr>
                        <a:t>p</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dirty="0">
                          <a:effectLst/>
                        </a:rPr>
                        <a:t>Named </a:t>
                      </a:r>
                      <a:r>
                        <a:rPr lang="en-US" sz="1800" dirty="0" smtClean="0">
                          <a:effectLst/>
                        </a:rPr>
                        <a:t>pipe</a:t>
                      </a:r>
                      <a:endParaRPr lang="en-US" sz="1800" dirty="0">
                        <a:solidFill>
                          <a:srgbClr val="000000"/>
                        </a:solidFill>
                        <a:effectLst/>
                        <a:latin typeface="verdana" panose="020B0604030504040204" pitchFamily="34" charset="0"/>
                      </a:endParaRPr>
                    </a:p>
                  </a:txBody>
                  <a:tcPr marL="58329" marR="58329" marT="58329" marB="58329" anchor="ctr"/>
                </a:tc>
              </a:tr>
              <a:tr h="308155">
                <a:tc>
                  <a:txBody>
                    <a:bodyPr/>
                    <a:lstStyle/>
                    <a:p>
                      <a:pPr algn="ctr" fontAlgn="t"/>
                      <a:r>
                        <a:rPr lang="en-US" sz="1800" dirty="0" smtClean="0">
                          <a:effectLst/>
                        </a:rPr>
                        <a:t>b</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dirty="0">
                          <a:effectLst/>
                        </a:rPr>
                        <a:t>Blocked </a:t>
                      </a:r>
                      <a:r>
                        <a:rPr lang="en-US" sz="1800" dirty="0" smtClean="0">
                          <a:effectLst/>
                        </a:rPr>
                        <a:t>device</a:t>
                      </a:r>
                      <a:endParaRPr lang="en-US" sz="1800" dirty="0">
                        <a:solidFill>
                          <a:srgbClr val="000000"/>
                        </a:solidFill>
                        <a:effectLst/>
                        <a:latin typeface="verdana" panose="020B0604030504040204" pitchFamily="34" charset="0"/>
                      </a:endParaRPr>
                    </a:p>
                  </a:txBody>
                  <a:tcPr marL="58329" marR="58329" marT="58329" marB="58329" anchor="ctr"/>
                </a:tc>
              </a:tr>
              <a:tr h="308155">
                <a:tc>
                  <a:txBody>
                    <a:bodyPr/>
                    <a:lstStyle/>
                    <a:p>
                      <a:pPr algn="ctr" fontAlgn="t"/>
                      <a:r>
                        <a:rPr lang="en-US" sz="1800" dirty="0" smtClean="0">
                          <a:effectLst/>
                        </a:rPr>
                        <a:t>c</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dirty="0">
                          <a:effectLst/>
                        </a:rPr>
                        <a:t>Character </a:t>
                      </a:r>
                      <a:r>
                        <a:rPr lang="en-US" sz="1800" dirty="0" smtClean="0">
                          <a:effectLst/>
                        </a:rPr>
                        <a:t>device</a:t>
                      </a:r>
                      <a:endParaRPr lang="en-US" sz="1800" dirty="0">
                        <a:solidFill>
                          <a:srgbClr val="000000"/>
                        </a:solidFill>
                        <a:effectLst/>
                        <a:latin typeface="verdana" panose="020B0604030504040204" pitchFamily="34" charset="0"/>
                      </a:endParaRPr>
                    </a:p>
                  </a:txBody>
                  <a:tcPr marL="58329" marR="58329" marT="58329" marB="58329" anchor="ctr"/>
                </a:tc>
              </a:tr>
              <a:tr h="436572">
                <a:tc>
                  <a:txBody>
                    <a:bodyPr/>
                    <a:lstStyle/>
                    <a:p>
                      <a:pPr algn="ctr" fontAlgn="t"/>
                      <a:r>
                        <a:rPr lang="en-US" sz="1800" dirty="0" smtClean="0">
                          <a:effectLst/>
                        </a:rPr>
                        <a:t>s</a:t>
                      </a:r>
                      <a:endParaRPr lang="en-US" sz="1800" dirty="0">
                        <a:solidFill>
                          <a:srgbClr val="000000"/>
                        </a:solidFill>
                        <a:effectLst/>
                        <a:latin typeface="verdana" panose="020B0604030504040204" pitchFamily="34" charset="0"/>
                      </a:endParaRPr>
                    </a:p>
                  </a:txBody>
                  <a:tcPr marL="58329" marR="58329" marT="58329" marB="58329" anchor="ctr"/>
                </a:tc>
                <a:tc>
                  <a:txBody>
                    <a:bodyPr/>
                    <a:lstStyle/>
                    <a:p>
                      <a:pPr algn="ctr" fontAlgn="t"/>
                      <a:r>
                        <a:rPr lang="en-US" sz="1800" dirty="0" smtClean="0">
                          <a:effectLst/>
                        </a:rPr>
                        <a:t>Socket</a:t>
                      </a:r>
                      <a:endParaRPr lang="en-US" sz="1800" dirty="0">
                        <a:solidFill>
                          <a:srgbClr val="000000"/>
                        </a:solidFill>
                        <a:effectLst/>
                        <a:latin typeface="verdana" panose="020B0604030504040204" pitchFamily="34" charset="0"/>
                      </a:endParaRPr>
                    </a:p>
                  </a:txBody>
                  <a:tcPr marL="58329" marR="58329" marT="58329" marB="58329" anchor="ctr"/>
                </a:tc>
              </a:tr>
            </a:tbl>
          </a:graphicData>
        </a:graphic>
      </p:graphicFrame>
    </p:spTree>
    <p:extLst>
      <p:ext uri="{BB962C8B-B14F-4D97-AF65-F5344CB8AC3E}">
        <p14:creationId xmlns:p14="http://schemas.microsoft.com/office/powerpoint/2010/main" val="352213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12</a:t>
            </a:fld>
            <a:endParaRPr lang="en-US" dirty="0"/>
          </a:p>
        </p:txBody>
      </p:sp>
      <p:sp>
        <p:nvSpPr>
          <p:cNvPr id="3" name="Content Placeholder 2"/>
          <p:cNvSpPr>
            <a:spLocks noGrp="1"/>
          </p:cNvSpPr>
          <p:nvPr>
            <p:ph idx="1"/>
          </p:nvPr>
        </p:nvSpPr>
        <p:spPr>
          <a:xfrm>
            <a:off x="526093" y="1352810"/>
            <a:ext cx="11298477" cy="5003539"/>
          </a:xfrm>
        </p:spPr>
        <p:txBody>
          <a:bodyPr>
            <a:normAutofit/>
          </a:bodyPr>
          <a:lstStyle/>
          <a:p>
            <a:pPr fontAlgn="base"/>
            <a:r>
              <a:rPr lang="en-US" b="1" dirty="0" smtClean="0"/>
              <a:t>Services </a:t>
            </a:r>
            <a:r>
              <a:rPr lang="en-US" b="1" dirty="0"/>
              <a:t>Provided by System Calls </a:t>
            </a:r>
            <a:r>
              <a:rPr lang="en-US" b="1" dirty="0" smtClean="0"/>
              <a:t>-</a:t>
            </a:r>
            <a:endParaRPr lang="en-US" dirty="0"/>
          </a:p>
          <a:p>
            <a:pPr marL="971550" lvl="1" indent="-514350" fontAlgn="base">
              <a:buFont typeface="+mj-lt"/>
              <a:buAutoNum type="arabicPeriod"/>
            </a:pPr>
            <a:r>
              <a:rPr lang="en-US" sz="2800" dirty="0"/>
              <a:t>Process creation and management</a:t>
            </a:r>
          </a:p>
          <a:p>
            <a:pPr marL="971550" lvl="1" indent="-514350" fontAlgn="base">
              <a:buFont typeface="+mj-lt"/>
              <a:buAutoNum type="arabicPeriod"/>
            </a:pPr>
            <a:r>
              <a:rPr lang="en-US" sz="2800" dirty="0"/>
              <a:t>Main memory management</a:t>
            </a:r>
          </a:p>
          <a:p>
            <a:pPr marL="971550" lvl="1" indent="-514350" fontAlgn="base">
              <a:buFont typeface="+mj-lt"/>
              <a:buAutoNum type="arabicPeriod"/>
            </a:pPr>
            <a:r>
              <a:rPr lang="en-US" sz="2800" dirty="0"/>
              <a:t>File Access, Directory and File system management</a:t>
            </a:r>
          </a:p>
          <a:p>
            <a:pPr marL="971550" lvl="1" indent="-514350" fontAlgn="base">
              <a:buFont typeface="+mj-lt"/>
              <a:buAutoNum type="arabicPeriod"/>
            </a:pPr>
            <a:r>
              <a:rPr lang="en-US" sz="2800" dirty="0"/>
              <a:t>Device handling(I/O)</a:t>
            </a:r>
          </a:p>
          <a:p>
            <a:pPr marL="971550" lvl="1" indent="-514350" fontAlgn="base">
              <a:buFont typeface="+mj-lt"/>
              <a:buAutoNum type="arabicPeriod"/>
            </a:pPr>
            <a:r>
              <a:rPr lang="en-US" sz="2800" dirty="0"/>
              <a:t>Protection</a:t>
            </a:r>
          </a:p>
          <a:p>
            <a:pPr marL="971550" lvl="1" indent="-514350" fontAlgn="base">
              <a:buFont typeface="+mj-lt"/>
              <a:buAutoNum type="arabicPeriod"/>
            </a:pPr>
            <a:r>
              <a:rPr lang="en-US" sz="2800" dirty="0" smtClean="0"/>
              <a:t>Networking</a:t>
            </a:r>
          </a:p>
          <a:p>
            <a:pPr marL="457200" lvl="1" indent="0" fontAlgn="base">
              <a:buNone/>
            </a:pPr>
            <a:r>
              <a:rPr lang="en-US" sz="2800" dirty="0" smtClean="0"/>
              <a:t>etc</a:t>
            </a:r>
            <a:r>
              <a:rPr lang="en-US" sz="2800" dirty="0"/>
              <a:t>.</a:t>
            </a:r>
          </a:p>
          <a:p>
            <a:pPr marL="0" indent="0" algn="just">
              <a:buNone/>
            </a:pPr>
            <a:endParaRPr lang="en-US" sz="3200" dirty="0"/>
          </a:p>
        </p:txBody>
      </p:sp>
    </p:spTree>
    <p:extLst>
      <p:ext uri="{BB962C8B-B14F-4D97-AF65-F5344CB8AC3E}">
        <p14:creationId xmlns:p14="http://schemas.microsoft.com/office/powerpoint/2010/main" val="1322520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13</a:t>
            </a:fld>
            <a:endParaRPr lang="en-US" dirty="0"/>
          </a:p>
        </p:txBody>
      </p:sp>
      <p:sp>
        <p:nvSpPr>
          <p:cNvPr id="3" name="Content Placeholder 2"/>
          <p:cNvSpPr>
            <a:spLocks noGrp="1"/>
          </p:cNvSpPr>
          <p:nvPr>
            <p:ph idx="1"/>
          </p:nvPr>
        </p:nvSpPr>
        <p:spPr>
          <a:xfrm>
            <a:off x="838200" y="1127342"/>
            <a:ext cx="10515600" cy="5361140"/>
          </a:xfrm>
        </p:spPr>
        <p:txBody>
          <a:bodyPr>
            <a:normAutofit fontScale="92500" lnSpcReduction="10000"/>
          </a:bodyPr>
          <a:lstStyle/>
          <a:p>
            <a:pPr algn="just"/>
            <a:r>
              <a:rPr lang="en-US" b="1" dirty="0"/>
              <a:t>Services Provided by System Calls  </a:t>
            </a:r>
            <a:r>
              <a:rPr lang="en-US" b="1" dirty="0" smtClean="0"/>
              <a:t>-</a:t>
            </a:r>
            <a:endParaRPr lang="en-US" b="1" dirty="0"/>
          </a:p>
          <a:p>
            <a:pPr marL="914400" lvl="1" indent="-457200" algn="just">
              <a:buFont typeface="+mj-lt"/>
              <a:buAutoNum type="arabicPeriod"/>
            </a:pPr>
            <a:r>
              <a:rPr lang="en-US" dirty="0"/>
              <a:t>Process creation and management</a:t>
            </a:r>
          </a:p>
          <a:p>
            <a:pPr marL="914400" lvl="1" indent="-457200" algn="just">
              <a:buFont typeface="+mj-lt"/>
              <a:buAutoNum type="arabicPeriod"/>
            </a:pPr>
            <a:r>
              <a:rPr lang="en-US" dirty="0"/>
              <a:t>Main memory management</a:t>
            </a:r>
          </a:p>
          <a:p>
            <a:pPr marL="914400" lvl="1" indent="-457200" algn="just">
              <a:buFont typeface="+mj-lt"/>
              <a:buAutoNum type="arabicPeriod"/>
            </a:pPr>
            <a:r>
              <a:rPr lang="en-US" dirty="0"/>
              <a:t>File Access, Directory and File system management</a:t>
            </a:r>
          </a:p>
          <a:p>
            <a:pPr marL="914400" lvl="1" indent="-457200" algn="just">
              <a:buFont typeface="+mj-lt"/>
              <a:buAutoNum type="arabicPeriod"/>
            </a:pPr>
            <a:r>
              <a:rPr lang="en-US" dirty="0"/>
              <a:t>Device handling(I/O)</a:t>
            </a:r>
          </a:p>
          <a:p>
            <a:pPr marL="914400" lvl="1" indent="-457200" algn="just">
              <a:buFont typeface="+mj-lt"/>
              <a:buAutoNum type="arabicPeriod"/>
            </a:pPr>
            <a:r>
              <a:rPr lang="en-US" dirty="0"/>
              <a:t>Protection</a:t>
            </a:r>
          </a:p>
          <a:p>
            <a:pPr marL="914400" lvl="1" indent="-457200" algn="just">
              <a:buFont typeface="+mj-lt"/>
              <a:buAutoNum type="arabicPeriod"/>
            </a:pPr>
            <a:r>
              <a:rPr lang="en-US" dirty="0" smtClean="0"/>
              <a:t>Networking etc.</a:t>
            </a:r>
          </a:p>
          <a:p>
            <a:pPr marL="914400" lvl="1" indent="-457200" algn="just">
              <a:buFont typeface="+mj-lt"/>
              <a:buAutoNum type="arabicPeriod"/>
            </a:pPr>
            <a:endParaRPr lang="en-US" dirty="0" smtClean="0"/>
          </a:p>
          <a:p>
            <a:pPr algn="just"/>
            <a:r>
              <a:rPr lang="en-US" b="1" dirty="0"/>
              <a:t>Types of System Calls</a:t>
            </a:r>
            <a:r>
              <a:rPr lang="en-US" dirty="0"/>
              <a:t> </a:t>
            </a:r>
            <a:r>
              <a:rPr lang="en-US" dirty="0" smtClean="0"/>
              <a:t>- </a:t>
            </a:r>
            <a:r>
              <a:rPr lang="en-US" dirty="0"/>
              <a:t>There are 5 different categories of system </a:t>
            </a:r>
            <a:r>
              <a:rPr lang="en-US" dirty="0" smtClean="0"/>
              <a:t>calls, such as -</a:t>
            </a:r>
            <a:endParaRPr lang="en-US" dirty="0"/>
          </a:p>
          <a:p>
            <a:pPr marL="971550" lvl="1" indent="-514350" algn="just">
              <a:buFont typeface="+mj-lt"/>
              <a:buAutoNum type="arabicPeriod"/>
            </a:pPr>
            <a:r>
              <a:rPr lang="en-US" sz="2600" b="1" dirty="0"/>
              <a:t>Process </a:t>
            </a:r>
            <a:r>
              <a:rPr lang="en-US" sz="2600" b="1" dirty="0" smtClean="0"/>
              <a:t>control -</a:t>
            </a:r>
            <a:r>
              <a:rPr lang="en-US" sz="2600" dirty="0" smtClean="0"/>
              <a:t> </a:t>
            </a:r>
            <a:r>
              <a:rPr lang="en-US" sz="2600" dirty="0"/>
              <a:t>end, abort, create, terminate, allocate and free memory.</a:t>
            </a:r>
            <a:endParaRPr lang="en-US" sz="2600" b="1" dirty="0"/>
          </a:p>
          <a:p>
            <a:pPr marL="971550" lvl="1" indent="-514350" algn="just">
              <a:buFont typeface="+mj-lt"/>
              <a:buAutoNum type="arabicPeriod"/>
            </a:pPr>
            <a:r>
              <a:rPr lang="en-US" sz="2600" b="1" dirty="0"/>
              <a:t>File </a:t>
            </a:r>
            <a:r>
              <a:rPr lang="en-US" sz="2600" b="1" dirty="0" smtClean="0"/>
              <a:t>management -</a:t>
            </a:r>
            <a:r>
              <a:rPr lang="en-US" sz="2600" dirty="0" smtClean="0"/>
              <a:t> </a:t>
            </a:r>
            <a:r>
              <a:rPr lang="en-US" sz="2600" dirty="0"/>
              <a:t>create, open, close, delete, read file etc.</a:t>
            </a:r>
          </a:p>
          <a:p>
            <a:pPr marL="971550" lvl="1" indent="-514350" algn="just">
              <a:buFont typeface="+mj-lt"/>
              <a:buAutoNum type="arabicPeriod"/>
            </a:pPr>
            <a:r>
              <a:rPr lang="en-US" sz="2600" dirty="0"/>
              <a:t>Device management</a:t>
            </a:r>
          </a:p>
          <a:p>
            <a:pPr marL="971550" lvl="1" indent="-514350" algn="just">
              <a:buFont typeface="+mj-lt"/>
              <a:buAutoNum type="arabicPeriod"/>
            </a:pPr>
            <a:r>
              <a:rPr lang="en-US" sz="2600" dirty="0"/>
              <a:t>Information maintenance</a:t>
            </a:r>
          </a:p>
          <a:p>
            <a:pPr marL="971550" lvl="1" indent="-514350" algn="just">
              <a:buFont typeface="+mj-lt"/>
              <a:buAutoNum type="arabicPeriod"/>
            </a:pPr>
            <a:r>
              <a:rPr lang="en-US" sz="2600" dirty="0"/>
              <a:t>Communication</a:t>
            </a:r>
          </a:p>
        </p:txBody>
      </p:sp>
    </p:spTree>
    <p:extLst>
      <p:ext uri="{BB962C8B-B14F-4D97-AF65-F5344CB8AC3E}">
        <p14:creationId xmlns:p14="http://schemas.microsoft.com/office/powerpoint/2010/main" val="4280321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14</a:t>
            </a:fld>
            <a:endParaRPr lang="en-US" dirty="0"/>
          </a:p>
        </p:txBody>
      </p:sp>
      <p:sp>
        <p:nvSpPr>
          <p:cNvPr id="3" name="Content Placeholder 2"/>
          <p:cNvSpPr>
            <a:spLocks noGrp="1"/>
          </p:cNvSpPr>
          <p:nvPr>
            <p:ph idx="1"/>
          </p:nvPr>
        </p:nvSpPr>
        <p:spPr>
          <a:xfrm>
            <a:off x="526093" y="1352810"/>
            <a:ext cx="11298477" cy="5003539"/>
          </a:xfrm>
        </p:spPr>
        <p:txBody>
          <a:bodyPr>
            <a:normAutofit/>
          </a:bodyPr>
          <a:lstStyle/>
          <a:p>
            <a:pPr fontAlgn="base"/>
            <a:r>
              <a:rPr lang="en-US" b="1" dirty="0" smtClean="0"/>
              <a:t>Types </a:t>
            </a:r>
            <a:r>
              <a:rPr lang="en-US" b="1" dirty="0"/>
              <a:t>of System Calls :</a:t>
            </a:r>
            <a:r>
              <a:rPr lang="en-US" dirty="0"/>
              <a:t> There are 5 different categories of system calls </a:t>
            </a:r>
            <a:r>
              <a:rPr lang="en-US" dirty="0" smtClean="0"/>
              <a:t>–</a:t>
            </a:r>
          </a:p>
          <a:p>
            <a:pPr marL="0" indent="0" fontAlgn="base">
              <a:buNone/>
            </a:pPr>
            <a:endParaRPr lang="en-US" dirty="0"/>
          </a:p>
          <a:p>
            <a:pPr marL="971550" lvl="1" indent="-514350" fontAlgn="base">
              <a:buFont typeface="+mj-lt"/>
              <a:buAutoNum type="arabicPeriod"/>
            </a:pPr>
            <a:r>
              <a:rPr lang="en-US" sz="2800" b="1" dirty="0"/>
              <a:t>Process </a:t>
            </a:r>
            <a:r>
              <a:rPr lang="en-US" sz="2800" b="1" dirty="0" smtClean="0"/>
              <a:t>control -</a:t>
            </a:r>
            <a:r>
              <a:rPr lang="en-US" sz="2800" dirty="0"/>
              <a:t> </a:t>
            </a:r>
            <a:r>
              <a:rPr lang="en-US" sz="2800" dirty="0" smtClean="0"/>
              <a:t>end</a:t>
            </a:r>
            <a:r>
              <a:rPr lang="en-US" sz="2800" dirty="0"/>
              <a:t>, abort, create, terminate, allocate and free memory.</a:t>
            </a:r>
          </a:p>
          <a:p>
            <a:pPr marL="971550" lvl="1" indent="-514350" fontAlgn="base">
              <a:buFont typeface="+mj-lt"/>
              <a:buAutoNum type="arabicPeriod"/>
            </a:pPr>
            <a:r>
              <a:rPr lang="en-US" sz="2800" b="1" dirty="0" smtClean="0"/>
              <a:t>File management - </a:t>
            </a:r>
            <a:r>
              <a:rPr lang="en-US" sz="2800" dirty="0" smtClean="0"/>
              <a:t>create</a:t>
            </a:r>
            <a:r>
              <a:rPr lang="en-US" sz="2800" dirty="0"/>
              <a:t>, open, close, delete, read file etc.</a:t>
            </a:r>
          </a:p>
          <a:p>
            <a:pPr marL="971550" lvl="1" indent="-514350" fontAlgn="base">
              <a:buFont typeface="+mj-lt"/>
              <a:buAutoNum type="arabicPeriod"/>
            </a:pPr>
            <a:r>
              <a:rPr lang="en-US" sz="2800" dirty="0"/>
              <a:t>Device management</a:t>
            </a:r>
          </a:p>
          <a:p>
            <a:pPr marL="971550" lvl="1" indent="-514350" fontAlgn="base">
              <a:buFont typeface="+mj-lt"/>
              <a:buAutoNum type="arabicPeriod"/>
            </a:pPr>
            <a:r>
              <a:rPr lang="en-US" sz="2800" dirty="0"/>
              <a:t>Information maintenance</a:t>
            </a:r>
          </a:p>
          <a:p>
            <a:pPr marL="971550" lvl="1" indent="-514350" fontAlgn="base">
              <a:buFont typeface="+mj-lt"/>
              <a:buAutoNum type="arabicPeriod"/>
            </a:pPr>
            <a:r>
              <a:rPr lang="en-US" sz="2800" dirty="0"/>
              <a:t>Communication</a:t>
            </a:r>
          </a:p>
          <a:p>
            <a:pPr marL="0" indent="0" algn="just">
              <a:buNone/>
            </a:pPr>
            <a:endParaRPr lang="en-US" dirty="0"/>
          </a:p>
        </p:txBody>
      </p:sp>
    </p:spTree>
    <p:extLst>
      <p:ext uri="{BB962C8B-B14F-4D97-AF65-F5344CB8AC3E}">
        <p14:creationId xmlns:p14="http://schemas.microsoft.com/office/powerpoint/2010/main" val="3759131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15</a:t>
            </a:fld>
            <a:endParaRPr lang="en-US" dirty="0"/>
          </a:p>
        </p:txBody>
      </p:sp>
      <p:sp>
        <p:nvSpPr>
          <p:cNvPr id="3" name="Content Placeholder 2"/>
          <p:cNvSpPr>
            <a:spLocks noGrp="1"/>
          </p:cNvSpPr>
          <p:nvPr>
            <p:ph idx="1"/>
          </p:nvPr>
        </p:nvSpPr>
        <p:spPr>
          <a:xfrm>
            <a:off x="838200" y="1337110"/>
            <a:ext cx="10515600" cy="4537597"/>
          </a:xfrm>
        </p:spPr>
        <p:txBody>
          <a:bodyPr>
            <a:noAutofit/>
          </a:bodyPr>
          <a:lstStyle/>
          <a:p>
            <a:r>
              <a:rPr lang="en-US" b="1" dirty="0" smtClean="0"/>
              <a:t>What is Shell?</a:t>
            </a:r>
            <a:endParaRPr lang="en-US" dirty="0" smtClean="0"/>
          </a:p>
          <a:p>
            <a:pPr marL="0" indent="0" algn="just">
              <a:buNone/>
            </a:pPr>
            <a:r>
              <a:rPr lang="en-US" dirty="0"/>
              <a:t>A shell is software that provides an interface for an operating system's users to provide access to the kernel's services.</a:t>
            </a:r>
          </a:p>
          <a:p>
            <a:pPr marL="0" indent="0" algn="just">
              <a:buNone/>
            </a:pPr>
            <a:r>
              <a:rPr lang="en-US" dirty="0" smtClean="0"/>
              <a:t>On </a:t>
            </a:r>
            <a:r>
              <a:rPr lang="en-US" dirty="0"/>
              <a:t>Unix-based or Linux-based operating systems, a shell can be invoked through the shell command in the command line interface (CLI), allowing users to direct operations through computer commands, text or script</a:t>
            </a:r>
            <a:r>
              <a:rPr lang="en-US" dirty="0" smtClean="0"/>
              <a:t>.</a:t>
            </a:r>
            <a:endParaRPr lang="en-US" dirty="0"/>
          </a:p>
          <a:p>
            <a:pPr marL="0" indent="0" algn="just">
              <a:buNone/>
            </a:pPr>
            <a:r>
              <a:rPr lang="en-US" dirty="0"/>
              <a:t>Shells also exist for programming languages, providing them with autonomy from the operating system and allowing cross-platform compatibility.</a:t>
            </a:r>
          </a:p>
          <a:p>
            <a:pPr marL="0" indent="0">
              <a:buNone/>
            </a:pPr>
            <a:endParaRPr lang="en-US" dirty="0" smtClean="0"/>
          </a:p>
        </p:txBody>
      </p:sp>
    </p:spTree>
    <p:extLst>
      <p:ext uri="{BB962C8B-B14F-4D97-AF65-F5344CB8AC3E}">
        <p14:creationId xmlns:p14="http://schemas.microsoft.com/office/powerpoint/2010/main" val="606515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16</a:t>
            </a:fld>
            <a:endParaRPr lang="en-US" dirty="0"/>
          </a:p>
        </p:txBody>
      </p:sp>
      <p:sp>
        <p:nvSpPr>
          <p:cNvPr id="3" name="Content Placeholder 2"/>
          <p:cNvSpPr>
            <a:spLocks noGrp="1"/>
          </p:cNvSpPr>
          <p:nvPr>
            <p:ph idx="1"/>
          </p:nvPr>
        </p:nvSpPr>
        <p:spPr>
          <a:xfrm>
            <a:off x="725466" y="745750"/>
            <a:ext cx="10515600" cy="5610600"/>
          </a:xfrm>
        </p:spPr>
        <p:txBody>
          <a:bodyPr>
            <a:noAutofit/>
          </a:bodyPr>
          <a:lstStyle/>
          <a:p>
            <a:pPr marL="0" indent="0" algn="just">
              <a:buNone/>
            </a:pPr>
            <a:r>
              <a:rPr lang="en-US" b="1" i="1" dirty="0"/>
              <a:t>The Bourne </a:t>
            </a:r>
            <a:r>
              <a:rPr lang="en-US" b="1" i="1" dirty="0" smtClean="0"/>
              <a:t>Shell</a:t>
            </a:r>
            <a:r>
              <a:rPr lang="en-US" dirty="0"/>
              <a:t> </a:t>
            </a:r>
            <a:r>
              <a:rPr lang="en-US" dirty="0" smtClean="0"/>
              <a:t>– </a:t>
            </a:r>
            <a:r>
              <a:rPr lang="en-US" sz="2400" dirty="0"/>
              <a:t>The Bourne shell (sh</a:t>
            </a:r>
            <a:r>
              <a:rPr lang="en-US" sz="2400" dirty="0" smtClean="0"/>
              <a:t>)-</a:t>
            </a:r>
          </a:p>
          <a:p>
            <a:pPr lvl="1" algn="just">
              <a:buFont typeface="Wingdings" panose="05000000000000000000" pitchFamily="2" charset="2"/>
              <a:buChar char="q"/>
            </a:pPr>
            <a:r>
              <a:rPr lang="en-US" dirty="0"/>
              <a:t> </a:t>
            </a:r>
            <a:r>
              <a:rPr lang="en-US" dirty="0" smtClean="0"/>
              <a:t>is written </a:t>
            </a:r>
            <a:r>
              <a:rPr lang="en-US" dirty="0"/>
              <a:t>by </a:t>
            </a:r>
            <a:r>
              <a:rPr lang="en-US" b="1" dirty="0"/>
              <a:t>Steve Bourne</a:t>
            </a:r>
            <a:r>
              <a:rPr lang="en-US" dirty="0"/>
              <a:t> at </a:t>
            </a:r>
            <a:r>
              <a:rPr lang="en-US" b="1" dirty="0"/>
              <a:t>AT&amp;T Bell Labs</a:t>
            </a:r>
            <a:r>
              <a:rPr lang="en-US" dirty="0"/>
              <a:t>, is the original UNIX shell. </a:t>
            </a:r>
            <a:endParaRPr lang="en-US" dirty="0" smtClean="0"/>
          </a:p>
          <a:p>
            <a:pPr lvl="1" algn="just">
              <a:buFont typeface="Wingdings" panose="05000000000000000000" pitchFamily="2" charset="2"/>
              <a:buChar char="q"/>
            </a:pPr>
            <a:r>
              <a:rPr lang="en-US" dirty="0" smtClean="0"/>
              <a:t> It </a:t>
            </a:r>
            <a:r>
              <a:rPr lang="en-US" dirty="0"/>
              <a:t>is the preferred shell for shell programming because of its compactness and speed. </a:t>
            </a:r>
            <a:endParaRPr lang="en-US" dirty="0" smtClean="0"/>
          </a:p>
          <a:p>
            <a:pPr lvl="1" algn="just">
              <a:buFont typeface="Wingdings" panose="05000000000000000000" pitchFamily="2" charset="2"/>
              <a:buChar char="q"/>
            </a:pPr>
            <a:r>
              <a:rPr lang="en-US" dirty="0" smtClean="0"/>
              <a:t> A </a:t>
            </a:r>
            <a:r>
              <a:rPr lang="en-US" dirty="0"/>
              <a:t>Bourne shell drawback is that it lacks features for interactive use, such as the ability to recall previous commands (history). The Bourne shell also lacks built-in arithmetic and logical expression </a:t>
            </a:r>
            <a:r>
              <a:rPr lang="en-US" dirty="0" smtClean="0"/>
              <a:t>handling.</a:t>
            </a:r>
          </a:p>
          <a:p>
            <a:pPr lvl="1" algn="just">
              <a:buFont typeface="Wingdings" panose="05000000000000000000" pitchFamily="2" charset="2"/>
              <a:buChar char="q"/>
            </a:pPr>
            <a:r>
              <a:rPr lang="en-US" dirty="0" smtClean="0"/>
              <a:t> The </a:t>
            </a:r>
            <a:r>
              <a:rPr lang="en-US" dirty="0"/>
              <a:t>Bourne shell is the Solaris OS default shell. It is the standard shell for Solaris system administration scripts.</a:t>
            </a:r>
            <a:r>
              <a:rPr lang="en-US" sz="2000" dirty="0"/>
              <a:t> </a:t>
            </a:r>
            <a:endParaRPr lang="en-US" sz="2000" dirty="0" smtClean="0"/>
          </a:p>
          <a:p>
            <a:pPr marL="0" indent="0" algn="just">
              <a:buNone/>
            </a:pPr>
            <a:endParaRPr lang="en-US" sz="1050" dirty="0" smtClean="0"/>
          </a:p>
          <a:p>
            <a:pPr marL="0" indent="0" algn="just">
              <a:buNone/>
            </a:pPr>
            <a:r>
              <a:rPr lang="en-US" sz="2400" dirty="0" smtClean="0"/>
              <a:t>For </a:t>
            </a:r>
            <a:r>
              <a:rPr lang="en-US" sz="2400" dirty="0"/>
              <a:t>the Bourne shell </a:t>
            </a:r>
            <a:r>
              <a:rPr lang="en-US" sz="2400" dirty="0" smtClean="0"/>
              <a:t>the -</a:t>
            </a:r>
            <a:endParaRPr lang="en-US" sz="2400" dirty="0"/>
          </a:p>
          <a:p>
            <a:pPr marL="971550" lvl="1" indent="-514350" algn="just">
              <a:buFont typeface="+mj-lt"/>
              <a:buAutoNum type="arabicPeriod"/>
            </a:pPr>
            <a:r>
              <a:rPr lang="en-US" dirty="0"/>
              <a:t>Command full-path name is </a:t>
            </a:r>
            <a:r>
              <a:rPr lang="en-US" b="1" dirty="0"/>
              <a:t>/bin/sh</a:t>
            </a:r>
            <a:r>
              <a:rPr lang="en-US" dirty="0"/>
              <a:t> and </a:t>
            </a:r>
            <a:r>
              <a:rPr lang="en-US" b="1" dirty="0"/>
              <a:t>/sbin/sh</a:t>
            </a:r>
            <a:r>
              <a:rPr lang="en-US" dirty="0"/>
              <a:t>.</a:t>
            </a:r>
          </a:p>
          <a:p>
            <a:pPr marL="971550" lvl="1" indent="-514350" algn="just">
              <a:buFont typeface="+mj-lt"/>
              <a:buAutoNum type="arabicPeriod"/>
            </a:pPr>
            <a:r>
              <a:rPr lang="en-US" dirty="0"/>
              <a:t>Non-root user default prompt is </a:t>
            </a:r>
            <a:r>
              <a:rPr lang="en-US" b="1" dirty="0"/>
              <a:t>$</a:t>
            </a:r>
            <a:r>
              <a:rPr lang="en-US" dirty="0"/>
              <a:t>.</a:t>
            </a:r>
          </a:p>
          <a:p>
            <a:pPr marL="971550" lvl="1" indent="-514350" algn="just">
              <a:buFont typeface="+mj-lt"/>
              <a:buAutoNum type="arabicPeriod"/>
            </a:pPr>
            <a:r>
              <a:rPr lang="en-US" dirty="0"/>
              <a:t>Root user default prompt is </a:t>
            </a:r>
            <a:r>
              <a:rPr lang="en-US" b="1" dirty="0" smtClean="0"/>
              <a:t>#</a:t>
            </a:r>
            <a:r>
              <a:rPr lang="en-US" dirty="0" smtClean="0"/>
              <a:t>.</a:t>
            </a:r>
            <a:endParaRPr lang="en-US" dirty="0"/>
          </a:p>
        </p:txBody>
      </p:sp>
    </p:spTree>
    <p:extLst>
      <p:ext uri="{BB962C8B-B14F-4D97-AF65-F5344CB8AC3E}">
        <p14:creationId xmlns:p14="http://schemas.microsoft.com/office/powerpoint/2010/main" val="2177676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17</a:t>
            </a:fld>
            <a:endParaRPr lang="en-US" dirty="0"/>
          </a:p>
        </p:txBody>
      </p:sp>
      <p:sp>
        <p:nvSpPr>
          <p:cNvPr id="3" name="Content Placeholder 2"/>
          <p:cNvSpPr>
            <a:spLocks noGrp="1"/>
          </p:cNvSpPr>
          <p:nvPr>
            <p:ph idx="1"/>
          </p:nvPr>
        </p:nvSpPr>
        <p:spPr>
          <a:xfrm>
            <a:off x="838200" y="683120"/>
            <a:ext cx="10515600" cy="5209767"/>
          </a:xfrm>
        </p:spPr>
        <p:txBody>
          <a:bodyPr>
            <a:noAutofit/>
          </a:bodyPr>
          <a:lstStyle/>
          <a:p>
            <a:pPr marL="0" indent="0" algn="just">
              <a:buNone/>
            </a:pPr>
            <a:r>
              <a:rPr lang="en-US" b="1" i="1" dirty="0"/>
              <a:t>The </a:t>
            </a:r>
            <a:r>
              <a:rPr lang="en-US" b="1" i="1" dirty="0" smtClean="0"/>
              <a:t>C Shell</a:t>
            </a:r>
            <a:r>
              <a:rPr lang="en-US" dirty="0"/>
              <a:t> </a:t>
            </a:r>
            <a:r>
              <a:rPr lang="en-US" dirty="0" smtClean="0"/>
              <a:t>– </a:t>
            </a:r>
            <a:r>
              <a:rPr lang="en-US" sz="2400" dirty="0"/>
              <a:t>The C shell (csh</a:t>
            </a:r>
            <a:r>
              <a:rPr lang="en-US" sz="2400" dirty="0" smtClean="0"/>
              <a:t>) -</a:t>
            </a:r>
            <a:endParaRPr lang="en-US" sz="2400" dirty="0"/>
          </a:p>
          <a:p>
            <a:pPr lvl="1" algn="just">
              <a:buFont typeface="Wingdings" panose="05000000000000000000" pitchFamily="2" charset="2"/>
              <a:buChar char="q"/>
            </a:pPr>
            <a:r>
              <a:rPr lang="en-US" dirty="0" smtClean="0"/>
              <a:t> Is </a:t>
            </a:r>
            <a:r>
              <a:rPr lang="en-US" dirty="0"/>
              <a:t>a UNIX enhancement written by </a:t>
            </a:r>
            <a:r>
              <a:rPr lang="en-US" b="1" dirty="0"/>
              <a:t>Bill Joy</a:t>
            </a:r>
            <a:r>
              <a:rPr lang="en-US" dirty="0"/>
              <a:t> at the </a:t>
            </a:r>
            <a:r>
              <a:rPr lang="en-US" b="1" dirty="0"/>
              <a:t>University of California</a:t>
            </a:r>
            <a:r>
              <a:rPr lang="en-US" dirty="0"/>
              <a:t> at </a:t>
            </a:r>
            <a:r>
              <a:rPr lang="en-US" dirty="0" smtClean="0"/>
              <a:t>Berkeley.</a:t>
            </a:r>
          </a:p>
          <a:p>
            <a:pPr lvl="1" algn="just">
              <a:buFont typeface="Wingdings" panose="05000000000000000000" pitchFamily="2" charset="2"/>
              <a:buChar char="q"/>
            </a:pPr>
            <a:endParaRPr lang="en-US" dirty="0" smtClean="0"/>
          </a:p>
          <a:p>
            <a:pPr lvl="1" algn="just">
              <a:buFont typeface="Wingdings" panose="05000000000000000000" pitchFamily="2" charset="2"/>
              <a:buChar char="q"/>
            </a:pPr>
            <a:r>
              <a:rPr lang="en-US" dirty="0"/>
              <a:t> </a:t>
            </a:r>
            <a:r>
              <a:rPr lang="en-US" dirty="0" smtClean="0"/>
              <a:t>Incorporated </a:t>
            </a:r>
            <a:r>
              <a:rPr lang="en-US" dirty="0"/>
              <a:t>features for interactive use, such as aliases and command </a:t>
            </a:r>
            <a:r>
              <a:rPr lang="en-US" dirty="0" smtClean="0"/>
              <a:t>history.</a:t>
            </a:r>
          </a:p>
          <a:p>
            <a:pPr lvl="1" algn="just">
              <a:buFont typeface="Wingdings" panose="05000000000000000000" pitchFamily="2" charset="2"/>
              <a:buChar char="q"/>
            </a:pPr>
            <a:endParaRPr lang="en-US" dirty="0" smtClean="0"/>
          </a:p>
          <a:p>
            <a:pPr lvl="1" algn="just">
              <a:buFont typeface="Wingdings" panose="05000000000000000000" pitchFamily="2" charset="2"/>
              <a:buChar char="q"/>
            </a:pPr>
            <a:r>
              <a:rPr lang="en-US" dirty="0"/>
              <a:t> </a:t>
            </a:r>
            <a:r>
              <a:rPr lang="en-US" dirty="0" smtClean="0"/>
              <a:t>Includes </a:t>
            </a:r>
            <a:r>
              <a:rPr lang="en-US" dirty="0"/>
              <a:t>convenient programming features, such as built-in arithmetic and a C-like expression syntax.</a:t>
            </a:r>
          </a:p>
          <a:p>
            <a:pPr marL="0" indent="0" algn="just">
              <a:buNone/>
            </a:pPr>
            <a:endParaRPr lang="en-US" sz="2400" dirty="0" smtClean="0"/>
          </a:p>
          <a:p>
            <a:pPr marL="0" indent="0" algn="just">
              <a:buNone/>
            </a:pPr>
            <a:r>
              <a:rPr lang="en-US" sz="2400" dirty="0" smtClean="0"/>
              <a:t>For </a:t>
            </a:r>
            <a:r>
              <a:rPr lang="en-US" sz="2400" dirty="0"/>
              <a:t>the C shell the</a:t>
            </a:r>
            <a:r>
              <a:rPr lang="en-US" sz="2400" dirty="0" smtClean="0"/>
              <a:t>:</a:t>
            </a:r>
            <a:endParaRPr lang="en-US" sz="2400" dirty="0"/>
          </a:p>
          <a:p>
            <a:pPr lvl="1" algn="just"/>
            <a:r>
              <a:rPr lang="en-US" dirty="0"/>
              <a:t>Command full-path name is </a:t>
            </a:r>
            <a:r>
              <a:rPr lang="en-US" b="1" dirty="0"/>
              <a:t>/bin/csh</a:t>
            </a:r>
            <a:r>
              <a:rPr lang="en-US" dirty="0"/>
              <a:t>.</a:t>
            </a:r>
          </a:p>
          <a:p>
            <a:pPr lvl="1" algn="just"/>
            <a:r>
              <a:rPr lang="en-US" dirty="0" smtClean="0"/>
              <a:t>Non-root </a:t>
            </a:r>
            <a:r>
              <a:rPr lang="en-US" dirty="0"/>
              <a:t>user default prompt is hostname </a:t>
            </a:r>
            <a:r>
              <a:rPr lang="en-US" b="1" dirty="0"/>
              <a:t>%</a:t>
            </a:r>
            <a:r>
              <a:rPr lang="en-US" dirty="0"/>
              <a:t>.</a:t>
            </a:r>
          </a:p>
          <a:p>
            <a:pPr lvl="1" algn="just"/>
            <a:r>
              <a:rPr lang="en-US" dirty="0"/>
              <a:t>Root user default prompt is hostname </a:t>
            </a:r>
            <a:r>
              <a:rPr lang="en-US" b="1" dirty="0"/>
              <a:t>#</a:t>
            </a:r>
            <a:r>
              <a:rPr lang="en-US" dirty="0"/>
              <a:t>.</a:t>
            </a:r>
          </a:p>
        </p:txBody>
      </p:sp>
    </p:spTree>
    <p:extLst>
      <p:ext uri="{BB962C8B-B14F-4D97-AF65-F5344CB8AC3E}">
        <p14:creationId xmlns:p14="http://schemas.microsoft.com/office/powerpoint/2010/main" val="12214822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18</a:t>
            </a:fld>
            <a:endParaRPr lang="en-US" dirty="0"/>
          </a:p>
        </p:txBody>
      </p:sp>
      <p:sp>
        <p:nvSpPr>
          <p:cNvPr id="3" name="Content Placeholder 2"/>
          <p:cNvSpPr>
            <a:spLocks noGrp="1"/>
          </p:cNvSpPr>
          <p:nvPr>
            <p:ph idx="1"/>
          </p:nvPr>
        </p:nvSpPr>
        <p:spPr>
          <a:xfrm>
            <a:off x="838200" y="647659"/>
            <a:ext cx="10515600" cy="5527672"/>
          </a:xfrm>
        </p:spPr>
        <p:txBody>
          <a:bodyPr>
            <a:noAutofit/>
          </a:bodyPr>
          <a:lstStyle/>
          <a:p>
            <a:r>
              <a:rPr lang="en-US" b="1" i="1" dirty="0"/>
              <a:t>The </a:t>
            </a:r>
            <a:r>
              <a:rPr lang="en-US" b="1" i="1" dirty="0" smtClean="0"/>
              <a:t>Korn Shell</a:t>
            </a:r>
            <a:r>
              <a:rPr lang="en-US" dirty="0"/>
              <a:t> </a:t>
            </a:r>
            <a:r>
              <a:rPr lang="en-US" dirty="0" smtClean="0"/>
              <a:t>– </a:t>
            </a:r>
            <a:r>
              <a:rPr lang="en-US" sz="2400" dirty="0"/>
              <a:t>The Korn shell (ksh</a:t>
            </a:r>
            <a:r>
              <a:rPr lang="en-US" sz="2400" dirty="0" smtClean="0"/>
              <a:t>) -</a:t>
            </a:r>
            <a:endParaRPr lang="en-US" sz="2400" dirty="0"/>
          </a:p>
          <a:p>
            <a:pPr lvl="1" algn="just"/>
            <a:r>
              <a:rPr lang="en-US" dirty="0"/>
              <a:t>Was written by </a:t>
            </a:r>
            <a:r>
              <a:rPr lang="en-US" b="1" dirty="0"/>
              <a:t>David Korn</a:t>
            </a:r>
            <a:r>
              <a:rPr lang="en-US" dirty="0"/>
              <a:t> at </a:t>
            </a:r>
            <a:r>
              <a:rPr lang="en-US" b="1" dirty="0"/>
              <a:t>AT&amp;T Bell Labs</a:t>
            </a:r>
          </a:p>
          <a:p>
            <a:pPr lvl="1" algn="just"/>
            <a:r>
              <a:rPr lang="en-US" dirty="0"/>
              <a:t>Is a superset of the Bourne shell.</a:t>
            </a:r>
          </a:p>
          <a:p>
            <a:pPr lvl="1" algn="just"/>
            <a:r>
              <a:rPr lang="en-US" dirty="0"/>
              <a:t>Supports everything in the Bourne shell.</a:t>
            </a:r>
          </a:p>
          <a:p>
            <a:pPr lvl="1" algn="just"/>
            <a:r>
              <a:rPr lang="en-US" dirty="0"/>
              <a:t>Has interactive features comparable to those in the C shell.</a:t>
            </a:r>
          </a:p>
          <a:p>
            <a:pPr lvl="1" algn="just"/>
            <a:r>
              <a:rPr lang="en-US" dirty="0"/>
              <a:t>Includes convenient programming features like </a:t>
            </a:r>
            <a:r>
              <a:rPr lang="en-US" b="1" dirty="0"/>
              <a:t>built-in arithmetic</a:t>
            </a:r>
            <a:r>
              <a:rPr lang="en-US" dirty="0"/>
              <a:t> and </a:t>
            </a:r>
            <a:r>
              <a:rPr lang="en-US" b="1" dirty="0"/>
              <a:t>C-like arrays</a:t>
            </a:r>
            <a:r>
              <a:rPr lang="en-US" dirty="0"/>
              <a:t>, </a:t>
            </a:r>
            <a:r>
              <a:rPr lang="en-US" b="1" dirty="0"/>
              <a:t>functions</a:t>
            </a:r>
            <a:r>
              <a:rPr lang="en-US" dirty="0"/>
              <a:t>, and </a:t>
            </a:r>
            <a:r>
              <a:rPr lang="en-US" b="1" dirty="0"/>
              <a:t>string-manipulation facilities</a:t>
            </a:r>
            <a:r>
              <a:rPr lang="en-US" dirty="0"/>
              <a:t>.</a:t>
            </a:r>
          </a:p>
          <a:p>
            <a:pPr lvl="1" algn="just"/>
            <a:r>
              <a:rPr lang="en-US" dirty="0"/>
              <a:t>Is faster than the C shell.</a:t>
            </a:r>
          </a:p>
          <a:p>
            <a:pPr lvl="1" algn="just"/>
            <a:r>
              <a:rPr lang="en-US" dirty="0"/>
              <a:t>Runs scripts written for the Bourne shell</a:t>
            </a:r>
            <a:r>
              <a:rPr lang="en-US" dirty="0" smtClean="0"/>
              <a:t>.</a:t>
            </a:r>
          </a:p>
          <a:p>
            <a:pPr lvl="1" algn="just"/>
            <a:endParaRPr lang="en-US" dirty="0"/>
          </a:p>
          <a:p>
            <a:pPr marL="0" indent="0">
              <a:buNone/>
            </a:pPr>
            <a:r>
              <a:rPr lang="en-US" sz="2400" dirty="0"/>
              <a:t>For the Korn shell the:</a:t>
            </a:r>
          </a:p>
          <a:p>
            <a:pPr lvl="1"/>
            <a:r>
              <a:rPr lang="en-US" dirty="0"/>
              <a:t>Command full-path name is </a:t>
            </a:r>
            <a:r>
              <a:rPr lang="en-US" b="1" dirty="0"/>
              <a:t>/bin/ksh</a:t>
            </a:r>
            <a:r>
              <a:rPr lang="en-US" dirty="0"/>
              <a:t>.</a:t>
            </a:r>
          </a:p>
          <a:p>
            <a:pPr lvl="1"/>
            <a:r>
              <a:rPr lang="en-US" dirty="0"/>
              <a:t>Non-root user default prompt is </a:t>
            </a:r>
            <a:r>
              <a:rPr lang="en-US" b="1" dirty="0"/>
              <a:t>$</a:t>
            </a:r>
            <a:r>
              <a:rPr lang="en-US" dirty="0"/>
              <a:t>.</a:t>
            </a:r>
          </a:p>
          <a:p>
            <a:pPr lvl="1"/>
            <a:r>
              <a:rPr lang="en-US" dirty="0"/>
              <a:t>Root user default prompt is </a:t>
            </a:r>
            <a:r>
              <a:rPr lang="en-US" b="1" dirty="0"/>
              <a:t>#</a:t>
            </a:r>
            <a:r>
              <a:rPr lang="en-US" dirty="0"/>
              <a:t>.</a:t>
            </a:r>
          </a:p>
        </p:txBody>
      </p:sp>
    </p:spTree>
    <p:extLst>
      <p:ext uri="{BB962C8B-B14F-4D97-AF65-F5344CB8AC3E}">
        <p14:creationId xmlns:p14="http://schemas.microsoft.com/office/powerpoint/2010/main" val="34300951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19</a:t>
            </a:fld>
            <a:endParaRPr lang="en-US" dirty="0"/>
          </a:p>
        </p:txBody>
      </p:sp>
      <p:sp>
        <p:nvSpPr>
          <p:cNvPr id="3" name="Content Placeholder 2"/>
          <p:cNvSpPr>
            <a:spLocks noGrp="1"/>
          </p:cNvSpPr>
          <p:nvPr>
            <p:ph idx="1"/>
          </p:nvPr>
        </p:nvSpPr>
        <p:spPr>
          <a:xfrm>
            <a:off x="512524" y="447243"/>
            <a:ext cx="11199312" cy="5527672"/>
          </a:xfrm>
        </p:spPr>
        <p:txBody>
          <a:bodyPr>
            <a:noAutofit/>
          </a:bodyPr>
          <a:lstStyle/>
          <a:p>
            <a:r>
              <a:rPr lang="en-US" b="1" i="1" dirty="0" smtClean="0"/>
              <a:t>The GNU Bourne-Again (BASH) Shell</a:t>
            </a:r>
            <a:r>
              <a:rPr lang="en-US" dirty="0" smtClean="0"/>
              <a:t> – </a:t>
            </a:r>
            <a:r>
              <a:rPr lang="en-US" sz="2400" dirty="0"/>
              <a:t>The </a:t>
            </a:r>
            <a:r>
              <a:rPr lang="en-US" sz="2400" dirty="0" smtClean="0"/>
              <a:t>BASH </a:t>
            </a:r>
            <a:r>
              <a:rPr lang="en-US" sz="2400" dirty="0"/>
              <a:t>shell </a:t>
            </a:r>
            <a:r>
              <a:rPr lang="en-US" sz="2400" dirty="0" smtClean="0"/>
              <a:t>(bash) -</a:t>
            </a:r>
            <a:endParaRPr lang="en-US" sz="2400" dirty="0"/>
          </a:p>
          <a:p>
            <a:pPr lvl="1" algn="just"/>
            <a:r>
              <a:rPr lang="en-US" dirty="0"/>
              <a:t>Is compatible to the Bourne shell</a:t>
            </a:r>
            <a:r>
              <a:rPr lang="en-US" dirty="0" smtClean="0"/>
              <a:t>.</a:t>
            </a:r>
          </a:p>
          <a:p>
            <a:pPr lvl="1" algn="just"/>
            <a:endParaRPr lang="en-US" dirty="0"/>
          </a:p>
          <a:p>
            <a:pPr lvl="1" algn="just"/>
            <a:r>
              <a:rPr lang="en-US" dirty="0"/>
              <a:t>Incorporates useful features from the Korn and C shells.</a:t>
            </a:r>
          </a:p>
          <a:p>
            <a:pPr lvl="1" algn="just"/>
            <a:endParaRPr lang="en-US" dirty="0" smtClean="0"/>
          </a:p>
          <a:p>
            <a:pPr lvl="1" algn="just"/>
            <a:r>
              <a:rPr lang="en-US" dirty="0" smtClean="0"/>
              <a:t>Has </a:t>
            </a:r>
            <a:r>
              <a:rPr lang="en-US" dirty="0"/>
              <a:t>arrow keys that are automatically mapped for command recall and editing</a:t>
            </a:r>
            <a:r>
              <a:rPr lang="en-US" dirty="0" smtClean="0"/>
              <a:t>.</a:t>
            </a:r>
          </a:p>
          <a:p>
            <a:pPr lvl="1" algn="just"/>
            <a:endParaRPr lang="en-US" dirty="0"/>
          </a:p>
          <a:p>
            <a:pPr marL="0" indent="0">
              <a:buNone/>
            </a:pPr>
            <a:r>
              <a:rPr lang="en-US" sz="2400" dirty="0"/>
              <a:t>For the GNU Bourne-Again shell </a:t>
            </a:r>
            <a:r>
              <a:rPr lang="en-US" sz="2400" dirty="0" smtClean="0"/>
              <a:t>the -</a:t>
            </a:r>
            <a:endParaRPr lang="en-US" sz="2400" dirty="0"/>
          </a:p>
          <a:p>
            <a:pPr lvl="1" algn="just"/>
            <a:r>
              <a:rPr lang="en-US" dirty="0" smtClean="0"/>
              <a:t>Command </a:t>
            </a:r>
            <a:r>
              <a:rPr lang="en-US" dirty="0"/>
              <a:t>full-path name is </a:t>
            </a:r>
            <a:r>
              <a:rPr lang="en-US" b="1" dirty="0"/>
              <a:t>/bin/bash</a:t>
            </a:r>
            <a:r>
              <a:rPr lang="en-US" dirty="0"/>
              <a:t>.</a:t>
            </a:r>
          </a:p>
          <a:p>
            <a:pPr lvl="1" algn="just"/>
            <a:endParaRPr lang="en-US" dirty="0" smtClean="0"/>
          </a:p>
          <a:p>
            <a:pPr lvl="1" algn="just"/>
            <a:r>
              <a:rPr lang="en-US" dirty="0" smtClean="0"/>
              <a:t>Default </a:t>
            </a:r>
            <a:r>
              <a:rPr lang="en-US" dirty="0"/>
              <a:t>prompt for a non-root user is </a:t>
            </a:r>
            <a:r>
              <a:rPr lang="en-US" b="1" dirty="0"/>
              <a:t>bash-x.xx$</a:t>
            </a:r>
            <a:r>
              <a:rPr lang="en-US" dirty="0"/>
              <a:t>. </a:t>
            </a:r>
            <a:endParaRPr lang="en-US" dirty="0" smtClean="0"/>
          </a:p>
          <a:p>
            <a:pPr marL="457200" lvl="1" indent="0" algn="just">
              <a:buNone/>
            </a:pPr>
            <a:r>
              <a:rPr lang="en-US" dirty="0" smtClean="0"/>
              <a:t>   (</a:t>
            </a:r>
            <a:r>
              <a:rPr lang="en-US" dirty="0"/>
              <a:t>Where x.xx indicates the shell version number. For example, bash-3.50$)</a:t>
            </a:r>
          </a:p>
          <a:p>
            <a:pPr lvl="1" algn="just"/>
            <a:endParaRPr lang="en-US" dirty="0" smtClean="0"/>
          </a:p>
          <a:p>
            <a:pPr lvl="1" algn="just"/>
            <a:r>
              <a:rPr lang="en-US" dirty="0" smtClean="0"/>
              <a:t>Root </a:t>
            </a:r>
            <a:r>
              <a:rPr lang="en-US" dirty="0"/>
              <a:t>user default prompt is </a:t>
            </a:r>
            <a:r>
              <a:rPr lang="en-US" b="1" dirty="0"/>
              <a:t>bash-x.xx#</a:t>
            </a:r>
            <a:r>
              <a:rPr lang="en-US" dirty="0"/>
              <a:t>. </a:t>
            </a:r>
            <a:endParaRPr lang="en-US" dirty="0" smtClean="0"/>
          </a:p>
          <a:p>
            <a:pPr marL="457200" lvl="1" indent="0" algn="just">
              <a:buNone/>
            </a:pPr>
            <a:r>
              <a:rPr lang="en-US" dirty="0"/>
              <a:t> </a:t>
            </a:r>
            <a:r>
              <a:rPr lang="en-US" dirty="0" smtClean="0"/>
              <a:t>  (</a:t>
            </a:r>
            <a:r>
              <a:rPr lang="en-US" dirty="0"/>
              <a:t>Where x.xx indicates the shell version number. For example, bash-3.50</a:t>
            </a:r>
            <a:r>
              <a:rPr lang="en-US" dirty="0" smtClean="0"/>
              <a:t>$#).</a:t>
            </a:r>
            <a:endParaRPr lang="en-US" dirty="0"/>
          </a:p>
        </p:txBody>
      </p:sp>
    </p:spTree>
    <p:extLst>
      <p:ext uri="{BB962C8B-B14F-4D97-AF65-F5344CB8AC3E}">
        <p14:creationId xmlns:p14="http://schemas.microsoft.com/office/powerpoint/2010/main" val="1670877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77651"/>
            <a:ext cx="10515600" cy="561801"/>
          </a:xfrm>
        </p:spPr>
        <p:txBody>
          <a:bodyPr>
            <a:normAutofit fontScale="90000"/>
          </a:bodyPr>
          <a:lstStyle/>
          <a:p>
            <a:r>
              <a:rPr lang="en-US" dirty="0" smtClean="0"/>
              <a:t>Contents -</a:t>
            </a:r>
            <a:endParaRPr lang="en-US" dirty="0"/>
          </a:p>
        </p:txBody>
      </p:sp>
      <p:sp>
        <p:nvSpPr>
          <p:cNvPr id="5" name="Content Placeholder 4"/>
          <p:cNvSpPr>
            <a:spLocks noGrp="1"/>
          </p:cNvSpPr>
          <p:nvPr>
            <p:ph idx="1"/>
          </p:nvPr>
        </p:nvSpPr>
        <p:spPr>
          <a:xfrm>
            <a:off x="838200" y="1390389"/>
            <a:ext cx="10515600" cy="4772416"/>
          </a:xfrm>
        </p:spPr>
        <p:txBody>
          <a:bodyPr>
            <a:normAutofit/>
          </a:bodyPr>
          <a:lstStyle/>
          <a:p>
            <a:pPr lvl="1" algn="just"/>
            <a:r>
              <a:rPr lang="en-US" sz="2800" dirty="0" smtClean="0"/>
              <a:t>Unit – 1 - Introduction to Unix OS</a:t>
            </a:r>
          </a:p>
          <a:p>
            <a:pPr lvl="2" algn="just">
              <a:buFont typeface="Courier New" panose="02070309020205020404" pitchFamily="49" charset="0"/>
              <a:buChar char="o"/>
            </a:pPr>
            <a:r>
              <a:rPr lang="en-US" sz="2400" dirty="0" smtClean="0"/>
              <a:t>Definition of Operating System</a:t>
            </a:r>
          </a:p>
          <a:p>
            <a:pPr lvl="2" algn="just">
              <a:buFont typeface="Courier New" panose="02070309020205020404" pitchFamily="49" charset="0"/>
              <a:buChar char="o"/>
            </a:pPr>
            <a:r>
              <a:rPr lang="en-US" sz="2400" dirty="0" smtClean="0"/>
              <a:t>Unix Operating System</a:t>
            </a:r>
          </a:p>
          <a:p>
            <a:pPr lvl="2" algn="just">
              <a:buFont typeface="Courier New" panose="02070309020205020404" pitchFamily="49" charset="0"/>
              <a:buChar char="o"/>
            </a:pPr>
            <a:r>
              <a:rPr lang="en-US" sz="2400" dirty="0"/>
              <a:t>Features of </a:t>
            </a:r>
            <a:r>
              <a:rPr lang="en-US" sz="2400" dirty="0" smtClean="0"/>
              <a:t>Unix</a:t>
            </a:r>
          </a:p>
          <a:p>
            <a:pPr lvl="2" algn="just">
              <a:buFont typeface="Courier New" panose="02070309020205020404" pitchFamily="49" charset="0"/>
              <a:buChar char="o"/>
            </a:pPr>
            <a:r>
              <a:rPr lang="en-US" sz="2400" dirty="0" smtClean="0"/>
              <a:t>Unix Architecture</a:t>
            </a:r>
          </a:p>
          <a:p>
            <a:pPr lvl="2" algn="just">
              <a:buFont typeface="Courier New" panose="02070309020205020404" pitchFamily="49" charset="0"/>
              <a:buChar char="o"/>
            </a:pPr>
            <a:r>
              <a:rPr lang="en-US" sz="2400" dirty="0"/>
              <a:t>Kernel and Shell</a:t>
            </a:r>
          </a:p>
          <a:p>
            <a:pPr lvl="2" algn="just">
              <a:buFont typeface="Courier New" panose="02070309020205020404" pitchFamily="49" charset="0"/>
              <a:buChar char="o"/>
            </a:pPr>
            <a:r>
              <a:rPr lang="en-US" sz="2400" dirty="0" smtClean="0"/>
              <a:t>Files and Processes</a:t>
            </a:r>
          </a:p>
          <a:p>
            <a:pPr lvl="2" algn="just">
              <a:buFont typeface="Courier New" panose="02070309020205020404" pitchFamily="49" charset="0"/>
              <a:buChar char="o"/>
            </a:pPr>
            <a:r>
              <a:rPr lang="en-US" sz="2400" dirty="0" smtClean="0"/>
              <a:t>System Calls</a:t>
            </a:r>
          </a:p>
          <a:p>
            <a:pPr lvl="2" algn="just">
              <a:buFont typeface="Courier New" panose="02070309020205020404" pitchFamily="49" charset="0"/>
              <a:buChar char="o"/>
            </a:pPr>
            <a:r>
              <a:rPr lang="en-US" sz="2400" dirty="0" smtClean="0"/>
              <a:t>POSIX</a:t>
            </a:r>
          </a:p>
          <a:p>
            <a:pPr lvl="2" algn="just">
              <a:buFont typeface="Courier New" panose="02070309020205020404" pitchFamily="49" charset="0"/>
              <a:buChar char="o"/>
            </a:pPr>
            <a:r>
              <a:rPr lang="en-US" sz="2400" dirty="0" smtClean="0"/>
              <a:t>Internal &amp; External Commands</a:t>
            </a:r>
          </a:p>
          <a:p>
            <a:pPr lvl="2" algn="just">
              <a:buFont typeface="Courier New" panose="02070309020205020404" pitchFamily="49" charset="0"/>
              <a:buChar char="o"/>
            </a:pPr>
            <a:endParaRPr lang="en-US" dirty="0" smtClean="0"/>
          </a:p>
          <a:p>
            <a:pPr lvl="1" algn="just"/>
            <a:endParaRPr lang="en-US" dirty="0" smtClean="0"/>
          </a:p>
          <a:p>
            <a:pPr lvl="2" algn="just"/>
            <a:endParaRPr lang="en-US" dirty="0" smtClean="0"/>
          </a:p>
          <a:p>
            <a:pPr lvl="1" algn="just"/>
            <a:endParaRPr lang="en-US" dirty="0"/>
          </a:p>
        </p:txBody>
      </p:sp>
      <p:sp>
        <p:nvSpPr>
          <p:cNvPr id="2" name="Slide Number Placeholder 1"/>
          <p:cNvSpPr>
            <a:spLocks noGrp="1"/>
          </p:cNvSpPr>
          <p:nvPr>
            <p:ph type="sldNum" sz="quarter" idx="4294967295"/>
          </p:nvPr>
        </p:nvSpPr>
        <p:spPr>
          <a:xfrm>
            <a:off x="8610600" y="6356350"/>
            <a:ext cx="2743200" cy="365125"/>
          </a:xfrm>
        </p:spPr>
        <p:txBody>
          <a:bodyPr/>
          <a:lstStyle/>
          <a:p>
            <a:fld id="{8EADFD15-8B24-4ABA-94CC-2E91F8E0D379}" type="slidenum">
              <a:rPr lang="en-US" smtClean="0"/>
              <a:pPr/>
              <a:t>2</a:t>
            </a:fld>
            <a:endParaRPr lang="en-US" dirty="0"/>
          </a:p>
        </p:txBody>
      </p:sp>
    </p:spTree>
    <p:extLst>
      <p:ext uri="{BB962C8B-B14F-4D97-AF65-F5344CB8AC3E}">
        <p14:creationId xmlns:p14="http://schemas.microsoft.com/office/powerpoint/2010/main" val="126846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20</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444354246"/>
              </p:ext>
            </p:extLst>
          </p:nvPr>
        </p:nvGraphicFramePr>
        <p:xfrm>
          <a:off x="443108" y="1640911"/>
          <a:ext cx="11206096" cy="3366697"/>
        </p:xfrm>
        <a:graphic>
          <a:graphicData uri="http://schemas.openxmlformats.org/drawingml/2006/table">
            <a:tbl>
              <a:tblPr>
                <a:tableStyleId>{5940675A-B579-460E-94D1-54222C63F5DA}</a:tableStyleId>
              </a:tblPr>
              <a:tblGrid>
                <a:gridCol w="2801524"/>
                <a:gridCol w="2801524"/>
                <a:gridCol w="2801524"/>
                <a:gridCol w="2801524"/>
              </a:tblGrid>
              <a:tr h="864294">
                <a:tc>
                  <a:txBody>
                    <a:bodyPr/>
                    <a:lstStyle/>
                    <a:p>
                      <a:pPr algn="ctr" fontAlgn="t"/>
                      <a:r>
                        <a:rPr lang="en-US" sz="2400" dirty="0">
                          <a:effectLst/>
                        </a:rPr>
                        <a:t>Shell</a:t>
                      </a:r>
                      <a:endParaRPr lang="en-US" sz="2400" b="1" dirty="0">
                        <a:effectLst/>
                      </a:endParaRPr>
                    </a:p>
                  </a:txBody>
                  <a:tcPr marL="76200" marR="76200" marT="76200" marB="76200" anchor="ctr"/>
                </a:tc>
                <a:tc>
                  <a:txBody>
                    <a:bodyPr/>
                    <a:lstStyle/>
                    <a:p>
                      <a:pPr algn="ctr" fontAlgn="t"/>
                      <a:r>
                        <a:rPr lang="en-US" sz="2400" dirty="0">
                          <a:effectLst/>
                        </a:rPr>
                        <a:t>Path</a:t>
                      </a:r>
                      <a:endParaRPr lang="en-US" sz="2400" b="1" dirty="0">
                        <a:effectLst/>
                      </a:endParaRPr>
                    </a:p>
                  </a:txBody>
                  <a:tcPr marL="76200" marR="76200" marT="76200" marB="76200" anchor="ctr"/>
                </a:tc>
                <a:tc>
                  <a:txBody>
                    <a:bodyPr/>
                    <a:lstStyle/>
                    <a:p>
                      <a:pPr algn="ctr" fontAlgn="t"/>
                      <a:r>
                        <a:rPr lang="en-US" sz="2400" dirty="0">
                          <a:effectLst/>
                        </a:rPr>
                        <a:t>Default Prompt </a:t>
                      </a:r>
                      <a:r>
                        <a:rPr lang="en-US" sz="2400" dirty="0" smtClean="0">
                          <a:effectLst/>
                        </a:rPr>
                        <a:t/>
                      </a:r>
                      <a:br>
                        <a:rPr lang="en-US" sz="2400" dirty="0" smtClean="0">
                          <a:effectLst/>
                        </a:rPr>
                      </a:br>
                      <a:r>
                        <a:rPr lang="en-US" sz="2400" dirty="0" smtClean="0">
                          <a:effectLst/>
                        </a:rPr>
                        <a:t>(</a:t>
                      </a:r>
                      <a:r>
                        <a:rPr lang="en-US" sz="2400" dirty="0">
                          <a:effectLst/>
                        </a:rPr>
                        <a:t>non-root user)</a:t>
                      </a:r>
                      <a:endParaRPr lang="en-US" sz="2400" b="1" dirty="0">
                        <a:effectLst/>
                      </a:endParaRPr>
                    </a:p>
                  </a:txBody>
                  <a:tcPr marL="76200" marR="76200" marT="76200" marB="76200" anchor="ctr"/>
                </a:tc>
                <a:tc>
                  <a:txBody>
                    <a:bodyPr/>
                    <a:lstStyle/>
                    <a:p>
                      <a:pPr algn="ctr" fontAlgn="t"/>
                      <a:r>
                        <a:rPr lang="en-US" sz="2400" dirty="0">
                          <a:effectLst/>
                        </a:rPr>
                        <a:t>Default Prompt </a:t>
                      </a:r>
                      <a:r>
                        <a:rPr lang="en-US" sz="2400" dirty="0" smtClean="0">
                          <a:effectLst/>
                        </a:rPr>
                        <a:t/>
                      </a:r>
                      <a:br>
                        <a:rPr lang="en-US" sz="2400" dirty="0" smtClean="0">
                          <a:effectLst/>
                        </a:rPr>
                      </a:br>
                      <a:r>
                        <a:rPr lang="en-US" sz="2400" dirty="0" smtClean="0">
                          <a:effectLst/>
                        </a:rPr>
                        <a:t>(</a:t>
                      </a:r>
                      <a:r>
                        <a:rPr lang="en-US" sz="2400" dirty="0">
                          <a:effectLst/>
                        </a:rPr>
                        <a:t>Root user)</a:t>
                      </a:r>
                      <a:endParaRPr lang="en-US" sz="2400" b="1" dirty="0">
                        <a:effectLst/>
                      </a:endParaRPr>
                    </a:p>
                  </a:txBody>
                  <a:tcPr marL="76200" marR="76200" marT="76200" marB="76200" anchor="ctr"/>
                </a:tc>
              </a:tr>
              <a:tr h="528717">
                <a:tc>
                  <a:txBody>
                    <a:bodyPr/>
                    <a:lstStyle/>
                    <a:p>
                      <a:pPr algn="ctr" fontAlgn="t"/>
                      <a:r>
                        <a:rPr lang="en-US" sz="2400" dirty="0">
                          <a:effectLst/>
                        </a:rPr>
                        <a:t>The Bourne Shell (sh)</a:t>
                      </a:r>
                      <a:endParaRPr lang="en-US" sz="2400" b="0" i="0" dirty="0">
                        <a:effectLst/>
                      </a:endParaRPr>
                    </a:p>
                  </a:txBody>
                  <a:tcPr marL="76200" marR="76200" marT="76200" marB="76200" anchor="ctr"/>
                </a:tc>
                <a:tc>
                  <a:txBody>
                    <a:bodyPr/>
                    <a:lstStyle/>
                    <a:p>
                      <a:pPr algn="ctr" fontAlgn="t"/>
                      <a:r>
                        <a:rPr lang="en-US" sz="2000" dirty="0">
                          <a:effectLst/>
                        </a:rPr>
                        <a:t>/bin/sh and /sbin/sh</a:t>
                      </a:r>
                      <a:endParaRPr lang="en-US" sz="2000" b="0" i="0" dirty="0">
                        <a:effectLst/>
                      </a:endParaRPr>
                    </a:p>
                  </a:txBody>
                  <a:tcPr marL="76200" marR="76200" marT="76200" marB="76200" anchor="ctr"/>
                </a:tc>
                <a:tc>
                  <a:txBody>
                    <a:bodyPr/>
                    <a:lstStyle/>
                    <a:p>
                      <a:pPr algn="ctr" fontAlgn="t"/>
                      <a:r>
                        <a:rPr lang="en-US" sz="2000" dirty="0">
                          <a:effectLst/>
                        </a:rPr>
                        <a:t>$</a:t>
                      </a:r>
                      <a:endParaRPr lang="en-US" sz="2000" b="0" i="0" dirty="0">
                        <a:effectLst/>
                      </a:endParaRPr>
                    </a:p>
                  </a:txBody>
                  <a:tcPr marL="76200" marR="76200" marT="76200" marB="76200" anchor="ctr"/>
                </a:tc>
                <a:tc>
                  <a:txBody>
                    <a:bodyPr/>
                    <a:lstStyle/>
                    <a:p>
                      <a:pPr algn="ctr" fontAlgn="t"/>
                      <a:r>
                        <a:rPr lang="en-US" sz="2000" dirty="0">
                          <a:effectLst/>
                        </a:rPr>
                        <a:t>#</a:t>
                      </a:r>
                      <a:endParaRPr lang="en-US" sz="2000" b="0" i="0" dirty="0">
                        <a:effectLst/>
                      </a:endParaRPr>
                    </a:p>
                  </a:txBody>
                  <a:tcPr marL="76200" marR="76200" marT="76200" marB="76200" anchor="ctr"/>
                </a:tc>
              </a:tr>
              <a:tr h="526093">
                <a:tc>
                  <a:txBody>
                    <a:bodyPr/>
                    <a:lstStyle/>
                    <a:p>
                      <a:pPr algn="ctr" fontAlgn="t"/>
                      <a:r>
                        <a:rPr lang="en-US" sz="2400" dirty="0">
                          <a:effectLst/>
                        </a:rPr>
                        <a:t>The C Shell (csh)</a:t>
                      </a:r>
                      <a:endParaRPr lang="en-US" sz="2400" b="0" i="0" dirty="0">
                        <a:effectLst/>
                      </a:endParaRPr>
                    </a:p>
                  </a:txBody>
                  <a:tcPr marL="76200" marR="76200" marT="76200" marB="76200" anchor="ctr"/>
                </a:tc>
                <a:tc>
                  <a:txBody>
                    <a:bodyPr/>
                    <a:lstStyle/>
                    <a:p>
                      <a:pPr algn="ctr" fontAlgn="t"/>
                      <a:r>
                        <a:rPr lang="en-US" sz="2000" dirty="0">
                          <a:effectLst/>
                        </a:rPr>
                        <a:t>/bin/csh</a:t>
                      </a:r>
                      <a:endParaRPr lang="en-US" sz="2000" b="0" i="0" dirty="0">
                        <a:effectLst/>
                      </a:endParaRPr>
                    </a:p>
                  </a:txBody>
                  <a:tcPr marL="76200" marR="76200" marT="76200" marB="76200" anchor="ctr"/>
                </a:tc>
                <a:tc>
                  <a:txBody>
                    <a:bodyPr/>
                    <a:lstStyle/>
                    <a:p>
                      <a:pPr algn="ctr" fontAlgn="t"/>
                      <a:r>
                        <a:rPr lang="en-US" sz="2000" dirty="0">
                          <a:effectLst/>
                        </a:rPr>
                        <a:t>%</a:t>
                      </a:r>
                      <a:endParaRPr lang="en-US" sz="2000" b="0" i="0" dirty="0">
                        <a:effectLst/>
                      </a:endParaRPr>
                    </a:p>
                  </a:txBody>
                  <a:tcPr marL="76200" marR="76200" marT="76200" marB="76200" anchor="ctr"/>
                </a:tc>
                <a:tc>
                  <a:txBody>
                    <a:bodyPr/>
                    <a:lstStyle/>
                    <a:p>
                      <a:pPr algn="ctr" fontAlgn="t"/>
                      <a:r>
                        <a:rPr lang="en-US" sz="2000">
                          <a:effectLst/>
                        </a:rPr>
                        <a:t>#</a:t>
                      </a:r>
                      <a:endParaRPr lang="en-US" sz="2000" b="0" i="0">
                        <a:effectLst/>
                      </a:endParaRPr>
                    </a:p>
                  </a:txBody>
                  <a:tcPr marL="76200" marR="76200" marT="76200" marB="76200" anchor="ctr"/>
                </a:tc>
              </a:tr>
              <a:tr h="526093">
                <a:tc>
                  <a:txBody>
                    <a:bodyPr/>
                    <a:lstStyle/>
                    <a:p>
                      <a:pPr algn="ctr" fontAlgn="t"/>
                      <a:r>
                        <a:rPr lang="en-US" sz="2400" dirty="0">
                          <a:effectLst/>
                        </a:rPr>
                        <a:t>The Korn Shell (ksh)</a:t>
                      </a:r>
                      <a:endParaRPr lang="en-US" sz="2400" b="0" i="0" dirty="0">
                        <a:effectLst/>
                      </a:endParaRPr>
                    </a:p>
                  </a:txBody>
                  <a:tcPr marL="76200" marR="76200" marT="76200" marB="76200" anchor="ctr"/>
                </a:tc>
                <a:tc>
                  <a:txBody>
                    <a:bodyPr/>
                    <a:lstStyle/>
                    <a:p>
                      <a:pPr algn="ctr" fontAlgn="t"/>
                      <a:r>
                        <a:rPr lang="en-US" sz="2000">
                          <a:effectLst/>
                        </a:rPr>
                        <a:t>/bin/ksh</a:t>
                      </a:r>
                      <a:endParaRPr lang="en-US" sz="2000" b="0" i="0">
                        <a:effectLst/>
                      </a:endParaRPr>
                    </a:p>
                  </a:txBody>
                  <a:tcPr marL="76200" marR="76200" marT="76200" marB="76200" anchor="ctr"/>
                </a:tc>
                <a:tc>
                  <a:txBody>
                    <a:bodyPr/>
                    <a:lstStyle/>
                    <a:p>
                      <a:pPr algn="ctr" fontAlgn="t"/>
                      <a:r>
                        <a:rPr lang="en-US" sz="2000" dirty="0">
                          <a:effectLst/>
                        </a:rPr>
                        <a:t>$</a:t>
                      </a:r>
                      <a:endParaRPr lang="en-US" sz="2000" b="0" i="0" dirty="0">
                        <a:effectLst/>
                      </a:endParaRPr>
                    </a:p>
                  </a:txBody>
                  <a:tcPr marL="76200" marR="76200" marT="76200" marB="76200" anchor="ctr"/>
                </a:tc>
                <a:tc>
                  <a:txBody>
                    <a:bodyPr/>
                    <a:lstStyle/>
                    <a:p>
                      <a:pPr algn="ctr" fontAlgn="t"/>
                      <a:r>
                        <a:rPr lang="en-US" sz="2000" dirty="0">
                          <a:effectLst/>
                        </a:rPr>
                        <a:t>#</a:t>
                      </a:r>
                      <a:endParaRPr lang="en-US" sz="2000" b="0" i="0" dirty="0">
                        <a:effectLst/>
                      </a:endParaRPr>
                    </a:p>
                  </a:txBody>
                  <a:tcPr marL="76200" marR="76200" marT="76200" marB="76200" anchor="ctr"/>
                </a:tc>
              </a:tr>
              <a:tr h="901874">
                <a:tc>
                  <a:txBody>
                    <a:bodyPr/>
                    <a:lstStyle/>
                    <a:p>
                      <a:pPr algn="ctr" fontAlgn="t"/>
                      <a:r>
                        <a:rPr lang="en-US" sz="2400" dirty="0">
                          <a:effectLst/>
                        </a:rPr>
                        <a:t>The GNU Bourne-Again Shell (Bash)</a:t>
                      </a:r>
                      <a:endParaRPr lang="en-US" sz="2400" b="0" i="0" dirty="0">
                        <a:effectLst/>
                      </a:endParaRPr>
                    </a:p>
                  </a:txBody>
                  <a:tcPr marL="76200" marR="76200" marT="76200" marB="76200" anchor="ctr"/>
                </a:tc>
                <a:tc>
                  <a:txBody>
                    <a:bodyPr/>
                    <a:lstStyle/>
                    <a:p>
                      <a:pPr algn="ctr" fontAlgn="t"/>
                      <a:r>
                        <a:rPr lang="en-US" sz="2000">
                          <a:effectLst/>
                        </a:rPr>
                        <a:t>/bin/bash</a:t>
                      </a:r>
                      <a:endParaRPr lang="en-US" sz="2000" b="0" i="0">
                        <a:effectLst/>
                      </a:endParaRPr>
                    </a:p>
                  </a:txBody>
                  <a:tcPr marL="76200" marR="76200" marT="76200" marB="76200" anchor="ctr"/>
                </a:tc>
                <a:tc>
                  <a:txBody>
                    <a:bodyPr/>
                    <a:lstStyle/>
                    <a:p>
                      <a:pPr algn="ctr" fontAlgn="t"/>
                      <a:r>
                        <a:rPr lang="en-US" sz="2000">
                          <a:effectLst/>
                        </a:rPr>
                        <a:t>bash-x.xx$</a:t>
                      </a:r>
                      <a:endParaRPr lang="en-US" sz="2000" b="0" i="0">
                        <a:effectLst/>
                      </a:endParaRPr>
                    </a:p>
                  </a:txBody>
                  <a:tcPr marL="76200" marR="76200" marT="76200" marB="76200" anchor="ctr"/>
                </a:tc>
                <a:tc>
                  <a:txBody>
                    <a:bodyPr/>
                    <a:lstStyle/>
                    <a:p>
                      <a:pPr algn="ctr" fontAlgn="t"/>
                      <a:r>
                        <a:rPr lang="en-US" sz="2000" dirty="0">
                          <a:effectLst/>
                        </a:rPr>
                        <a:t>bash-x.xx#</a:t>
                      </a:r>
                      <a:endParaRPr lang="en-US" sz="2000" b="0" i="0" dirty="0">
                        <a:effectLst/>
                      </a:endParaRPr>
                    </a:p>
                  </a:txBody>
                  <a:tcPr marL="76200" marR="76200" marT="76200" marB="76200" anchor="ctr"/>
                </a:tc>
              </a:tr>
            </a:tbl>
          </a:graphicData>
        </a:graphic>
      </p:graphicFrame>
    </p:spTree>
    <p:extLst>
      <p:ext uri="{BB962C8B-B14F-4D97-AF65-F5344CB8AC3E}">
        <p14:creationId xmlns:p14="http://schemas.microsoft.com/office/powerpoint/2010/main" val="31470801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Files &amp; Processes -</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21</a:t>
            </a:fld>
            <a:endParaRPr lang="en-US" dirty="0"/>
          </a:p>
        </p:txBody>
      </p:sp>
      <p:sp>
        <p:nvSpPr>
          <p:cNvPr id="3" name="Content Placeholder 2"/>
          <p:cNvSpPr>
            <a:spLocks noGrp="1"/>
          </p:cNvSpPr>
          <p:nvPr>
            <p:ph idx="1"/>
          </p:nvPr>
        </p:nvSpPr>
        <p:spPr>
          <a:xfrm>
            <a:off x="838200" y="1290180"/>
            <a:ext cx="10515600" cy="5173250"/>
          </a:xfrm>
        </p:spPr>
        <p:txBody>
          <a:bodyPr>
            <a:normAutofit lnSpcReduction="10000"/>
          </a:bodyPr>
          <a:lstStyle/>
          <a:p>
            <a:r>
              <a:rPr lang="en-US" b="1" dirty="0"/>
              <a:t>What does </a:t>
            </a:r>
            <a:r>
              <a:rPr lang="en-US" b="1" i="1" dirty="0"/>
              <a:t>Unix File System (UFS)</a:t>
            </a:r>
            <a:r>
              <a:rPr lang="en-US" b="1" dirty="0"/>
              <a:t> mean?</a:t>
            </a:r>
          </a:p>
          <a:p>
            <a:pPr marL="0" indent="0" algn="just">
              <a:buNone/>
            </a:pPr>
            <a:endParaRPr lang="en-US" dirty="0" smtClean="0"/>
          </a:p>
          <a:p>
            <a:pPr marL="0" indent="0" algn="just">
              <a:buNone/>
            </a:pPr>
            <a:r>
              <a:rPr lang="en-US" dirty="0" smtClean="0"/>
              <a:t>The </a:t>
            </a:r>
            <a:r>
              <a:rPr lang="en-US" dirty="0"/>
              <a:t>UNIX file system is the file system used by UNIX operating systems</a:t>
            </a:r>
            <a:r>
              <a:rPr lang="en-US" dirty="0" smtClean="0"/>
              <a:t>.</a:t>
            </a:r>
          </a:p>
          <a:p>
            <a:pPr marL="0" indent="0" algn="just">
              <a:buNone/>
            </a:pPr>
            <a:r>
              <a:rPr lang="en-US" dirty="0" smtClean="0"/>
              <a:t>The </a:t>
            </a:r>
            <a:r>
              <a:rPr lang="en-US" dirty="0"/>
              <a:t>UNIX operating system is useful as an alternative to end-user systems like Microsoft Windows. UNIX was originally developed at Bell Labs in the 1970s, and became popular as a modular OS for the savvy "power </a:t>
            </a:r>
            <a:r>
              <a:rPr lang="en-US" dirty="0" smtClean="0"/>
              <a:t>user“.</a:t>
            </a:r>
            <a:endParaRPr lang="en-US" dirty="0"/>
          </a:p>
          <a:p>
            <a:pPr marL="0" indent="0">
              <a:buNone/>
            </a:pPr>
            <a:endParaRPr lang="en-US" dirty="0" smtClean="0"/>
          </a:p>
          <a:p>
            <a:pPr marL="0" indent="0">
              <a:buNone/>
            </a:pPr>
            <a:r>
              <a:rPr lang="en-US" dirty="0" smtClean="0"/>
              <a:t>The </a:t>
            </a:r>
            <a:r>
              <a:rPr lang="en-US" dirty="0"/>
              <a:t>UNIX file system is </a:t>
            </a:r>
            <a:r>
              <a:rPr lang="en-US" dirty="0" smtClean="0"/>
              <a:t>als</a:t>
            </a:r>
            <a:r>
              <a:rPr lang="en-US" dirty="0"/>
              <a:t>o known as the </a:t>
            </a:r>
            <a:r>
              <a:rPr lang="en-US" b="1" i="1" dirty="0"/>
              <a:t>Berkeley Fast File System</a:t>
            </a:r>
            <a:r>
              <a:rPr lang="en-US" dirty="0"/>
              <a:t> or </a:t>
            </a:r>
            <a:r>
              <a:rPr lang="en-US" b="1" i="1" dirty="0"/>
              <a:t>BSD Fast File System</a:t>
            </a:r>
            <a:r>
              <a:rPr lang="en-US" dirty="0" smtClean="0"/>
              <a:t>.</a:t>
            </a:r>
          </a:p>
          <a:p>
            <a:pPr marL="0" indent="0">
              <a:buNone/>
            </a:pPr>
            <a:endParaRPr lang="en-US" dirty="0" smtClean="0"/>
          </a:p>
          <a:p>
            <a:pPr marL="0" indent="0">
              <a:buNone/>
            </a:pPr>
            <a:r>
              <a:rPr lang="en-US" dirty="0" smtClean="0"/>
              <a:t>Note: </a:t>
            </a:r>
            <a:r>
              <a:rPr lang="en-US" dirty="0" smtClean="0">
                <a:solidFill>
                  <a:srgbClr val="FF0000"/>
                </a:solidFill>
              </a:rPr>
              <a:t>Details will be discussed later.</a:t>
            </a:r>
            <a:endParaRPr lang="en-US" dirty="0"/>
          </a:p>
          <a:p>
            <a:pPr marL="0" indent="0">
              <a:buNone/>
            </a:pPr>
            <a:endParaRPr lang="en-US" dirty="0"/>
          </a:p>
        </p:txBody>
      </p:sp>
    </p:spTree>
    <p:extLst>
      <p:ext uri="{BB962C8B-B14F-4D97-AF65-F5344CB8AC3E}">
        <p14:creationId xmlns:p14="http://schemas.microsoft.com/office/powerpoint/2010/main" val="29629805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22</a:t>
            </a:fld>
            <a:endParaRPr lang="en-US" dirty="0"/>
          </a:p>
        </p:txBody>
      </p:sp>
      <p:sp>
        <p:nvSpPr>
          <p:cNvPr id="3" name="Content Placeholder 2"/>
          <p:cNvSpPr>
            <a:spLocks noGrp="1"/>
          </p:cNvSpPr>
          <p:nvPr>
            <p:ph idx="1"/>
          </p:nvPr>
        </p:nvSpPr>
        <p:spPr>
          <a:xfrm>
            <a:off x="526093" y="1352810"/>
            <a:ext cx="11298477" cy="5003539"/>
          </a:xfrm>
        </p:spPr>
        <p:txBody>
          <a:bodyPr>
            <a:normAutofit lnSpcReduction="10000"/>
          </a:bodyPr>
          <a:lstStyle/>
          <a:p>
            <a:r>
              <a:rPr lang="en-US" b="1" dirty="0" smtClean="0"/>
              <a:t>Explain – Processes in Unix Operating System</a:t>
            </a:r>
          </a:p>
          <a:p>
            <a:endParaRPr lang="en-US" dirty="0"/>
          </a:p>
          <a:p>
            <a:pPr marL="0" indent="0" algn="just" fontAlgn="base">
              <a:buNone/>
            </a:pPr>
            <a:r>
              <a:rPr lang="en-US" dirty="0"/>
              <a:t>A program/command when executed, a special instance is provided by the system to the process. This instance consists of all the services/resources that may be utilized by the process under execution.</a:t>
            </a:r>
          </a:p>
          <a:p>
            <a:pPr marL="0" indent="0" algn="just" fontAlgn="base">
              <a:buNone/>
            </a:pPr>
            <a:r>
              <a:rPr lang="en-US" dirty="0" smtClean="0"/>
              <a:t>- Whenever </a:t>
            </a:r>
            <a:r>
              <a:rPr lang="en-US" dirty="0"/>
              <a:t>a command is issued in </a:t>
            </a:r>
            <a:r>
              <a:rPr lang="en-US" dirty="0" smtClean="0"/>
              <a:t>Unix, </a:t>
            </a:r>
            <a:r>
              <a:rPr lang="en-US" dirty="0"/>
              <a:t>it creates/starts a new process</a:t>
            </a:r>
            <a:r>
              <a:rPr lang="en-US" dirty="0" smtClean="0"/>
              <a:t>.</a:t>
            </a:r>
            <a:endParaRPr lang="en-US" dirty="0"/>
          </a:p>
          <a:p>
            <a:pPr marL="0" indent="0" algn="just" fontAlgn="base">
              <a:buNone/>
            </a:pPr>
            <a:r>
              <a:rPr lang="en-US" dirty="0" smtClean="0"/>
              <a:t>- Through </a:t>
            </a:r>
            <a:r>
              <a:rPr lang="en-US" dirty="0"/>
              <a:t>a 5 digit ID number </a:t>
            </a:r>
            <a:r>
              <a:rPr lang="en-US" dirty="0" smtClean="0"/>
              <a:t>Unix </a:t>
            </a:r>
            <a:r>
              <a:rPr lang="en-US" dirty="0"/>
              <a:t>keeps account of the processes, this number is call process </a:t>
            </a:r>
            <a:r>
              <a:rPr lang="en-US" b="1" dirty="0"/>
              <a:t>id</a:t>
            </a:r>
            <a:r>
              <a:rPr lang="en-US" dirty="0"/>
              <a:t> or </a:t>
            </a:r>
            <a:r>
              <a:rPr lang="en-US" b="1" dirty="0"/>
              <a:t>pid</a:t>
            </a:r>
            <a:r>
              <a:rPr lang="en-US" dirty="0"/>
              <a:t>. Each process in the system has a unique </a:t>
            </a:r>
            <a:r>
              <a:rPr lang="en-US" b="1" dirty="0"/>
              <a:t>pid</a:t>
            </a:r>
            <a:r>
              <a:rPr lang="en-US" dirty="0"/>
              <a:t>.</a:t>
            </a:r>
          </a:p>
          <a:p>
            <a:pPr marL="0" indent="0" algn="just" fontAlgn="base">
              <a:buNone/>
            </a:pPr>
            <a:r>
              <a:rPr lang="en-US" dirty="0" smtClean="0"/>
              <a:t>- Used </a:t>
            </a:r>
            <a:r>
              <a:rPr lang="en-US" dirty="0"/>
              <a:t>up pid’s can be used in again for a newer process since all the possible combinations are used.</a:t>
            </a:r>
          </a:p>
          <a:p>
            <a:pPr marL="0" indent="0" algn="just" fontAlgn="base">
              <a:buNone/>
            </a:pPr>
            <a:r>
              <a:rPr lang="en-US" dirty="0" smtClean="0"/>
              <a:t>- At </a:t>
            </a:r>
            <a:r>
              <a:rPr lang="en-US" dirty="0"/>
              <a:t>any point of time, no two processes with the same pid exist in the system because it is the pid that Unix uses to track each process.</a:t>
            </a:r>
          </a:p>
          <a:p>
            <a:pPr marL="0" indent="0">
              <a:buNone/>
            </a:pPr>
            <a:endParaRPr lang="en-US" dirty="0"/>
          </a:p>
        </p:txBody>
      </p:sp>
    </p:spTree>
    <p:extLst>
      <p:ext uri="{BB962C8B-B14F-4D97-AF65-F5344CB8AC3E}">
        <p14:creationId xmlns:p14="http://schemas.microsoft.com/office/powerpoint/2010/main" val="3436340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POSIX -</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23</a:t>
            </a:fld>
            <a:endParaRPr lang="en-US" dirty="0"/>
          </a:p>
        </p:txBody>
      </p:sp>
      <p:sp>
        <p:nvSpPr>
          <p:cNvPr id="3" name="Content Placeholder 2"/>
          <p:cNvSpPr>
            <a:spLocks noGrp="1"/>
          </p:cNvSpPr>
          <p:nvPr>
            <p:ph idx="1"/>
          </p:nvPr>
        </p:nvSpPr>
        <p:spPr>
          <a:xfrm>
            <a:off x="526093" y="1352810"/>
            <a:ext cx="11298477" cy="5003539"/>
          </a:xfrm>
        </p:spPr>
        <p:txBody>
          <a:bodyPr>
            <a:normAutofit fontScale="92500"/>
          </a:bodyPr>
          <a:lstStyle/>
          <a:p>
            <a:r>
              <a:rPr lang="en-US" b="1" dirty="0" smtClean="0"/>
              <a:t>What is Posix?</a:t>
            </a:r>
          </a:p>
          <a:p>
            <a:endParaRPr lang="en-US" dirty="0"/>
          </a:p>
          <a:p>
            <a:pPr marL="0" indent="0" algn="just">
              <a:buNone/>
            </a:pPr>
            <a:r>
              <a:rPr lang="en-US" dirty="0"/>
              <a:t>The </a:t>
            </a:r>
            <a:r>
              <a:rPr lang="en-US" b="1" i="1" dirty="0"/>
              <a:t>Portable Operating System </a:t>
            </a:r>
            <a:r>
              <a:rPr lang="en-US" b="1" i="1" dirty="0" smtClean="0"/>
              <a:t>Interface</a:t>
            </a:r>
            <a:r>
              <a:rPr lang="en-US" dirty="0" smtClean="0"/>
              <a:t> (POSIX</a:t>
            </a:r>
            <a:r>
              <a:rPr lang="en-US" dirty="0"/>
              <a:t>) is a set of interface standards specified by the IEEE computer </a:t>
            </a:r>
            <a:r>
              <a:rPr lang="en-US" dirty="0" smtClean="0"/>
              <a:t>society </a:t>
            </a:r>
            <a:r>
              <a:rPr lang="en-US" b="1" i="1" dirty="0" smtClean="0"/>
              <a:t>(Institute of Electrical &amp; Electronics Engineers)</a:t>
            </a:r>
            <a:r>
              <a:rPr lang="en-US" dirty="0" smtClean="0"/>
              <a:t> </a:t>
            </a:r>
            <a:r>
              <a:rPr lang="en-US" dirty="0"/>
              <a:t>and based on UNIX. </a:t>
            </a:r>
            <a:endParaRPr lang="en-US" dirty="0" smtClean="0"/>
          </a:p>
          <a:p>
            <a:pPr marL="0" indent="0" algn="just">
              <a:buNone/>
            </a:pPr>
            <a:r>
              <a:rPr lang="en-US" dirty="0" smtClean="0"/>
              <a:t>It </a:t>
            </a:r>
            <a:r>
              <a:rPr lang="en-US" dirty="0"/>
              <a:t>provides the definition for the application programming interfaces, the associated utility interfaces and command line shells for compatibility of different applications and software with different operating systems and variants of UNIX. </a:t>
            </a:r>
            <a:endParaRPr lang="en-US" dirty="0" smtClean="0"/>
          </a:p>
          <a:p>
            <a:pPr marL="0" indent="0" algn="just">
              <a:buNone/>
            </a:pPr>
            <a:r>
              <a:rPr lang="en-US" dirty="0" smtClean="0"/>
              <a:t>POSIX </a:t>
            </a:r>
            <a:r>
              <a:rPr lang="en-US" dirty="0"/>
              <a:t>is an evolving family of computer standards that consists of a wide spectrum of operating system components ranging from the C programming language and interfaces based on shell to administration of computer systems.</a:t>
            </a:r>
          </a:p>
        </p:txBody>
      </p:sp>
    </p:spTree>
    <p:extLst>
      <p:ext uri="{BB962C8B-B14F-4D97-AF65-F5344CB8AC3E}">
        <p14:creationId xmlns:p14="http://schemas.microsoft.com/office/powerpoint/2010/main" val="32731970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Internal &amp; External Commands -</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24</a:t>
            </a:fld>
            <a:endParaRPr lang="en-US" dirty="0"/>
          </a:p>
        </p:txBody>
      </p:sp>
      <p:sp>
        <p:nvSpPr>
          <p:cNvPr id="3" name="Content Placeholder 2"/>
          <p:cNvSpPr>
            <a:spLocks noGrp="1"/>
          </p:cNvSpPr>
          <p:nvPr>
            <p:ph idx="1"/>
          </p:nvPr>
        </p:nvSpPr>
        <p:spPr>
          <a:xfrm>
            <a:off x="526093" y="1352810"/>
            <a:ext cx="11298477" cy="5003539"/>
          </a:xfrm>
        </p:spPr>
        <p:txBody>
          <a:bodyPr>
            <a:normAutofit/>
          </a:bodyPr>
          <a:lstStyle/>
          <a:p>
            <a:pPr marL="0" indent="0" algn="just" fontAlgn="base">
              <a:buNone/>
            </a:pPr>
            <a:r>
              <a:rPr lang="en-US" dirty="0"/>
              <a:t>The UNIX system is command-based </a:t>
            </a:r>
            <a:r>
              <a:rPr lang="en-US" i="1" dirty="0" smtClean="0"/>
              <a:t>i.e.</a:t>
            </a:r>
            <a:r>
              <a:rPr lang="en-US" dirty="0"/>
              <a:t> things happen because of the commands that you key in. </a:t>
            </a:r>
            <a:r>
              <a:rPr lang="en-US" dirty="0" smtClean="0"/>
              <a:t>All </a:t>
            </a:r>
            <a:r>
              <a:rPr lang="en-US" dirty="0"/>
              <a:t>UNIX commands are seldom more than four characters long</a:t>
            </a:r>
            <a:r>
              <a:rPr lang="en-US" dirty="0" smtClean="0"/>
              <a:t>.</a:t>
            </a:r>
          </a:p>
          <a:p>
            <a:pPr marL="0" indent="0" algn="just" fontAlgn="base">
              <a:buNone/>
            </a:pPr>
            <a:endParaRPr lang="en-US" dirty="0" smtClean="0"/>
          </a:p>
          <a:p>
            <a:pPr marL="0" indent="0" algn="just" fontAlgn="base">
              <a:buNone/>
            </a:pPr>
            <a:r>
              <a:rPr lang="en-US" dirty="0" smtClean="0"/>
              <a:t>They </a:t>
            </a:r>
            <a:r>
              <a:rPr lang="en-US" dirty="0"/>
              <a:t>are grouped into two </a:t>
            </a:r>
            <a:r>
              <a:rPr lang="en-US" dirty="0" smtClean="0"/>
              <a:t>categories –</a:t>
            </a:r>
            <a:endParaRPr lang="en-US" dirty="0"/>
          </a:p>
          <a:p>
            <a:pPr algn="just" fontAlgn="base"/>
            <a:r>
              <a:rPr lang="en-US" b="1" dirty="0"/>
              <a:t>Internal Commands :</a:t>
            </a:r>
            <a:r>
              <a:rPr lang="en-US" dirty="0"/>
              <a:t> </a:t>
            </a:r>
            <a:r>
              <a:rPr lang="en-US" dirty="0" smtClean="0"/>
              <a:t>Commands </a:t>
            </a:r>
            <a:r>
              <a:rPr lang="en-US" dirty="0"/>
              <a:t>which are built into the shell. </a:t>
            </a:r>
            <a:endParaRPr lang="en-US" dirty="0" smtClean="0"/>
          </a:p>
          <a:p>
            <a:pPr marL="0" indent="0" algn="just" fontAlgn="base">
              <a:buNone/>
            </a:pPr>
            <a:r>
              <a:rPr lang="en-US" dirty="0" smtClean="0"/>
              <a:t>For </a:t>
            </a:r>
            <a:r>
              <a:rPr lang="en-US" dirty="0"/>
              <a:t>all the shell built-in commands, execution of the same is fast in the sense that the shell doesn’t have to search the given path for them in the PATH variable and also no process needs to be spawned for executing it.</a:t>
            </a:r>
            <a:br>
              <a:rPr lang="en-US" dirty="0"/>
            </a:br>
            <a:r>
              <a:rPr lang="en-US" dirty="0"/>
              <a:t>Examples: source, cd, fg etc.</a:t>
            </a:r>
          </a:p>
          <a:p>
            <a:pPr algn="just"/>
            <a:endParaRPr lang="en-US" dirty="0"/>
          </a:p>
        </p:txBody>
      </p:sp>
    </p:spTree>
    <p:extLst>
      <p:ext uri="{BB962C8B-B14F-4D97-AF65-F5344CB8AC3E}">
        <p14:creationId xmlns:p14="http://schemas.microsoft.com/office/powerpoint/2010/main" val="3771166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25</a:t>
            </a:fld>
            <a:endParaRPr lang="en-US" dirty="0"/>
          </a:p>
        </p:txBody>
      </p:sp>
      <p:sp>
        <p:nvSpPr>
          <p:cNvPr id="3" name="Content Placeholder 2"/>
          <p:cNvSpPr>
            <a:spLocks noGrp="1"/>
          </p:cNvSpPr>
          <p:nvPr>
            <p:ph idx="1"/>
          </p:nvPr>
        </p:nvSpPr>
        <p:spPr>
          <a:xfrm>
            <a:off x="526093" y="1352810"/>
            <a:ext cx="11298477" cy="5003539"/>
          </a:xfrm>
        </p:spPr>
        <p:txBody>
          <a:bodyPr>
            <a:normAutofit/>
          </a:bodyPr>
          <a:lstStyle/>
          <a:p>
            <a:pPr algn="just"/>
            <a:r>
              <a:rPr lang="en-US" b="1" dirty="0"/>
              <a:t>External Commands :</a:t>
            </a:r>
            <a:r>
              <a:rPr lang="en-US" dirty="0"/>
              <a:t> Commands which aren’t built into the shell. </a:t>
            </a:r>
            <a:endParaRPr lang="en-US" dirty="0" smtClean="0"/>
          </a:p>
          <a:p>
            <a:pPr marL="0" indent="0" algn="just">
              <a:buNone/>
            </a:pPr>
            <a:r>
              <a:rPr lang="en-US" dirty="0" smtClean="0"/>
              <a:t>When </a:t>
            </a:r>
            <a:r>
              <a:rPr lang="en-US" dirty="0"/>
              <a:t>an external command has to be executed, the shell looks for its path given in PATH variable and also a new process has to be spawned and the command gets executed. </a:t>
            </a:r>
            <a:endParaRPr lang="en-US" dirty="0" smtClean="0"/>
          </a:p>
          <a:p>
            <a:pPr marL="0" indent="0" algn="just">
              <a:buNone/>
            </a:pPr>
            <a:r>
              <a:rPr lang="en-US" dirty="0" smtClean="0"/>
              <a:t>They </a:t>
            </a:r>
            <a:r>
              <a:rPr lang="en-US" dirty="0"/>
              <a:t>are usually located in </a:t>
            </a:r>
            <a:r>
              <a:rPr lang="en-US" b="1" dirty="0"/>
              <a:t>/bin</a:t>
            </a:r>
            <a:r>
              <a:rPr lang="en-US" dirty="0"/>
              <a:t> or </a:t>
            </a:r>
            <a:r>
              <a:rPr lang="en-US" b="1" dirty="0"/>
              <a:t>/usr/bin</a:t>
            </a:r>
            <a:r>
              <a:rPr lang="en-US" dirty="0"/>
              <a:t>. </a:t>
            </a:r>
            <a:endParaRPr lang="en-US" dirty="0" smtClean="0"/>
          </a:p>
          <a:p>
            <a:pPr marL="0" indent="0" algn="just">
              <a:buNone/>
            </a:pPr>
            <a:endParaRPr lang="en-US" dirty="0"/>
          </a:p>
          <a:p>
            <a:pPr marL="0" indent="0" algn="just">
              <a:buNone/>
            </a:pPr>
            <a:r>
              <a:rPr lang="en-US" dirty="0" smtClean="0"/>
              <a:t>e.g.- For </a:t>
            </a:r>
            <a:r>
              <a:rPr lang="en-US" dirty="0"/>
              <a:t>example, when you execute the </a:t>
            </a:r>
            <a:r>
              <a:rPr lang="en-US" dirty="0" smtClean="0"/>
              <a:t>“cat</a:t>
            </a:r>
            <a:r>
              <a:rPr lang="en-US" dirty="0"/>
              <a:t>” command, which usually is at /</a:t>
            </a:r>
            <a:r>
              <a:rPr lang="en-US" dirty="0" smtClean="0"/>
              <a:t>usr/bin</a:t>
            </a:r>
          </a:p>
          <a:p>
            <a:pPr marL="0" indent="0" algn="just">
              <a:buNone/>
            </a:pPr>
            <a:r>
              <a:rPr lang="en-US" dirty="0" smtClean="0"/>
              <a:t>Examples</a:t>
            </a:r>
            <a:r>
              <a:rPr lang="en-US" dirty="0"/>
              <a:t>: ls, cat etc.</a:t>
            </a:r>
          </a:p>
          <a:p>
            <a:pPr marL="0" indent="0" algn="just">
              <a:buNone/>
            </a:pPr>
            <a:endParaRPr lang="en-US" dirty="0"/>
          </a:p>
        </p:txBody>
      </p:sp>
    </p:spTree>
    <p:extLst>
      <p:ext uri="{BB962C8B-B14F-4D97-AF65-F5344CB8AC3E}">
        <p14:creationId xmlns:p14="http://schemas.microsoft.com/office/powerpoint/2010/main" val="23670765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77651"/>
            <a:ext cx="10515600" cy="561801"/>
          </a:xfrm>
        </p:spPr>
        <p:txBody>
          <a:bodyPr>
            <a:normAutofit fontScale="90000"/>
          </a:bodyPr>
          <a:lstStyle/>
          <a:p>
            <a:r>
              <a:rPr lang="en-US" dirty="0" smtClean="0"/>
              <a:t>Contents -</a:t>
            </a:r>
            <a:endParaRPr lang="en-US" dirty="0"/>
          </a:p>
        </p:txBody>
      </p:sp>
      <p:sp>
        <p:nvSpPr>
          <p:cNvPr id="5" name="Content Placeholder 4"/>
          <p:cNvSpPr>
            <a:spLocks noGrp="1"/>
          </p:cNvSpPr>
          <p:nvPr>
            <p:ph idx="1"/>
          </p:nvPr>
        </p:nvSpPr>
        <p:spPr>
          <a:xfrm>
            <a:off x="838200" y="1390389"/>
            <a:ext cx="10515600" cy="4772416"/>
          </a:xfrm>
        </p:spPr>
        <p:txBody>
          <a:bodyPr>
            <a:normAutofit/>
          </a:bodyPr>
          <a:lstStyle/>
          <a:p>
            <a:pPr lvl="1" algn="just"/>
            <a:r>
              <a:rPr lang="en-US" sz="2800" dirty="0" smtClean="0"/>
              <a:t>Unit – 2 – Utilities of Unix OS</a:t>
            </a:r>
          </a:p>
          <a:p>
            <a:pPr lvl="2" algn="just">
              <a:buFont typeface="Courier New" panose="02070309020205020404" pitchFamily="49" charset="0"/>
              <a:buChar char="o"/>
            </a:pPr>
            <a:r>
              <a:rPr lang="en-US" sz="2400" dirty="0" smtClean="0"/>
              <a:t>Calendar (cal)</a:t>
            </a:r>
          </a:p>
          <a:p>
            <a:pPr lvl="2" algn="just">
              <a:buFont typeface="Courier New" panose="02070309020205020404" pitchFamily="49" charset="0"/>
              <a:buChar char="o"/>
            </a:pPr>
            <a:r>
              <a:rPr lang="en-US" sz="2400" dirty="0" smtClean="0"/>
              <a:t>Display system date (date)</a:t>
            </a:r>
          </a:p>
          <a:p>
            <a:pPr lvl="2" algn="just">
              <a:buFont typeface="Courier New" panose="02070309020205020404" pitchFamily="49" charset="0"/>
              <a:buChar char="o"/>
            </a:pPr>
            <a:r>
              <a:rPr lang="en-US" sz="2400" dirty="0" smtClean="0"/>
              <a:t>Message display (echo)</a:t>
            </a:r>
          </a:p>
          <a:p>
            <a:pPr lvl="2" algn="just">
              <a:buFont typeface="Courier New" panose="02070309020205020404" pitchFamily="49" charset="0"/>
              <a:buChar char="o"/>
            </a:pPr>
            <a:r>
              <a:rPr lang="en-US" sz="2400" dirty="0" smtClean="0"/>
              <a:t>Calculator (bc)</a:t>
            </a:r>
          </a:p>
          <a:p>
            <a:pPr lvl="2" algn="just">
              <a:buFont typeface="Courier New" panose="02070309020205020404" pitchFamily="49" charset="0"/>
              <a:buChar char="o"/>
            </a:pPr>
            <a:r>
              <a:rPr lang="en-US" sz="2400" dirty="0" smtClean="0"/>
              <a:t>Password Changing (password)</a:t>
            </a:r>
          </a:p>
          <a:p>
            <a:pPr lvl="2" algn="just">
              <a:buFont typeface="Courier New" panose="02070309020205020404" pitchFamily="49" charset="0"/>
              <a:buChar char="o"/>
            </a:pPr>
            <a:r>
              <a:rPr lang="en-US" sz="2400" dirty="0" smtClean="0"/>
              <a:t>Knowing who are logged in (who)</a:t>
            </a:r>
          </a:p>
          <a:p>
            <a:pPr lvl="2" algn="just">
              <a:buFont typeface="Courier New" panose="02070309020205020404" pitchFamily="49" charset="0"/>
              <a:buChar char="o"/>
            </a:pPr>
            <a:r>
              <a:rPr lang="en-US" sz="2400" dirty="0" smtClean="0"/>
              <a:t>System information using uname</a:t>
            </a:r>
          </a:p>
          <a:p>
            <a:pPr lvl="2" algn="just">
              <a:buFont typeface="Courier New" panose="02070309020205020404" pitchFamily="49" charset="0"/>
              <a:buChar char="o"/>
            </a:pPr>
            <a:r>
              <a:rPr lang="en-US" sz="2400" dirty="0" smtClean="0"/>
              <a:t>File name of terminal connected to the standard input (tty)</a:t>
            </a:r>
            <a:endParaRPr lang="en-US" dirty="0" smtClean="0"/>
          </a:p>
          <a:p>
            <a:pPr lvl="1" algn="just"/>
            <a:endParaRPr lang="en-US" dirty="0" smtClean="0"/>
          </a:p>
          <a:p>
            <a:pPr lvl="2" algn="just"/>
            <a:endParaRPr lang="en-US" dirty="0" smtClean="0"/>
          </a:p>
          <a:p>
            <a:pPr lvl="1" algn="just"/>
            <a:endParaRPr lang="en-US" dirty="0"/>
          </a:p>
        </p:txBody>
      </p:sp>
      <p:sp>
        <p:nvSpPr>
          <p:cNvPr id="2" name="Slide Number Placeholder 1"/>
          <p:cNvSpPr>
            <a:spLocks noGrp="1"/>
          </p:cNvSpPr>
          <p:nvPr>
            <p:ph type="sldNum" sz="quarter" idx="4294967295"/>
          </p:nvPr>
        </p:nvSpPr>
        <p:spPr>
          <a:xfrm>
            <a:off x="8610600" y="6356350"/>
            <a:ext cx="2743200" cy="365125"/>
          </a:xfrm>
        </p:spPr>
        <p:txBody>
          <a:bodyPr/>
          <a:lstStyle/>
          <a:p>
            <a:fld id="{8EADFD15-8B24-4ABA-94CC-2E91F8E0D379}" type="slidenum">
              <a:rPr lang="en-US" smtClean="0"/>
              <a:pPr/>
              <a:t>26</a:t>
            </a:fld>
            <a:endParaRPr lang="en-US" dirty="0"/>
          </a:p>
        </p:txBody>
      </p:sp>
    </p:spTree>
    <p:extLst>
      <p:ext uri="{BB962C8B-B14F-4D97-AF65-F5344CB8AC3E}">
        <p14:creationId xmlns:p14="http://schemas.microsoft.com/office/powerpoint/2010/main" val="911256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Cal Command -</a:t>
            </a:r>
            <a:endParaRPr lang="en-US" dirty="0"/>
          </a:p>
        </p:txBody>
      </p:sp>
      <p:sp>
        <p:nvSpPr>
          <p:cNvPr id="5" name="Content Placeholder 4"/>
          <p:cNvSpPr>
            <a:spLocks noGrp="1"/>
          </p:cNvSpPr>
          <p:nvPr>
            <p:ph idx="1"/>
          </p:nvPr>
        </p:nvSpPr>
        <p:spPr>
          <a:xfrm>
            <a:off x="838200" y="1453019"/>
            <a:ext cx="10515600" cy="4903331"/>
          </a:xfrm>
        </p:spPr>
        <p:txBody>
          <a:bodyPr>
            <a:normAutofit lnSpcReduction="10000"/>
          </a:bodyPr>
          <a:lstStyle/>
          <a:p>
            <a:pPr algn="just"/>
            <a:r>
              <a:rPr lang="en-US" b="1" dirty="0" smtClean="0"/>
              <a:t>Description –</a:t>
            </a:r>
          </a:p>
          <a:p>
            <a:pPr marL="0" indent="0" algn="just">
              <a:buNone/>
            </a:pPr>
            <a:r>
              <a:rPr lang="en-US" dirty="0"/>
              <a:t>On Unix-like operating systems, the cal commands display a formatted calendar in the terminal.</a:t>
            </a:r>
          </a:p>
          <a:p>
            <a:pPr marL="0" indent="0" algn="just">
              <a:buNone/>
            </a:pPr>
            <a:endParaRPr lang="en-US" b="1" dirty="0"/>
          </a:p>
          <a:p>
            <a:pPr algn="just"/>
            <a:r>
              <a:rPr lang="en-US" b="1" dirty="0" smtClean="0"/>
              <a:t>Syntax -</a:t>
            </a:r>
          </a:p>
          <a:p>
            <a:pPr marL="0" indent="0" algn="ctr">
              <a:buNone/>
            </a:pPr>
            <a:r>
              <a:rPr lang="en-US" i="1" dirty="0" smtClean="0">
                <a:solidFill>
                  <a:srgbClr val="FF0000"/>
                </a:solidFill>
              </a:rPr>
              <a:t>cal </a:t>
            </a:r>
            <a:r>
              <a:rPr lang="en-US" i="1" dirty="0">
                <a:solidFill>
                  <a:srgbClr val="FF0000"/>
                </a:solidFill>
              </a:rPr>
              <a:t>[month] [year] [-m month] [-y year] [-h] [-3] [-1] [-A num] [-B num]</a:t>
            </a:r>
          </a:p>
          <a:p>
            <a:pPr marL="0" indent="0" algn="just">
              <a:buNone/>
            </a:pPr>
            <a:r>
              <a:rPr lang="en-US" i="1" dirty="0" smtClean="0">
                <a:solidFill>
                  <a:srgbClr val="FF0000"/>
                </a:solidFill>
              </a:rPr>
              <a:t>[-</a:t>
            </a:r>
            <a:r>
              <a:rPr lang="en-US" i="1" dirty="0">
                <a:solidFill>
                  <a:srgbClr val="FF0000"/>
                </a:solidFill>
              </a:rPr>
              <a:t>d YYYY-MM] [-j] [-N</a:t>
            </a:r>
            <a:r>
              <a:rPr lang="en-US" i="1" dirty="0" smtClean="0">
                <a:solidFill>
                  <a:srgbClr val="FF0000"/>
                </a:solidFill>
              </a:rPr>
              <a:t>]</a:t>
            </a:r>
          </a:p>
          <a:p>
            <a:pPr marL="0" indent="0" algn="just">
              <a:buNone/>
            </a:pPr>
            <a:endParaRPr lang="en-US" i="1" dirty="0" smtClean="0">
              <a:solidFill>
                <a:srgbClr val="FF0000"/>
              </a:solidFill>
            </a:endParaRPr>
          </a:p>
          <a:p>
            <a:pPr algn="just"/>
            <a:r>
              <a:rPr lang="en-US" b="1" dirty="0" smtClean="0"/>
              <a:t>Example –</a:t>
            </a:r>
          </a:p>
          <a:p>
            <a:pPr marL="0" indent="0" algn="ctr">
              <a:buNone/>
            </a:pPr>
            <a:r>
              <a:rPr lang="en-US" dirty="0" smtClean="0"/>
              <a:t>cal - </a:t>
            </a:r>
            <a:r>
              <a:rPr lang="en-US" dirty="0"/>
              <a:t>Display the calendar for this month, with today highlighted.</a:t>
            </a:r>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27</a:t>
            </a:fld>
            <a:endParaRPr lang="en-US" dirty="0"/>
          </a:p>
        </p:txBody>
      </p:sp>
    </p:spTree>
    <p:extLst>
      <p:ext uri="{BB962C8B-B14F-4D97-AF65-F5344CB8AC3E}">
        <p14:creationId xmlns:p14="http://schemas.microsoft.com/office/powerpoint/2010/main" val="3886506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51067"/>
            <a:ext cx="10515600" cy="561801"/>
          </a:xfrm>
        </p:spPr>
        <p:txBody>
          <a:bodyPr>
            <a:normAutofit fontScale="90000"/>
          </a:bodyPr>
          <a:lstStyle/>
          <a:p>
            <a:r>
              <a:rPr lang="en-US" dirty="0"/>
              <a:t>To be continued…</a:t>
            </a:r>
          </a:p>
        </p:txBody>
      </p:sp>
      <p:sp>
        <p:nvSpPr>
          <p:cNvPr id="5" name="Content Placeholder 4"/>
          <p:cNvSpPr>
            <a:spLocks noGrp="1"/>
          </p:cNvSpPr>
          <p:nvPr>
            <p:ph idx="1"/>
          </p:nvPr>
        </p:nvSpPr>
        <p:spPr>
          <a:xfrm>
            <a:off x="838200" y="1148218"/>
            <a:ext cx="10515600" cy="4903331"/>
          </a:xfrm>
        </p:spPr>
        <p:txBody>
          <a:bodyPr/>
          <a:lstStyle/>
          <a:p>
            <a:pPr algn="just"/>
            <a:r>
              <a:rPr lang="en-US" b="1" dirty="0" smtClean="0"/>
              <a:t>Options –</a:t>
            </a:r>
          </a:p>
          <a:p>
            <a:pPr marL="457200" lvl="1" indent="0" algn="just">
              <a:buNone/>
            </a:pPr>
            <a:endParaRPr lang="en-US" b="1"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999111096"/>
              </p:ext>
            </p:extLst>
          </p:nvPr>
        </p:nvGraphicFramePr>
        <p:xfrm>
          <a:off x="967460" y="1717631"/>
          <a:ext cx="10767340" cy="4670470"/>
        </p:xfrm>
        <a:graphic>
          <a:graphicData uri="http://schemas.openxmlformats.org/drawingml/2006/table">
            <a:tbl>
              <a:tblPr firstRow="1" bandRow="1">
                <a:tableStyleId>{5940675A-B579-460E-94D1-54222C63F5DA}</a:tableStyleId>
              </a:tblPr>
              <a:tblGrid>
                <a:gridCol w="1785290"/>
                <a:gridCol w="6364878"/>
                <a:gridCol w="2617172"/>
              </a:tblGrid>
              <a:tr h="667210">
                <a:tc>
                  <a:txBody>
                    <a:bodyPr/>
                    <a:lstStyle/>
                    <a:p>
                      <a:pPr algn="l"/>
                      <a:r>
                        <a:rPr lang="en-US" sz="2400" dirty="0" smtClean="0"/>
                        <a:t>-h</a:t>
                      </a:r>
                      <a:endParaRPr lang="en-US" sz="2400" dirty="0"/>
                    </a:p>
                  </a:txBody>
                  <a:tcPr anchor="ctr">
                    <a:solidFill>
                      <a:schemeClr val="accent2">
                        <a:lumMod val="60000"/>
                        <a:lumOff val="40000"/>
                      </a:schemeClr>
                    </a:solidFill>
                  </a:tcPr>
                </a:tc>
                <a:tc>
                  <a:txBody>
                    <a:bodyPr/>
                    <a:lstStyle/>
                    <a:p>
                      <a:pPr algn="l"/>
                      <a:r>
                        <a:rPr lang="en-US" sz="2400" dirty="0" smtClean="0"/>
                        <a:t>Don’t highlight today’s date</a:t>
                      </a:r>
                      <a:endParaRPr lang="en-US" sz="2400" dirty="0"/>
                    </a:p>
                  </a:txBody>
                  <a:tcPr anchor="ctr">
                    <a:solidFill>
                      <a:schemeClr val="accent2">
                        <a:lumMod val="60000"/>
                        <a:lumOff val="40000"/>
                      </a:schemeClr>
                    </a:solidFill>
                  </a:tcPr>
                </a:tc>
                <a:tc>
                  <a:txBody>
                    <a:bodyPr/>
                    <a:lstStyle/>
                    <a:p>
                      <a:pPr algn="l"/>
                      <a:r>
                        <a:rPr lang="en-US" sz="2400" dirty="0" smtClean="0"/>
                        <a:t>cal -h</a:t>
                      </a:r>
                      <a:endParaRPr lang="en-US" sz="2400" dirty="0"/>
                    </a:p>
                  </a:txBody>
                  <a:tcPr anchor="ctr">
                    <a:solidFill>
                      <a:schemeClr val="accent2">
                        <a:lumMod val="60000"/>
                        <a:lumOff val="40000"/>
                      </a:schemeClr>
                    </a:solidFill>
                  </a:tcPr>
                </a:tc>
              </a:tr>
              <a:tr h="667210">
                <a:tc>
                  <a:txBody>
                    <a:bodyPr/>
                    <a:lstStyle/>
                    <a:p>
                      <a:pPr algn="l"/>
                      <a:r>
                        <a:rPr lang="en-US" sz="2400" dirty="0" smtClean="0"/>
                        <a:t>-w</a:t>
                      </a:r>
                      <a:endParaRPr lang="en-US" sz="2400" dirty="0"/>
                    </a:p>
                  </a:txBody>
                  <a:tcPr anchor="ctr"/>
                </a:tc>
                <a:tc>
                  <a:txBody>
                    <a:bodyPr/>
                    <a:lstStyle/>
                    <a:p>
                      <a:pPr algn="l"/>
                      <a:r>
                        <a:rPr lang="en-US" sz="2400" dirty="0" smtClean="0"/>
                        <a:t>Show the calendar along with week number</a:t>
                      </a:r>
                      <a:endParaRPr lang="en-US" sz="2400" dirty="0"/>
                    </a:p>
                  </a:txBody>
                  <a:tcPr anchor="ctr"/>
                </a:tc>
                <a:tc>
                  <a:txBody>
                    <a:bodyPr/>
                    <a:lstStyle/>
                    <a:p>
                      <a:pPr algn="l"/>
                      <a:r>
                        <a:rPr lang="en-US" sz="2400" dirty="0" smtClean="0"/>
                        <a:t>cal -w</a:t>
                      </a:r>
                      <a:endParaRPr lang="en-US" sz="2400" dirty="0"/>
                    </a:p>
                  </a:txBody>
                  <a:tcPr anchor="ctr"/>
                </a:tc>
              </a:tr>
              <a:tr h="667210">
                <a:tc>
                  <a:txBody>
                    <a:bodyPr/>
                    <a:lstStyle/>
                    <a:p>
                      <a:pPr algn="l"/>
                      <a:r>
                        <a:rPr lang="en-US" sz="2400" dirty="0" smtClean="0"/>
                        <a:t>-m month</a:t>
                      </a:r>
                      <a:endParaRPr lang="en-US" sz="2400" dirty="0"/>
                    </a:p>
                  </a:txBody>
                  <a:tcPr anchor="ctr"/>
                </a:tc>
                <a:tc>
                  <a:txBody>
                    <a:bodyPr/>
                    <a:lstStyle/>
                    <a:p>
                      <a:pPr algn="l"/>
                      <a:r>
                        <a:rPr lang="en-US" sz="2400" dirty="0" smtClean="0"/>
                        <a:t>Display the calendar for December of this year</a:t>
                      </a:r>
                      <a:endParaRPr lang="en-US" sz="2400" dirty="0"/>
                    </a:p>
                  </a:txBody>
                  <a:tcPr anchor="ctr"/>
                </a:tc>
                <a:tc>
                  <a:txBody>
                    <a:bodyPr/>
                    <a:lstStyle/>
                    <a:p>
                      <a:pPr algn="l"/>
                      <a:r>
                        <a:rPr lang="en-US" sz="2400" dirty="0" smtClean="0"/>
                        <a:t>cal -m December</a:t>
                      </a:r>
                      <a:endParaRPr lang="en-US" sz="2400" dirty="0"/>
                    </a:p>
                  </a:txBody>
                  <a:tcPr anchor="ctr"/>
                </a:tc>
              </a:tr>
              <a:tr h="667210">
                <a:tc>
                  <a:txBody>
                    <a:bodyPr/>
                    <a:lstStyle/>
                    <a:p>
                      <a:pPr algn="l"/>
                      <a:r>
                        <a:rPr lang="en-US" sz="2400" dirty="0" smtClean="0"/>
                        <a:t>-y year</a:t>
                      </a:r>
                      <a:endParaRPr lang="en-US" sz="2400" dirty="0"/>
                    </a:p>
                  </a:txBody>
                  <a:tcPr anchor="ctr"/>
                </a:tc>
                <a:tc>
                  <a:txBody>
                    <a:bodyPr/>
                    <a:lstStyle/>
                    <a:p>
                      <a:pPr algn="l"/>
                      <a:r>
                        <a:rPr lang="en-US" sz="2400" dirty="0" smtClean="0"/>
                        <a:t>Display the entire year 2000 calendar.</a:t>
                      </a:r>
                      <a:endParaRPr lang="en-US" sz="2400" dirty="0"/>
                    </a:p>
                  </a:txBody>
                  <a:tcPr anchor="ctr"/>
                </a:tc>
                <a:tc>
                  <a:txBody>
                    <a:bodyPr/>
                    <a:lstStyle/>
                    <a:p>
                      <a:pPr algn="l"/>
                      <a:r>
                        <a:rPr lang="en-US" sz="2400" dirty="0" smtClean="0"/>
                        <a:t>cal -y 2000</a:t>
                      </a:r>
                      <a:endParaRPr lang="en-US" sz="2400" dirty="0"/>
                    </a:p>
                  </a:txBody>
                  <a:tcPr anchor="ctr"/>
                </a:tc>
              </a:tr>
              <a:tr h="667210">
                <a:tc>
                  <a:txBody>
                    <a:bodyPr/>
                    <a:lstStyle/>
                    <a:p>
                      <a:pPr algn="l"/>
                      <a:r>
                        <a:rPr lang="en-US" sz="2400" dirty="0" smtClean="0"/>
                        <a:t>-3</a:t>
                      </a:r>
                      <a:endParaRPr lang="en-US" sz="2400" dirty="0"/>
                    </a:p>
                  </a:txBody>
                  <a:tcPr anchor="ctr"/>
                </a:tc>
                <a:tc>
                  <a:txBody>
                    <a:bodyPr/>
                    <a:lstStyle/>
                    <a:p>
                      <a:pPr algn="l"/>
                      <a:r>
                        <a:rPr lang="en-US" sz="2400" dirty="0" smtClean="0"/>
                        <a:t>Display last month, this month, and next month.</a:t>
                      </a:r>
                      <a:endParaRPr lang="en-US" sz="2400" dirty="0"/>
                    </a:p>
                  </a:txBody>
                  <a:tcPr anchor="ctr"/>
                </a:tc>
                <a:tc>
                  <a:txBody>
                    <a:bodyPr/>
                    <a:lstStyle/>
                    <a:p>
                      <a:pPr algn="l"/>
                      <a:r>
                        <a:rPr lang="en-US" sz="2400" dirty="0" smtClean="0"/>
                        <a:t>cal -3</a:t>
                      </a:r>
                      <a:endParaRPr lang="en-US" sz="2400" dirty="0"/>
                    </a:p>
                  </a:txBody>
                  <a:tcPr anchor="ctr"/>
                </a:tc>
              </a:tr>
              <a:tr h="667210">
                <a:tc>
                  <a:txBody>
                    <a:bodyPr/>
                    <a:lstStyle/>
                    <a:p>
                      <a:pPr algn="l"/>
                      <a:r>
                        <a:rPr lang="en-US" sz="2400" dirty="0" smtClean="0"/>
                        <a:t>-1</a:t>
                      </a:r>
                      <a:endParaRPr lang="en-US" sz="2400" dirty="0"/>
                    </a:p>
                  </a:txBody>
                  <a:tcPr anchor="ctr"/>
                </a:tc>
                <a:tc>
                  <a:txBody>
                    <a:bodyPr/>
                    <a:lstStyle/>
                    <a:p>
                      <a:pPr algn="l"/>
                      <a:r>
                        <a:rPr lang="en-US" sz="2400" dirty="0" smtClean="0"/>
                        <a:t>Display only this month. This is the default.</a:t>
                      </a:r>
                      <a:endParaRPr lang="en-US" sz="2400" dirty="0"/>
                    </a:p>
                  </a:txBody>
                  <a:tcPr anchor="ctr"/>
                </a:tc>
                <a:tc>
                  <a:txBody>
                    <a:bodyPr/>
                    <a:lstStyle/>
                    <a:p>
                      <a:pPr algn="l"/>
                      <a:r>
                        <a:rPr lang="en-US" sz="2400" dirty="0" smtClean="0"/>
                        <a:t>cal  -1</a:t>
                      </a:r>
                      <a:endParaRPr lang="en-US" sz="2400" dirty="0"/>
                    </a:p>
                  </a:txBody>
                  <a:tcPr anchor="ctr"/>
                </a:tc>
              </a:tr>
              <a:tr h="667210">
                <a:tc>
                  <a:txBody>
                    <a:bodyPr/>
                    <a:lstStyle/>
                    <a:p>
                      <a:pPr algn="l"/>
                      <a:r>
                        <a:rPr lang="en-US" sz="2400" dirty="0" smtClean="0"/>
                        <a:t>--months 6</a:t>
                      </a:r>
                      <a:endParaRPr lang="en-US" sz="2400" dirty="0"/>
                    </a:p>
                  </a:txBody>
                  <a:tcPr anchor="ctr"/>
                </a:tc>
                <a:tc>
                  <a:txBody>
                    <a:bodyPr/>
                    <a:lstStyle/>
                    <a:p>
                      <a:pPr algn="l"/>
                      <a:r>
                        <a:rPr lang="en-US" sz="2400" dirty="0" smtClean="0"/>
                        <a:t>Display the current month and next 5 months</a:t>
                      </a:r>
                      <a:endParaRPr lang="en-US" sz="2400" dirty="0"/>
                    </a:p>
                  </a:txBody>
                  <a:tcPr anchor="ctr"/>
                </a:tc>
                <a:tc>
                  <a:txBody>
                    <a:bodyPr/>
                    <a:lstStyle/>
                    <a:p>
                      <a:pPr algn="l"/>
                      <a:r>
                        <a:rPr lang="en-US" sz="2400" dirty="0" smtClean="0"/>
                        <a:t>cal --months 6</a:t>
                      </a:r>
                      <a:endParaRPr lang="en-US" sz="2400" dirty="0"/>
                    </a:p>
                  </a:txBody>
                  <a:tcPr anchor="ctr"/>
                </a:tc>
              </a:tr>
            </a:tbl>
          </a:graphicData>
        </a:graphic>
      </p:graphicFrame>
    </p:spTree>
    <p:extLst>
      <p:ext uri="{BB962C8B-B14F-4D97-AF65-F5344CB8AC3E}">
        <p14:creationId xmlns:p14="http://schemas.microsoft.com/office/powerpoint/2010/main" val="3884810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Date Command -</a:t>
            </a:r>
            <a:endParaRPr lang="en-US" dirty="0"/>
          </a:p>
        </p:txBody>
      </p:sp>
      <p:sp>
        <p:nvSpPr>
          <p:cNvPr id="5" name="Content Placeholder 4"/>
          <p:cNvSpPr>
            <a:spLocks noGrp="1"/>
          </p:cNvSpPr>
          <p:nvPr>
            <p:ph idx="1"/>
          </p:nvPr>
        </p:nvSpPr>
        <p:spPr>
          <a:xfrm>
            <a:off x="838200" y="1453019"/>
            <a:ext cx="10515600" cy="4903331"/>
          </a:xfrm>
        </p:spPr>
        <p:txBody>
          <a:bodyPr>
            <a:normAutofit/>
          </a:bodyPr>
          <a:lstStyle/>
          <a:p>
            <a:pPr algn="just"/>
            <a:r>
              <a:rPr lang="en-US" b="1" dirty="0" smtClean="0"/>
              <a:t>Description –</a:t>
            </a:r>
          </a:p>
          <a:p>
            <a:pPr marL="0" indent="0" algn="just">
              <a:buNone/>
            </a:pPr>
            <a:r>
              <a:rPr lang="en-US" dirty="0"/>
              <a:t>On Unix-like operating systems, the date command is used to print out, or change the value of, the system's time and date information</a:t>
            </a:r>
            <a:r>
              <a:rPr lang="en-US" dirty="0" smtClean="0"/>
              <a:t>.</a:t>
            </a:r>
          </a:p>
          <a:p>
            <a:pPr marL="0" indent="0" algn="just">
              <a:buNone/>
            </a:pPr>
            <a:endParaRPr lang="en-US" b="1" dirty="0"/>
          </a:p>
          <a:p>
            <a:pPr algn="just"/>
            <a:r>
              <a:rPr lang="en-US" b="1" dirty="0" smtClean="0"/>
              <a:t>Syntax -</a:t>
            </a:r>
          </a:p>
          <a:p>
            <a:pPr marL="0" indent="0" algn="ctr">
              <a:buNone/>
            </a:pPr>
            <a:r>
              <a:rPr lang="en-US" i="1" dirty="0">
                <a:solidFill>
                  <a:srgbClr val="FF0000"/>
                </a:solidFill>
              </a:rPr>
              <a:t>date [-u|--utc|--universal] [MMDDhhmm[[CC]YY][.ss</a:t>
            </a:r>
            <a:r>
              <a:rPr lang="en-US" i="1" dirty="0" smtClean="0">
                <a:solidFill>
                  <a:srgbClr val="FF0000"/>
                </a:solidFill>
              </a:rPr>
              <a:t>]]</a:t>
            </a:r>
          </a:p>
          <a:p>
            <a:pPr marL="0" indent="0" algn="ctr">
              <a:buNone/>
            </a:pPr>
            <a:endParaRPr lang="en-US" i="1" dirty="0" smtClean="0">
              <a:solidFill>
                <a:srgbClr val="FF0000"/>
              </a:solidFill>
            </a:endParaRPr>
          </a:p>
          <a:p>
            <a:pPr algn="just"/>
            <a:r>
              <a:rPr lang="en-US" b="1" dirty="0" smtClean="0"/>
              <a:t>Example –</a:t>
            </a:r>
          </a:p>
          <a:p>
            <a:pPr marL="0" indent="0">
              <a:buNone/>
            </a:pPr>
            <a:r>
              <a:rPr lang="en-US" dirty="0"/>
              <a:t>d</a:t>
            </a:r>
            <a:r>
              <a:rPr lang="en-US" dirty="0" smtClean="0"/>
              <a:t>ate </a:t>
            </a:r>
            <a:r>
              <a:rPr lang="en-US" dirty="0"/>
              <a:t>- Running date with no options will output the system date and time</a:t>
            </a:r>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29</a:t>
            </a:fld>
            <a:endParaRPr lang="en-US" dirty="0"/>
          </a:p>
        </p:txBody>
      </p:sp>
    </p:spTree>
    <p:extLst>
      <p:ext uri="{BB962C8B-B14F-4D97-AF65-F5344CB8AC3E}">
        <p14:creationId xmlns:p14="http://schemas.microsoft.com/office/powerpoint/2010/main" val="2553196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Definition of Operating System -</a:t>
            </a:r>
            <a:endParaRPr lang="en-US" dirty="0"/>
          </a:p>
        </p:txBody>
      </p:sp>
      <p:sp>
        <p:nvSpPr>
          <p:cNvPr id="5" name="Content Placeholder 4"/>
          <p:cNvSpPr>
            <a:spLocks noGrp="1"/>
          </p:cNvSpPr>
          <p:nvPr>
            <p:ph idx="1"/>
          </p:nvPr>
        </p:nvSpPr>
        <p:spPr>
          <a:xfrm>
            <a:off x="838200" y="1453019"/>
            <a:ext cx="10515600" cy="3494762"/>
          </a:xfrm>
        </p:spPr>
        <p:txBody>
          <a:bodyPr/>
          <a:lstStyle/>
          <a:p>
            <a:pPr algn="just"/>
            <a:r>
              <a:rPr lang="en-US" dirty="0" smtClean="0"/>
              <a:t>An operating system can be defined as an interface between user and hardware. It is responsible for the execution of all processes, </a:t>
            </a:r>
            <a:r>
              <a:rPr lang="en-US" dirty="0"/>
              <a:t>R</a:t>
            </a:r>
            <a:r>
              <a:rPr lang="en-US" dirty="0" smtClean="0"/>
              <a:t>esource allocation, CPU management, File management and many other tasks.</a:t>
            </a:r>
          </a:p>
          <a:p>
            <a:pPr marL="0" indent="0" algn="just">
              <a:buNone/>
            </a:pPr>
            <a:endParaRPr lang="en-US" dirty="0"/>
          </a:p>
          <a:p>
            <a:pPr algn="just"/>
            <a:r>
              <a:rPr lang="en-US" dirty="0" smtClean="0"/>
              <a:t>The main purpose of an operating system is to provide an environment in which an user can execute programs in convenient and efficient manner. </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a:t>
            </a:fld>
            <a:endParaRPr lang="en-US" dirty="0"/>
          </a:p>
        </p:txBody>
      </p:sp>
    </p:spTree>
    <p:extLst>
      <p:ext uri="{BB962C8B-B14F-4D97-AF65-F5344CB8AC3E}">
        <p14:creationId xmlns:p14="http://schemas.microsoft.com/office/powerpoint/2010/main" val="7489088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a:t>To be continued…</a:t>
            </a:r>
          </a:p>
        </p:txBody>
      </p:sp>
      <p:sp>
        <p:nvSpPr>
          <p:cNvPr id="5" name="Content Placeholder 4"/>
          <p:cNvSpPr>
            <a:spLocks noGrp="1"/>
          </p:cNvSpPr>
          <p:nvPr>
            <p:ph idx="1"/>
          </p:nvPr>
        </p:nvSpPr>
        <p:spPr>
          <a:xfrm>
            <a:off x="838200" y="1453018"/>
            <a:ext cx="10515600" cy="4903331"/>
          </a:xfrm>
        </p:spPr>
        <p:txBody>
          <a:bodyPr/>
          <a:lstStyle/>
          <a:p>
            <a:pPr algn="just"/>
            <a:r>
              <a:rPr lang="en-US" b="1" dirty="0" smtClean="0"/>
              <a:t>Options –</a:t>
            </a:r>
          </a:p>
          <a:p>
            <a:pPr algn="just"/>
            <a:endParaRPr lang="en-US" b="1" dirty="0"/>
          </a:p>
          <a:p>
            <a:pPr algn="just"/>
            <a:endParaRPr lang="en-US" b="1" dirty="0" smtClean="0"/>
          </a:p>
          <a:p>
            <a:pPr algn="just"/>
            <a:endParaRPr lang="en-US" b="1" dirty="0"/>
          </a:p>
          <a:p>
            <a:pPr algn="just"/>
            <a:endParaRPr lang="en-US" b="1" dirty="0" smtClean="0"/>
          </a:p>
          <a:p>
            <a:pPr marL="0" indent="0" algn="just">
              <a:buNone/>
            </a:pPr>
            <a:endParaRPr lang="en-US" b="1" dirty="0" smtClean="0"/>
          </a:p>
          <a:p>
            <a:pPr marL="457200" lvl="1" indent="0" algn="just">
              <a:buNone/>
            </a:pPr>
            <a:endParaRPr lang="en-US" b="1"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30</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85666010"/>
              </p:ext>
            </p:extLst>
          </p:nvPr>
        </p:nvGraphicFramePr>
        <p:xfrm>
          <a:off x="954759" y="2160159"/>
          <a:ext cx="10418874" cy="1681424"/>
        </p:xfrm>
        <a:graphic>
          <a:graphicData uri="http://schemas.openxmlformats.org/drawingml/2006/table">
            <a:tbl>
              <a:tblPr firstRow="1" bandRow="1">
                <a:tableStyleId>{5940675A-B579-460E-94D1-54222C63F5DA}</a:tableStyleId>
              </a:tblPr>
              <a:tblGrid>
                <a:gridCol w="5082786"/>
                <a:gridCol w="5336088"/>
              </a:tblGrid>
              <a:tr h="706064">
                <a:tc>
                  <a:txBody>
                    <a:bodyPr/>
                    <a:lstStyle/>
                    <a:p>
                      <a:pPr algn="l"/>
                      <a:r>
                        <a:rPr lang="en-US" sz="2000" dirty="0" smtClean="0"/>
                        <a:t>date -s "11/20/2003 12:48:00"</a:t>
                      </a:r>
                      <a:endParaRPr lang="en-US" sz="2000" dirty="0"/>
                    </a:p>
                  </a:txBody>
                  <a:tcPr anchor="ctr"/>
                </a:tc>
                <a:tc>
                  <a:txBody>
                    <a:bodyPr/>
                    <a:lstStyle/>
                    <a:p>
                      <a:pPr algn="l"/>
                      <a:r>
                        <a:rPr lang="en-US" sz="2000" dirty="0" smtClean="0"/>
                        <a:t>Set the system date and time to November 20, 2003, 12:48 PM.</a:t>
                      </a:r>
                      <a:endParaRPr lang="en-US" sz="2000" dirty="0"/>
                    </a:p>
                  </a:txBody>
                  <a:tcPr anchor="ctr"/>
                </a:tc>
              </a:tr>
              <a:tr h="941690">
                <a:tc>
                  <a:txBody>
                    <a:bodyPr/>
                    <a:lstStyle/>
                    <a:p>
                      <a:pPr algn="l"/>
                      <a:r>
                        <a:rPr lang="en-US" sz="2000" dirty="0" smtClean="0"/>
                        <a:t>date "+DATE: %m/%d/%y%nTIME: %H:%M:%S"</a:t>
                      </a:r>
                      <a:endParaRPr lang="en-US" sz="2000" dirty="0"/>
                    </a:p>
                  </a:txBody>
                  <a:tcPr anchor="ctr"/>
                </a:tc>
                <a:tc>
                  <a:txBody>
                    <a:bodyPr/>
                    <a:lstStyle/>
                    <a:p>
                      <a:r>
                        <a:rPr lang="en-US" sz="1800" b="0" i="0" kern="1200" dirty="0" smtClean="0">
                          <a:solidFill>
                            <a:schemeClr val="tx1"/>
                          </a:solidFill>
                          <a:effectLst/>
                          <a:latin typeface="+mn-lt"/>
                          <a:ea typeface="+mn-ea"/>
                          <a:cs typeface="+mn-cs"/>
                        </a:rPr>
                        <a:t>Outputs the date and time in the following format:</a:t>
                      </a:r>
                    </a:p>
                    <a:p>
                      <a:r>
                        <a:rPr lang="en-US" sz="2000" dirty="0" smtClean="0"/>
                        <a:t>DATE: 02/08/01</a:t>
                      </a:r>
                      <a:br>
                        <a:rPr lang="en-US" sz="2000" dirty="0" smtClean="0"/>
                      </a:br>
                      <a:r>
                        <a:rPr lang="en-US" sz="2000" dirty="0" smtClean="0"/>
                        <a:t>TIME: 16:44:55 </a:t>
                      </a:r>
                      <a:endParaRPr lang="en-US" sz="2000" dirty="0"/>
                    </a:p>
                  </a:txBody>
                  <a:tcPr anchor="ctr"/>
                </a:tc>
              </a:tr>
            </a:tbl>
          </a:graphicData>
        </a:graphic>
      </p:graphicFrame>
    </p:spTree>
    <p:extLst>
      <p:ext uri="{BB962C8B-B14F-4D97-AF65-F5344CB8AC3E}">
        <p14:creationId xmlns:p14="http://schemas.microsoft.com/office/powerpoint/2010/main" val="1678728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a:t>To be continued…</a:t>
            </a:r>
          </a:p>
        </p:txBody>
      </p:sp>
      <p:sp>
        <p:nvSpPr>
          <p:cNvPr id="5" name="Content Placeholder 4"/>
          <p:cNvSpPr>
            <a:spLocks noGrp="1"/>
          </p:cNvSpPr>
          <p:nvPr>
            <p:ph idx="1"/>
          </p:nvPr>
        </p:nvSpPr>
        <p:spPr>
          <a:xfrm>
            <a:off x="838200" y="1327758"/>
            <a:ext cx="10515600" cy="4903331"/>
          </a:xfrm>
        </p:spPr>
        <p:txBody>
          <a:bodyPr/>
          <a:lstStyle/>
          <a:p>
            <a:pPr algn="just"/>
            <a:r>
              <a:rPr lang="en-US" b="1" dirty="0" smtClean="0"/>
              <a:t>Format –</a:t>
            </a:r>
          </a:p>
          <a:p>
            <a:pPr algn="just"/>
            <a:endParaRPr lang="en-US" b="1" dirty="0" smtClean="0"/>
          </a:p>
          <a:p>
            <a:pPr marL="457200" lvl="1" indent="0" algn="just">
              <a:buNone/>
            </a:pPr>
            <a:endParaRPr lang="en-US" b="1"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31</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186986732"/>
              </p:ext>
            </p:extLst>
          </p:nvPr>
        </p:nvGraphicFramePr>
        <p:xfrm>
          <a:off x="942235" y="1860560"/>
          <a:ext cx="10556658" cy="4577362"/>
        </p:xfrm>
        <a:graphic>
          <a:graphicData uri="http://schemas.openxmlformats.org/drawingml/2006/table">
            <a:tbl>
              <a:tblPr firstRow="1" bandRow="1">
                <a:tableStyleId>{5940675A-B579-460E-94D1-54222C63F5DA}</a:tableStyleId>
              </a:tblPr>
              <a:tblGrid>
                <a:gridCol w="1400133"/>
                <a:gridCol w="5473873"/>
                <a:gridCol w="3682652"/>
              </a:tblGrid>
              <a:tr h="463006">
                <a:tc>
                  <a:txBody>
                    <a:bodyPr/>
                    <a:lstStyle/>
                    <a:p>
                      <a:r>
                        <a:rPr lang="en-US" sz="2000" b="0" i="0" kern="1200" dirty="0" smtClean="0">
                          <a:solidFill>
                            <a:schemeClr val="tx1"/>
                          </a:solidFill>
                          <a:effectLst/>
                          <a:latin typeface="+mn-lt"/>
                          <a:ea typeface="+mn-ea"/>
                          <a:cs typeface="+mn-cs"/>
                        </a:rPr>
                        <a:t>%a</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The abbreviated weekday name (e.g., Sun)</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"+%a"</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%A</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The full weekday name (e.g., Sunday)</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"+%A"</a:t>
                      </a:r>
                      <a:endParaRPr lang="en-US" sz="2000" b="0" i="0" kern="1200" dirty="0">
                        <a:solidFill>
                          <a:schemeClr val="tx1"/>
                        </a:solidFill>
                        <a:effectLst/>
                        <a:latin typeface="+mn-lt"/>
                        <a:ea typeface="+mn-ea"/>
                        <a:cs typeface="+mn-cs"/>
                      </a:endParaRPr>
                    </a:p>
                  </a:txBody>
                  <a:tcPr/>
                </a:tc>
              </a:tr>
              <a:tr h="463006">
                <a:tc>
                  <a:txBody>
                    <a:bodyPr/>
                    <a:lstStyle/>
                    <a:p>
                      <a:pPr marL="0" algn="l" defTabSz="914400" rtl="0" eaLnBrk="1" latinLnBrk="0" hangingPunct="1"/>
                      <a:r>
                        <a:rPr lang="en-US" sz="2000" b="0" i="0" kern="1200" dirty="0" smtClean="0">
                          <a:solidFill>
                            <a:schemeClr val="tx1"/>
                          </a:solidFill>
                          <a:effectLst/>
                          <a:latin typeface="+mn-lt"/>
                          <a:ea typeface="+mn-ea"/>
                          <a:cs typeface="+mn-cs"/>
                        </a:rPr>
                        <a:t>%b</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The abbreviated month name (e.g., Jan).</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"+%b"</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%B</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Locale's full month name (e.g., January).</a:t>
                      </a:r>
                      <a:endParaRPr lang="en-US" sz="2000" b="0" i="0" kern="1200" dirty="0">
                        <a:solidFill>
                          <a:schemeClr val="tx1"/>
                        </a:solidFill>
                        <a:effectLst/>
                        <a:latin typeface="+mn-lt"/>
                        <a:ea typeface="+mn-ea"/>
                        <a:cs typeface="+mn-cs"/>
                      </a:endParaRPr>
                    </a:p>
                  </a:txBody>
                  <a:tcPr/>
                </a:tc>
                <a:tc>
                  <a:txBody>
                    <a:bodyPr/>
                    <a:lstStyle/>
                    <a:p>
                      <a:r>
                        <a:rPr lang="en-US" sz="2000" kern="1200" dirty="0" smtClean="0">
                          <a:solidFill>
                            <a:schemeClr val="tx1"/>
                          </a:solidFill>
                          <a:latin typeface="+mn-lt"/>
                          <a:ea typeface="+mn-ea"/>
                          <a:cs typeface="+mn-cs"/>
                        </a:rPr>
                        <a:t>date "+%B"</a:t>
                      </a:r>
                      <a:endParaRPr lang="en-US" sz="2000" b="0" i="0" kern="1200" dirty="0">
                        <a:solidFill>
                          <a:schemeClr val="tx1"/>
                        </a:solidFill>
                        <a:effectLst/>
                        <a:latin typeface="+mn-lt"/>
                        <a:ea typeface="+mn-ea"/>
                        <a:cs typeface="+mn-cs"/>
                      </a:endParaRPr>
                    </a:p>
                  </a:txBody>
                  <a:tcPr/>
                </a:tc>
              </a:tr>
              <a:tr h="410308">
                <a:tc>
                  <a:txBody>
                    <a:bodyPr/>
                    <a:lstStyle/>
                    <a:p>
                      <a:r>
                        <a:rPr lang="en-US" sz="2000" b="0" i="0" kern="1200" dirty="0" smtClean="0">
                          <a:solidFill>
                            <a:schemeClr val="tx1"/>
                          </a:solidFill>
                          <a:effectLst/>
                          <a:latin typeface="+mn-lt"/>
                          <a:ea typeface="+mn-ea"/>
                          <a:cs typeface="+mn-cs"/>
                        </a:rPr>
                        <a:t>%c</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The date and time (e.g., Thu Mar 3 23:05:25 2005).</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"+%c"</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%H</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Hour (00..23).</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"+%H"</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%M</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Minute (00..59).</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"+%M"</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%S</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Second (00..60).</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"+%S"</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%u</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Day of week (1..7); 1 is Monday.</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"+%u"</a:t>
                      </a:r>
                      <a:endParaRPr lang="en-US" sz="2000" b="0" i="0" kern="1200" dirty="0">
                        <a:solidFill>
                          <a:schemeClr val="tx1"/>
                        </a:solidFill>
                        <a:effectLst/>
                        <a:latin typeface="+mn-lt"/>
                        <a:ea typeface="+mn-ea"/>
                        <a:cs typeface="+mn-cs"/>
                      </a:endParaRPr>
                    </a:p>
                  </a:txBody>
                  <a:tcPr/>
                </a:tc>
              </a:tr>
              <a:tr h="463006">
                <a:tc>
                  <a:txBody>
                    <a:bodyPr/>
                    <a:lstStyle/>
                    <a:p>
                      <a:r>
                        <a:rPr lang="en-US" sz="2000" b="0" i="0" kern="1200" dirty="0" smtClean="0">
                          <a:solidFill>
                            <a:schemeClr val="tx1"/>
                          </a:solidFill>
                          <a:effectLst/>
                          <a:latin typeface="+mn-lt"/>
                          <a:ea typeface="+mn-ea"/>
                          <a:cs typeface="+mn-cs"/>
                        </a:rPr>
                        <a:t>%w</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Day of week (0..6); 0 is Sunday.</a:t>
                      </a:r>
                      <a:endParaRPr lang="en-US" sz="2000" b="0" i="0" kern="1200" dirty="0">
                        <a:solidFill>
                          <a:schemeClr val="tx1"/>
                        </a:solidFill>
                        <a:effectLst/>
                        <a:latin typeface="+mn-lt"/>
                        <a:ea typeface="+mn-ea"/>
                        <a:cs typeface="+mn-cs"/>
                      </a:endParaRPr>
                    </a:p>
                  </a:txBody>
                  <a:tcPr/>
                </a:tc>
                <a:tc>
                  <a:txBody>
                    <a:bodyPr/>
                    <a:lstStyle/>
                    <a:p>
                      <a:r>
                        <a:rPr lang="en-US" sz="2000" b="0" i="0" kern="1200" dirty="0" smtClean="0">
                          <a:solidFill>
                            <a:schemeClr val="tx1"/>
                          </a:solidFill>
                          <a:effectLst/>
                          <a:latin typeface="+mn-lt"/>
                          <a:ea typeface="+mn-ea"/>
                          <a:cs typeface="+mn-cs"/>
                        </a:rPr>
                        <a:t>date "+%w"</a:t>
                      </a:r>
                      <a:endParaRPr lang="en-US" sz="20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369300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a:t>To be continued…</a:t>
            </a:r>
          </a:p>
        </p:txBody>
      </p:sp>
      <p:sp>
        <p:nvSpPr>
          <p:cNvPr id="5" name="Content Placeholder 4"/>
          <p:cNvSpPr>
            <a:spLocks noGrp="1"/>
          </p:cNvSpPr>
          <p:nvPr>
            <p:ph idx="1"/>
          </p:nvPr>
        </p:nvSpPr>
        <p:spPr>
          <a:xfrm>
            <a:off x="838200" y="1327758"/>
            <a:ext cx="10515600" cy="4903331"/>
          </a:xfrm>
        </p:spPr>
        <p:txBody>
          <a:bodyPr/>
          <a:lstStyle/>
          <a:p>
            <a:pPr algn="just"/>
            <a:r>
              <a:rPr lang="en-US" b="1" dirty="0" smtClean="0"/>
              <a:t>Format –</a:t>
            </a:r>
          </a:p>
          <a:p>
            <a:pPr algn="just"/>
            <a:endParaRPr lang="en-US" b="1" dirty="0" smtClean="0"/>
          </a:p>
          <a:p>
            <a:pPr marL="457200" lvl="1" indent="0" algn="just">
              <a:buNone/>
            </a:pPr>
            <a:endParaRPr lang="en-US" b="1"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32</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524726645"/>
              </p:ext>
            </p:extLst>
          </p:nvPr>
        </p:nvGraphicFramePr>
        <p:xfrm>
          <a:off x="967287" y="2048449"/>
          <a:ext cx="10556658" cy="2216804"/>
        </p:xfrm>
        <a:graphic>
          <a:graphicData uri="http://schemas.openxmlformats.org/drawingml/2006/table">
            <a:tbl>
              <a:tblPr firstRow="1" bandRow="1">
                <a:tableStyleId>{5940675A-B579-460E-94D1-54222C63F5DA}</a:tableStyleId>
              </a:tblPr>
              <a:tblGrid>
                <a:gridCol w="1400133"/>
                <a:gridCol w="5473873"/>
                <a:gridCol w="3682652"/>
              </a:tblGrid>
              <a:tr h="554201">
                <a:tc>
                  <a:txBody>
                    <a:bodyPr/>
                    <a:lstStyle/>
                    <a:p>
                      <a:r>
                        <a:rPr lang="en-US" sz="2000" b="0" i="0" kern="1200" dirty="0" smtClean="0">
                          <a:solidFill>
                            <a:schemeClr val="tx1"/>
                          </a:solidFill>
                          <a:effectLst/>
                          <a:latin typeface="+mn-lt"/>
                          <a:ea typeface="+mn-ea"/>
                          <a:cs typeface="+mn-cs"/>
                        </a:rPr>
                        <a:t>%x</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Locale's date representation (e.g., 12/31/99).</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date "+%x"</a:t>
                      </a:r>
                      <a:endParaRPr lang="en-US" sz="2000" b="0" i="0" kern="1200" dirty="0">
                        <a:solidFill>
                          <a:schemeClr val="tx1"/>
                        </a:solidFill>
                        <a:effectLst/>
                        <a:latin typeface="+mn-lt"/>
                        <a:ea typeface="+mn-ea"/>
                        <a:cs typeface="+mn-cs"/>
                      </a:endParaRPr>
                    </a:p>
                  </a:txBody>
                  <a:tcPr anchor="ctr"/>
                </a:tc>
              </a:tr>
              <a:tr h="554201">
                <a:tc>
                  <a:txBody>
                    <a:bodyPr/>
                    <a:lstStyle/>
                    <a:p>
                      <a:r>
                        <a:rPr lang="en-US" sz="2000" b="0" i="0" kern="1200" dirty="0" smtClean="0">
                          <a:solidFill>
                            <a:schemeClr val="tx1"/>
                          </a:solidFill>
                          <a:effectLst/>
                          <a:latin typeface="+mn-lt"/>
                          <a:ea typeface="+mn-ea"/>
                          <a:cs typeface="+mn-cs"/>
                        </a:rPr>
                        <a:t>%X</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Locale's time representation (e.g., 23:13:48).</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date "+%X"</a:t>
                      </a:r>
                      <a:endParaRPr lang="en-US" sz="2000" b="0" i="0" kern="1200" dirty="0">
                        <a:solidFill>
                          <a:schemeClr val="tx1"/>
                        </a:solidFill>
                        <a:effectLst/>
                        <a:latin typeface="+mn-lt"/>
                        <a:ea typeface="+mn-ea"/>
                        <a:cs typeface="+mn-cs"/>
                      </a:endParaRPr>
                    </a:p>
                  </a:txBody>
                  <a:tcPr anchor="ctr"/>
                </a:tc>
              </a:tr>
              <a:tr h="554201">
                <a:tc>
                  <a:txBody>
                    <a:bodyPr/>
                    <a:lstStyle/>
                    <a:p>
                      <a:r>
                        <a:rPr lang="en-US" sz="2000" b="0" i="0" kern="1200" dirty="0" smtClean="0">
                          <a:solidFill>
                            <a:schemeClr val="tx1"/>
                          </a:solidFill>
                          <a:effectLst/>
                          <a:latin typeface="+mn-lt"/>
                          <a:ea typeface="+mn-ea"/>
                          <a:cs typeface="+mn-cs"/>
                        </a:rPr>
                        <a:t>%y</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Last two digits of year (00..99).</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date "+%y"</a:t>
                      </a:r>
                      <a:endParaRPr lang="en-US" sz="2000" b="0" i="0" kern="1200" dirty="0">
                        <a:solidFill>
                          <a:schemeClr val="tx1"/>
                        </a:solidFill>
                        <a:effectLst/>
                        <a:latin typeface="+mn-lt"/>
                        <a:ea typeface="+mn-ea"/>
                        <a:cs typeface="+mn-cs"/>
                      </a:endParaRPr>
                    </a:p>
                  </a:txBody>
                  <a:tcPr anchor="ctr"/>
                </a:tc>
              </a:tr>
              <a:tr h="554201">
                <a:tc>
                  <a:txBody>
                    <a:bodyPr/>
                    <a:lstStyle/>
                    <a:p>
                      <a:r>
                        <a:rPr lang="en-US" sz="2000" b="0" i="0" kern="1200" dirty="0" smtClean="0">
                          <a:solidFill>
                            <a:schemeClr val="tx1"/>
                          </a:solidFill>
                          <a:effectLst/>
                          <a:latin typeface="+mn-lt"/>
                          <a:ea typeface="+mn-ea"/>
                          <a:cs typeface="+mn-cs"/>
                        </a:rPr>
                        <a:t>%Y</a:t>
                      </a:r>
                      <a:endParaRPr lang="en-US" sz="2000" b="0" i="0" kern="1200" dirty="0">
                        <a:solidFill>
                          <a:schemeClr val="tx1"/>
                        </a:solidFill>
                        <a:effectLst/>
                        <a:latin typeface="+mn-lt"/>
                        <a:ea typeface="+mn-ea"/>
                        <a:cs typeface="+mn-cs"/>
                      </a:endParaRPr>
                    </a:p>
                  </a:txBody>
                  <a:tcPr anchor="ctr"/>
                </a:tc>
                <a:tc>
                  <a:txBody>
                    <a:bodyPr/>
                    <a:lstStyle/>
                    <a:p>
                      <a:r>
                        <a:rPr lang="en-US" sz="2000" b="0" i="0" kern="1200" dirty="0" smtClean="0">
                          <a:solidFill>
                            <a:schemeClr val="tx1"/>
                          </a:solidFill>
                          <a:effectLst/>
                          <a:latin typeface="+mn-lt"/>
                          <a:ea typeface="+mn-ea"/>
                          <a:cs typeface="+mn-cs"/>
                        </a:rPr>
                        <a:t>Full four digits of year (0000..9999)</a:t>
                      </a:r>
                      <a:endParaRPr lang="en-US" sz="2000" b="0" i="0" kern="1200" dirty="0">
                        <a:solidFill>
                          <a:schemeClr val="tx1"/>
                        </a:solidFill>
                        <a:effectLst/>
                        <a:latin typeface="+mn-lt"/>
                        <a:ea typeface="+mn-ea"/>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smtClean="0">
                          <a:solidFill>
                            <a:schemeClr val="tx1"/>
                          </a:solidFill>
                          <a:effectLst/>
                          <a:latin typeface="+mn-lt"/>
                          <a:ea typeface="+mn-ea"/>
                          <a:cs typeface="+mn-cs"/>
                        </a:rPr>
                        <a:t>date "+%Y"</a:t>
                      </a:r>
                    </a:p>
                  </a:txBody>
                  <a:tcPr anchor="ctr"/>
                </a:tc>
              </a:tr>
            </a:tbl>
          </a:graphicData>
        </a:graphic>
      </p:graphicFrame>
    </p:spTree>
    <p:extLst>
      <p:ext uri="{BB962C8B-B14F-4D97-AF65-F5344CB8AC3E}">
        <p14:creationId xmlns:p14="http://schemas.microsoft.com/office/powerpoint/2010/main" val="1186382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Message display (echo Command) -</a:t>
            </a:r>
            <a:endParaRPr lang="en-US" dirty="0"/>
          </a:p>
        </p:txBody>
      </p:sp>
      <p:sp>
        <p:nvSpPr>
          <p:cNvPr id="5" name="Content Placeholder 4"/>
          <p:cNvSpPr>
            <a:spLocks noGrp="1"/>
          </p:cNvSpPr>
          <p:nvPr>
            <p:ph idx="1"/>
          </p:nvPr>
        </p:nvSpPr>
        <p:spPr>
          <a:xfrm>
            <a:off x="838200" y="1453019"/>
            <a:ext cx="10515600" cy="4903331"/>
          </a:xfrm>
        </p:spPr>
        <p:txBody>
          <a:bodyPr>
            <a:normAutofit fontScale="92500" lnSpcReduction="20000"/>
          </a:bodyPr>
          <a:lstStyle/>
          <a:p>
            <a:pPr algn="just"/>
            <a:r>
              <a:rPr lang="en-US" b="1" dirty="0" smtClean="0"/>
              <a:t>Description –</a:t>
            </a:r>
          </a:p>
          <a:p>
            <a:pPr marL="0" indent="0" algn="just">
              <a:buNone/>
            </a:pPr>
            <a:r>
              <a:rPr lang="en-US" dirty="0"/>
              <a:t>echo command in linux is used to display line of text/string that are passed as an </a:t>
            </a:r>
            <a:r>
              <a:rPr lang="en-US" dirty="0" smtClean="0"/>
              <a:t>argument. This </a:t>
            </a:r>
            <a:r>
              <a:rPr lang="en-US" dirty="0"/>
              <a:t>is a built in command that is mostly used in shell scripts and batch files to output status text to the screen or a file</a:t>
            </a:r>
            <a:r>
              <a:rPr lang="en-US" dirty="0" smtClean="0"/>
              <a:t>.</a:t>
            </a:r>
          </a:p>
          <a:p>
            <a:pPr marL="0" indent="0" algn="just">
              <a:buNone/>
            </a:pPr>
            <a:endParaRPr lang="en-US" b="1" dirty="0"/>
          </a:p>
          <a:p>
            <a:pPr algn="just"/>
            <a:r>
              <a:rPr lang="en-US" b="1" dirty="0" smtClean="0"/>
              <a:t>Syntax -</a:t>
            </a:r>
          </a:p>
          <a:p>
            <a:pPr marL="0" indent="0" algn="ctr">
              <a:buNone/>
            </a:pPr>
            <a:r>
              <a:rPr lang="en-US" i="1" dirty="0">
                <a:solidFill>
                  <a:srgbClr val="FF0000"/>
                </a:solidFill>
              </a:rPr>
              <a:t>echo [option] [string]</a:t>
            </a:r>
            <a:endParaRPr lang="en-US" i="1" dirty="0" smtClean="0">
              <a:solidFill>
                <a:srgbClr val="FF0000"/>
              </a:solidFill>
            </a:endParaRPr>
          </a:p>
          <a:p>
            <a:pPr marL="0" indent="0" algn="ctr">
              <a:buNone/>
            </a:pPr>
            <a:endParaRPr lang="en-US" i="1" dirty="0" smtClean="0">
              <a:solidFill>
                <a:srgbClr val="FF0000"/>
              </a:solidFill>
            </a:endParaRPr>
          </a:p>
          <a:p>
            <a:pPr algn="just"/>
            <a:r>
              <a:rPr lang="en-US" b="1" dirty="0" smtClean="0"/>
              <a:t>Example –</a:t>
            </a:r>
          </a:p>
          <a:p>
            <a:pPr marL="0" indent="0" algn="ctr">
              <a:buNone/>
            </a:pPr>
            <a:r>
              <a:rPr lang="en-US" dirty="0"/>
              <a:t>echo </a:t>
            </a:r>
            <a:r>
              <a:rPr lang="en-US" dirty="0" smtClean="0"/>
              <a:t>“Hello World”</a:t>
            </a:r>
          </a:p>
          <a:p>
            <a:pPr marL="0" indent="0" algn="ctr">
              <a:buNone/>
            </a:pPr>
            <a:endParaRPr lang="en-US" dirty="0" smtClean="0"/>
          </a:p>
          <a:p>
            <a:r>
              <a:rPr lang="en-US" b="1" dirty="0" smtClean="0"/>
              <a:t>Note - </a:t>
            </a:r>
            <a:r>
              <a:rPr lang="en-US" b="1" i="1" dirty="0" smtClean="0"/>
              <a:t>-e</a:t>
            </a:r>
            <a:r>
              <a:rPr lang="en-US" i="1" dirty="0" smtClean="0"/>
              <a:t> here enables the interpretation of backslash escapes.</a:t>
            </a:r>
            <a:endParaRPr lang="en-US" i="1"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33</a:t>
            </a:fld>
            <a:endParaRPr lang="en-US" dirty="0"/>
          </a:p>
        </p:txBody>
      </p:sp>
    </p:spTree>
    <p:extLst>
      <p:ext uri="{BB962C8B-B14F-4D97-AF65-F5344CB8AC3E}">
        <p14:creationId xmlns:p14="http://schemas.microsoft.com/office/powerpoint/2010/main" val="9613890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a:t>To be continued…</a:t>
            </a:r>
          </a:p>
        </p:txBody>
      </p:sp>
      <p:sp>
        <p:nvSpPr>
          <p:cNvPr id="5" name="Content Placeholder 4"/>
          <p:cNvSpPr>
            <a:spLocks noGrp="1"/>
          </p:cNvSpPr>
          <p:nvPr>
            <p:ph idx="1"/>
          </p:nvPr>
        </p:nvSpPr>
        <p:spPr>
          <a:xfrm>
            <a:off x="838200" y="1327758"/>
            <a:ext cx="10515600" cy="4903331"/>
          </a:xfrm>
        </p:spPr>
        <p:txBody>
          <a:bodyPr/>
          <a:lstStyle/>
          <a:p>
            <a:pPr algn="just"/>
            <a:r>
              <a:rPr lang="en-US" b="1" dirty="0" smtClean="0"/>
              <a:t>Options –</a:t>
            </a:r>
          </a:p>
          <a:p>
            <a:pPr algn="just"/>
            <a:endParaRPr lang="en-US" b="1" dirty="0" smtClean="0"/>
          </a:p>
          <a:p>
            <a:pPr marL="457200" lvl="1" indent="0" algn="just">
              <a:buNone/>
            </a:pPr>
            <a:endParaRPr lang="en-US" b="1"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34</a:t>
            </a:fld>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79503654"/>
              </p:ext>
            </p:extLst>
          </p:nvPr>
        </p:nvGraphicFramePr>
        <p:xfrm>
          <a:off x="967287" y="2048449"/>
          <a:ext cx="9782829" cy="4319924"/>
        </p:xfrm>
        <a:graphic>
          <a:graphicData uri="http://schemas.openxmlformats.org/drawingml/2006/table">
            <a:tbl>
              <a:tblPr firstRow="1" bandRow="1">
                <a:tableStyleId>{5940675A-B579-460E-94D1-54222C63F5DA}</a:tableStyleId>
              </a:tblPr>
              <a:tblGrid>
                <a:gridCol w="964504"/>
                <a:gridCol w="5799551"/>
                <a:gridCol w="3018774"/>
              </a:tblGrid>
              <a:tr h="554201">
                <a:tc>
                  <a:txBody>
                    <a:bodyPr/>
                    <a:lstStyle/>
                    <a:p>
                      <a:pPr algn="ctr"/>
                      <a:r>
                        <a:rPr lang="en-US" sz="2000" b="1" i="0" kern="1200" dirty="0" smtClean="0">
                          <a:solidFill>
                            <a:schemeClr val="tx1"/>
                          </a:solidFill>
                          <a:effectLst/>
                          <a:latin typeface="+mn-lt"/>
                          <a:ea typeface="+mn-ea"/>
                          <a:cs typeface="+mn-cs"/>
                        </a:rPr>
                        <a:t>\b</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It removes all the spaces in between the text.</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nl-NL" sz="2000" b="1" i="0" kern="1200" dirty="0" smtClean="0">
                          <a:solidFill>
                            <a:schemeClr val="tx1"/>
                          </a:solidFill>
                          <a:effectLst/>
                          <a:latin typeface="+mn-lt"/>
                          <a:ea typeface="+mn-ea"/>
                          <a:cs typeface="+mn-cs"/>
                        </a:rPr>
                        <a:t>echo -e “Hello \bWorld"</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201">
                <a:tc>
                  <a:txBody>
                    <a:bodyPr/>
                    <a:lstStyle/>
                    <a:p>
                      <a:pPr algn="ctr"/>
                      <a:r>
                        <a:rPr lang="en-US" sz="2000" b="1" i="0" kern="1200" dirty="0" smtClean="0">
                          <a:solidFill>
                            <a:schemeClr val="tx1"/>
                          </a:solidFill>
                          <a:effectLst/>
                          <a:latin typeface="+mn-lt"/>
                          <a:ea typeface="+mn-ea"/>
                          <a:cs typeface="+mn-cs"/>
                        </a:rPr>
                        <a:t>\c</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Suppress</a:t>
                      </a:r>
                      <a:r>
                        <a:rPr lang="en-US" sz="2000" b="0" i="0" kern="1200" baseline="0" dirty="0" smtClean="0">
                          <a:solidFill>
                            <a:schemeClr val="tx1"/>
                          </a:solidFill>
                          <a:effectLst/>
                          <a:latin typeface="+mn-lt"/>
                          <a:ea typeface="+mn-ea"/>
                          <a:cs typeface="+mn-cs"/>
                        </a:rPr>
                        <a:t> t</a:t>
                      </a:r>
                      <a:r>
                        <a:rPr lang="en-US" sz="2000" b="0" i="0" kern="1200" dirty="0" smtClean="0">
                          <a:solidFill>
                            <a:schemeClr val="tx1"/>
                          </a:solidFill>
                          <a:effectLst/>
                          <a:latin typeface="+mn-lt"/>
                          <a:ea typeface="+mn-ea"/>
                          <a:cs typeface="+mn-cs"/>
                        </a:rPr>
                        <a:t>railing new line with backspace interpretor ‘-e‘ to continue without emitting new line.</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i="0" kern="1200" dirty="0" smtClean="0">
                          <a:solidFill>
                            <a:schemeClr val="tx1"/>
                          </a:solidFill>
                          <a:effectLst/>
                          <a:latin typeface="+mn-lt"/>
                          <a:ea typeface="+mn-ea"/>
                          <a:cs typeface="+mn-cs"/>
                        </a:rPr>
                        <a:t>echo -e "Hello \cWorld"</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201">
                <a:tc>
                  <a:txBody>
                    <a:bodyPr/>
                    <a:lstStyle/>
                    <a:p>
                      <a:pPr algn="ctr"/>
                      <a:r>
                        <a:rPr lang="en-US" sz="2000" b="1" i="0" kern="1200" dirty="0" smtClean="0">
                          <a:solidFill>
                            <a:schemeClr val="tx1"/>
                          </a:solidFill>
                          <a:effectLst/>
                          <a:latin typeface="+mn-lt"/>
                          <a:ea typeface="+mn-ea"/>
                          <a:cs typeface="+mn-cs"/>
                        </a:rPr>
                        <a:t>\n</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This option creates new line from where it is used.</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i="0" kern="1200" dirty="0" smtClean="0">
                          <a:solidFill>
                            <a:schemeClr val="tx1"/>
                          </a:solidFill>
                          <a:effectLst/>
                          <a:latin typeface="+mn-lt"/>
                          <a:ea typeface="+mn-ea"/>
                          <a:cs typeface="+mn-cs"/>
                        </a:rPr>
                        <a:t>echo -e "Hello \nWorld"</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201">
                <a:tc>
                  <a:txBody>
                    <a:bodyPr/>
                    <a:lstStyle/>
                    <a:p>
                      <a:pPr algn="ctr"/>
                      <a:r>
                        <a:rPr lang="en-US" sz="2000" b="1" i="0" kern="1200" dirty="0" smtClean="0">
                          <a:solidFill>
                            <a:schemeClr val="tx1"/>
                          </a:solidFill>
                          <a:effectLst/>
                          <a:latin typeface="+mn-lt"/>
                          <a:ea typeface="+mn-ea"/>
                          <a:cs typeface="+mn-cs"/>
                        </a:rPr>
                        <a:t>\t</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This option is used to create horizontal tab spaces.</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tx1"/>
                          </a:solidFill>
                          <a:effectLst/>
                          <a:latin typeface="+mn-lt"/>
                          <a:ea typeface="+mn-ea"/>
                          <a:cs typeface="+mn-cs"/>
                        </a:rPr>
                        <a:t>echo -e "Hello \tWorld"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201">
                <a:tc>
                  <a:txBody>
                    <a:bodyPr/>
                    <a:lstStyle/>
                    <a:p>
                      <a:pPr algn="ctr"/>
                      <a:r>
                        <a:rPr lang="en-US" sz="2000" b="1" i="0" kern="1200" dirty="0" smtClean="0">
                          <a:solidFill>
                            <a:schemeClr val="tx1"/>
                          </a:solidFill>
                          <a:effectLst/>
                          <a:latin typeface="+mn-lt"/>
                          <a:ea typeface="+mn-ea"/>
                          <a:cs typeface="+mn-cs"/>
                        </a:rPr>
                        <a:t>\r</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Carriage return with backspace interpretor ‘-e’ to have specified carriage return in output.</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tx1"/>
                          </a:solidFill>
                          <a:effectLst/>
                          <a:latin typeface="+mn-lt"/>
                          <a:ea typeface="+mn-ea"/>
                          <a:cs typeface="+mn-cs"/>
                        </a:rPr>
                        <a:t>echo -e "Hello \rWorld"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201">
                <a:tc>
                  <a:txBody>
                    <a:bodyPr/>
                    <a:lstStyle/>
                    <a:p>
                      <a:pPr algn="ctr"/>
                      <a:r>
                        <a:rPr lang="en-US" sz="2000" b="1" i="0" kern="1200" dirty="0" smtClean="0">
                          <a:solidFill>
                            <a:schemeClr val="tx1"/>
                          </a:solidFill>
                          <a:effectLst/>
                          <a:latin typeface="+mn-lt"/>
                          <a:ea typeface="+mn-ea"/>
                          <a:cs typeface="+mn-cs"/>
                        </a:rPr>
                        <a:t>\v</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This option is used to create vertical tab spaces.</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tx1"/>
                          </a:solidFill>
                          <a:effectLst/>
                          <a:latin typeface="+mn-lt"/>
                          <a:ea typeface="+mn-ea"/>
                          <a:cs typeface="+mn-cs"/>
                        </a:rPr>
                        <a:t>echo -e "Hello \vWorld"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4201">
                <a:tc>
                  <a:txBody>
                    <a:bodyPr/>
                    <a:lstStyle/>
                    <a:p>
                      <a:pPr algn="ctr"/>
                      <a:r>
                        <a:rPr lang="en-US" sz="2000" b="1" i="0" kern="1200" dirty="0" smtClean="0">
                          <a:solidFill>
                            <a:schemeClr val="tx1"/>
                          </a:solidFill>
                          <a:effectLst/>
                          <a:latin typeface="+mn-lt"/>
                          <a:ea typeface="+mn-ea"/>
                          <a:cs typeface="+mn-cs"/>
                        </a:rPr>
                        <a:t>*</a:t>
                      </a:r>
                      <a:endParaRPr lang="en-US" sz="2000" b="1"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2000" b="0" i="0" kern="1200" dirty="0" smtClean="0">
                          <a:solidFill>
                            <a:schemeClr val="tx1"/>
                          </a:solidFill>
                          <a:effectLst/>
                          <a:latin typeface="+mn-lt"/>
                          <a:ea typeface="+mn-ea"/>
                          <a:cs typeface="+mn-cs"/>
                        </a:rPr>
                        <a:t> This command will print all files/folders, similar to ls command.</a:t>
                      </a:r>
                      <a:endParaRPr lang="en-US" sz="2000" b="0" i="0" kern="1200" dirty="0">
                        <a:solidFill>
                          <a:schemeClr val="tx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i="0" kern="1200" dirty="0" smtClean="0">
                          <a:solidFill>
                            <a:schemeClr val="tx1"/>
                          </a:solidFill>
                          <a:effectLst/>
                          <a:latin typeface="+mn-lt"/>
                          <a:ea typeface="+mn-ea"/>
                          <a:cs typeface="+mn-cs"/>
                        </a:rPr>
                        <a:t>echo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20922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a:t>To be continued…</a:t>
            </a:r>
          </a:p>
        </p:txBody>
      </p:sp>
      <p:sp>
        <p:nvSpPr>
          <p:cNvPr id="5" name="Content Placeholder 4"/>
          <p:cNvSpPr>
            <a:spLocks noGrp="1"/>
          </p:cNvSpPr>
          <p:nvPr>
            <p:ph idx="1"/>
          </p:nvPr>
        </p:nvSpPr>
        <p:spPr>
          <a:xfrm>
            <a:off x="838200" y="1327758"/>
            <a:ext cx="10515600" cy="4903331"/>
          </a:xfrm>
        </p:spPr>
        <p:txBody>
          <a:bodyPr/>
          <a:lstStyle/>
          <a:p>
            <a:pPr algn="just"/>
            <a:r>
              <a:rPr lang="en-US" b="1" dirty="0" smtClean="0"/>
              <a:t>Options –</a:t>
            </a:r>
            <a:endParaRPr lang="en-US" b="1" dirty="0"/>
          </a:p>
          <a:p>
            <a:pPr lvl="1" algn="just"/>
            <a:endParaRPr lang="en-US" dirty="0" smtClean="0"/>
          </a:p>
          <a:p>
            <a:pPr lvl="1" algn="just"/>
            <a:r>
              <a:rPr lang="en-US" sz="2800" dirty="0" smtClean="0"/>
              <a:t>The </a:t>
            </a:r>
            <a:r>
              <a:rPr lang="en-US" sz="2800" dirty="0"/>
              <a:t>echo can be used with redirect operator to output to a file and not standard </a:t>
            </a:r>
            <a:r>
              <a:rPr lang="en-US" sz="2800" dirty="0" smtClean="0"/>
              <a:t>output.</a:t>
            </a:r>
          </a:p>
          <a:p>
            <a:pPr marL="457200" lvl="1" indent="0" algn="just">
              <a:buNone/>
            </a:pPr>
            <a:endParaRPr lang="en-US" sz="2800" b="1" dirty="0" smtClean="0"/>
          </a:p>
          <a:p>
            <a:pPr marL="457200" lvl="1" indent="0" algn="ctr">
              <a:buNone/>
            </a:pPr>
            <a:r>
              <a:rPr lang="en-US" sz="2800" b="1" dirty="0" smtClean="0">
                <a:solidFill>
                  <a:srgbClr val="FF0000"/>
                </a:solidFill>
              </a:rPr>
              <a:t>echo </a:t>
            </a:r>
            <a:r>
              <a:rPr lang="en-US" sz="2800" b="1" dirty="0">
                <a:solidFill>
                  <a:srgbClr val="FF0000"/>
                </a:solidFill>
              </a:rPr>
              <a:t>"Hello" &gt; </a:t>
            </a:r>
            <a:r>
              <a:rPr lang="en-US" sz="2800" b="1" dirty="0" smtClean="0">
                <a:solidFill>
                  <a:srgbClr val="FF0000"/>
                </a:solidFill>
              </a:rPr>
              <a:t>a</a:t>
            </a:r>
            <a:endParaRPr lang="en-US" b="1" dirty="0"/>
          </a:p>
          <a:p>
            <a:pPr lvl="1"/>
            <a:r>
              <a:rPr lang="en-US" sz="2800" dirty="0" smtClean="0"/>
              <a:t>For checking the content –</a:t>
            </a:r>
          </a:p>
          <a:p>
            <a:pPr marL="457200" lvl="1" indent="0" algn="ctr">
              <a:buNone/>
            </a:pPr>
            <a:r>
              <a:rPr lang="en-US" sz="2800" b="1" dirty="0" smtClean="0">
                <a:solidFill>
                  <a:srgbClr val="FF0000"/>
                </a:solidFill>
              </a:rPr>
              <a:t>cat a</a:t>
            </a:r>
            <a:endParaRPr lang="en-US" sz="2800" b="1" dirty="0">
              <a:solidFill>
                <a:srgbClr val="FF0000"/>
              </a:solidFill>
            </a:endParaRPr>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35</a:t>
            </a:fld>
            <a:endParaRPr lang="en-US" dirty="0"/>
          </a:p>
        </p:txBody>
      </p:sp>
    </p:spTree>
    <p:extLst>
      <p:ext uri="{BB962C8B-B14F-4D97-AF65-F5344CB8AC3E}">
        <p14:creationId xmlns:p14="http://schemas.microsoft.com/office/powerpoint/2010/main" val="20947553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49467"/>
            <a:ext cx="10515600" cy="561801"/>
          </a:xfrm>
        </p:spPr>
        <p:txBody>
          <a:bodyPr>
            <a:normAutofit fontScale="90000"/>
          </a:bodyPr>
          <a:lstStyle/>
          <a:p>
            <a:r>
              <a:rPr lang="en-US" dirty="0" smtClean="0"/>
              <a:t>Calculator Command (bc)</a:t>
            </a:r>
            <a:endParaRPr lang="en-US" dirty="0"/>
          </a:p>
        </p:txBody>
      </p:sp>
      <p:sp>
        <p:nvSpPr>
          <p:cNvPr id="5" name="Content Placeholder 4"/>
          <p:cNvSpPr>
            <a:spLocks noGrp="1"/>
          </p:cNvSpPr>
          <p:nvPr>
            <p:ph idx="1"/>
          </p:nvPr>
        </p:nvSpPr>
        <p:spPr>
          <a:xfrm>
            <a:off x="838200" y="1352811"/>
            <a:ext cx="10515600" cy="5110619"/>
          </a:xfrm>
        </p:spPr>
        <p:txBody>
          <a:bodyPr>
            <a:normAutofit/>
          </a:bodyPr>
          <a:lstStyle/>
          <a:p>
            <a:pPr algn="just"/>
            <a:r>
              <a:rPr lang="en-US" b="1" dirty="0" smtClean="0"/>
              <a:t>Description –</a:t>
            </a:r>
          </a:p>
          <a:p>
            <a:pPr marL="0" indent="0" algn="just">
              <a:buNone/>
            </a:pPr>
            <a:r>
              <a:rPr lang="en-US" dirty="0"/>
              <a:t>bc command is used for command line calculator. It is similar to basic calculator by using which we can do basic mathematical calculations</a:t>
            </a:r>
            <a:r>
              <a:rPr lang="en-US" dirty="0" smtClean="0"/>
              <a:t>.</a:t>
            </a:r>
          </a:p>
          <a:p>
            <a:pPr marL="0" indent="0" algn="just">
              <a:buNone/>
            </a:pPr>
            <a:endParaRPr lang="en-US" b="1" dirty="0"/>
          </a:p>
          <a:p>
            <a:pPr algn="just"/>
            <a:r>
              <a:rPr lang="en-US" b="1" dirty="0" smtClean="0"/>
              <a:t>Syntax -</a:t>
            </a:r>
          </a:p>
          <a:p>
            <a:pPr marL="0" indent="0" algn="ctr">
              <a:buNone/>
            </a:pPr>
            <a:r>
              <a:rPr lang="en-US" i="1" dirty="0">
                <a:solidFill>
                  <a:srgbClr val="FF0000"/>
                </a:solidFill>
              </a:rPr>
              <a:t>bc [ -hlwsqv ] [long-options] [ file ... ] </a:t>
            </a:r>
            <a:endParaRPr lang="en-US" i="1" dirty="0" smtClean="0">
              <a:solidFill>
                <a:srgbClr val="FF0000"/>
              </a:solidFill>
            </a:endParaRPr>
          </a:p>
          <a:p>
            <a:pPr marL="0" indent="0" algn="ctr">
              <a:buNone/>
            </a:pPr>
            <a:endParaRPr lang="en-US" i="1" dirty="0" smtClean="0">
              <a:solidFill>
                <a:srgbClr val="FF0000"/>
              </a:solidFill>
            </a:endParaRPr>
          </a:p>
          <a:p>
            <a:r>
              <a:rPr lang="en-US" b="1" dirty="0"/>
              <a:t>Options</a:t>
            </a:r>
            <a:r>
              <a:rPr lang="en-US" b="1" dirty="0" smtClean="0"/>
              <a:t>:</a:t>
            </a:r>
          </a:p>
          <a:p>
            <a:pPr lvl="1"/>
            <a:r>
              <a:rPr lang="en-US" b="1" dirty="0" smtClean="0"/>
              <a:t>-h </a:t>
            </a:r>
            <a:r>
              <a:rPr lang="en-US" b="1" dirty="0"/>
              <a:t>: Print the </a:t>
            </a:r>
            <a:r>
              <a:rPr lang="en-US" b="1" dirty="0" smtClean="0"/>
              <a:t>usage</a:t>
            </a:r>
            <a:endParaRPr lang="en-US" b="1" dirty="0"/>
          </a:p>
          <a:p>
            <a:pPr lvl="1"/>
            <a:r>
              <a:rPr lang="en-US" b="1" dirty="0" smtClean="0"/>
              <a:t>-v </a:t>
            </a:r>
            <a:r>
              <a:rPr lang="en-US" b="1" dirty="0"/>
              <a:t>: Print the version number and copyright </a:t>
            </a:r>
            <a:endParaRPr lang="en-US" b="1" dirty="0" smtClean="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36</a:t>
            </a:fld>
            <a:endParaRPr lang="en-US" dirty="0"/>
          </a:p>
        </p:txBody>
      </p:sp>
    </p:spTree>
    <p:extLst>
      <p:ext uri="{BB962C8B-B14F-4D97-AF65-F5344CB8AC3E}">
        <p14:creationId xmlns:p14="http://schemas.microsoft.com/office/powerpoint/2010/main" val="32288189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37</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590297043"/>
              </p:ext>
            </p:extLst>
          </p:nvPr>
        </p:nvGraphicFramePr>
        <p:xfrm>
          <a:off x="838200" y="1333618"/>
          <a:ext cx="10644051" cy="5022731"/>
        </p:xfrm>
        <a:graphic>
          <a:graphicData uri="http://schemas.openxmlformats.org/drawingml/2006/table">
            <a:tbl>
              <a:tblPr firstRow="1" bandRow="1">
                <a:tableStyleId>{5940675A-B579-460E-94D1-54222C63F5DA}</a:tableStyleId>
              </a:tblPr>
              <a:tblGrid>
                <a:gridCol w="2318523"/>
                <a:gridCol w="4664938"/>
                <a:gridCol w="3660590"/>
              </a:tblGrid>
              <a:tr h="383937">
                <a:tc>
                  <a:txBody>
                    <a:bodyPr/>
                    <a:lstStyle/>
                    <a:p>
                      <a:pPr algn="l"/>
                      <a:r>
                        <a:rPr lang="en-US" b="1" dirty="0" smtClean="0"/>
                        <a:t>Arithmetic Operators</a:t>
                      </a:r>
                      <a:endParaRPr lang="en-US" dirty="0"/>
                    </a:p>
                  </a:txBody>
                  <a:tcPr anchor="ctr"/>
                </a:tc>
                <a:tc>
                  <a:txBody>
                    <a:bodyPr/>
                    <a:lstStyle/>
                    <a:p>
                      <a:pPr algn="ctr"/>
                      <a:r>
                        <a:rPr lang="en-US" b="0" dirty="0" smtClean="0"/>
                        <a:t>-- N/A --</a:t>
                      </a:r>
                      <a:endParaRPr lang="en-US" b="0" dirty="0"/>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"12+5" | bc</a:t>
                      </a:r>
                    </a:p>
                  </a:txBody>
                  <a:tcPr anchor="ctr"/>
                </a:tc>
              </a:tr>
              <a:tr h="1514708">
                <a:tc>
                  <a:txBody>
                    <a:bodyPr/>
                    <a:lstStyle/>
                    <a:p>
                      <a:pPr algn="l"/>
                      <a:r>
                        <a:rPr lang="en-US" b="1" dirty="0" smtClean="0"/>
                        <a:t>Assignment Operators</a:t>
                      </a:r>
                      <a:endParaRPr lang="en-US" dirty="0"/>
                    </a:p>
                  </a:txBody>
                  <a:tcPr anchor="ctr"/>
                </a:tc>
                <a:tc>
                  <a:txBody>
                    <a:bodyPr/>
                    <a:lstStyle/>
                    <a:p>
                      <a:pPr algn="l"/>
                      <a:r>
                        <a:rPr lang="en-US" b="1" dirty="0" smtClean="0"/>
                        <a:t>var = value</a:t>
                      </a:r>
                      <a:r>
                        <a:rPr lang="en-US" b="0" dirty="0" smtClean="0"/>
                        <a:t>      : Assign the vale to the variable</a:t>
                      </a:r>
                    </a:p>
                    <a:p>
                      <a:pPr algn="l"/>
                      <a:r>
                        <a:rPr lang="en-US" b="1" dirty="0" smtClean="0"/>
                        <a:t>var += value</a:t>
                      </a:r>
                      <a:r>
                        <a:rPr lang="en-US" b="0" dirty="0" smtClean="0"/>
                        <a:t>    : similar to var = var + value</a:t>
                      </a:r>
                    </a:p>
                    <a:p>
                      <a:pPr algn="l"/>
                      <a:r>
                        <a:rPr lang="en-US" b="1" dirty="0" smtClean="0"/>
                        <a:t>var -= value</a:t>
                      </a:r>
                      <a:r>
                        <a:rPr lang="en-US" b="0" dirty="0" smtClean="0"/>
                        <a:t>     : similar to var = var – value</a:t>
                      </a:r>
                    </a:p>
                    <a:p>
                      <a:pPr algn="l"/>
                      <a:r>
                        <a:rPr lang="en-US" b="0" dirty="0" smtClean="0"/>
                        <a:t>etc.</a:t>
                      </a:r>
                      <a:endParaRPr lang="en-US" b="0" dirty="0"/>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"var=10;var" | bc</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a:t>
                      </a:r>
                      <a:r>
                        <a:rPr lang="en-US" b="1" baseline="0" dirty="0" smtClean="0">
                          <a:solidFill>
                            <a:srgbClr val="FF0000"/>
                          </a:solidFill>
                        </a:rPr>
                        <a:t> </a:t>
                      </a:r>
                      <a:r>
                        <a:rPr lang="en-US" b="1" dirty="0" smtClean="0">
                          <a:solidFill>
                            <a:srgbClr val="FF0000"/>
                          </a:solidFill>
                        </a:rPr>
                        <a:t>"var=10;var^=2;var" | bc</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FF0000"/>
                        </a:solidFill>
                      </a:endParaRP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x=`echo "var=500;var%=7;var" | bc`</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 echo $x</a:t>
                      </a:r>
                    </a:p>
                  </a:txBody>
                  <a:tcPr anchor="ctr"/>
                </a:tc>
              </a:tr>
              <a:tr h="662685">
                <a:tc>
                  <a:txBody>
                    <a:bodyPr/>
                    <a:lstStyle/>
                    <a:p>
                      <a:pPr algn="l"/>
                      <a:r>
                        <a:rPr lang="en-US" b="1" dirty="0" smtClean="0"/>
                        <a:t>Increment Operators</a:t>
                      </a:r>
                      <a:endParaRPr lang="en-US" b="1" dirty="0"/>
                    </a:p>
                  </a:txBody>
                  <a:tcPr anchor="ctr"/>
                </a:tc>
                <a:tc>
                  <a:txBody>
                    <a:bodyPr/>
                    <a:lstStyle/>
                    <a:p>
                      <a:pPr algn="l"/>
                      <a:r>
                        <a:rPr lang="en-US" b="1" dirty="0" smtClean="0"/>
                        <a:t>++var</a:t>
                      </a:r>
                      <a:r>
                        <a:rPr lang="en-US" b="0" dirty="0" smtClean="0"/>
                        <a:t>                : Pre increment operator</a:t>
                      </a:r>
                      <a:br>
                        <a:rPr lang="en-US" b="0" dirty="0" smtClean="0"/>
                      </a:br>
                      <a:r>
                        <a:rPr lang="en-US" b="1" dirty="0" smtClean="0"/>
                        <a:t>var++</a:t>
                      </a:r>
                      <a:r>
                        <a:rPr lang="en-US" b="0" dirty="0" smtClean="0"/>
                        <a:t>                : Post increment operator</a:t>
                      </a:r>
                      <a:endParaRPr lang="en-US" b="0" dirty="0"/>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"var=10;++var" | bc</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"var=10;var++" | bc</a:t>
                      </a:r>
                    </a:p>
                  </a:txBody>
                  <a:tcPr anchor="ctr"/>
                </a:tc>
              </a:tr>
              <a:tr h="662685">
                <a:tc>
                  <a:txBody>
                    <a:bodyPr/>
                    <a:lstStyle/>
                    <a:p>
                      <a:pPr algn="l"/>
                      <a:r>
                        <a:rPr lang="en-US" b="1" dirty="0" smtClean="0"/>
                        <a:t>Decrement Operators</a:t>
                      </a:r>
                      <a:endParaRPr lang="en-US" b="1" dirty="0"/>
                    </a:p>
                  </a:txBody>
                  <a:tcPr anchor="ctr"/>
                </a:tc>
                <a:tc>
                  <a:txBody>
                    <a:bodyPr/>
                    <a:lstStyle/>
                    <a:p>
                      <a:pPr algn="l"/>
                      <a:r>
                        <a:rPr lang="en-US" b="0" dirty="0" smtClean="0"/>
                        <a:t> </a:t>
                      </a:r>
                      <a:r>
                        <a:rPr lang="en-US" b="1" dirty="0" smtClean="0"/>
                        <a:t>– – var</a:t>
                      </a:r>
                      <a:r>
                        <a:rPr lang="en-US" b="0" dirty="0" smtClean="0"/>
                        <a:t>             : Pre decrement operator</a:t>
                      </a:r>
                    </a:p>
                    <a:p>
                      <a:pPr algn="l"/>
                      <a:r>
                        <a:rPr lang="en-US" b="1" dirty="0" smtClean="0"/>
                        <a:t>var – –</a:t>
                      </a:r>
                      <a:r>
                        <a:rPr lang="en-US" b="0" dirty="0" smtClean="0"/>
                        <a:t>              : Post decrement operator</a:t>
                      </a:r>
                      <a:endParaRPr lang="en-US" b="0" dirty="0"/>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"var=10;--var" | bc</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"var=10;var--" | bc</a:t>
                      </a:r>
                    </a:p>
                  </a:txBody>
                  <a:tcPr anchor="ctr"/>
                </a:tc>
              </a:tr>
              <a:tr h="1798716">
                <a:tc>
                  <a:txBody>
                    <a:bodyPr/>
                    <a:lstStyle/>
                    <a:p>
                      <a:pPr algn="l"/>
                      <a:r>
                        <a:rPr lang="en-US" b="1" dirty="0" smtClean="0"/>
                        <a:t>Logical Operators</a:t>
                      </a:r>
                      <a:endParaRPr lang="en-US" b="1" dirty="0"/>
                    </a:p>
                  </a:txBody>
                  <a:tcPr anchor="ctr"/>
                </a:tc>
                <a:tc>
                  <a:txBody>
                    <a:bodyPr/>
                    <a:lstStyle/>
                    <a:p>
                      <a:pPr algn="l"/>
                      <a:r>
                        <a:rPr lang="en-US" b="1" dirty="0" smtClean="0"/>
                        <a:t>expr1 &amp;&amp; expr2 </a:t>
                      </a:r>
                    </a:p>
                    <a:p>
                      <a:pPr algn="l"/>
                      <a:r>
                        <a:rPr lang="en-US" b="0" dirty="0" smtClean="0"/>
                        <a:t>- Result is 1 if both expressions are non-zero.</a:t>
                      </a:r>
                    </a:p>
                    <a:p>
                      <a:pPr algn="l"/>
                      <a:r>
                        <a:rPr lang="en-US" b="1" dirty="0" smtClean="0"/>
                        <a:t>expr1 || expr2 </a:t>
                      </a:r>
                    </a:p>
                    <a:p>
                      <a:pPr algn="l"/>
                      <a:r>
                        <a:rPr lang="en-US" b="0" dirty="0" smtClean="0"/>
                        <a:t>- Result is 1 if either expression is non-zero.</a:t>
                      </a:r>
                    </a:p>
                    <a:p>
                      <a:pPr algn="l"/>
                      <a:r>
                        <a:rPr lang="en-US" b="1" dirty="0" smtClean="0"/>
                        <a:t>! expr </a:t>
                      </a:r>
                    </a:p>
                    <a:p>
                      <a:pPr algn="l"/>
                      <a:r>
                        <a:rPr lang="en-US" b="0" dirty="0" smtClean="0"/>
                        <a:t>- Result is 1 if expr is 0.</a:t>
                      </a:r>
                      <a:endParaRPr lang="en-US" b="0" dirty="0"/>
                    </a:p>
                  </a:txBody>
                  <a:tcPr anchor="ct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"10 &amp;&amp; 5" | bc</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"0 || 0" | bc</a:t>
                      </a:r>
                    </a:p>
                    <a:p>
                      <a:pPr marL="0" marR="0" lvl="2"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echo "! 0" | bc</a:t>
                      </a:r>
                    </a:p>
                  </a:txBody>
                  <a:tcPr anchor="ctr"/>
                </a:tc>
              </a:tr>
            </a:tbl>
          </a:graphicData>
        </a:graphic>
      </p:graphicFrame>
    </p:spTree>
    <p:extLst>
      <p:ext uri="{BB962C8B-B14F-4D97-AF65-F5344CB8AC3E}">
        <p14:creationId xmlns:p14="http://schemas.microsoft.com/office/powerpoint/2010/main" val="1024081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Who am I? (who Command)</a:t>
            </a:r>
            <a:endParaRPr lang="en-US" dirty="0"/>
          </a:p>
        </p:txBody>
      </p:sp>
      <p:sp>
        <p:nvSpPr>
          <p:cNvPr id="5" name="Content Placeholder 4"/>
          <p:cNvSpPr>
            <a:spLocks noGrp="1"/>
          </p:cNvSpPr>
          <p:nvPr>
            <p:ph idx="1"/>
          </p:nvPr>
        </p:nvSpPr>
        <p:spPr>
          <a:xfrm>
            <a:off x="838200" y="1352811"/>
            <a:ext cx="10515600" cy="5110619"/>
          </a:xfrm>
        </p:spPr>
        <p:txBody>
          <a:bodyPr>
            <a:normAutofit/>
          </a:bodyPr>
          <a:lstStyle/>
          <a:p>
            <a:pPr algn="just"/>
            <a:r>
              <a:rPr lang="en-US" b="1" dirty="0" smtClean="0"/>
              <a:t>Description –</a:t>
            </a:r>
          </a:p>
          <a:p>
            <a:pPr marL="0" indent="0" algn="just">
              <a:buNone/>
            </a:pPr>
            <a:r>
              <a:rPr lang="en-US" sz="2600" dirty="0">
                <a:ea typeface="Arial Unicode MS" panose="020B0604020202020204" pitchFamily="34" charset="-128"/>
                <a:cs typeface="Arial Unicode MS" panose="020B0604020202020204" pitchFamily="34" charset="-128"/>
              </a:rPr>
              <a:t>who command is used to find out the following </a:t>
            </a:r>
            <a:r>
              <a:rPr lang="en-US" sz="2600" dirty="0" smtClean="0">
                <a:ea typeface="Arial Unicode MS" panose="020B0604020202020204" pitchFamily="34" charset="-128"/>
                <a:cs typeface="Arial Unicode MS" panose="020B0604020202020204" pitchFamily="34" charset="-128"/>
              </a:rPr>
              <a:t>information -</a:t>
            </a:r>
          </a:p>
          <a:p>
            <a:pPr lvl="1"/>
            <a:r>
              <a:rPr lang="en-US" sz="2200" dirty="0" smtClean="0">
                <a:ea typeface="Arial Unicode MS" panose="020B0604020202020204" pitchFamily="34" charset="-128"/>
                <a:cs typeface="Arial Unicode MS" panose="020B0604020202020204" pitchFamily="34" charset="-128"/>
              </a:rPr>
              <a:t>Time of last system boot</a:t>
            </a:r>
          </a:p>
          <a:p>
            <a:pPr lvl="1"/>
            <a:r>
              <a:rPr lang="en-US" sz="2200" dirty="0" smtClean="0">
                <a:ea typeface="Arial Unicode MS" panose="020B0604020202020204" pitchFamily="34" charset="-128"/>
                <a:cs typeface="Arial Unicode MS" panose="020B0604020202020204" pitchFamily="34" charset="-128"/>
              </a:rPr>
              <a:t>Current run level of the system</a:t>
            </a:r>
          </a:p>
          <a:p>
            <a:pPr lvl="1"/>
            <a:r>
              <a:rPr lang="en-US" sz="2200" dirty="0" smtClean="0">
                <a:ea typeface="Arial Unicode MS" panose="020B0604020202020204" pitchFamily="34" charset="-128"/>
                <a:cs typeface="Arial Unicode MS" panose="020B0604020202020204" pitchFamily="34" charset="-128"/>
              </a:rPr>
              <a:t>List of logged in users and more</a:t>
            </a:r>
          </a:p>
          <a:p>
            <a:pPr marL="0" indent="0">
              <a:buNone/>
            </a:pPr>
            <a:endParaRPr lang="en-US" b="1" dirty="0" smtClean="0"/>
          </a:p>
          <a:p>
            <a:pPr marL="0" indent="0">
              <a:buNone/>
            </a:pPr>
            <a:r>
              <a:rPr lang="en-US" b="1" dirty="0" smtClean="0"/>
              <a:t>Syntax –</a:t>
            </a:r>
          </a:p>
          <a:p>
            <a:pPr marL="457200" lvl="1" indent="0" algn="ctr">
              <a:buNone/>
            </a:pPr>
            <a:r>
              <a:rPr lang="en-US" b="1" dirty="0"/>
              <a:t>	</a:t>
            </a:r>
            <a:r>
              <a:rPr lang="en-US" sz="2200" b="1" dirty="0">
                <a:solidFill>
                  <a:srgbClr val="FF0000"/>
                </a:solidFill>
                <a:ea typeface="Arial Unicode MS" panose="020B0604020202020204" pitchFamily="34" charset="-128"/>
                <a:cs typeface="Arial Unicode MS" panose="020B0604020202020204" pitchFamily="34" charset="-128"/>
              </a:rPr>
              <a:t>who [options] [filename</a:t>
            </a:r>
            <a:r>
              <a:rPr lang="en-US" sz="2200" b="1" dirty="0" smtClean="0">
                <a:solidFill>
                  <a:srgbClr val="FF0000"/>
                </a:solidFill>
                <a:ea typeface="Arial Unicode MS" panose="020B0604020202020204" pitchFamily="34" charset="-128"/>
                <a:cs typeface="Arial Unicode MS" panose="020B0604020202020204" pitchFamily="34" charset="-128"/>
              </a:rPr>
              <a:t>]</a:t>
            </a:r>
          </a:p>
          <a:p>
            <a:pPr marL="0" indent="0">
              <a:buNone/>
            </a:pPr>
            <a:endParaRPr lang="en-US" sz="2600" b="1" dirty="0">
              <a:solidFill>
                <a:srgbClr val="FF0000"/>
              </a:solidFill>
              <a:ea typeface="Arial Unicode MS" panose="020B0604020202020204" pitchFamily="34" charset="-128"/>
              <a:cs typeface="Arial Unicode MS" panose="020B0604020202020204" pitchFamily="34" charset="-128"/>
            </a:endParaRPr>
          </a:p>
          <a:p>
            <a:pPr marL="0" indent="0">
              <a:buNone/>
            </a:pPr>
            <a:r>
              <a:rPr lang="en-US" sz="2600" b="1" dirty="0" smtClean="0">
                <a:solidFill>
                  <a:srgbClr val="FF0000"/>
                </a:solidFill>
                <a:ea typeface="Arial Unicode MS" panose="020B0604020202020204" pitchFamily="34" charset="-128"/>
                <a:cs typeface="Arial Unicode MS" panose="020B0604020202020204" pitchFamily="34" charset="-128"/>
              </a:rPr>
              <a:t>Note: </a:t>
            </a:r>
            <a:r>
              <a:rPr lang="en-US" sz="2600" dirty="0" smtClean="0">
                <a:ea typeface="Arial Unicode MS" panose="020B0604020202020204" pitchFamily="34" charset="-128"/>
                <a:cs typeface="Arial Unicode MS" panose="020B0604020202020204" pitchFamily="34" charset="-128"/>
              </a:rPr>
              <a:t>The </a:t>
            </a:r>
            <a:r>
              <a:rPr lang="en-US" sz="2600" dirty="0">
                <a:ea typeface="Arial Unicode MS" panose="020B0604020202020204" pitchFamily="34" charset="-128"/>
                <a:cs typeface="Arial Unicode MS" panose="020B0604020202020204" pitchFamily="34" charset="-128"/>
              </a:rPr>
              <a:t>who command is used to get information about currently logged in user on to system.</a:t>
            </a:r>
            <a:endParaRPr lang="en-US" sz="2600" dirty="0" smtClean="0">
              <a:ea typeface="Arial Unicode MS" panose="020B0604020202020204" pitchFamily="34" charset="-128"/>
              <a:cs typeface="Arial Unicode MS" panose="020B0604020202020204" pitchFamily="34" charset="-128"/>
            </a:endParaRPr>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38</a:t>
            </a:fld>
            <a:endParaRPr lang="en-US" dirty="0"/>
          </a:p>
        </p:txBody>
      </p:sp>
    </p:spTree>
    <p:extLst>
      <p:ext uri="{BB962C8B-B14F-4D97-AF65-F5344CB8AC3E}">
        <p14:creationId xmlns:p14="http://schemas.microsoft.com/office/powerpoint/2010/main" val="32580173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39</a:t>
            </a:fld>
            <a:endParaRPr lang="en-US" dirty="0"/>
          </a:p>
        </p:txBody>
      </p:sp>
      <p:sp>
        <p:nvSpPr>
          <p:cNvPr id="2" name="TextBox 1"/>
          <p:cNvSpPr txBox="1"/>
          <p:nvPr/>
        </p:nvSpPr>
        <p:spPr>
          <a:xfrm>
            <a:off x="425885" y="1340285"/>
            <a:ext cx="11398685" cy="4893647"/>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t>Examples –</a:t>
            </a:r>
          </a:p>
          <a:p>
            <a:pPr marL="285750" indent="-285750">
              <a:buFont typeface="Arial" panose="020B0604020202020204" pitchFamily="34" charset="0"/>
              <a:buChar char="•"/>
            </a:pPr>
            <a:endParaRPr lang="en-US" sz="2400" b="1" dirty="0" smtClean="0"/>
          </a:p>
          <a:p>
            <a:pPr marL="457200" indent="-457200">
              <a:buFont typeface="+mj-lt"/>
              <a:buAutoNum type="arabicPeriod"/>
            </a:pPr>
            <a:r>
              <a:rPr lang="en-US" sz="2400" dirty="0"/>
              <a:t>The who command displays the following information for each user currently logged in to the system if no option is provided  </a:t>
            </a:r>
            <a:r>
              <a:rPr lang="en-US" sz="2400" dirty="0" smtClean="0"/>
              <a:t>-</a:t>
            </a:r>
            <a:endParaRPr lang="en-US" sz="2400" dirty="0"/>
          </a:p>
          <a:p>
            <a:pPr marL="742950" lvl="1" indent="-285750">
              <a:buFont typeface="Arial" panose="020B0604020202020204" pitchFamily="34" charset="0"/>
              <a:buChar char="•"/>
            </a:pPr>
            <a:r>
              <a:rPr lang="en-US" sz="2400" dirty="0"/>
              <a:t>Login name of the users</a:t>
            </a:r>
          </a:p>
          <a:p>
            <a:pPr marL="742950" lvl="1" indent="-285750">
              <a:buFont typeface="Arial" panose="020B0604020202020204" pitchFamily="34" charset="0"/>
              <a:buChar char="•"/>
            </a:pPr>
            <a:r>
              <a:rPr lang="en-US" sz="2400" dirty="0"/>
              <a:t>Terminal line numbers</a:t>
            </a:r>
          </a:p>
          <a:p>
            <a:pPr marL="742950" lvl="1" indent="-285750">
              <a:buFont typeface="Arial" panose="020B0604020202020204" pitchFamily="34" charset="0"/>
              <a:buChar char="•"/>
            </a:pPr>
            <a:r>
              <a:rPr lang="en-US" sz="2400" dirty="0"/>
              <a:t>Login time of the users in to system</a:t>
            </a:r>
          </a:p>
          <a:p>
            <a:pPr marL="742950" lvl="1" indent="-285750">
              <a:buFont typeface="Arial" panose="020B0604020202020204" pitchFamily="34" charset="0"/>
              <a:buChar char="•"/>
            </a:pPr>
            <a:r>
              <a:rPr lang="en-US" sz="2400" dirty="0"/>
              <a:t>Remote host name of the </a:t>
            </a:r>
            <a:r>
              <a:rPr lang="en-US" sz="2400" dirty="0" smtClean="0"/>
              <a:t>user</a:t>
            </a:r>
          </a:p>
          <a:p>
            <a:pPr algn="ctr"/>
            <a:r>
              <a:rPr lang="en-US" sz="2400" dirty="0" smtClean="0">
                <a:solidFill>
                  <a:srgbClr val="FF0000"/>
                </a:solidFill>
              </a:rPr>
              <a:t>who</a:t>
            </a:r>
          </a:p>
          <a:p>
            <a:r>
              <a:rPr lang="en-US" sz="2400" dirty="0" smtClean="0"/>
              <a:t>2. </a:t>
            </a:r>
            <a:r>
              <a:rPr lang="en-US" sz="2400" dirty="0"/>
              <a:t>To display host name and user associated with standard input such as </a:t>
            </a:r>
            <a:r>
              <a:rPr lang="en-US" sz="2400" dirty="0" smtClean="0"/>
              <a:t>keyboard –</a:t>
            </a:r>
          </a:p>
          <a:p>
            <a:pPr algn="ctr"/>
            <a:r>
              <a:rPr lang="en-US" sz="2400" dirty="0">
                <a:solidFill>
                  <a:srgbClr val="FF0000"/>
                </a:solidFill>
              </a:rPr>
              <a:t>who -m </a:t>
            </a:r>
            <a:r>
              <a:rPr lang="en-US" sz="2400" dirty="0" smtClean="0">
                <a:solidFill>
                  <a:srgbClr val="FF0000"/>
                </a:solidFill>
              </a:rPr>
              <a:t>–H</a:t>
            </a:r>
          </a:p>
          <a:p>
            <a:r>
              <a:rPr lang="en-US" sz="2400" dirty="0" smtClean="0"/>
              <a:t>3</a:t>
            </a:r>
            <a:r>
              <a:rPr lang="en-US" sz="2400" dirty="0"/>
              <a:t>. To show all active processes which are spawned by INIT </a:t>
            </a:r>
            <a:r>
              <a:rPr lang="en-US" sz="2400" dirty="0" smtClean="0"/>
              <a:t>process –</a:t>
            </a:r>
          </a:p>
          <a:p>
            <a:pPr algn="ctr"/>
            <a:r>
              <a:rPr lang="en-US" sz="2400" dirty="0">
                <a:solidFill>
                  <a:srgbClr val="FF0000"/>
                </a:solidFill>
              </a:rPr>
              <a:t>who -p -</a:t>
            </a:r>
            <a:r>
              <a:rPr lang="en-US" sz="2400" dirty="0" smtClean="0">
                <a:solidFill>
                  <a:srgbClr val="FF0000"/>
                </a:solidFill>
              </a:rPr>
              <a:t>H</a:t>
            </a:r>
            <a:endParaRPr lang="en-US" sz="2400" dirty="0">
              <a:solidFill>
                <a:srgbClr val="FF0000"/>
              </a:solidFill>
            </a:endParaRPr>
          </a:p>
        </p:txBody>
      </p:sp>
    </p:spTree>
    <p:extLst>
      <p:ext uri="{BB962C8B-B14F-4D97-AF65-F5344CB8AC3E}">
        <p14:creationId xmlns:p14="http://schemas.microsoft.com/office/powerpoint/2010/main" val="3217062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Definition of Unix Operating System -</a:t>
            </a:r>
            <a:endParaRPr lang="en-US" dirty="0"/>
          </a:p>
        </p:txBody>
      </p:sp>
      <p:sp>
        <p:nvSpPr>
          <p:cNvPr id="5" name="Content Placeholder 4"/>
          <p:cNvSpPr>
            <a:spLocks noGrp="1"/>
          </p:cNvSpPr>
          <p:nvPr>
            <p:ph idx="1"/>
          </p:nvPr>
        </p:nvSpPr>
        <p:spPr>
          <a:xfrm>
            <a:off x="838200" y="1302706"/>
            <a:ext cx="10515600" cy="4903331"/>
          </a:xfrm>
        </p:spPr>
        <p:txBody>
          <a:bodyPr>
            <a:normAutofit/>
          </a:bodyPr>
          <a:lstStyle/>
          <a:p>
            <a:pPr algn="just"/>
            <a:r>
              <a:rPr lang="en-US" dirty="0"/>
              <a:t>Unix is a portable, multitasking, multiuser, time-sharing operating system (OS) originally developed in 1969 by a group of employees at </a:t>
            </a:r>
            <a:r>
              <a:rPr lang="en-US" dirty="0" smtClean="0"/>
              <a:t>AT&amp;T Bell Labs. </a:t>
            </a:r>
          </a:p>
          <a:p>
            <a:pPr algn="just"/>
            <a:r>
              <a:rPr lang="en-US" dirty="0" smtClean="0"/>
              <a:t>Unix </a:t>
            </a:r>
            <a:r>
              <a:rPr lang="en-US" dirty="0"/>
              <a:t>was first programmed in assembly language but was reprogrammed in C in 1973.</a:t>
            </a:r>
          </a:p>
          <a:p>
            <a:pPr algn="just"/>
            <a:r>
              <a:rPr lang="en-US" dirty="0"/>
              <a:t>Unix has been </a:t>
            </a:r>
            <a:r>
              <a:rPr lang="en-US" dirty="0" smtClean="0"/>
              <a:t>supported </a:t>
            </a:r>
            <a:r>
              <a:rPr lang="en-US" dirty="0"/>
              <a:t>to more machine families than any other operating system. As a result, it has come to be identified with the concept of open systems. </a:t>
            </a:r>
            <a:endParaRPr lang="en-US" dirty="0" smtClean="0"/>
          </a:p>
          <a:p>
            <a:pPr algn="just"/>
            <a:r>
              <a:rPr lang="en-US" dirty="0" smtClean="0"/>
              <a:t>Unix </a:t>
            </a:r>
            <a:r>
              <a:rPr lang="en-US" dirty="0"/>
              <a:t>operating systems are widely used in PCs, servers and mobile devices. The Unix environment was also an essential element in the development of the Internet and networking.</a:t>
            </a:r>
          </a:p>
          <a:p>
            <a:pPr algn="just"/>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4</a:t>
            </a:fld>
            <a:endParaRPr lang="en-US" dirty="0"/>
          </a:p>
        </p:txBody>
      </p:sp>
    </p:spTree>
    <p:extLst>
      <p:ext uri="{BB962C8B-B14F-4D97-AF65-F5344CB8AC3E}">
        <p14:creationId xmlns:p14="http://schemas.microsoft.com/office/powerpoint/2010/main" val="1782923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578067"/>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40</a:t>
            </a:fld>
            <a:endParaRPr lang="en-US" dirty="0"/>
          </a:p>
        </p:txBody>
      </p:sp>
      <p:sp>
        <p:nvSpPr>
          <p:cNvPr id="2" name="TextBox 1"/>
          <p:cNvSpPr txBox="1"/>
          <p:nvPr/>
        </p:nvSpPr>
        <p:spPr>
          <a:xfrm>
            <a:off x="425885" y="1340285"/>
            <a:ext cx="11398685" cy="4524315"/>
          </a:xfrm>
          <a:prstGeom prst="rect">
            <a:avLst/>
          </a:prstGeom>
          <a:noFill/>
        </p:spPr>
        <p:txBody>
          <a:bodyPr wrap="square" rtlCol="0">
            <a:spAutoFit/>
          </a:bodyPr>
          <a:lstStyle/>
          <a:p>
            <a:pPr marL="285750" indent="-285750">
              <a:buFont typeface="Arial" panose="020B0604020202020204" pitchFamily="34" charset="0"/>
              <a:buChar char="•"/>
            </a:pPr>
            <a:r>
              <a:rPr lang="en-US" sz="2400" b="1" dirty="0" smtClean="0"/>
              <a:t>Examples –</a:t>
            </a:r>
          </a:p>
          <a:p>
            <a:pPr marL="285750" indent="-285750">
              <a:buFont typeface="Arial" panose="020B0604020202020204" pitchFamily="34" charset="0"/>
              <a:buChar char="•"/>
            </a:pPr>
            <a:endParaRPr lang="en-US" sz="2400" b="1" dirty="0" smtClean="0"/>
          </a:p>
          <a:p>
            <a:r>
              <a:rPr lang="en-US" sz="2400" dirty="0" smtClean="0"/>
              <a:t>4</a:t>
            </a:r>
            <a:r>
              <a:rPr lang="en-US" sz="2400" dirty="0"/>
              <a:t>. To show list of users logged in to </a:t>
            </a:r>
            <a:r>
              <a:rPr lang="en-US" sz="2400" dirty="0" smtClean="0"/>
              <a:t>system –				</a:t>
            </a:r>
            <a:r>
              <a:rPr lang="en-US" sz="2400" dirty="0" smtClean="0">
                <a:solidFill>
                  <a:srgbClr val="FF0000"/>
                </a:solidFill>
              </a:rPr>
              <a:t>who –u</a:t>
            </a:r>
          </a:p>
          <a:p>
            <a:endParaRPr lang="en-US" sz="2400" dirty="0" smtClean="0">
              <a:solidFill>
                <a:srgbClr val="FF0000"/>
              </a:solidFill>
            </a:endParaRPr>
          </a:p>
          <a:p>
            <a:r>
              <a:rPr lang="en-US" sz="2400" dirty="0" smtClean="0"/>
              <a:t>5</a:t>
            </a:r>
            <a:r>
              <a:rPr lang="en-US" sz="2400" dirty="0"/>
              <a:t>. To show time of the system when it booted last </a:t>
            </a:r>
            <a:r>
              <a:rPr lang="en-US" sz="2400" dirty="0" smtClean="0"/>
              <a:t>time –		</a:t>
            </a:r>
            <a:r>
              <a:rPr lang="en-US" sz="2400" dirty="0" smtClean="0">
                <a:solidFill>
                  <a:srgbClr val="FF0000"/>
                </a:solidFill>
              </a:rPr>
              <a:t>who </a:t>
            </a:r>
            <a:r>
              <a:rPr lang="en-US" sz="2400" dirty="0">
                <a:solidFill>
                  <a:srgbClr val="FF0000"/>
                </a:solidFill>
              </a:rPr>
              <a:t>-b -H</a:t>
            </a:r>
            <a:endParaRPr lang="en-US" sz="2400" dirty="0" smtClean="0">
              <a:solidFill>
                <a:srgbClr val="FF0000"/>
              </a:solidFill>
            </a:endParaRPr>
          </a:p>
          <a:p>
            <a:endParaRPr lang="en-US" sz="2400" dirty="0" smtClean="0"/>
          </a:p>
          <a:p>
            <a:r>
              <a:rPr lang="en-US" sz="2400" dirty="0" smtClean="0"/>
              <a:t>6</a:t>
            </a:r>
            <a:r>
              <a:rPr lang="en-US" sz="2400" dirty="0"/>
              <a:t>. To show system login process </a:t>
            </a:r>
            <a:r>
              <a:rPr lang="en-US" sz="2400" dirty="0" smtClean="0"/>
              <a:t>details –				</a:t>
            </a:r>
            <a:r>
              <a:rPr lang="en-US" sz="2400" dirty="0" smtClean="0">
                <a:solidFill>
                  <a:srgbClr val="FF0000"/>
                </a:solidFill>
              </a:rPr>
              <a:t>who </a:t>
            </a:r>
            <a:r>
              <a:rPr lang="en-US" sz="2400" dirty="0">
                <a:solidFill>
                  <a:srgbClr val="FF0000"/>
                </a:solidFill>
              </a:rPr>
              <a:t>-l </a:t>
            </a:r>
            <a:r>
              <a:rPr lang="en-US" sz="2400" dirty="0" smtClean="0">
                <a:solidFill>
                  <a:srgbClr val="FF0000"/>
                </a:solidFill>
              </a:rPr>
              <a:t>–H</a:t>
            </a:r>
          </a:p>
          <a:p>
            <a:endParaRPr lang="en-US" sz="2400" dirty="0" smtClean="0"/>
          </a:p>
          <a:p>
            <a:r>
              <a:rPr lang="en-US" sz="2400" dirty="0" smtClean="0"/>
              <a:t>7. </a:t>
            </a:r>
            <a:r>
              <a:rPr lang="en-US" sz="2400" dirty="0"/>
              <a:t>To display all details of current logged in </a:t>
            </a:r>
            <a:r>
              <a:rPr lang="en-US" sz="2400" dirty="0" smtClean="0"/>
              <a:t>user –			</a:t>
            </a:r>
            <a:r>
              <a:rPr lang="en-US" sz="2400" dirty="0" smtClean="0">
                <a:solidFill>
                  <a:srgbClr val="FF0000"/>
                </a:solidFill>
              </a:rPr>
              <a:t>who –a</a:t>
            </a:r>
          </a:p>
          <a:p>
            <a:pPr algn="ctr"/>
            <a:endParaRPr lang="en-US" sz="2400" dirty="0" smtClean="0">
              <a:solidFill>
                <a:srgbClr val="FF0000"/>
              </a:solidFill>
            </a:endParaRPr>
          </a:p>
          <a:p>
            <a:r>
              <a:rPr lang="en-US" sz="2400" dirty="0" smtClean="0"/>
              <a:t>8</a:t>
            </a:r>
            <a:r>
              <a:rPr lang="en-US" sz="2400" dirty="0"/>
              <a:t>. To display system’s </a:t>
            </a:r>
            <a:r>
              <a:rPr lang="en-US" sz="2400" dirty="0" smtClean="0"/>
              <a:t>username - 					</a:t>
            </a:r>
            <a:r>
              <a:rPr lang="en-US" sz="2400" dirty="0" smtClean="0">
                <a:solidFill>
                  <a:srgbClr val="FF0000"/>
                </a:solidFill>
              </a:rPr>
              <a:t>who am I</a:t>
            </a:r>
          </a:p>
          <a:p>
            <a:endParaRPr lang="en-US" sz="2400" dirty="0">
              <a:solidFill>
                <a:srgbClr val="FF0000"/>
              </a:solidFill>
            </a:endParaRPr>
          </a:p>
        </p:txBody>
      </p:sp>
    </p:spTree>
    <p:extLst>
      <p:ext uri="{BB962C8B-B14F-4D97-AF65-F5344CB8AC3E}">
        <p14:creationId xmlns:p14="http://schemas.microsoft.com/office/powerpoint/2010/main" val="8721255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697"/>
          </a:xfrm>
        </p:spPr>
        <p:txBody>
          <a:bodyPr>
            <a:normAutofit fontScale="90000"/>
          </a:bodyPr>
          <a:lstStyle/>
          <a:p>
            <a:r>
              <a:rPr lang="en-US" dirty="0" smtClean="0"/>
              <a:t>System Information using uname</a:t>
            </a:r>
            <a:endParaRPr lang="en-US" dirty="0"/>
          </a:p>
        </p:txBody>
      </p:sp>
      <p:sp>
        <p:nvSpPr>
          <p:cNvPr id="3" name="Content Placeholder 2"/>
          <p:cNvSpPr>
            <a:spLocks noGrp="1"/>
          </p:cNvSpPr>
          <p:nvPr>
            <p:ph idx="1"/>
          </p:nvPr>
        </p:nvSpPr>
        <p:spPr>
          <a:xfrm>
            <a:off x="838200" y="1064712"/>
            <a:ext cx="10515600" cy="5411244"/>
          </a:xfrm>
        </p:spPr>
        <p:txBody>
          <a:bodyPr>
            <a:normAutofit fontScale="77500" lnSpcReduction="20000"/>
          </a:bodyPr>
          <a:lstStyle/>
          <a:p>
            <a:r>
              <a:rPr lang="en-US" b="1" dirty="0" smtClean="0"/>
              <a:t>Description –</a:t>
            </a:r>
          </a:p>
          <a:p>
            <a:pPr marL="0" indent="0">
              <a:buNone/>
            </a:pPr>
            <a:r>
              <a:rPr lang="en-US" dirty="0" smtClean="0"/>
              <a:t>	The command ‘uname’ displays the information of the system.</a:t>
            </a:r>
          </a:p>
          <a:p>
            <a:pPr marL="0" indent="0">
              <a:buNone/>
            </a:pPr>
            <a:endParaRPr lang="en-US" dirty="0" smtClean="0"/>
          </a:p>
          <a:p>
            <a:r>
              <a:rPr lang="en-US" b="1" dirty="0" smtClean="0"/>
              <a:t>Syntax –</a:t>
            </a:r>
            <a:r>
              <a:rPr lang="en-US" dirty="0" smtClean="0"/>
              <a:t> 			</a:t>
            </a:r>
            <a:r>
              <a:rPr lang="en-US" b="1" dirty="0" smtClean="0">
                <a:solidFill>
                  <a:srgbClr val="FF0000"/>
                </a:solidFill>
              </a:rPr>
              <a:t>uname [option]</a:t>
            </a:r>
          </a:p>
          <a:p>
            <a:endParaRPr lang="en-US" b="1" dirty="0" smtClean="0">
              <a:solidFill>
                <a:srgbClr val="FF0000"/>
              </a:solidFill>
            </a:endParaRPr>
          </a:p>
          <a:p>
            <a:r>
              <a:rPr lang="en-US" b="1" dirty="0" smtClean="0"/>
              <a:t>Options –</a:t>
            </a:r>
          </a:p>
          <a:p>
            <a:pPr marL="914400" lvl="1" indent="-457200" algn="just">
              <a:buFont typeface="+mj-lt"/>
              <a:buAutoNum type="arabicPeriod"/>
            </a:pPr>
            <a:r>
              <a:rPr lang="en-US" b="1" dirty="0" smtClean="0"/>
              <a:t>-a</a:t>
            </a:r>
            <a:r>
              <a:rPr lang="en-US" dirty="0" smtClean="0"/>
              <a:t> = </a:t>
            </a:r>
            <a:r>
              <a:rPr lang="en-US" dirty="0"/>
              <a:t>It prints all the system information in the following </a:t>
            </a:r>
            <a:r>
              <a:rPr lang="en-US" dirty="0" smtClean="0"/>
              <a:t>order -</a:t>
            </a:r>
            <a:r>
              <a:rPr lang="en-US" dirty="0"/>
              <a:t> Kernel name, network node hostname, kernel release date, kernel version, machine hardware name, hardware platform, operating </a:t>
            </a:r>
            <a:r>
              <a:rPr lang="en-US" dirty="0" smtClean="0"/>
              <a:t>system.</a:t>
            </a:r>
          </a:p>
          <a:p>
            <a:pPr marL="914400" lvl="2" indent="0" algn="just">
              <a:buNone/>
            </a:pPr>
            <a:r>
              <a:rPr lang="en-US" b="1" dirty="0" smtClean="0">
                <a:solidFill>
                  <a:srgbClr val="FF0000"/>
                </a:solidFill>
              </a:rPr>
              <a:t>			</a:t>
            </a:r>
            <a:r>
              <a:rPr lang="en-US" sz="2400" b="1" dirty="0">
                <a:solidFill>
                  <a:srgbClr val="FF0000"/>
                </a:solidFill>
              </a:rPr>
              <a:t>uname -a</a:t>
            </a:r>
          </a:p>
          <a:p>
            <a:pPr marL="914400" lvl="1" indent="-457200" algn="just">
              <a:buFont typeface="+mj-lt"/>
              <a:buAutoNum type="arabicPeriod"/>
            </a:pPr>
            <a:r>
              <a:rPr lang="en-US" b="1" dirty="0" smtClean="0"/>
              <a:t>-s = </a:t>
            </a:r>
            <a:r>
              <a:rPr lang="en-US" dirty="0" smtClean="0"/>
              <a:t>Its prints the kernel name.</a:t>
            </a:r>
          </a:p>
          <a:p>
            <a:pPr marL="3200400" lvl="7" indent="0" algn="just">
              <a:buNone/>
            </a:pPr>
            <a:r>
              <a:rPr lang="en-US" b="1" dirty="0" smtClean="0">
                <a:solidFill>
                  <a:srgbClr val="FF0000"/>
                </a:solidFill>
              </a:rPr>
              <a:t>	</a:t>
            </a:r>
            <a:r>
              <a:rPr lang="en-US" sz="2400" b="1" dirty="0">
                <a:solidFill>
                  <a:srgbClr val="FF0000"/>
                </a:solidFill>
              </a:rPr>
              <a:t>uname -s</a:t>
            </a:r>
          </a:p>
          <a:p>
            <a:pPr marL="914400" lvl="1" indent="-457200" algn="just">
              <a:buFont typeface="+mj-lt"/>
              <a:buAutoNum type="arabicPeriod"/>
            </a:pPr>
            <a:r>
              <a:rPr lang="en-US" b="1" dirty="0" smtClean="0"/>
              <a:t>-n = </a:t>
            </a:r>
            <a:r>
              <a:rPr lang="en-US" dirty="0" smtClean="0"/>
              <a:t>It prints the hostname of the network node. (Current Computer)</a:t>
            </a:r>
          </a:p>
          <a:p>
            <a:pPr marL="457200" lvl="1" indent="0" algn="just">
              <a:buNone/>
            </a:pPr>
            <a:r>
              <a:rPr lang="en-US" b="1" dirty="0" smtClean="0">
                <a:solidFill>
                  <a:srgbClr val="FF0000"/>
                </a:solidFill>
              </a:rPr>
              <a:t>				uname –n</a:t>
            </a:r>
          </a:p>
          <a:p>
            <a:pPr marL="914400" lvl="1" indent="-457200" algn="just">
              <a:buAutoNum type="arabicPeriod" startAt="4"/>
            </a:pPr>
            <a:r>
              <a:rPr lang="en-US" b="1" dirty="0" smtClean="0"/>
              <a:t>-r = </a:t>
            </a:r>
            <a:r>
              <a:rPr lang="en-US" dirty="0" smtClean="0"/>
              <a:t>It prints  the kernel release</a:t>
            </a:r>
          </a:p>
          <a:p>
            <a:pPr marL="4114800" lvl="8" indent="-457200" algn="just">
              <a:buNone/>
            </a:pPr>
            <a:r>
              <a:rPr lang="en-US" sz="2400" b="1" dirty="0" err="1" smtClean="0">
                <a:solidFill>
                  <a:srgbClr val="FF0000"/>
                </a:solidFill>
              </a:rPr>
              <a:t>uname</a:t>
            </a:r>
            <a:r>
              <a:rPr lang="en-US" sz="2400" b="1" dirty="0" smtClean="0">
                <a:solidFill>
                  <a:srgbClr val="FF0000"/>
                </a:solidFill>
              </a:rPr>
              <a:t> -r</a:t>
            </a:r>
          </a:p>
          <a:p>
            <a:pPr marL="914400" lvl="1" indent="-457200" algn="just">
              <a:buAutoNum type="arabicPeriod" startAt="4"/>
            </a:pPr>
            <a:r>
              <a:rPr lang="en-US" b="1" dirty="0" smtClean="0"/>
              <a:t>-v </a:t>
            </a:r>
            <a:r>
              <a:rPr lang="en-US" dirty="0" smtClean="0"/>
              <a:t>= It prints the kernel release date</a:t>
            </a:r>
          </a:p>
          <a:p>
            <a:pPr marL="3657600" lvl="8" indent="0" algn="just">
              <a:buNone/>
            </a:pPr>
            <a:r>
              <a:rPr lang="en-US" sz="2400" b="1" dirty="0" err="1">
                <a:solidFill>
                  <a:srgbClr val="FF0000"/>
                </a:solidFill>
              </a:rPr>
              <a:t>uname</a:t>
            </a:r>
            <a:r>
              <a:rPr lang="en-US" sz="2400" b="1" dirty="0">
                <a:solidFill>
                  <a:srgbClr val="FF0000"/>
                </a:solidFill>
              </a:rPr>
              <a:t> </a:t>
            </a:r>
            <a:r>
              <a:rPr lang="en-US" sz="2400" b="1" dirty="0" smtClean="0">
                <a:solidFill>
                  <a:srgbClr val="FF0000"/>
                </a:solidFill>
              </a:rPr>
              <a:t>–v</a:t>
            </a:r>
          </a:p>
          <a:p>
            <a:pPr marL="3657600" lvl="8" indent="0" algn="just">
              <a:buNone/>
            </a:pPr>
            <a:endParaRPr lang="en-US" sz="2400" b="1" dirty="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41</a:t>
            </a:fld>
            <a:endParaRPr lang="en-US" dirty="0"/>
          </a:p>
        </p:txBody>
      </p:sp>
    </p:spTree>
    <p:extLst>
      <p:ext uri="{BB962C8B-B14F-4D97-AF65-F5344CB8AC3E}">
        <p14:creationId xmlns:p14="http://schemas.microsoft.com/office/powerpoint/2010/main" val="3890678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42</a:t>
            </a:fld>
            <a:endParaRPr lang="en-US" dirty="0"/>
          </a:p>
        </p:txBody>
      </p:sp>
      <p:sp>
        <p:nvSpPr>
          <p:cNvPr id="2" name="TextBox 1"/>
          <p:cNvSpPr txBox="1"/>
          <p:nvPr/>
        </p:nvSpPr>
        <p:spPr>
          <a:xfrm>
            <a:off x="513567" y="275573"/>
            <a:ext cx="3868303" cy="707886"/>
          </a:xfrm>
          <a:prstGeom prst="rect">
            <a:avLst/>
          </a:prstGeom>
          <a:noFill/>
        </p:spPr>
        <p:txBody>
          <a:bodyPr wrap="none" rtlCol="0">
            <a:spAutoFit/>
          </a:bodyPr>
          <a:lstStyle/>
          <a:p>
            <a:r>
              <a:rPr lang="en-US" sz="4000" dirty="0" smtClean="0">
                <a:latin typeface="+mj-lt"/>
              </a:rPr>
              <a:t>To be continued…</a:t>
            </a:r>
            <a:endParaRPr lang="en-US" sz="4000" dirty="0">
              <a:latin typeface="+mj-lt"/>
            </a:endParaRPr>
          </a:p>
        </p:txBody>
      </p:sp>
      <p:sp>
        <p:nvSpPr>
          <p:cNvPr id="4" name="TextBox 3"/>
          <p:cNvSpPr txBox="1"/>
          <p:nvPr/>
        </p:nvSpPr>
        <p:spPr>
          <a:xfrm>
            <a:off x="939452" y="1240077"/>
            <a:ext cx="10697227" cy="1569660"/>
          </a:xfrm>
          <a:prstGeom prst="rect">
            <a:avLst/>
          </a:prstGeom>
          <a:noFill/>
        </p:spPr>
        <p:txBody>
          <a:bodyPr wrap="square" rtlCol="0">
            <a:spAutoFit/>
          </a:bodyPr>
          <a:lstStyle/>
          <a:p>
            <a:pPr marL="800100" lvl="1" indent="-342900">
              <a:buFont typeface="Arial" panose="020B0604020202020204" pitchFamily="34" charset="0"/>
              <a:buChar char="•"/>
            </a:pPr>
            <a:r>
              <a:rPr lang="en-US" sz="2400" dirty="0" smtClean="0"/>
              <a:t>-m = It prints the machine hardware name.</a:t>
            </a:r>
          </a:p>
          <a:p>
            <a:pPr lvl="1" algn="ctr"/>
            <a:r>
              <a:rPr lang="en-US" sz="2400" dirty="0" smtClean="0">
                <a:solidFill>
                  <a:srgbClr val="FF0000"/>
                </a:solidFill>
              </a:rPr>
              <a:t>uname -m</a:t>
            </a:r>
          </a:p>
          <a:p>
            <a:pPr marL="800100" lvl="1" indent="-342900">
              <a:buFont typeface="Arial" panose="020B0604020202020204" pitchFamily="34" charset="0"/>
              <a:buChar char="•"/>
            </a:pPr>
            <a:r>
              <a:rPr lang="en-US" sz="2400" dirty="0" smtClean="0"/>
              <a:t>-o  = It prints the name of the operating system.</a:t>
            </a:r>
          </a:p>
          <a:p>
            <a:pPr lvl="1" algn="ctr"/>
            <a:r>
              <a:rPr lang="en-US" sz="2400" dirty="0" smtClean="0">
                <a:solidFill>
                  <a:srgbClr val="FF0000"/>
                </a:solidFill>
              </a:rPr>
              <a:t>uname -o</a:t>
            </a:r>
            <a:endParaRPr lang="en-US" sz="2400" dirty="0">
              <a:solidFill>
                <a:srgbClr val="FF0000"/>
              </a:solidFill>
            </a:endParaRPr>
          </a:p>
        </p:txBody>
      </p:sp>
    </p:spTree>
    <p:extLst>
      <p:ext uri="{BB962C8B-B14F-4D97-AF65-F5344CB8AC3E}">
        <p14:creationId xmlns:p14="http://schemas.microsoft.com/office/powerpoint/2010/main" val="14785006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Know your terminal (tty) -</a:t>
            </a:r>
            <a:endParaRPr lang="en-US" dirty="0"/>
          </a:p>
        </p:txBody>
      </p:sp>
      <p:sp>
        <p:nvSpPr>
          <p:cNvPr id="3" name="Content Placeholder 2"/>
          <p:cNvSpPr>
            <a:spLocks noGrp="1"/>
          </p:cNvSpPr>
          <p:nvPr>
            <p:ph idx="1"/>
          </p:nvPr>
        </p:nvSpPr>
        <p:spPr>
          <a:xfrm>
            <a:off x="838200" y="1061536"/>
            <a:ext cx="10515600" cy="5426945"/>
          </a:xfrm>
        </p:spPr>
        <p:txBody>
          <a:bodyPr>
            <a:normAutofit lnSpcReduction="10000"/>
          </a:bodyPr>
          <a:lstStyle/>
          <a:p>
            <a:r>
              <a:rPr lang="en-US" b="1" dirty="0" smtClean="0"/>
              <a:t>Description –</a:t>
            </a:r>
          </a:p>
          <a:p>
            <a:pPr marL="914400" lvl="1" indent="-457200" algn="just">
              <a:buFont typeface="+mj-lt"/>
              <a:buAutoNum type="arabicPeriod"/>
            </a:pPr>
            <a:r>
              <a:rPr lang="en-US" dirty="0"/>
              <a:t>Linux operating system represents everything in a file system, the hardware devices </a:t>
            </a:r>
            <a:r>
              <a:rPr lang="en-US" dirty="0" smtClean="0"/>
              <a:t>that attach </a:t>
            </a:r>
            <a:r>
              <a:rPr lang="en-US" dirty="0"/>
              <a:t>are also represented as a file. </a:t>
            </a:r>
            <a:endParaRPr lang="en-US" dirty="0" smtClean="0"/>
          </a:p>
          <a:p>
            <a:pPr marL="914400" lvl="1" indent="-457200" algn="just">
              <a:buFont typeface="+mj-lt"/>
              <a:buAutoNum type="arabicPeriod"/>
            </a:pPr>
            <a:r>
              <a:rPr lang="en-US" dirty="0" smtClean="0"/>
              <a:t>The </a:t>
            </a:r>
            <a:r>
              <a:rPr lang="en-US" dirty="0"/>
              <a:t>terminal is also represented as a file. There a command exists called tty which displays information related to terminal. </a:t>
            </a:r>
            <a:endParaRPr lang="en-US" dirty="0" smtClean="0"/>
          </a:p>
          <a:p>
            <a:pPr marL="914400" lvl="1" indent="-457200" algn="just">
              <a:buFont typeface="+mj-lt"/>
              <a:buAutoNum type="arabicPeriod"/>
            </a:pPr>
            <a:r>
              <a:rPr lang="en-US" dirty="0" smtClean="0"/>
              <a:t>The </a:t>
            </a:r>
            <a:r>
              <a:rPr lang="en-US" dirty="0"/>
              <a:t>tty command of terminal basically prints the file name of the terminal connected to standard input. </a:t>
            </a:r>
            <a:endParaRPr lang="en-US" dirty="0" smtClean="0"/>
          </a:p>
          <a:p>
            <a:pPr marL="914400" lvl="1" indent="-457200" algn="just">
              <a:buFont typeface="+mj-lt"/>
              <a:buAutoNum type="arabicPeriod"/>
            </a:pPr>
            <a:r>
              <a:rPr lang="en-US" dirty="0" smtClean="0"/>
              <a:t>tty </a:t>
            </a:r>
            <a:r>
              <a:rPr lang="en-US" dirty="0"/>
              <a:t>is short of </a:t>
            </a:r>
            <a:r>
              <a:rPr lang="en-US" b="1" i="1" dirty="0"/>
              <a:t>teletype</a:t>
            </a:r>
            <a:r>
              <a:rPr lang="en-US" dirty="0"/>
              <a:t>, but popularly known as a terminal it allows </a:t>
            </a:r>
            <a:r>
              <a:rPr lang="en-US" dirty="0" smtClean="0"/>
              <a:t>us </a:t>
            </a:r>
            <a:r>
              <a:rPr lang="en-US" dirty="0"/>
              <a:t>to interact with the system by passing on the data </a:t>
            </a:r>
            <a:r>
              <a:rPr lang="en-US" dirty="0" smtClean="0"/>
              <a:t>(input</a:t>
            </a:r>
            <a:r>
              <a:rPr lang="en-US" dirty="0"/>
              <a:t>) to the system, and displaying the output produced by the system</a:t>
            </a:r>
            <a:r>
              <a:rPr lang="en-US" dirty="0" smtClean="0"/>
              <a:t>.</a:t>
            </a:r>
          </a:p>
          <a:p>
            <a:pPr marL="914400" lvl="1" indent="-457200" algn="just">
              <a:buFont typeface="+mj-lt"/>
              <a:buAutoNum type="arabicPeriod"/>
            </a:pPr>
            <a:endParaRPr lang="en-US" dirty="0"/>
          </a:p>
          <a:p>
            <a:pPr algn="just"/>
            <a:r>
              <a:rPr lang="en-US" b="1" dirty="0" smtClean="0"/>
              <a:t>Syntax –</a:t>
            </a:r>
          </a:p>
          <a:p>
            <a:pPr marL="0" indent="0" algn="ctr">
              <a:buNone/>
            </a:pPr>
            <a:r>
              <a:rPr lang="en-US" b="1" dirty="0" smtClean="0">
                <a:solidFill>
                  <a:srgbClr val="FF0000"/>
                </a:solidFill>
              </a:rPr>
              <a:t>tty[option]</a:t>
            </a:r>
          </a:p>
          <a:p>
            <a:r>
              <a:rPr lang="en-US" b="1" dirty="0" smtClean="0"/>
              <a:t>Note – </a:t>
            </a:r>
            <a:r>
              <a:rPr lang="en-US" sz="2400" b="1" i="1" dirty="0" smtClean="0">
                <a:solidFill>
                  <a:srgbClr val="0070C0"/>
                </a:solidFill>
              </a:rPr>
              <a:t>tty – prints the filename of the terminal connected to standard input</a:t>
            </a:r>
            <a:endParaRPr lang="en-US" b="1" i="1" dirty="0">
              <a:solidFill>
                <a:srgbClr val="0070C0"/>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43</a:t>
            </a:fld>
            <a:endParaRPr lang="en-US" dirty="0"/>
          </a:p>
        </p:txBody>
      </p:sp>
    </p:spTree>
    <p:extLst>
      <p:ext uri="{BB962C8B-B14F-4D97-AF65-F5344CB8AC3E}">
        <p14:creationId xmlns:p14="http://schemas.microsoft.com/office/powerpoint/2010/main" val="2782394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77651"/>
            <a:ext cx="10515600" cy="561801"/>
          </a:xfrm>
        </p:spPr>
        <p:txBody>
          <a:bodyPr>
            <a:normAutofit fontScale="90000"/>
          </a:bodyPr>
          <a:lstStyle/>
          <a:p>
            <a:r>
              <a:rPr lang="en-US" dirty="0" smtClean="0"/>
              <a:t>Contents -</a:t>
            </a:r>
            <a:endParaRPr lang="en-US" dirty="0"/>
          </a:p>
        </p:txBody>
      </p:sp>
      <p:sp>
        <p:nvSpPr>
          <p:cNvPr id="5" name="Content Placeholder 4"/>
          <p:cNvSpPr>
            <a:spLocks noGrp="1"/>
          </p:cNvSpPr>
          <p:nvPr>
            <p:ph idx="1"/>
          </p:nvPr>
        </p:nvSpPr>
        <p:spPr>
          <a:xfrm>
            <a:off x="838200" y="1390388"/>
            <a:ext cx="10515600" cy="4965961"/>
          </a:xfrm>
        </p:spPr>
        <p:txBody>
          <a:bodyPr>
            <a:normAutofit lnSpcReduction="10000"/>
          </a:bodyPr>
          <a:lstStyle/>
          <a:p>
            <a:pPr lvl="1" algn="just"/>
            <a:r>
              <a:rPr lang="en-US" sz="2800" dirty="0" smtClean="0"/>
              <a:t>Unit – 3 – Unix file system</a:t>
            </a:r>
          </a:p>
          <a:p>
            <a:pPr lvl="2" algn="just">
              <a:buFont typeface="Courier New" panose="02070309020205020404" pitchFamily="49" charset="0"/>
              <a:buChar char="o"/>
            </a:pPr>
            <a:r>
              <a:rPr lang="en-US" sz="2400" dirty="0" smtClean="0"/>
              <a:t>File System</a:t>
            </a:r>
          </a:p>
          <a:p>
            <a:pPr lvl="2" algn="just">
              <a:buFont typeface="Courier New" panose="02070309020205020404" pitchFamily="49" charset="0"/>
              <a:buChar char="o"/>
            </a:pPr>
            <a:r>
              <a:rPr lang="en-US" sz="2400" dirty="0" smtClean="0"/>
              <a:t>Classification of Unix File System</a:t>
            </a:r>
          </a:p>
          <a:p>
            <a:pPr lvl="2" algn="just">
              <a:buFont typeface="Courier New" panose="02070309020205020404" pitchFamily="49" charset="0"/>
              <a:buChar char="o"/>
            </a:pPr>
            <a:r>
              <a:rPr lang="en-US" sz="2400" dirty="0" smtClean="0"/>
              <a:t>HOME variable/Environment variables</a:t>
            </a:r>
          </a:p>
          <a:p>
            <a:pPr lvl="2" algn="just">
              <a:buFont typeface="Courier New" panose="02070309020205020404" pitchFamily="49" charset="0"/>
              <a:buChar char="o"/>
            </a:pPr>
            <a:r>
              <a:rPr lang="en-US" sz="2400" dirty="0" smtClean="0"/>
              <a:t>Inode Number</a:t>
            </a:r>
          </a:p>
          <a:p>
            <a:pPr lvl="2" algn="just">
              <a:buFont typeface="Courier New" panose="02070309020205020404" pitchFamily="49" charset="0"/>
              <a:buChar char="o"/>
            </a:pPr>
            <a:r>
              <a:rPr lang="en-US" sz="2400" dirty="0" smtClean="0"/>
              <a:t>Absolute &amp; Relative Pathnames</a:t>
            </a:r>
          </a:p>
          <a:p>
            <a:pPr lvl="2" algn="just">
              <a:buFont typeface="Courier New" panose="02070309020205020404" pitchFamily="49" charset="0"/>
              <a:buChar char="o"/>
            </a:pPr>
            <a:r>
              <a:rPr lang="en-US" sz="2400" dirty="0" smtClean="0"/>
              <a:t>Significance of . And ..</a:t>
            </a:r>
          </a:p>
          <a:p>
            <a:pPr lvl="2" algn="just">
              <a:buFont typeface="Courier New" panose="02070309020205020404" pitchFamily="49" charset="0"/>
              <a:buChar char="o"/>
            </a:pPr>
            <a:r>
              <a:rPr lang="en-US" sz="2400" dirty="0" smtClean="0"/>
              <a:t>Displaying pathname of the current directory (pwd)</a:t>
            </a:r>
          </a:p>
          <a:p>
            <a:pPr lvl="2" algn="just">
              <a:buFont typeface="Courier New" panose="02070309020205020404" pitchFamily="49" charset="0"/>
              <a:buChar char="o"/>
            </a:pPr>
            <a:r>
              <a:rPr lang="en-US" sz="2400" dirty="0" smtClean="0"/>
              <a:t>Changing the current directory (cd)</a:t>
            </a:r>
          </a:p>
          <a:p>
            <a:pPr lvl="2" algn="just">
              <a:buFont typeface="Courier New" panose="02070309020205020404" pitchFamily="49" charset="0"/>
              <a:buChar char="o"/>
            </a:pPr>
            <a:r>
              <a:rPr lang="en-US" sz="2400" dirty="0" smtClean="0"/>
              <a:t>Making a directory (mkdir)</a:t>
            </a:r>
          </a:p>
          <a:p>
            <a:pPr lvl="2" algn="just">
              <a:buFont typeface="Courier New" panose="02070309020205020404" pitchFamily="49" charset="0"/>
              <a:buChar char="o"/>
            </a:pPr>
            <a:r>
              <a:rPr lang="en-US" sz="2400" dirty="0" smtClean="0"/>
              <a:t>Remove directories (rmdir)</a:t>
            </a:r>
          </a:p>
          <a:p>
            <a:pPr lvl="2" algn="just">
              <a:buFont typeface="Courier New" panose="02070309020205020404" pitchFamily="49" charset="0"/>
              <a:buChar char="o"/>
            </a:pPr>
            <a:r>
              <a:rPr lang="en-US" sz="2400" dirty="0" smtClean="0"/>
              <a:t>Listing contents of directory (ls)</a:t>
            </a:r>
          </a:p>
          <a:p>
            <a:pPr lvl="2" algn="just">
              <a:buFont typeface="Courier New" panose="02070309020205020404" pitchFamily="49" charset="0"/>
              <a:buChar char="o"/>
            </a:pPr>
            <a:r>
              <a:rPr lang="en-US" sz="2400" dirty="0" smtClean="0"/>
              <a:t>Count number of lines, words etc. command (wc)</a:t>
            </a:r>
            <a:endParaRPr lang="en-US" dirty="0" smtClean="0"/>
          </a:p>
        </p:txBody>
      </p:sp>
      <p:sp>
        <p:nvSpPr>
          <p:cNvPr id="2" name="Slide Number Placeholder 1"/>
          <p:cNvSpPr>
            <a:spLocks noGrp="1"/>
          </p:cNvSpPr>
          <p:nvPr>
            <p:ph type="sldNum" sz="quarter" idx="4294967295"/>
          </p:nvPr>
        </p:nvSpPr>
        <p:spPr>
          <a:xfrm>
            <a:off x="8610600" y="6356350"/>
            <a:ext cx="2743200" cy="365125"/>
          </a:xfrm>
        </p:spPr>
        <p:txBody>
          <a:bodyPr/>
          <a:lstStyle/>
          <a:p>
            <a:fld id="{8EADFD15-8B24-4ABA-94CC-2E91F8E0D379}" type="slidenum">
              <a:rPr lang="en-US" smtClean="0"/>
              <a:pPr/>
              <a:t>44</a:t>
            </a:fld>
            <a:endParaRPr lang="en-US" dirty="0"/>
          </a:p>
        </p:txBody>
      </p:sp>
    </p:spTree>
    <p:extLst>
      <p:ext uri="{BB962C8B-B14F-4D97-AF65-F5344CB8AC3E}">
        <p14:creationId xmlns:p14="http://schemas.microsoft.com/office/powerpoint/2010/main" val="37043006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File System of Unix OS -</a:t>
            </a:r>
            <a:endParaRPr lang="en-US" dirty="0"/>
          </a:p>
        </p:txBody>
      </p:sp>
      <p:sp>
        <p:nvSpPr>
          <p:cNvPr id="3" name="Content Placeholder 2"/>
          <p:cNvSpPr>
            <a:spLocks noGrp="1"/>
          </p:cNvSpPr>
          <p:nvPr>
            <p:ph idx="1"/>
          </p:nvPr>
        </p:nvSpPr>
        <p:spPr>
          <a:xfrm>
            <a:off x="838200" y="1061536"/>
            <a:ext cx="10515600" cy="5426945"/>
          </a:xfrm>
        </p:spPr>
        <p:txBody>
          <a:bodyPr>
            <a:normAutofit lnSpcReduction="10000"/>
          </a:bodyPr>
          <a:lstStyle/>
          <a:p>
            <a:pPr algn="just"/>
            <a:r>
              <a:rPr lang="en-US" dirty="0"/>
              <a:t>Unix file system is a logical method of organizing and storing large amounts of information in a way that makes it easy to manage. </a:t>
            </a:r>
            <a:endParaRPr lang="en-US" dirty="0" smtClean="0"/>
          </a:p>
          <a:p>
            <a:pPr algn="just"/>
            <a:endParaRPr lang="en-US" dirty="0" smtClean="0"/>
          </a:p>
          <a:p>
            <a:pPr algn="just"/>
            <a:r>
              <a:rPr lang="en-US" dirty="0" smtClean="0"/>
              <a:t>A </a:t>
            </a:r>
            <a:r>
              <a:rPr lang="en-US" dirty="0"/>
              <a:t>file is a smallest unit in which the information is stored. Unix file system has several important features. </a:t>
            </a:r>
            <a:endParaRPr lang="en-US" dirty="0" smtClean="0"/>
          </a:p>
          <a:p>
            <a:pPr algn="just"/>
            <a:endParaRPr lang="en-US" dirty="0" smtClean="0"/>
          </a:p>
          <a:p>
            <a:pPr algn="just"/>
            <a:r>
              <a:rPr lang="en-US" dirty="0" smtClean="0"/>
              <a:t>All </a:t>
            </a:r>
            <a:r>
              <a:rPr lang="en-US" dirty="0"/>
              <a:t>data in Unix is organized into files. </a:t>
            </a:r>
            <a:endParaRPr lang="en-US" dirty="0" smtClean="0"/>
          </a:p>
          <a:p>
            <a:pPr algn="just"/>
            <a:endParaRPr lang="en-US" dirty="0" smtClean="0"/>
          </a:p>
          <a:p>
            <a:pPr algn="just"/>
            <a:r>
              <a:rPr lang="en-US" dirty="0" smtClean="0"/>
              <a:t>All </a:t>
            </a:r>
            <a:r>
              <a:rPr lang="en-US" dirty="0"/>
              <a:t>files are organized into directories. </a:t>
            </a:r>
            <a:endParaRPr lang="en-US" dirty="0" smtClean="0"/>
          </a:p>
          <a:p>
            <a:pPr algn="just"/>
            <a:endParaRPr lang="en-US" dirty="0" smtClean="0"/>
          </a:p>
          <a:p>
            <a:pPr algn="just"/>
            <a:r>
              <a:rPr lang="en-US" dirty="0" smtClean="0"/>
              <a:t>These </a:t>
            </a:r>
            <a:r>
              <a:rPr lang="en-US" dirty="0"/>
              <a:t>directories are organized into a tree-like structure called the file system.</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45</a:t>
            </a:fld>
            <a:endParaRPr lang="en-US" dirty="0"/>
          </a:p>
        </p:txBody>
      </p:sp>
    </p:spTree>
    <p:extLst>
      <p:ext uri="{BB962C8B-B14F-4D97-AF65-F5344CB8AC3E}">
        <p14:creationId xmlns:p14="http://schemas.microsoft.com/office/powerpoint/2010/main" val="3094025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File System of Unix OS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algn="just"/>
            <a:r>
              <a:rPr lang="en-US" b="1" dirty="0" smtClean="0"/>
              <a:t>Note – </a:t>
            </a:r>
          </a:p>
          <a:p>
            <a:pPr lvl="1" algn="just"/>
            <a:r>
              <a:rPr lang="en-US" dirty="0" smtClean="0"/>
              <a:t>Files </a:t>
            </a:r>
            <a:r>
              <a:rPr lang="en-US" dirty="0"/>
              <a:t>in Unix System are organized into multi-level hierarchy structure known as a directory tree. </a:t>
            </a:r>
            <a:endParaRPr lang="en-US" dirty="0" smtClean="0"/>
          </a:p>
          <a:p>
            <a:pPr lvl="1" algn="just"/>
            <a:endParaRPr lang="en-US" dirty="0"/>
          </a:p>
          <a:p>
            <a:pPr lvl="1" algn="just"/>
            <a:r>
              <a:rPr lang="en-US" dirty="0" smtClean="0"/>
              <a:t>At </a:t>
            </a:r>
            <a:r>
              <a:rPr lang="en-US" dirty="0"/>
              <a:t>the very top of the file system is a directory called “root” which is represented by a “/”. </a:t>
            </a:r>
            <a:endParaRPr lang="en-US" dirty="0" smtClean="0"/>
          </a:p>
          <a:p>
            <a:pPr lvl="1" algn="just"/>
            <a:endParaRPr lang="en-US" dirty="0"/>
          </a:p>
          <a:p>
            <a:pPr lvl="1" algn="just"/>
            <a:r>
              <a:rPr lang="en-US" dirty="0" smtClean="0"/>
              <a:t>All </a:t>
            </a:r>
            <a:r>
              <a:rPr lang="en-US" dirty="0"/>
              <a:t>other files are “descendants” of root.</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46</a:t>
            </a:fld>
            <a:endParaRPr lang="en-US" dirty="0"/>
          </a:p>
        </p:txBody>
      </p:sp>
    </p:spTree>
    <p:extLst>
      <p:ext uri="{BB962C8B-B14F-4D97-AF65-F5344CB8AC3E}">
        <p14:creationId xmlns:p14="http://schemas.microsoft.com/office/powerpoint/2010/main" val="15598644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File System of Unix OS -</a:t>
            </a: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47</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2915" y="1256925"/>
            <a:ext cx="8972386" cy="4922902"/>
          </a:xfrm>
          <a:prstGeom prst="ellipse">
            <a:avLst/>
          </a:prstGeom>
          <a:ln w="285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4753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154" y="340073"/>
            <a:ext cx="10515600" cy="486645"/>
          </a:xfrm>
        </p:spPr>
        <p:txBody>
          <a:bodyPr>
            <a:normAutofit fontScale="90000"/>
          </a:bodyPr>
          <a:lstStyle/>
          <a:p>
            <a:r>
              <a:rPr lang="en-US" dirty="0" smtClean="0"/>
              <a:t>To be continued…</a:t>
            </a: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48</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483854"/>
              </p:ext>
            </p:extLst>
          </p:nvPr>
        </p:nvGraphicFramePr>
        <p:xfrm>
          <a:off x="563671" y="1111250"/>
          <a:ext cx="10972799" cy="5245100"/>
        </p:xfrm>
        <a:graphic>
          <a:graphicData uri="http://schemas.openxmlformats.org/drawingml/2006/table">
            <a:tbl>
              <a:tblPr firstRow="1" bandRow="1">
                <a:tableStyleId>{616DA210-FB5B-4158-B5E0-FEB733F419BA}</a:tableStyleId>
              </a:tblPr>
              <a:tblGrid>
                <a:gridCol w="2642992"/>
                <a:gridCol w="8329807"/>
              </a:tblGrid>
              <a:tr h="502190">
                <a:tc>
                  <a:txBody>
                    <a:bodyPr/>
                    <a:lstStyle/>
                    <a:p>
                      <a:pPr algn="ctr"/>
                      <a:r>
                        <a:rPr lang="en-US" sz="2400" dirty="0" smtClean="0"/>
                        <a:t>Topics</a:t>
                      </a:r>
                      <a:endParaRPr lang="en-US" sz="2400" dirty="0">
                        <a:solidFill>
                          <a:schemeClr val="bg1"/>
                        </a:solidFill>
                      </a:endParaRPr>
                    </a:p>
                  </a:txBody>
                  <a:tcPr/>
                </a:tc>
                <a:tc>
                  <a:txBody>
                    <a:bodyPr/>
                    <a:lstStyle/>
                    <a:p>
                      <a:pPr algn="ctr"/>
                      <a:r>
                        <a:rPr lang="en-US" sz="2400" dirty="0" smtClean="0"/>
                        <a:t>Description</a:t>
                      </a:r>
                      <a:endParaRPr lang="en-US" sz="2400" dirty="0">
                        <a:solidFill>
                          <a:schemeClr val="bg1"/>
                        </a:solidFill>
                      </a:endParaRPr>
                    </a:p>
                  </a:txBody>
                  <a:tcPr/>
                </a:tc>
              </a:tr>
              <a:tr h="407332">
                <a:tc>
                  <a:txBody>
                    <a:bodyPr/>
                    <a:lstStyle/>
                    <a:p>
                      <a:pPr algn="l"/>
                      <a:r>
                        <a:rPr lang="en-US" b="1" dirty="0" smtClean="0"/>
                        <a:t>/</a:t>
                      </a:r>
                      <a:endParaRPr lang="en-US" b="1" dirty="0"/>
                    </a:p>
                  </a:txBody>
                  <a:tcPr anchor="ctr"/>
                </a:tc>
                <a:tc>
                  <a:txBody>
                    <a:bodyPr/>
                    <a:lstStyle/>
                    <a:p>
                      <a:pPr algn="just"/>
                      <a:r>
                        <a:rPr lang="en-US" dirty="0" smtClean="0"/>
                        <a:t>The slash / character alone denotes the root of the file system tree.</a:t>
                      </a:r>
                      <a:endParaRPr lang="en-US" dirty="0"/>
                    </a:p>
                  </a:txBody>
                  <a:tcPr anchor="ctr"/>
                </a:tc>
              </a:tr>
              <a:tr h="703067">
                <a:tc>
                  <a:txBody>
                    <a:bodyPr/>
                    <a:lstStyle/>
                    <a:p>
                      <a:pPr algn="l"/>
                      <a:r>
                        <a:rPr lang="en-US" b="1" dirty="0" smtClean="0"/>
                        <a:t>/bin</a:t>
                      </a:r>
                      <a:endParaRPr lang="en-US" b="1" dirty="0"/>
                    </a:p>
                  </a:txBody>
                  <a:tcPr anchor="ctr"/>
                </a:tc>
                <a:tc>
                  <a:txBody>
                    <a:bodyPr/>
                    <a:lstStyle/>
                    <a:p>
                      <a:pPr algn="just"/>
                      <a:r>
                        <a:rPr lang="en-US" dirty="0" smtClean="0"/>
                        <a:t>Stands for “binaries” and contains certain fundamental utilities, such as ls or cp, which are generally needed by all users.</a:t>
                      </a:r>
                    </a:p>
                  </a:txBody>
                  <a:tcPr anchor="ctr"/>
                </a:tc>
              </a:tr>
              <a:tr h="407332">
                <a:tc>
                  <a:txBody>
                    <a:bodyPr/>
                    <a:lstStyle/>
                    <a:p>
                      <a:pPr algn="l"/>
                      <a:r>
                        <a:rPr lang="en-US" b="1" dirty="0" smtClean="0"/>
                        <a:t>/boot</a:t>
                      </a:r>
                      <a:endParaRPr lang="en-US" b="1" dirty="0"/>
                    </a:p>
                  </a:txBody>
                  <a:tcPr anchor="ctr"/>
                </a:tc>
                <a:tc>
                  <a:txBody>
                    <a:bodyPr/>
                    <a:lstStyle/>
                    <a:p>
                      <a:pPr algn="just"/>
                      <a:r>
                        <a:rPr lang="en-US" dirty="0" smtClean="0"/>
                        <a:t>Contains all the files that are required for successful booting process.</a:t>
                      </a:r>
                      <a:endParaRPr lang="en-US" dirty="0"/>
                    </a:p>
                  </a:txBody>
                  <a:tcPr anchor="ctr"/>
                </a:tc>
              </a:tr>
              <a:tr h="703067">
                <a:tc>
                  <a:txBody>
                    <a:bodyPr/>
                    <a:lstStyle/>
                    <a:p>
                      <a:pPr algn="l"/>
                      <a:r>
                        <a:rPr lang="en-US" sz="1800" b="1" kern="1200" dirty="0" smtClean="0">
                          <a:effectLst/>
                        </a:rPr>
                        <a:t>/dev</a:t>
                      </a:r>
                      <a:endParaRPr lang="en-US" b="1" dirty="0"/>
                    </a:p>
                  </a:txBody>
                  <a:tcPr anchor="ctr"/>
                </a:tc>
                <a:tc>
                  <a:txBody>
                    <a:bodyPr/>
                    <a:lstStyle/>
                    <a:p>
                      <a:pPr algn="just"/>
                      <a:r>
                        <a:rPr lang="en-US" dirty="0" smtClean="0"/>
                        <a:t>Stands for “devices”. Contains file representations of peripheral devices and pseudo-devices.</a:t>
                      </a:r>
                      <a:endParaRPr lang="en-US" dirty="0"/>
                    </a:p>
                  </a:txBody>
                  <a:tcPr anchor="ctr"/>
                </a:tc>
              </a:tr>
              <a:tr h="1004381">
                <a:tc>
                  <a:txBody>
                    <a:bodyPr/>
                    <a:lstStyle/>
                    <a:p>
                      <a:pPr algn="l"/>
                      <a:r>
                        <a:rPr lang="en-US" b="1" dirty="0" smtClean="0"/>
                        <a:t>/etc</a:t>
                      </a:r>
                      <a:endParaRPr lang="en-US" b="1" dirty="0"/>
                    </a:p>
                  </a:txBody>
                  <a:tcPr anchor="ctr"/>
                </a:tc>
                <a:tc>
                  <a:txBody>
                    <a:bodyPr/>
                    <a:lstStyle/>
                    <a:p>
                      <a:pPr algn="just"/>
                      <a:r>
                        <a:rPr lang="en-US" dirty="0" smtClean="0"/>
                        <a:t>Contains system-wide configuration files and system databases. Originally also contained “</a:t>
                      </a:r>
                      <a:r>
                        <a:rPr lang="en-US" b="1" dirty="0" smtClean="0"/>
                        <a:t>dangerous maintenance utilities</a:t>
                      </a:r>
                      <a:r>
                        <a:rPr lang="en-US" dirty="0" smtClean="0"/>
                        <a:t>” such as init, but these have typically been moved to /sbin or elsewhere.</a:t>
                      </a:r>
                      <a:endParaRPr lang="en-US" dirty="0"/>
                    </a:p>
                  </a:txBody>
                  <a:tcPr anchor="ctr"/>
                </a:tc>
              </a:tr>
              <a:tr h="407332">
                <a:tc>
                  <a:txBody>
                    <a:bodyPr/>
                    <a:lstStyle/>
                    <a:p>
                      <a:pPr algn="l"/>
                      <a:r>
                        <a:rPr lang="en-US" b="1" dirty="0" smtClean="0"/>
                        <a:t>/home</a:t>
                      </a:r>
                      <a:endParaRPr lang="en-US" b="1" dirty="0"/>
                    </a:p>
                  </a:txBody>
                  <a:tcPr anchor="ctr"/>
                </a:tc>
                <a:tc>
                  <a:txBody>
                    <a:bodyPr/>
                    <a:lstStyle/>
                    <a:p>
                      <a:pPr algn="just"/>
                      <a:r>
                        <a:rPr lang="en-US" dirty="0" smtClean="0"/>
                        <a:t>Contains the home directories for the users.</a:t>
                      </a:r>
                      <a:endParaRPr lang="en-US" dirty="0"/>
                    </a:p>
                  </a:txBody>
                  <a:tcPr anchor="ctr"/>
                </a:tc>
              </a:tr>
              <a:tr h="703067">
                <a:tc>
                  <a:txBody>
                    <a:bodyPr/>
                    <a:lstStyle/>
                    <a:p>
                      <a:pPr algn="l"/>
                      <a:r>
                        <a:rPr lang="en-US" b="1" dirty="0" smtClean="0"/>
                        <a:t>/lib</a:t>
                      </a:r>
                      <a:endParaRPr lang="en-US" b="1" dirty="0"/>
                    </a:p>
                  </a:txBody>
                  <a:tcPr anchor="ctr"/>
                </a:tc>
                <a:tc>
                  <a:txBody>
                    <a:bodyPr/>
                    <a:lstStyle/>
                    <a:p>
                      <a:pPr algn="just"/>
                      <a:r>
                        <a:rPr lang="en-US" dirty="0" smtClean="0"/>
                        <a:t>Contains system libraries, and some critical files such as kernel modules or device drivers.</a:t>
                      </a:r>
                      <a:endParaRPr lang="en-US" dirty="0"/>
                    </a:p>
                  </a:txBody>
                  <a:tcPr anchor="ctr"/>
                </a:tc>
              </a:tr>
              <a:tr h="407332">
                <a:tc>
                  <a:txBody>
                    <a:bodyPr/>
                    <a:lstStyle/>
                    <a:p>
                      <a:pPr algn="l"/>
                      <a:r>
                        <a:rPr lang="en-US" b="1" dirty="0" smtClean="0"/>
                        <a:t>/media</a:t>
                      </a:r>
                      <a:endParaRPr lang="en-US" b="1" dirty="0"/>
                    </a:p>
                  </a:txBody>
                  <a:tcPr anchor="ctr"/>
                </a:tc>
                <a:tc>
                  <a:txBody>
                    <a:bodyPr/>
                    <a:lstStyle/>
                    <a:p>
                      <a:pPr algn="just"/>
                      <a:r>
                        <a:rPr lang="en-US" dirty="0" smtClean="0"/>
                        <a:t>Default mount point for removable devices, such as USB sticks, media players, etc.</a:t>
                      </a:r>
                      <a:endParaRPr lang="en-US" dirty="0"/>
                    </a:p>
                  </a:txBody>
                  <a:tcPr anchor="ctr"/>
                </a:tc>
              </a:tr>
            </a:tbl>
          </a:graphicData>
        </a:graphic>
      </p:graphicFrame>
    </p:spTree>
    <p:extLst>
      <p:ext uri="{BB962C8B-B14F-4D97-AF65-F5344CB8AC3E}">
        <p14:creationId xmlns:p14="http://schemas.microsoft.com/office/powerpoint/2010/main" val="1352062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154" y="340073"/>
            <a:ext cx="10515600" cy="486645"/>
          </a:xfrm>
        </p:spPr>
        <p:txBody>
          <a:bodyPr>
            <a:normAutofit fontScale="90000"/>
          </a:bodyPr>
          <a:lstStyle/>
          <a:p>
            <a:r>
              <a:rPr lang="en-US" dirty="0" smtClean="0"/>
              <a:t>To be continued…</a:t>
            </a: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49</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7613691"/>
              </p:ext>
            </p:extLst>
          </p:nvPr>
        </p:nvGraphicFramePr>
        <p:xfrm>
          <a:off x="563671" y="1111250"/>
          <a:ext cx="10972799" cy="5313680"/>
        </p:xfrm>
        <a:graphic>
          <a:graphicData uri="http://schemas.openxmlformats.org/drawingml/2006/table">
            <a:tbl>
              <a:tblPr firstRow="1" bandRow="1">
                <a:tableStyleId>{9D7B26C5-4107-4FEC-AEDC-1716B250A1EF}</a:tableStyleId>
              </a:tblPr>
              <a:tblGrid>
                <a:gridCol w="2642992"/>
                <a:gridCol w="8329807"/>
              </a:tblGrid>
              <a:tr h="370840">
                <a:tc>
                  <a:txBody>
                    <a:bodyPr/>
                    <a:lstStyle/>
                    <a:p>
                      <a:pPr algn="ctr"/>
                      <a:r>
                        <a:rPr lang="en-US" sz="2400" dirty="0" smtClean="0"/>
                        <a:t>Topics</a:t>
                      </a:r>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Description</a:t>
                      </a:r>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800" b="1" kern="1200" dirty="0" smtClean="0">
                          <a:effectLst/>
                        </a:rPr>
                        <a:t>/mnt</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kern="1200" dirty="0" smtClean="0">
                          <a:effectLst/>
                        </a:rPr>
                        <a:t>Stands for “mount”. Contains file system mount points. These are used, for example, if the system uses multiple hard disks or hard disk partitions. It is also often used for remote (network) files systems, CD-ROM/DVD drives, and so 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800" b="1" kern="1200" dirty="0" smtClean="0">
                          <a:effectLst/>
                        </a:rPr>
                        <a:t>/proc</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Virtual file system showing information about processes as files.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/root </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The home directory for the super-user “root” – that is, the system administrator.</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/tmp</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A place for temporary files. Many systems clear this directory upon startup or it might be explicitly cleared by a startup script at boot time.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/usr</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800" b="0" i="0" kern="1200" dirty="0" smtClean="0">
                          <a:solidFill>
                            <a:schemeClr val="tx1"/>
                          </a:solidFill>
                          <a:effectLst/>
                          <a:latin typeface="+mn-lt"/>
                          <a:ea typeface="+mn-ea"/>
                          <a:cs typeface="+mn-cs"/>
                        </a:rPr>
                        <a:t>Originally the directory holding user home directories, its use has changed. It now holds executables, libraries, and shared resources that are not system critical.</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/usr/bin</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This directory stores all binary programs distributed with the operating system not residing in /bin, /sbin or (rarely) /etc.</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/usr/include</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Stores the development headers used throughout the system. Header files are mostly used by the #include directive in C/C++ programming language.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/usr/lib</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Stores the required libraries and data files for programs stored within /usr or elsewhere.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055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Features of Unix -</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5</a:t>
            </a:fld>
            <a:endParaRPr lang="en-US" dirty="0"/>
          </a:p>
        </p:txBody>
      </p:sp>
      <p:sp>
        <p:nvSpPr>
          <p:cNvPr id="3" name="Content Placeholder 2"/>
          <p:cNvSpPr>
            <a:spLocks noGrp="1"/>
          </p:cNvSpPr>
          <p:nvPr>
            <p:ph idx="1"/>
          </p:nvPr>
        </p:nvSpPr>
        <p:spPr>
          <a:xfrm>
            <a:off x="838200" y="1189972"/>
            <a:ext cx="10515600" cy="3043826"/>
          </a:xfrm>
        </p:spPr>
        <p:txBody>
          <a:bodyPr/>
          <a:lstStyle/>
          <a:p>
            <a:r>
              <a:rPr lang="en-US" dirty="0"/>
              <a:t>Multitasking and multiuser.</a:t>
            </a:r>
          </a:p>
          <a:p>
            <a:r>
              <a:rPr lang="en-US" dirty="0"/>
              <a:t>Programming interface.</a:t>
            </a:r>
          </a:p>
          <a:p>
            <a:r>
              <a:rPr lang="en-US" dirty="0"/>
              <a:t>Use of files as abstractions of devices and other objects.</a:t>
            </a:r>
          </a:p>
          <a:p>
            <a:r>
              <a:rPr lang="en-US" dirty="0"/>
              <a:t>Built-in networking (TCP/IP is standard)</a:t>
            </a:r>
          </a:p>
          <a:p>
            <a:r>
              <a:rPr lang="en-US" dirty="0"/>
              <a:t>Persistent system service processes called "daemons" and managed by </a:t>
            </a:r>
            <a:r>
              <a:rPr lang="en-US" dirty="0" smtClean="0"/>
              <a:t>init or inet.</a:t>
            </a:r>
            <a:endParaRPr lang="en-US" dirty="0"/>
          </a:p>
        </p:txBody>
      </p:sp>
      <p:sp>
        <p:nvSpPr>
          <p:cNvPr id="2" name="TextBox 1"/>
          <p:cNvSpPr txBox="1"/>
          <p:nvPr/>
        </p:nvSpPr>
        <p:spPr>
          <a:xfrm>
            <a:off x="901352" y="4396636"/>
            <a:ext cx="10389296" cy="2308324"/>
          </a:xfrm>
          <a:prstGeom prst="rect">
            <a:avLst/>
          </a:prstGeom>
          <a:noFill/>
        </p:spPr>
        <p:txBody>
          <a:bodyPr wrap="square" rtlCol="0">
            <a:spAutoFit/>
          </a:bodyPr>
          <a:lstStyle/>
          <a:p>
            <a:pPr algn="just"/>
            <a:r>
              <a:rPr lang="en-US" sz="2400" b="1" i="1" dirty="0" smtClean="0"/>
              <a:t>Note: </a:t>
            </a:r>
          </a:p>
          <a:p>
            <a:pPr lvl="1" algn="just"/>
            <a:r>
              <a:rPr lang="en-US" sz="2400" dirty="0" smtClean="0">
                <a:solidFill>
                  <a:srgbClr val="7030A0"/>
                </a:solidFill>
              </a:rPr>
              <a:t>A </a:t>
            </a:r>
            <a:r>
              <a:rPr lang="en-US" sz="2400" dirty="0">
                <a:solidFill>
                  <a:srgbClr val="7030A0"/>
                </a:solidFill>
              </a:rPr>
              <a:t>daemon is a long-running background process that answers requests for services. The term originated with Unix, but most operating systems use daemons in some form or another. </a:t>
            </a:r>
            <a:endParaRPr lang="en-US" sz="2400" dirty="0" smtClean="0">
              <a:solidFill>
                <a:srgbClr val="7030A0"/>
              </a:solidFill>
            </a:endParaRPr>
          </a:p>
          <a:p>
            <a:pPr lvl="1" algn="just"/>
            <a:r>
              <a:rPr lang="en-US" sz="2400" dirty="0" smtClean="0">
                <a:solidFill>
                  <a:srgbClr val="7030A0"/>
                </a:solidFill>
              </a:rPr>
              <a:t>In </a:t>
            </a:r>
            <a:r>
              <a:rPr lang="en-US" sz="2400" dirty="0">
                <a:solidFill>
                  <a:srgbClr val="7030A0"/>
                </a:solidFill>
              </a:rPr>
              <a:t>Unix, the names of daemons conventionally end in "d". Some examples include inetd, httpd, nfsd, sshd, named, and lpd.</a:t>
            </a:r>
          </a:p>
        </p:txBody>
      </p:sp>
    </p:spTree>
    <p:extLst>
      <p:ext uri="{BB962C8B-B14F-4D97-AF65-F5344CB8AC3E}">
        <p14:creationId xmlns:p14="http://schemas.microsoft.com/office/powerpoint/2010/main" val="7609641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154" y="340073"/>
            <a:ext cx="10515600" cy="486645"/>
          </a:xfrm>
        </p:spPr>
        <p:txBody>
          <a:bodyPr>
            <a:normAutofit fontScale="90000"/>
          </a:bodyPr>
          <a:lstStyle/>
          <a:p>
            <a:r>
              <a:rPr lang="en-US" dirty="0" smtClean="0"/>
              <a:t>To be continued…</a:t>
            </a: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50</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37635836"/>
              </p:ext>
            </p:extLst>
          </p:nvPr>
        </p:nvGraphicFramePr>
        <p:xfrm>
          <a:off x="563671" y="1111250"/>
          <a:ext cx="10972799" cy="2849880"/>
        </p:xfrm>
        <a:graphic>
          <a:graphicData uri="http://schemas.openxmlformats.org/drawingml/2006/table">
            <a:tbl>
              <a:tblPr firstRow="1" bandRow="1">
                <a:tableStyleId>{9D7B26C5-4107-4FEC-AEDC-1716B250A1EF}</a:tableStyleId>
              </a:tblPr>
              <a:tblGrid>
                <a:gridCol w="2642992"/>
                <a:gridCol w="8329807"/>
              </a:tblGrid>
              <a:tr h="370840">
                <a:tc>
                  <a:txBody>
                    <a:bodyPr/>
                    <a:lstStyle/>
                    <a:p>
                      <a:pPr algn="ctr"/>
                      <a:r>
                        <a:rPr lang="en-US" sz="2400" dirty="0" smtClean="0"/>
                        <a:t>Topics</a:t>
                      </a:r>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Description</a:t>
                      </a:r>
                      <a:endParaRPr lang="en-US" sz="24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sz="1800" b="1" kern="1200" dirty="0" smtClean="0">
                          <a:effectLst/>
                        </a:rPr>
                        <a:t>/var</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A short for “variable.” A place for files that may change often – especially in size, for example process-ID lock files.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/var/log</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Contains system log files.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/var/mail</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The place where all the incoming mails are stored. Users (other than root) can access their own mail only. Often, this directory is a symbolic link to /var/spool/mail.</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/var/spool</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Spool directory. Contains print jobs, mail</a:t>
                      </a:r>
                      <a:r>
                        <a:rPr lang="en-US" baseline="0" dirty="0" smtClean="0"/>
                        <a:t> spools and other queued tasks.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l"/>
                      <a:r>
                        <a:rPr lang="en-US" b="1" dirty="0" smtClean="0"/>
                        <a:t>/var/tmp</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dirty="0" smtClean="0"/>
                        <a:t>A place for temporary files which should be preserved between system reboots.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51579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a:t>Classification of Unix File </a:t>
            </a:r>
            <a:r>
              <a:rPr lang="en-US" dirty="0" smtClean="0"/>
              <a:t>System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marL="0" indent="0" algn="just">
              <a:buNone/>
            </a:pPr>
            <a:r>
              <a:rPr lang="en-US" dirty="0" smtClean="0"/>
              <a:t>The Unix files system contains several different types of files –</a:t>
            </a:r>
          </a:p>
          <a:p>
            <a:pPr marL="971550" lvl="1" indent="-514350" algn="just">
              <a:buFont typeface="+mj-lt"/>
              <a:buAutoNum type="alphaLcParenR"/>
            </a:pPr>
            <a:r>
              <a:rPr lang="en-US" sz="2800" dirty="0" smtClean="0"/>
              <a:t>Ordinary files</a:t>
            </a:r>
          </a:p>
          <a:p>
            <a:pPr marL="971550" lvl="1" indent="-514350" algn="just">
              <a:buFont typeface="+mj-lt"/>
              <a:buAutoNum type="alphaLcParenR"/>
            </a:pPr>
            <a:r>
              <a:rPr lang="en-US" sz="2800" dirty="0" smtClean="0"/>
              <a:t>Directories</a:t>
            </a:r>
          </a:p>
          <a:p>
            <a:pPr marL="971550" lvl="1" indent="-514350" algn="just">
              <a:buFont typeface="+mj-lt"/>
              <a:buAutoNum type="alphaLcParenR"/>
            </a:pPr>
            <a:r>
              <a:rPr lang="en-US" sz="2800" dirty="0" smtClean="0"/>
              <a:t>Special files</a:t>
            </a:r>
          </a:p>
          <a:p>
            <a:pPr marL="971550" lvl="1" indent="-514350" algn="just">
              <a:buFont typeface="+mj-lt"/>
              <a:buAutoNum type="alphaLcParenR"/>
            </a:pPr>
            <a:r>
              <a:rPr lang="en-US" sz="2800" dirty="0" smtClean="0"/>
              <a:t>Pipes</a:t>
            </a:r>
          </a:p>
          <a:p>
            <a:pPr marL="971550" lvl="1" indent="-514350" algn="just">
              <a:buFont typeface="+mj-lt"/>
              <a:buAutoNum type="alphaLcParenR"/>
            </a:pPr>
            <a:r>
              <a:rPr lang="en-US" sz="2800" dirty="0" smtClean="0"/>
              <a:t>Sockets</a:t>
            </a:r>
          </a:p>
          <a:p>
            <a:pPr marL="971550" lvl="1" indent="-514350" algn="just">
              <a:buFont typeface="+mj-lt"/>
              <a:buAutoNum type="alphaLcParenR"/>
            </a:pPr>
            <a:r>
              <a:rPr lang="en-US" sz="2800" dirty="0" smtClean="0"/>
              <a:t>Symbolic Links</a:t>
            </a:r>
            <a:endParaRPr lang="en-US" sz="2800"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51</a:t>
            </a:fld>
            <a:endParaRPr lang="en-US" dirty="0"/>
          </a:p>
        </p:txBody>
      </p:sp>
    </p:spTree>
    <p:extLst>
      <p:ext uri="{BB962C8B-B14F-4D97-AF65-F5344CB8AC3E}">
        <p14:creationId xmlns:p14="http://schemas.microsoft.com/office/powerpoint/2010/main" val="17989039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Ordinary Files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marL="0" indent="0" algn="just" fontAlgn="base">
              <a:buNone/>
            </a:pPr>
            <a:r>
              <a:rPr lang="en-US" sz="2400" dirty="0"/>
              <a:t>An ordinary file is a file on the system that contains data, text, or program instructions</a:t>
            </a:r>
            <a:r>
              <a:rPr lang="en-US" sz="2400" dirty="0" smtClean="0"/>
              <a:t>.</a:t>
            </a:r>
          </a:p>
          <a:p>
            <a:pPr marL="0" indent="0" algn="just" fontAlgn="base">
              <a:buNone/>
            </a:pPr>
            <a:endParaRPr lang="en-US" sz="2400" dirty="0"/>
          </a:p>
          <a:p>
            <a:pPr marL="914400" lvl="1" indent="-457200" algn="just" fontAlgn="base">
              <a:buFont typeface="+mj-lt"/>
              <a:buAutoNum type="arabicPeriod"/>
            </a:pPr>
            <a:r>
              <a:rPr lang="en-US" dirty="0"/>
              <a:t>Used to store </a:t>
            </a:r>
            <a:r>
              <a:rPr lang="en-US" dirty="0" smtClean="0"/>
              <a:t>information</a:t>
            </a:r>
            <a:r>
              <a:rPr lang="en-US" dirty="0"/>
              <a:t>, such as some text </a:t>
            </a:r>
            <a:r>
              <a:rPr lang="en-US" dirty="0" smtClean="0"/>
              <a:t>that we </a:t>
            </a:r>
            <a:r>
              <a:rPr lang="en-US" dirty="0"/>
              <a:t>have written or an image </a:t>
            </a:r>
            <a:r>
              <a:rPr lang="en-US" dirty="0" smtClean="0"/>
              <a:t>we </a:t>
            </a:r>
            <a:r>
              <a:rPr lang="en-US" dirty="0"/>
              <a:t>have drawn. This is the type of file that </a:t>
            </a:r>
            <a:r>
              <a:rPr lang="en-US" dirty="0" smtClean="0"/>
              <a:t>we </a:t>
            </a:r>
            <a:r>
              <a:rPr lang="en-US" dirty="0"/>
              <a:t>usually work with</a:t>
            </a:r>
            <a:r>
              <a:rPr lang="en-US" dirty="0" smtClean="0"/>
              <a:t>.</a:t>
            </a:r>
          </a:p>
          <a:p>
            <a:pPr marL="914400" lvl="1" indent="-457200" algn="just" fontAlgn="base">
              <a:buFont typeface="+mj-lt"/>
              <a:buAutoNum type="arabicPeriod"/>
            </a:pPr>
            <a:endParaRPr lang="en-US" dirty="0"/>
          </a:p>
          <a:p>
            <a:pPr marL="914400" lvl="1" indent="-457200" fontAlgn="base">
              <a:buFont typeface="+mj-lt"/>
              <a:buAutoNum type="arabicPeriod"/>
            </a:pPr>
            <a:r>
              <a:rPr lang="en-US" dirty="0"/>
              <a:t>Always located within/under a directory file.</a:t>
            </a:r>
          </a:p>
          <a:p>
            <a:pPr marL="914400" lvl="1" indent="-457200" fontAlgn="base">
              <a:buFont typeface="+mj-lt"/>
              <a:buAutoNum type="arabicPeriod"/>
            </a:pPr>
            <a:endParaRPr lang="en-US" dirty="0" smtClean="0"/>
          </a:p>
          <a:p>
            <a:pPr marL="914400" lvl="1" indent="-457200" fontAlgn="base">
              <a:buFont typeface="+mj-lt"/>
              <a:buAutoNum type="arabicPeriod"/>
            </a:pPr>
            <a:r>
              <a:rPr lang="en-US" dirty="0" smtClean="0"/>
              <a:t>Do </a:t>
            </a:r>
            <a:r>
              <a:rPr lang="en-US" dirty="0"/>
              <a:t>not contain other files.</a:t>
            </a:r>
          </a:p>
          <a:p>
            <a:pPr marL="914400" lvl="1" indent="-457200" fontAlgn="base">
              <a:buFont typeface="+mj-lt"/>
              <a:buAutoNum type="arabicPeriod"/>
            </a:pPr>
            <a:endParaRPr lang="en-US" dirty="0" smtClean="0"/>
          </a:p>
          <a:p>
            <a:pPr marL="914400" lvl="1" indent="-457200" fontAlgn="base">
              <a:buFont typeface="+mj-lt"/>
              <a:buAutoNum type="arabicPeriod"/>
            </a:pPr>
            <a:r>
              <a:rPr lang="en-US" dirty="0" smtClean="0"/>
              <a:t>In </a:t>
            </a:r>
            <a:r>
              <a:rPr lang="en-US" dirty="0"/>
              <a:t>long-format output of ls -l, this type of file is specified by the “-” symbol</a:t>
            </a:r>
            <a:r>
              <a:rPr lang="en-US" dirty="0" smtClean="0"/>
              <a:t>.</a:t>
            </a:r>
            <a:r>
              <a:rPr lang="en-US" dirty="0"/>
              <a:t/>
            </a:r>
            <a:br>
              <a:rPr lang="en-US" dirty="0"/>
            </a:br>
            <a:endParaRPr lang="en-US" sz="2400"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52</a:t>
            </a:fld>
            <a:endParaRPr lang="en-US" dirty="0"/>
          </a:p>
        </p:txBody>
      </p:sp>
    </p:spTree>
    <p:extLst>
      <p:ext uri="{BB962C8B-B14F-4D97-AF65-F5344CB8AC3E}">
        <p14:creationId xmlns:p14="http://schemas.microsoft.com/office/powerpoint/2010/main" val="20505842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Directories -</a:t>
            </a:r>
            <a:endParaRPr lang="en-US" dirty="0"/>
          </a:p>
        </p:txBody>
      </p:sp>
      <p:sp>
        <p:nvSpPr>
          <p:cNvPr id="3" name="Content Placeholder 2"/>
          <p:cNvSpPr>
            <a:spLocks noGrp="1"/>
          </p:cNvSpPr>
          <p:nvPr>
            <p:ph idx="1"/>
          </p:nvPr>
        </p:nvSpPr>
        <p:spPr>
          <a:xfrm>
            <a:off x="838200" y="1061536"/>
            <a:ext cx="10515600" cy="5426945"/>
          </a:xfrm>
        </p:spPr>
        <p:txBody>
          <a:bodyPr>
            <a:normAutofit lnSpcReduction="10000"/>
          </a:bodyPr>
          <a:lstStyle/>
          <a:p>
            <a:pPr algn="just" fontAlgn="base"/>
            <a:r>
              <a:rPr lang="en-US" sz="2400" dirty="0"/>
              <a:t>Directories store both special and ordinary files. For users familiar with Windows or Mac OS, UNIX directories are equivalent to folders. </a:t>
            </a:r>
            <a:endParaRPr lang="en-US" sz="2400" dirty="0" smtClean="0"/>
          </a:p>
          <a:p>
            <a:pPr algn="just" fontAlgn="base"/>
            <a:r>
              <a:rPr lang="en-US" sz="2400" dirty="0" smtClean="0"/>
              <a:t>A </a:t>
            </a:r>
            <a:r>
              <a:rPr lang="en-US" sz="2400" dirty="0"/>
              <a:t>directory file contains an entry for every file and subdirectory that it houses. If you have 10 files in a directory, there will be 10 entries in the directory. </a:t>
            </a:r>
            <a:endParaRPr lang="en-US" sz="2400" dirty="0" smtClean="0"/>
          </a:p>
          <a:p>
            <a:pPr algn="just" fontAlgn="base"/>
            <a:r>
              <a:rPr lang="en-US" sz="2400" dirty="0" smtClean="0"/>
              <a:t>Each </a:t>
            </a:r>
            <a:r>
              <a:rPr lang="en-US" sz="2400" dirty="0"/>
              <a:t>entry has two components.</a:t>
            </a:r>
          </a:p>
          <a:p>
            <a:pPr marL="0" indent="0" algn="just" fontAlgn="base">
              <a:buNone/>
            </a:pPr>
            <a:r>
              <a:rPr lang="en-US" sz="2400" dirty="0" smtClean="0"/>
              <a:t>	(</a:t>
            </a:r>
            <a:r>
              <a:rPr lang="en-US" sz="2400" dirty="0"/>
              <a:t>1) The Filename</a:t>
            </a:r>
          </a:p>
          <a:p>
            <a:pPr marL="0" indent="0" algn="just" fontAlgn="base">
              <a:buNone/>
            </a:pPr>
            <a:r>
              <a:rPr lang="en-US" sz="2400" dirty="0" smtClean="0"/>
              <a:t>	(</a:t>
            </a:r>
            <a:r>
              <a:rPr lang="en-US" sz="2400" dirty="0"/>
              <a:t>2) A unique identification number for the file or directory </a:t>
            </a:r>
            <a:endParaRPr lang="en-US" sz="2400" dirty="0" smtClean="0"/>
          </a:p>
          <a:p>
            <a:pPr marL="0" indent="0" algn="just" fontAlgn="base">
              <a:buNone/>
            </a:pPr>
            <a:r>
              <a:rPr lang="en-US" sz="2400" dirty="0"/>
              <a:t>	 </a:t>
            </a:r>
            <a:r>
              <a:rPr lang="en-US" sz="2400" dirty="0" smtClean="0"/>
              <a:t>     (</a:t>
            </a:r>
            <a:r>
              <a:rPr lang="en-US" sz="2400" dirty="0"/>
              <a:t>called the </a:t>
            </a:r>
            <a:r>
              <a:rPr lang="en-US" sz="2400" b="1" i="1" dirty="0" smtClean="0"/>
              <a:t>Inode </a:t>
            </a:r>
            <a:r>
              <a:rPr lang="en-US" sz="2400" b="1" i="1" dirty="0"/>
              <a:t>number</a:t>
            </a:r>
            <a:r>
              <a:rPr lang="en-US" sz="2400" dirty="0" smtClean="0"/>
              <a:t>)</a:t>
            </a:r>
            <a:endParaRPr lang="en-US" sz="2400" dirty="0"/>
          </a:p>
          <a:p>
            <a:pPr algn="just" fontAlgn="base"/>
            <a:r>
              <a:rPr lang="en-US" sz="2400" dirty="0" smtClean="0"/>
              <a:t>Used </a:t>
            </a:r>
            <a:r>
              <a:rPr lang="en-US" sz="2400" dirty="0"/>
              <a:t>to organize groups of files.</a:t>
            </a:r>
          </a:p>
          <a:p>
            <a:pPr algn="just" fontAlgn="base"/>
            <a:r>
              <a:rPr lang="en-US" sz="2400" dirty="0"/>
              <a:t>May contain ordinary files, special files or other directories.</a:t>
            </a:r>
          </a:p>
          <a:p>
            <a:pPr algn="just" fontAlgn="base"/>
            <a:r>
              <a:rPr lang="en-US" sz="2400" dirty="0" smtClean="0"/>
              <a:t>All </a:t>
            </a:r>
            <a:r>
              <a:rPr lang="en-US" sz="2400" dirty="0"/>
              <a:t>files are descendants of the root directory, ( named / ) located at the top of the tree.</a:t>
            </a:r>
          </a:p>
          <a:p>
            <a:pPr algn="just" fontAlgn="base"/>
            <a:r>
              <a:rPr lang="en-US" sz="2400" dirty="0"/>
              <a:t>In long-format output of ls –l , this type of file is specified by the “d” symbol.</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53</a:t>
            </a:fld>
            <a:endParaRPr lang="en-US" dirty="0"/>
          </a:p>
        </p:txBody>
      </p:sp>
    </p:spTree>
    <p:extLst>
      <p:ext uri="{BB962C8B-B14F-4D97-AF65-F5344CB8AC3E}">
        <p14:creationId xmlns:p14="http://schemas.microsoft.com/office/powerpoint/2010/main" val="76783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Special Files -</a:t>
            </a:r>
            <a:endParaRPr lang="en-US" dirty="0"/>
          </a:p>
        </p:txBody>
      </p:sp>
      <p:sp>
        <p:nvSpPr>
          <p:cNvPr id="3" name="Content Placeholder 2"/>
          <p:cNvSpPr>
            <a:spLocks noGrp="1"/>
          </p:cNvSpPr>
          <p:nvPr>
            <p:ph idx="1"/>
          </p:nvPr>
        </p:nvSpPr>
        <p:spPr>
          <a:xfrm>
            <a:off x="838200" y="1061536"/>
            <a:ext cx="10515600" cy="5426945"/>
          </a:xfrm>
        </p:spPr>
        <p:txBody>
          <a:bodyPr>
            <a:normAutofit lnSpcReduction="10000"/>
          </a:bodyPr>
          <a:lstStyle/>
          <a:p>
            <a:pPr algn="just" fontAlgn="base"/>
            <a:r>
              <a:rPr lang="en-US" sz="2400" dirty="0"/>
              <a:t>Used to represent a real physical device such as a printer, tape drive or terminal, used for </a:t>
            </a:r>
            <a:r>
              <a:rPr lang="en-US" sz="2400" dirty="0" smtClean="0"/>
              <a:t>Input/output </a:t>
            </a:r>
            <a:r>
              <a:rPr lang="en-US" sz="2400" dirty="0"/>
              <a:t>(I/O) operations. </a:t>
            </a:r>
          </a:p>
          <a:p>
            <a:pPr algn="just" fontAlgn="base"/>
            <a:endParaRPr lang="en-US" sz="2400" dirty="0" smtClean="0"/>
          </a:p>
          <a:p>
            <a:pPr algn="just" fontAlgn="base"/>
            <a:r>
              <a:rPr lang="en-US" sz="2400" dirty="0" smtClean="0"/>
              <a:t>Device </a:t>
            </a:r>
            <a:r>
              <a:rPr lang="en-US" sz="2400" dirty="0"/>
              <a:t>or special files are used for device Input/Output(I/O) on UNIX and Linux systems. They appear in a file system just like an ordinary file or a directory.</a:t>
            </a:r>
          </a:p>
          <a:p>
            <a:pPr algn="just" fontAlgn="base"/>
            <a:endParaRPr lang="en-US" sz="2400" dirty="0" smtClean="0"/>
          </a:p>
          <a:p>
            <a:pPr algn="just" fontAlgn="base"/>
            <a:r>
              <a:rPr lang="en-US" sz="2400" dirty="0" smtClean="0"/>
              <a:t>On </a:t>
            </a:r>
            <a:r>
              <a:rPr lang="en-US" sz="2400" dirty="0"/>
              <a:t>UNIX systems there are two flavors of special files for each </a:t>
            </a:r>
            <a:r>
              <a:rPr lang="en-US" sz="2400" dirty="0" smtClean="0"/>
              <a:t>device – </a:t>
            </a:r>
          </a:p>
          <a:p>
            <a:pPr marL="914400" lvl="1" indent="-457200" algn="just" fontAlgn="base">
              <a:buFont typeface="+mj-lt"/>
              <a:buAutoNum type="arabicPeriod"/>
            </a:pPr>
            <a:r>
              <a:rPr lang="en-US" dirty="0"/>
              <a:t>character special files</a:t>
            </a:r>
          </a:p>
          <a:p>
            <a:pPr marL="914400" lvl="1" indent="-457200" algn="just" fontAlgn="base">
              <a:buFont typeface="+mj-lt"/>
              <a:buAutoNum type="arabicPeriod"/>
            </a:pPr>
            <a:r>
              <a:rPr lang="en-US" dirty="0"/>
              <a:t>block special </a:t>
            </a:r>
            <a:r>
              <a:rPr lang="en-US" dirty="0" smtClean="0"/>
              <a:t>files</a:t>
            </a:r>
          </a:p>
          <a:p>
            <a:pPr marL="914400" lvl="1" indent="-457200" algn="just" fontAlgn="base">
              <a:buFont typeface="+mj-lt"/>
              <a:buAutoNum type="arabicPeriod"/>
            </a:pPr>
            <a:endParaRPr lang="en-US" dirty="0"/>
          </a:p>
          <a:p>
            <a:pPr algn="just" fontAlgn="base"/>
            <a:r>
              <a:rPr lang="en-US" sz="2400" dirty="0"/>
              <a:t>In long-format output of ls -l, character special files are marked by the “c” symbol.</a:t>
            </a:r>
          </a:p>
          <a:p>
            <a:pPr algn="just" fontAlgn="base"/>
            <a:endParaRPr lang="en-US" sz="2400" dirty="0" smtClean="0"/>
          </a:p>
          <a:p>
            <a:pPr algn="just" fontAlgn="base"/>
            <a:r>
              <a:rPr lang="en-US" sz="2400" dirty="0" smtClean="0"/>
              <a:t>In </a:t>
            </a:r>
            <a:r>
              <a:rPr lang="en-US" sz="2400" dirty="0"/>
              <a:t>long-format output of ls -l, block special files are marked by the “b” symbol.</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54</a:t>
            </a:fld>
            <a:endParaRPr lang="en-US" dirty="0"/>
          </a:p>
        </p:txBody>
      </p:sp>
    </p:spTree>
    <p:extLst>
      <p:ext uri="{BB962C8B-B14F-4D97-AF65-F5344CB8AC3E}">
        <p14:creationId xmlns:p14="http://schemas.microsoft.com/office/powerpoint/2010/main" val="3057837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Pipes -</a:t>
            </a:r>
            <a:endParaRPr lang="en-US" dirty="0"/>
          </a:p>
        </p:txBody>
      </p:sp>
      <p:sp>
        <p:nvSpPr>
          <p:cNvPr id="3" name="Content Placeholder 2"/>
          <p:cNvSpPr>
            <a:spLocks noGrp="1"/>
          </p:cNvSpPr>
          <p:nvPr>
            <p:ph idx="1"/>
          </p:nvPr>
        </p:nvSpPr>
        <p:spPr>
          <a:xfrm>
            <a:off x="838200" y="1061536"/>
            <a:ext cx="10515600" cy="5426945"/>
          </a:xfrm>
        </p:spPr>
        <p:txBody>
          <a:bodyPr>
            <a:normAutofit fontScale="92500"/>
          </a:bodyPr>
          <a:lstStyle/>
          <a:p>
            <a:pPr algn="just" fontAlgn="base"/>
            <a:r>
              <a:rPr lang="en-US" sz="2400" dirty="0"/>
              <a:t>UNIX allows </a:t>
            </a:r>
            <a:r>
              <a:rPr lang="en-US" sz="2400" dirty="0" smtClean="0"/>
              <a:t>us </a:t>
            </a:r>
            <a:r>
              <a:rPr lang="en-US" sz="2400" dirty="0"/>
              <a:t>to link commands together using a pipe. </a:t>
            </a:r>
            <a:endParaRPr lang="en-US" sz="2400" dirty="0" smtClean="0"/>
          </a:p>
          <a:p>
            <a:pPr algn="just" fontAlgn="base"/>
            <a:endParaRPr lang="en-US" sz="2400" dirty="0" smtClean="0"/>
          </a:p>
          <a:p>
            <a:pPr algn="just" fontAlgn="base"/>
            <a:r>
              <a:rPr lang="en-US" sz="2400" dirty="0" smtClean="0"/>
              <a:t>The </a:t>
            </a:r>
            <a:r>
              <a:rPr lang="en-US" sz="2400" dirty="0"/>
              <a:t>pipe acts a temporary file which only exists to hold data from one command until it is read by another</a:t>
            </a:r>
            <a:r>
              <a:rPr lang="en-US" sz="2400" dirty="0" smtClean="0"/>
              <a:t>.</a:t>
            </a:r>
          </a:p>
          <a:p>
            <a:pPr algn="just" fontAlgn="base"/>
            <a:endParaRPr lang="en-US" sz="2400" dirty="0" smtClean="0"/>
          </a:p>
          <a:p>
            <a:pPr algn="just" fontAlgn="base"/>
            <a:r>
              <a:rPr lang="en-US" sz="2400" dirty="0" smtClean="0"/>
              <a:t>A </a:t>
            </a:r>
            <a:r>
              <a:rPr lang="en-US" sz="2400" dirty="0"/>
              <a:t>Unix pipe provides a one-way flow of data</a:t>
            </a:r>
            <a:r>
              <a:rPr lang="en-US" sz="2400" dirty="0" smtClean="0"/>
              <a:t>. The </a:t>
            </a:r>
            <a:r>
              <a:rPr lang="en-US" sz="2400" dirty="0"/>
              <a:t>output or result of the first command sequence is used as the input to the second command sequence. </a:t>
            </a:r>
            <a:endParaRPr lang="en-US" sz="2400" dirty="0" smtClean="0"/>
          </a:p>
          <a:p>
            <a:pPr algn="just" fontAlgn="base"/>
            <a:endParaRPr lang="en-US" sz="2400" dirty="0" smtClean="0"/>
          </a:p>
          <a:p>
            <a:pPr algn="just" fontAlgn="base"/>
            <a:r>
              <a:rPr lang="en-US" sz="2400" dirty="0" smtClean="0"/>
              <a:t>To </a:t>
            </a:r>
            <a:r>
              <a:rPr lang="en-US" sz="2400" dirty="0"/>
              <a:t>make a pipe, put a vertical bar (|) on the command line between two commands</a:t>
            </a:r>
            <a:r>
              <a:rPr lang="en-US" sz="2400" dirty="0" smtClean="0"/>
              <a:t>.</a:t>
            </a:r>
          </a:p>
          <a:p>
            <a:pPr algn="just" fontAlgn="base"/>
            <a:endParaRPr lang="en-US" sz="2400" dirty="0" smtClean="0"/>
          </a:p>
          <a:p>
            <a:pPr algn="just" fontAlgn="base"/>
            <a:r>
              <a:rPr lang="en-US" sz="2400" dirty="0" smtClean="0"/>
              <a:t>For </a:t>
            </a:r>
            <a:r>
              <a:rPr lang="en-US" sz="2400" dirty="0"/>
              <a:t>example: </a:t>
            </a:r>
            <a:r>
              <a:rPr lang="en-US" sz="2400" dirty="0" smtClean="0"/>
              <a:t>		</a:t>
            </a:r>
            <a:r>
              <a:rPr lang="en-US" sz="2400" b="1" dirty="0" smtClean="0">
                <a:solidFill>
                  <a:srgbClr val="FF0000"/>
                </a:solidFill>
              </a:rPr>
              <a:t>who </a:t>
            </a:r>
            <a:r>
              <a:rPr lang="en-US" sz="2400" b="1" dirty="0">
                <a:solidFill>
                  <a:srgbClr val="FF0000"/>
                </a:solidFill>
              </a:rPr>
              <a:t>| wc -l</a:t>
            </a:r>
          </a:p>
          <a:p>
            <a:pPr algn="just" fontAlgn="base"/>
            <a:endParaRPr lang="en-US" sz="2400" dirty="0"/>
          </a:p>
          <a:p>
            <a:pPr algn="just" fontAlgn="base"/>
            <a:r>
              <a:rPr lang="en-US" sz="2400" dirty="0"/>
              <a:t>In long-format output of ls –l , named pipes are marked by the “p” symbol.</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55</a:t>
            </a:fld>
            <a:endParaRPr lang="en-US" dirty="0"/>
          </a:p>
        </p:txBody>
      </p:sp>
    </p:spTree>
    <p:extLst>
      <p:ext uri="{BB962C8B-B14F-4D97-AF65-F5344CB8AC3E}">
        <p14:creationId xmlns:p14="http://schemas.microsoft.com/office/powerpoint/2010/main" val="855567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Sockets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algn="just" fontAlgn="base"/>
            <a:r>
              <a:rPr lang="en-US" sz="2200" dirty="0"/>
              <a:t>A Unix socket (or Inter-process communication socket) is a special file which allows for advanced inter-process communication. </a:t>
            </a:r>
          </a:p>
          <a:p>
            <a:pPr algn="just" fontAlgn="base"/>
            <a:r>
              <a:rPr lang="en-US" sz="2200" dirty="0" smtClean="0"/>
              <a:t>A </a:t>
            </a:r>
            <a:r>
              <a:rPr lang="en-US" sz="2200" dirty="0"/>
              <a:t>Unix Socket is used in a client-server application framework. In essence, it is a stream of data, very similar to network stream (and network sockets), but all the transactions are local to the </a:t>
            </a:r>
            <a:r>
              <a:rPr lang="en-US" sz="2200" dirty="0" smtClean="0"/>
              <a:t>file system.</a:t>
            </a:r>
            <a:endParaRPr lang="en-US" sz="2200" dirty="0"/>
          </a:p>
          <a:p>
            <a:pPr algn="just" fontAlgn="base"/>
            <a:r>
              <a:rPr lang="en-US" sz="2200" dirty="0"/>
              <a:t>In long-format output of ls -l, Unix sockets are marked by “s” symbol</a:t>
            </a:r>
            <a:r>
              <a:rPr lang="en-US" sz="2200" dirty="0" smtClean="0"/>
              <a:t>.</a:t>
            </a:r>
          </a:p>
          <a:p>
            <a:pPr algn="just" fontAlgn="base"/>
            <a:endParaRPr lang="en-US" sz="2200" dirty="0"/>
          </a:p>
          <a:p>
            <a:pPr algn="just" fontAlgn="base"/>
            <a:r>
              <a:rPr lang="en-US" sz="2200" b="1" i="1" dirty="0" smtClean="0"/>
              <a:t>Definition</a:t>
            </a:r>
            <a:r>
              <a:rPr lang="en-US" sz="2200" dirty="0" smtClean="0"/>
              <a:t> - A </a:t>
            </a:r>
            <a:r>
              <a:rPr lang="en-US" sz="2200" dirty="0"/>
              <a:t>socket is one endpoint of a two-way communication link between two programs running on the network. A socket is bound to a port number so that the TCP layer can identify the application that data is destined to be sent to. An endpoint is a combination of an IP address and a port number</a:t>
            </a:r>
            <a:r>
              <a:rPr lang="en-US" sz="2200" dirty="0" smtClean="0"/>
              <a:t>.</a:t>
            </a:r>
          </a:p>
          <a:p>
            <a:pPr algn="just" fontAlgn="base"/>
            <a:endParaRPr lang="en-US" sz="2000" dirty="0"/>
          </a:p>
          <a:p>
            <a:pPr algn="just" fontAlgn="base"/>
            <a:endParaRPr lang="en-US" sz="2000"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56</a:t>
            </a:fld>
            <a:endParaRPr lang="en-US" dirty="0"/>
          </a:p>
        </p:txBody>
      </p:sp>
      <p:pic>
        <p:nvPicPr>
          <p:cNvPr id="5" name="Picture 4"/>
          <p:cNvPicPr>
            <a:picLocks noChangeAspect="1"/>
          </p:cNvPicPr>
          <p:nvPr/>
        </p:nvPicPr>
        <p:blipFill>
          <a:blip r:embed="rId2"/>
          <a:stretch>
            <a:fillRect/>
          </a:stretch>
        </p:blipFill>
        <p:spPr>
          <a:xfrm>
            <a:off x="3828984" y="5169813"/>
            <a:ext cx="4315098" cy="125603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303293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Symbolic Links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algn="just" fontAlgn="base"/>
            <a:r>
              <a:rPr lang="en-US" sz="2400" dirty="0"/>
              <a:t>Symbolic link is used for referencing some other file of the file </a:t>
            </a:r>
            <a:r>
              <a:rPr lang="en-US" sz="2400" dirty="0" smtClean="0"/>
              <a:t>system. Symbolic </a:t>
            </a:r>
            <a:r>
              <a:rPr lang="en-US" sz="2400" dirty="0"/>
              <a:t>link is also known as </a:t>
            </a:r>
            <a:r>
              <a:rPr lang="en-US" sz="2400" b="1" i="1" dirty="0"/>
              <a:t>Soft link</a:t>
            </a:r>
            <a:r>
              <a:rPr lang="en-US" sz="2400" dirty="0"/>
              <a:t>. </a:t>
            </a:r>
            <a:endParaRPr lang="en-US" sz="2400" dirty="0" smtClean="0"/>
          </a:p>
          <a:p>
            <a:pPr algn="just" fontAlgn="base"/>
            <a:endParaRPr lang="en-US" sz="2400" dirty="0" smtClean="0"/>
          </a:p>
          <a:p>
            <a:pPr algn="just" fontAlgn="base"/>
            <a:r>
              <a:rPr lang="en-US" sz="2400" dirty="0" smtClean="0"/>
              <a:t>It </a:t>
            </a:r>
            <a:r>
              <a:rPr lang="en-US" sz="2400" dirty="0"/>
              <a:t>contains a text form of the path to the file it references. </a:t>
            </a:r>
          </a:p>
          <a:p>
            <a:pPr algn="just" fontAlgn="base"/>
            <a:endParaRPr lang="en-US" sz="2400" dirty="0"/>
          </a:p>
          <a:p>
            <a:pPr algn="just" fontAlgn="base"/>
            <a:r>
              <a:rPr lang="en-US" sz="2400" dirty="0"/>
              <a:t>In long-format output of ls –l , Symbolic link are marked by the “l” symbol (that’s a lower case L</a:t>
            </a:r>
            <a:r>
              <a:rPr lang="en-US" sz="2400" dirty="0" smtClean="0"/>
              <a:t>).</a:t>
            </a:r>
          </a:p>
          <a:p>
            <a:pPr algn="just" fontAlgn="base"/>
            <a:endParaRPr lang="en-US" sz="2400" dirty="0"/>
          </a:p>
          <a:p>
            <a:pPr algn="just" fontAlgn="base"/>
            <a:endParaRPr lang="en-US" sz="2400" dirty="0" smtClean="0"/>
          </a:p>
          <a:p>
            <a:pPr algn="just" fontAlgn="base"/>
            <a:endParaRPr lang="en-US" sz="2400" dirty="0"/>
          </a:p>
          <a:p>
            <a:pPr algn="just" fontAlgn="base"/>
            <a:endParaRPr lang="en-US" sz="2400" dirty="0" smtClean="0"/>
          </a:p>
          <a:p>
            <a:pPr algn="just" fontAlgn="base"/>
            <a:r>
              <a:rPr lang="en-US" sz="2400" dirty="0" smtClean="0">
                <a:solidFill>
                  <a:srgbClr val="FF0000"/>
                </a:solidFill>
              </a:rPr>
              <a:t>Note: </a:t>
            </a:r>
            <a:r>
              <a:rPr lang="en-US" sz="2400" b="1" dirty="0" smtClean="0"/>
              <a:t>Detailed topics are discussed later.</a:t>
            </a:r>
            <a:endParaRPr lang="en-US" sz="2400" b="1"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57</a:t>
            </a:fld>
            <a:endParaRPr lang="en-US" dirty="0"/>
          </a:p>
        </p:txBody>
      </p:sp>
    </p:spTree>
    <p:extLst>
      <p:ext uri="{BB962C8B-B14F-4D97-AF65-F5344CB8AC3E}">
        <p14:creationId xmlns:p14="http://schemas.microsoft.com/office/powerpoint/2010/main" val="3794039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Environment Variables -</a:t>
            </a:r>
            <a:endParaRPr lang="en-US" dirty="0"/>
          </a:p>
        </p:txBody>
      </p:sp>
      <p:sp>
        <p:nvSpPr>
          <p:cNvPr id="3" name="Content Placeholder 2"/>
          <p:cNvSpPr>
            <a:spLocks noGrp="1"/>
          </p:cNvSpPr>
          <p:nvPr>
            <p:ph idx="1"/>
          </p:nvPr>
        </p:nvSpPr>
        <p:spPr>
          <a:xfrm>
            <a:off x="838200" y="1061536"/>
            <a:ext cx="10515600" cy="5426945"/>
          </a:xfrm>
        </p:spPr>
        <p:txBody>
          <a:bodyPr>
            <a:normAutofit fontScale="92500" lnSpcReduction="10000"/>
          </a:bodyPr>
          <a:lstStyle/>
          <a:p>
            <a:pPr algn="just" fontAlgn="base"/>
            <a:r>
              <a:rPr lang="en-US" sz="2400" i="1" dirty="0" smtClean="0"/>
              <a:t>What is computer environment?</a:t>
            </a:r>
          </a:p>
          <a:p>
            <a:pPr marL="0" indent="0" algn="just" fontAlgn="base">
              <a:buNone/>
            </a:pPr>
            <a:r>
              <a:rPr lang="en-US" sz="2400" dirty="0" smtClean="0"/>
              <a:t>The computing environment is the platform (platform = OS + processor) where a user can run programs.</a:t>
            </a:r>
          </a:p>
          <a:p>
            <a:pPr marL="0" indent="0" algn="just" fontAlgn="base">
              <a:buNone/>
            </a:pPr>
            <a:endParaRPr lang="en-US" sz="2400" dirty="0"/>
          </a:p>
          <a:p>
            <a:pPr algn="just" fontAlgn="base"/>
            <a:r>
              <a:rPr lang="en-US" sz="2400" i="1" dirty="0" smtClean="0"/>
              <a:t>What is a variable?</a:t>
            </a:r>
          </a:p>
          <a:p>
            <a:pPr marL="0" indent="0" algn="just">
              <a:buNone/>
            </a:pPr>
            <a:r>
              <a:rPr lang="en-US" sz="2400" dirty="0" smtClean="0"/>
              <a:t>A variable is a location for storing a value which can be a filename, text, number or any other data. </a:t>
            </a:r>
            <a:r>
              <a:rPr lang="en-US" sz="2400" dirty="0"/>
              <a:t>It is usually referred to with its Symbolic name which is given to it while creation. The value thus stored can be displayed, deleted, edited and </a:t>
            </a:r>
            <a:r>
              <a:rPr lang="en-US" sz="2400" dirty="0" smtClean="0"/>
              <a:t>re-saved. Variables </a:t>
            </a:r>
            <a:r>
              <a:rPr lang="en-US" sz="2400" dirty="0"/>
              <a:t>play an important role in computer programming because they enable programmers to write flexible programs</a:t>
            </a:r>
            <a:r>
              <a:rPr lang="en-US" sz="2400" dirty="0" smtClean="0"/>
              <a:t>.</a:t>
            </a:r>
          </a:p>
          <a:p>
            <a:pPr marL="0" indent="0" algn="just">
              <a:buNone/>
            </a:pPr>
            <a:endParaRPr lang="en-US" sz="2400" dirty="0"/>
          </a:p>
          <a:p>
            <a:pPr algn="just"/>
            <a:r>
              <a:rPr lang="en-US" sz="2400" dirty="0" smtClean="0"/>
              <a:t>What are Environment variables?</a:t>
            </a:r>
          </a:p>
          <a:p>
            <a:pPr marL="0" indent="0" algn="just">
              <a:buNone/>
            </a:pPr>
            <a:r>
              <a:rPr lang="en-US" sz="2400" dirty="0" smtClean="0"/>
              <a:t>Environment variables are dynamic values which affect the processes or programs on a computer. Environment 	variables can be created, edited, saved and deleted and give information about the system behavior.</a:t>
            </a:r>
          </a:p>
          <a:p>
            <a:pPr marL="0" indent="0" algn="just">
              <a:buNone/>
            </a:pPr>
            <a:r>
              <a:rPr lang="en-US" sz="2400" dirty="0" smtClean="0"/>
              <a:t>Note: </a:t>
            </a:r>
            <a:r>
              <a:rPr lang="en-US" sz="2400" b="1" i="1" dirty="0" smtClean="0">
                <a:solidFill>
                  <a:srgbClr val="FF0000"/>
                </a:solidFill>
              </a:rPr>
              <a:t>Environment variables can change the way a software/programs behave.</a:t>
            </a:r>
            <a:endParaRPr lang="en-US" sz="2400" dirty="0">
              <a:solidFill>
                <a:srgbClr val="FF0000"/>
              </a:solidFill>
            </a:endParaRPr>
          </a:p>
          <a:p>
            <a:pPr marL="0" indent="0" algn="just" fontAlgn="base">
              <a:buNone/>
            </a:pPr>
            <a:endParaRPr lang="en-US" sz="2400" dirty="0" smtClean="0"/>
          </a:p>
          <a:p>
            <a:pPr algn="just" fontAlgn="base"/>
            <a:endParaRPr lang="en-US" sz="2400"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58</a:t>
            </a:fld>
            <a:endParaRPr lang="en-US" dirty="0"/>
          </a:p>
        </p:txBody>
      </p:sp>
    </p:spTree>
    <p:extLst>
      <p:ext uri="{BB962C8B-B14F-4D97-AF65-F5344CB8AC3E}">
        <p14:creationId xmlns:p14="http://schemas.microsoft.com/office/powerpoint/2010/main" val="141648335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Environment Variables -</a:t>
            </a: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59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59112011"/>
              </p:ext>
            </p:extLst>
          </p:nvPr>
        </p:nvGraphicFramePr>
        <p:xfrm>
          <a:off x="838199" y="1258286"/>
          <a:ext cx="10710797" cy="4741680"/>
        </p:xfrm>
        <a:graphic>
          <a:graphicData uri="http://schemas.openxmlformats.org/drawingml/2006/table">
            <a:tbl>
              <a:tblPr firstRow="1" bandRow="1">
                <a:tableStyleId>{9D7B26C5-4107-4FEC-AEDC-1716B250A1EF}</a:tableStyleId>
              </a:tblPr>
              <a:tblGrid>
                <a:gridCol w="1712994"/>
                <a:gridCol w="8997803"/>
              </a:tblGrid>
              <a:tr h="889065">
                <a:tc>
                  <a:txBody>
                    <a:bodyPr/>
                    <a:lstStyle/>
                    <a:p>
                      <a:pPr algn="l"/>
                      <a:r>
                        <a:rPr lang="en-US" sz="2400" b="1" dirty="0" smtClean="0"/>
                        <a:t>PATH</a:t>
                      </a:r>
                      <a:endParaRPr lang="en-US" sz="2400" dirty="0"/>
                    </a:p>
                  </a:txBody>
                  <a:tcPr marL="45720" marR="45720" anchor="ctr"/>
                </a:tc>
                <a:tc>
                  <a:txBody>
                    <a:bodyPr/>
                    <a:lstStyle/>
                    <a:p>
                      <a:pPr algn="l"/>
                      <a:r>
                        <a:rPr lang="en-US" sz="2400" b="0" dirty="0" smtClean="0"/>
                        <a:t>This variable contains a colon (:) separated list of directories in which system looks for executable files.</a:t>
                      </a:r>
                      <a:endParaRPr lang="en-US" sz="2400" b="0" dirty="0"/>
                    </a:p>
                  </a:txBody>
                  <a:tcPr marL="45720" marR="45720" anchor="ctr"/>
                </a:tc>
              </a:tr>
              <a:tr h="493925">
                <a:tc>
                  <a:txBody>
                    <a:bodyPr/>
                    <a:lstStyle/>
                    <a:p>
                      <a:pPr algn="l"/>
                      <a:r>
                        <a:rPr lang="en-US" sz="2400" b="1" dirty="0" smtClean="0"/>
                        <a:t>USER</a:t>
                      </a:r>
                      <a:endParaRPr lang="en-US" sz="240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The username.</a:t>
                      </a:r>
                    </a:p>
                  </a:txBody>
                  <a:tcPr marL="45720" marR="45720" anchor="ctr"/>
                </a:tc>
              </a:tr>
              <a:tr h="493925">
                <a:tc>
                  <a:txBody>
                    <a:bodyPr/>
                    <a:lstStyle/>
                    <a:p>
                      <a:pPr algn="l"/>
                      <a:r>
                        <a:rPr lang="en-US" sz="2400" b="1" dirty="0" smtClean="0"/>
                        <a:t>HOME</a:t>
                      </a:r>
                      <a:endParaRPr lang="en-US" sz="240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Default path to the user’s home directory.</a:t>
                      </a:r>
                    </a:p>
                  </a:txBody>
                  <a:tcPr marL="45720" marR="45720" anchor="ctr"/>
                </a:tc>
              </a:tr>
              <a:tr h="493925">
                <a:tc>
                  <a:txBody>
                    <a:bodyPr/>
                    <a:lstStyle/>
                    <a:p>
                      <a:pPr algn="l"/>
                      <a:r>
                        <a:rPr lang="en-US" sz="2400" b="1" dirty="0" smtClean="0"/>
                        <a:t>UID</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User’s unique id.</a:t>
                      </a:r>
                    </a:p>
                  </a:txBody>
                  <a:tcPr marL="45720" marR="45720" anchor="ctr"/>
                </a:tc>
              </a:tr>
              <a:tr h="493925">
                <a:tc>
                  <a:txBody>
                    <a:bodyPr/>
                    <a:lstStyle/>
                    <a:p>
                      <a:pPr algn="l"/>
                      <a:r>
                        <a:rPr lang="en-US" sz="2400" b="1" dirty="0" smtClean="0"/>
                        <a:t>TERM</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Default terminal emulator.</a:t>
                      </a:r>
                    </a:p>
                  </a:txBody>
                  <a:tcPr marL="45720" marR="45720" anchor="ctr"/>
                </a:tc>
              </a:tr>
              <a:tr h="493925">
                <a:tc>
                  <a:txBody>
                    <a:bodyPr/>
                    <a:lstStyle/>
                    <a:p>
                      <a:pPr algn="l"/>
                      <a:r>
                        <a:rPr lang="en-US" sz="2400" b="1" dirty="0" smtClean="0"/>
                        <a:t>SHELL</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Shell being used by the user.</a:t>
                      </a:r>
                    </a:p>
                  </a:txBody>
                  <a:tcPr marL="45720" marR="45720" anchor="ctr"/>
                </a:tc>
              </a:tr>
              <a:tr h="889065">
                <a:tc>
                  <a:txBody>
                    <a:bodyPr/>
                    <a:lstStyle/>
                    <a:p>
                      <a:pPr algn="l"/>
                      <a:r>
                        <a:rPr lang="en-US" sz="2400" b="1" dirty="0" smtClean="0"/>
                        <a:t>LANG</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Shows the variable stores the value of the language that the user understand.</a:t>
                      </a:r>
                    </a:p>
                  </a:txBody>
                  <a:tcPr marL="45720" marR="45720" anchor="ctr"/>
                </a:tc>
              </a:tr>
              <a:tr h="493925">
                <a:tc>
                  <a:txBody>
                    <a:bodyPr/>
                    <a:lstStyle/>
                    <a:p>
                      <a:pPr algn="l"/>
                      <a:r>
                        <a:rPr lang="en-US" sz="2400" b="1" dirty="0" smtClean="0"/>
                        <a:t>env</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Displays</a:t>
                      </a:r>
                      <a:r>
                        <a:rPr lang="en-US" sz="2400" baseline="0" dirty="0" smtClean="0"/>
                        <a:t> all the environment variables.</a:t>
                      </a:r>
                      <a:endParaRPr lang="en-US" sz="2400" dirty="0" smtClean="0"/>
                    </a:p>
                  </a:txBody>
                  <a:tcPr marL="45720" marR="45720" anchor="ctr"/>
                </a:tc>
              </a:tr>
            </a:tbl>
          </a:graphicData>
        </a:graphic>
      </p:graphicFrame>
    </p:spTree>
    <p:extLst>
      <p:ext uri="{BB962C8B-B14F-4D97-AF65-F5344CB8AC3E}">
        <p14:creationId xmlns:p14="http://schemas.microsoft.com/office/powerpoint/2010/main" val="3346502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Unix Architecture -</a:t>
            </a:r>
            <a:endParaRPr lang="en-US" dirty="0"/>
          </a:p>
        </p:txBody>
      </p:sp>
      <p:pic>
        <p:nvPicPr>
          <p:cNvPr id="2" name="Content Placeholder 1"/>
          <p:cNvPicPr>
            <a:picLocks noGrp="1" noChangeAspect="1"/>
          </p:cNvPicPr>
          <p:nvPr>
            <p:ph idx="1"/>
          </p:nvPr>
        </p:nvPicPr>
        <p:blipFill>
          <a:blip r:embed="rId3"/>
          <a:stretch>
            <a:fillRect/>
          </a:stretch>
        </p:blipFill>
        <p:spPr>
          <a:xfrm>
            <a:off x="2938396" y="1027134"/>
            <a:ext cx="5566775" cy="5566775"/>
          </a:xfrm>
          <a:prstGeom prst="rect">
            <a:avLst/>
          </a:prstGeom>
        </p:spPr>
      </p:pic>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6</a:t>
            </a:fld>
            <a:endParaRPr lang="en-US" dirty="0"/>
          </a:p>
        </p:txBody>
      </p:sp>
    </p:spTree>
    <p:extLst>
      <p:ext uri="{BB962C8B-B14F-4D97-AF65-F5344CB8AC3E}">
        <p14:creationId xmlns:p14="http://schemas.microsoft.com/office/powerpoint/2010/main" val="113735959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Set New Environment Variables -</a:t>
            </a: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60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98726991"/>
              </p:ext>
            </p:extLst>
          </p:nvPr>
        </p:nvGraphicFramePr>
        <p:xfrm>
          <a:off x="838200" y="1158078"/>
          <a:ext cx="10710797" cy="3580237"/>
        </p:xfrm>
        <a:graphic>
          <a:graphicData uri="http://schemas.openxmlformats.org/drawingml/2006/table">
            <a:tbl>
              <a:tblPr firstRow="1" bandRow="1">
                <a:tableStyleId>{9D7B26C5-4107-4FEC-AEDC-1716B250A1EF}</a:tableStyleId>
              </a:tblPr>
              <a:tblGrid>
                <a:gridCol w="3733801"/>
                <a:gridCol w="6976996"/>
              </a:tblGrid>
              <a:tr h="1209341">
                <a:tc>
                  <a:txBody>
                    <a:bodyPr/>
                    <a:lstStyle/>
                    <a:p>
                      <a:pPr algn="l"/>
                      <a:r>
                        <a:rPr lang="en-US" sz="2400" dirty="0" smtClean="0"/>
                        <a:t>Define</a:t>
                      </a:r>
                      <a:r>
                        <a:rPr lang="en-US" sz="2400" baseline="0" dirty="0" smtClean="0"/>
                        <a:t> a new variable</a:t>
                      </a:r>
                      <a:endParaRPr lang="en-US" sz="2400" dirty="0"/>
                    </a:p>
                  </a:txBody>
                  <a:tcPr marL="45720" marR="45720" anchor="ctr"/>
                </a:tc>
                <a:tc>
                  <a:txBody>
                    <a:bodyPr/>
                    <a:lstStyle/>
                    <a:p>
                      <a:pPr algn="l"/>
                      <a:r>
                        <a:rPr lang="en-US" sz="2400" b="0" dirty="0" smtClean="0"/>
                        <a:t>VAR=8254 </a:t>
                      </a:r>
                    </a:p>
                    <a:p>
                      <a:pPr algn="l"/>
                      <a:r>
                        <a:rPr lang="en-US" sz="2400" b="0" dirty="0" smtClean="0"/>
                        <a:t>(All variables</a:t>
                      </a:r>
                      <a:r>
                        <a:rPr lang="en-US" sz="2400" b="0" baseline="0" dirty="0" smtClean="0"/>
                        <a:t> names are case-sensitive, in Upper Case)</a:t>
                      </a:r>
                      <a:endParaRPr lang="en-US" sz="2400" b="0" dirty="0"/>
                    </a:p>
                  </a:txBody>
                  <a:tcPr marL="45720" marR="45720" anchor="ctr"/>
                </a:tc>
              </a:tr>
              <a:tr h="927742">
                <a:tc>
                  <a:txBody>
                    <a:bodyPr/>
                    <a:lstStyle/>
                    <a:p>
                      <a:pPr algn="l"/>
                      <a:r>
                        <a:rPr lang="en-US" sz="2400" b="1" dirty="0" smtClean="0"/>
                        <a:t>Check</a:t>
                      </a:r>
                      <a:r>
                        <a:rPr lang="en-US" sz="2400" b="1" baseline="0" dirty="0" smtClean="0"/>
                        <a:t> the value of the newly created variable</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echo $VAR</a:t>
                      </a:r>
                    </a:p>
                  </a:txBody>
                  <a:tcPr marL="45720" marR="45720" anchor="ctr"/>
                </a:tc>
              </a:tr>
              <a:tr h="515412">
                <a:tc>
                  <a:txBody>
                    <a:bodyPr/>
                    <a:lstStyle/>
                    <a:p>
                      <a:pPr algn="l"/>
                      <a:r>
                        <a:rPr lang="en-US" sz="2400" b="1" dirty="0" smtClean="0"/>
                        <a:t>Remove a variable</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unset VAR</a:t>
                      </a:r>
                    </a:p>
                  </a:txBody>
                  <a:tcPr marL="45720" marR="45720" anchor="ctr"/>
                </a:tc>
              </a:tr>
              <a:tr h="927742">
                <a:tc>
                  <a:txBody>
                    <a:bodyPr/>
                    <a:lstStyle/>
                    <a:p>
                      <a:pPr algn="l"/>
                      <a:r>
                        <a:rPr lang="en-US" sz="2400" b="1" dirty="0" smtClean="0"/>
                        <a:t>To set</a:t>
                      </a:r>
                      <a:r>
                        <a:rPr lang="en-US" sz="2400" b="1" baseline="0" dirty="0" smtClean="0"/>
                        <a:t> value of an environment variable</a:t>
                      </a:r>
                      <a:endParaRPr lang="en-US" sz="2400" b="1"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export VAR =</a:t>
                      </a:r>
                      <a:r>
                        <a:rPr lang="en-US" sz="2400" baseline="0" dirty="0" smtClean="0"/>
                        <a:t> value</a:t>
                      </a:r>
                      <a:endParaRPr lang="en-US" sz="2400" dirty="0" smtClean="0"/>
                    </a:p>
                  </a:txBody>
                  <a:tcPr marL="45720" marR="45720" anchor="ctr"/>
                </a:tc>
              </a:tr>
            </a:tbl>
          </a:graphicData>
        </a:graphic>
      </p:graphicFrame>
      <p:sp>
        <p:nvSpPr>
          <p:cNvPr id="3" name="TextBox 2"/>
          <p:cNvSpPr txBox="1"/>
          <p:nvPr/>
        </p:nvSpPr>
        <p:spPr>
          <a:xfrm>
            <a:off x="838200" y="4969252"/>
            <a:ext cx="10685745" cy="1569660"/>
          </a:xfrm>
          <a:prstGeom prst="rect">
            <a:avLst/>
          </a:prstGeom>
          <a:noFill/>
        </p:spPr>
        <p:txBody>
          <a:bodyPr wrap="square" rtlCol="0">
            <a:spAutoFit/>
          </a:bodyPr>
          <a:lstStyle/>
          <a:p>
            <a:r>
              <a:rPr lang="en-US" sz="2400" b="1" dirty="0" smtClean="0"/>
              <a:t>Tips: </a:t>
            </a:r>
          </a:p>
          <a:p>
            <a:pPr marL="914400" lvl="1" indent="-457200">
              <a:buFont typeface="+mj-lt"/>
              <a:buAutoNum type="arabicPeriod"/>
            </a:pPr>
            <a:r>
              <a:rPr lang="en-US" sz="2400" b="1" dirty="0" smtClean="0">
                <a:solidFill>
                  <a:srgbClr val="FF0000"/>
                </a:solidFill>
              </a:rPr>
              <a:t>Do not leave space between variable name and “=“ sign, otherwise will get an error.</a:t>
            </a:r>
          </a:p>
          <a:p>
            <a:pPr marL="914400" lvl="1" indent="-457200">
              <a:buFont typeface="+mj-lt"/>
              <a:buAutoNum type="arabicPeriod"/>
            </a:pPr>
            <a:r>
              <a:rPr lang="en-US" sz="2400" b="1" dirty="0" smtClean="0">
                <a:solidFill>
                  <a:srgbClr val="FF0000"/>
                </a:solidFill>
              </a:rPr>
              <a:t>Do not forget the “$” sign when we want to check the value of the variable.</a:t>
            </a:r>
            <a:r>
              <a:rPr lang="en-US" sz="2400" b="1" dirty="0" smtClean="0"/>
              <a:t>  </a:t>
            </a:r>
            <a:endParaRPr lang="en-US" sz="2400" b="1" dirty="0"/>
          </a:p>
        </p:txBody>
      </p:sp>
    </p:spTree>
    <p:extLst>
      <p:ext uri="{BB962C8B-B14F-4D97-AF65-F5344CB8AC3E}">
        <p14:creationId xmlns:p14="http://schemas.microsoft.com/office/powerpoint/2010/main" val="38935393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Word Count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algn="just" fontAlgn="base"/>
            <a:r>
              <a:rPr lang="en-US" sz="2400" dirty="0"/>
              <a:t>wc stands for word count. As the name implies, it is mainly used for counting purpose</a:t>
            </a:r>
            <a:r>
              <a:rPr lang="en-US" sz="2400" dirty="0" smtClean="0"/>
              <a:t>.</a:t>
            </a:r>
            <a:endParaRPr lang="en-US" sz="2400" dirty="0"/>
          </a:p>
          <a:p>
            <a:pPr algn="just" fontAlgn="base"/>
            <a:r>
              <a:rPr lang="en-US" sz="2400" dirty="0"/>
              <a:t>It is used to find out number of lines, word count, byte and characters count in the files specified in the file arguments.</a:t>
            </a:r>
          </a:p>
          <a:p>
            <a:pPr algn="just" fontAlgn="base"/>
            <a:r>
              <a:rPr lang="en-US" sz="2400" dirty="0"/>
              <a:t>By default it displays four-columnar output.</a:t>
            </a:r>
          </a:p>
          <a:p>
            <a:pPr marL="914400" lvl="1" indent="-457200" algn="just" fontAlgn="base">
              <a:buFont typeface="+mj-lt"/>
              <a:buAutoNum type="arabicPeriod"/>
            </a:pPr>
            <a:r>
              <a:rPr lang="en-US" dirty="0">
                <a:solidFill>
                  <a:srgbClr val="FF0000"/>
                </a:solidFill>
              </a:rPr>
              <a:t>First column shows number of lines present in a file </a:t>
            </a:r>
            <a:r>
              <a:rPr lang="en-US" dirty="0" smtClean="0">
                <a:solidFill>
                  <a:srgbClr val="FF0000"/>
                </a:solidFill>
              </a:rPr>
              <a:t>specified</a:t>
            </a:r>
          </a:p>
          <a:p>
            <a:pPr marL="914400" lvl="1" indent="-457200" algn="just" fontAlgn="base">
              <a:buFont typeface="+mj-lt"/>
              <a:buAutoNum type="arabicPeriod"/>
            </a:pPr>
            <a:r>
              <a:rPr lang="en-US" dirty="0" smtClean="0">
                <a:solidFill>
                  <a:srgbClr val="FF0000"/>
                </a:solidFill>
              </a:rPr>
              <a:t>Second </a:t>
            </a:r>
            <a:r>
              <a:rPr lang="en-US" dirty="0">
                <a:solidFill>
                  <a:srgbClr val="FF0000"/>
                </a:solidFill>
              </a:rPr>
              <a:t>column shows number of words present in the </a:t>
            </a:r>
            <a:r>
              <a:rPr lang="en-US" dirty="0" smtClean="0">
                <a:solidFill>
                  <a:srgbClr val="FF0000"/>
                </a:solidFill>
              </a:rPr>
              <a:t>file</a:t>
            </a:r>
          </a:p>
          <a:p>
            <a:pPr marL="914400" lvl="1" indent="-457200" algn="just" fontAlgn="base">
              <a:buFont typeface="+mj-lt"/>
              <a:buAutoNum type="arabicPeriod"/>
            </a:pPr>
            <a:r>
              <a:rPr lang="en-US" dirty="0" smtClean="0">
                <a:solidFill>
                  <a:srgbClr val="FF0000"/>
                </a:solidFill>
              </a:rPr>
              <a:t>Third </a:t>
            </a:r>
            <a:r>
              <a:rPr lang="en-US" dirty="0">
                <a:solidFill>
                  <a:srgbClr val="FF0000"/>
                </a:solidFill>
              </a:rPr>
              <a:t>column shows number of characters present in </a:t>
            </a:r>
            <a:r>
              <a:rPr lang="en-US" dirty="0" smtClean="0">
                <a:solidFill>
                  <a:srgbClr val="FF0000"/>
                </a:solidFill>
              </a:rPr>
              <a:t>file</a:t>
            </a:r>
          </a:p>
          <a:p>
            <a:pPr marL="914400" lvl="1" indent="-457200" algn="just" fontAlgn="base">
              <a:buFont typeface="+mj-lt"/>
              <a:buAutoNum type="arabicPeriod"/>
            </a:pPr>
            <a:r>
              <a:rPr lang="en-US" dirty="0" smtClean="0">
                <a:solidFill>
                  <a:srgbClr val="FF0000"/>
                </a:solidFill>
              </a:rPr>
              <a:t>Fourth </a:t>
            </a:r>
            <a:r>
              <a:rPr lang="en-US" dirty="0">
                <a:solidFill>
                  <a:srgbClr val="FF0000"/>
                </a:solidFill>
              </a:rPr>
              <a:t>column itself is the file name </a:t>
            </a:r>
            <a:r>
              <a:rPr lang="en-US" dirty="0" smtClean="0">
                <a:solidFill>
                  <a:srgbClr val="FF0000"/>
                </a:solidFill>
              </a:rPr>
              <a:t>which </a:t>
            </a:r>
            <a:r>
              <a:rPr lang="en-US" dirty="0">
                <a:solidFill>
                  <a:srgbClr val="FF0000"/>
                </a:solidFill>
              </a:rPr>
              <a:t>are given as argument</a:t>
            </a:r>
            <a:r>
              <a:rPr lang="en-US" dirty="0" smtClean="0">
                <a:solidFill>
                  <a:srgbClr val="FF0000"/>
                </a:solidFill>
              </a:rPr>
              <a:t>.</a:t>
            </a:r>
          </a:p>
          <a:p>
            <a:pPr algn="just" fontAlgn="base"/>
            <a:r>
              <a:rPr lang="en-US" dirty="0" smtClean="0"/>
              <a:t>Syntax - 		</a:t>
            </a:r>
            <a:r>
              <a:rPr lang="en-US" dirty="0"/>
              <a:t>	</a:t>
            </a:r>
            <a:r>
              <a:rPr lang="en-US" sz="2400" b="1" i="1" dirty="0"/>
              <a:t>wc [OPTION]... [FILE</a:t>
            </a:r>
            <a:r>
              <a:rPr lang="en-US" sz="2400" b="1" i="1" dirty="0" smtClean="0"/>
              <a:t>]...</a:t>
            </a:r>
          </a:p>
          <a:p>
            <a:pPr algn="just" fontAlgn="base"/>
            <a:endParaRPr lang="en-US" sz="2400" b="1" i="1" dirty="0" smtClean="0"/>
          </a:p>
          <a:p>
            <a:pPr algn="just" fontAlgn="base">
              <a:buNone/>
            </a:pPr>
            <a:r>
              <a:rPr lang="en-US" sz="2400" b="1" i="1" dirty="0" smtClean="0"/>
              <a:t>NOTE</a:t>
            </a:r>
            <a:r>
              <a:rPr lang="en-US" sz="2400" b="1" i="1" smtClean="0"/>
              <a:t>: Ctrl + D</a:t>
            </a:r>
          </a:p>
          <a:p>
            <a:pPr algn="just" fontAlgn="base"/>
            <a:endParaRPr lang="en-US" sz="2400" b="1" i="1" dirty="0" smtClean="0"/>
          </a:p>
          <a:p>
            <a:pPr algn="just" fontAlgn="base"/>
            <a:endParaRPr lang="en-US" sz="2400"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61</a:t>
            </a:fld>
            <a:endParaRPr lang="en-US" dirty="0"/>
          </a:p>
        </p:txBody>
      </p:sp>
    </p:spTree>
    <p:extLst>
      <p:ext uri="{BB962C8B-B14F-4D97-AF65-F5344CB8AC3E}">
        <p14:creationId xmlns:p14="http://schemas.microsoft.com/office/powerpoint/2010/main" val="1981040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rmAutofit fontScale="90000"/>
          </a:bodyPr>
          <a:lstStyle/>
          <a:p>
            <a:r>
              <a:rPr lang="en-US" dirty="0" smtClean="0"/>
              <a:t>Word Count -</a:t>
            </a:r>
            <a:endParaRPr lang="en-US" dirty="0"/>
          </a:p>
        </p:txBody>
      </p:sp>
      <p:sp>
        <p:nvSpPr>
          <p:cNvPr id="3" name="Content Placeholder 2"/>
          <p:cNvSpPr>
            <a:spLocks noGrp="1"/>
          </p:cNvSpPr>
          <p:nvPr>
            <p:ph idx="1"/>
          </p:nvPr>
        </p:nvSpPr>
        <p:spPr>
          <a:xfrm>
            <a:off x="838200" y="1061536"/>
            <a:ext cx="10515600" cy="5426945"/>
          </a:xfrm>
        </p:spPr>
        <p:txBody>
          <a:bodyPr>
            <a:normAutofit/>
          </a:bodyPr>
          <a:lstStyle/>
          <a:p>
            <a:pPr algn="just" fontAlgn="base"/>
            <a:r>
              <a:rPr lang="en-US" sz="2400" i="1" dirty="0" smtClean="0"/>
              <a:t>Options –  </a:t>
            </a:r>
          </a:p>
          <a:p>
            <a:pPr marL="914400" lvl="1" indent="-457200" algn="just" fontAlgn="base">
              <a:buFont typeface="+mj-lt"/>
              <a:buAutoNum type="arabicPeriod"/>
            </a:pPr>
            <a:r>
              <a:rPr lang="en-US" dirty="0"/>
              <a:t>wc -l : Prints the number of lines in a file.</a:t>
            </a:r>
          </a:p>
          <a:p>
            <a:pPr marL="914400" lvl="1" indent="-457200" algn="just" fontAlgn="base">
              <a:buFont typeface="+mj-lt"/>
              <a:buAutoNum type="arabicPeriod"/>
            </a:pPr>
            <a:r>
              <a:rPr lang="en-US" dirty="0"/>
              <a:t>wc -w : prints the number of words in a file.</a:t>
            </a:r>
          </a:p>
          <a:p>
            <a:pPr marL="914400" lvl="1" indent="-457200" algn="just" fontAlgn="base">
              <a:buFont typeface="+mj-lt"/>
              <a:buAutoNum type="arabicPeriod"/>
            </a:pPr>
            <a:r>
              <a:rPr lang="en-US" dirty="0"/>
              <a:t>wc -c : Displays the count of bytes in a file.</a:t>
            </a:r>
          </a:p>
          <a:p>
            <a:pPr marL="914400" lvl="1" indent="-457200" algn="just" fontAlgn="base">
              <a:buFont typeface="+mj-lt"/>
              <a:buAutoNum type="arabicPeriod"/>
            </a:pPr>
            <a:r>
              <a:rPr lang="en-US" dirty="0"/>
              <a:t>wc -m : prints the count of characters from a file.</a:t>
            </a:r>
          </a:p>
          <a:p>
            <a:pPr marL="914400" lvl="1" indent="-457200" algn="just" fontAlgn="base">
              <a:buFont typeface="+mj-lt"/>
              <a:buAutoNum type="arabicPeriod"/>
            </a:pPr>
            <a:r>
              <a:rPr lang="en-US" dirty="0"/>
              <a:t>wc -L : prints only the length of the longest line in a file</a:t>
            </a:r>
            <a:r>
              <a:rPr lang="en-US" dirty="0" smtClean="0"/>
              <a:t>.</a:t>
            </a:r>
          </a:p>
          <a:p>
            <a:pPr marL="914400" lvl="1" indent="-457200" algn="just" fontAlgn="base">
              <a:buFont typeface="+mj-lt"/>
              <a:buAutoNum type="arabicPeriod"/>
            </a:pPr>
            <a:endParaRPr lang="en-US"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62</a:t>
            </a:fld>
            <a:endParaRPr lang="en-US" dirty="0"/>
          </a:p>
        </p:txBody>
      </p:sp>
    </p:spTree>
    <p:extLst>
      <p:ext uri="{BB962C8B-B14F-4D97-AF65-F5344CB8AC3E}">
        <p14:creationId xmlns:p14="http://schemas.microsoft.com/office/powerpoint/2010/main" val="28507582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b="1" dirty="0" smtClean="0"/>
              <a:t>Displaying pathname of the current directory (pwd) -</a:t>
            </a:r>
          </a:p>
        </p:txBody>
      </p:sp>
      <p:sp>
        <p:nvSpPr>
          <p:cNvPr id="3" name="Content Placeholder 2"/>
          <p:cNvSpPr>
            <a:spLocks noGrp="1"/>
          </p:cNvSpPr>
          <p:nvPr>
            <p:ph idx="1"/>
          </p:nvPr>
        </p:nvSpPr>
        <p:spPr>
          <a:xfrm>
            <a:off x="838200" y="1061536"/>
            <a:ext cx="10515600" cy="5426945"/>
          </a:xfrm>
        </p:spPr>
        <p:txBody>
          <a:bodyPr>
            <a:normAutofit/>
          </a:bodyPr>
          <a:lstStyle/>
          <a:p>
            <a:pPr algn="just" fontAlgn="base"/>
            <a:r>
              <a:rPr lang="en-US" sz="2400" i="1" dirty="0" smtClean="0"/>
              <a:t>What is PWD?</a:t>
            </a:r>
          </a:p>
          <a:p>
            <a:pPr marL="0" indent="0" algn="just" fontAlgn="base">
              <a:buNone/>
            </a:pPr>
            <a:r>
              <a:rPr lang="en-US" sz="2400" dirty="0"/>
              <a:t>‘pwd‘ stands for ‘Print Working Directory‘. As the name states, command ‘pwd‘ prints the current working directory or simply the directory user is, at present. It prints the current directory name with the complete path starting from root (/). This command is built in shell command and is available on most of the shell – bash, Bourne shell, </a:t>
            </a:r>
            <a:r>
              <a:rPr lang="en-US" sz="2400" dirty="0" smtClean="0"/>
              <a:t>ksh etc.</a:t>
            </a:r>
          </a:p>
          <a:p>
            <a:pPr algn="just" fontAlgn="base"/>
            <a:endParaRPr lang="en-US" sz="2400" i="1" dirty="0" smtClean="0"/>
          </a:p>
          <a:p>
            <a:pPr algn="just" fontAlgn="base"/>
            <a:r>
              <a:rPr lang="en-US" sz="2400" i="1" dirty="0" smtClean="0"/>
              <a:t>Syntax </a:t>
            </a:r>
            <a:r>
              <a:rPr lang="en-US" sz="2400" i="1" dirty="0"/>
              <a:t>- 		</a:t>
            </a:r>
            <a:r>
              <a:rPr lang="en-US" sz="2400" b="1" dirty="0" smtClean="0">
                <a:solidFill>
                  <a:srgbClr val="FF0000"/>
                </a:solidFill>
              </a:rPr>
              <a:t>pwd</a:t>
            </a:r>
          </a:p>
          <a:p>
            <a:pPr marL="0" indent="0" algn="just" fontAlgn="base">
              <a:buNone/>
            </a:pPr>
            <a:endParaRPr lang="en-US" sz="2400" b="1" dirty="0" smtClean="0">
              <a:solidFill>
                <a:srgbClr val="FF0000"/>
              </a:solidFill>
            </a:endParaRPr>
          </a:p>
          <a:p>
            <a:pPr marL="0" indent="0" algn="just" fontAlgn="base">
              <a:buNone/>
            </a:pPr>
            <a:endParaRPr lang="en-US" sz="2400" b="1" dirty="0" smtClean="0">
              <a:solidFill>
                <a:srgbClr val="FF0000"/>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63</a:t>
            </a:fld>
            <a:endParaRPr lang="en-US" dirty="0"/>
          </a:p>
        </p:txBody>
      </p:sp>
      <p:sp>
        <p:nvSpPr>
          <p:cNvPr id="6" name="Rectangle 5"/>
          <p:cNvSpPr/>
          <p:nvPr/>
        </p:nvSpPr>
        <p:spPr>
          <a:xfrm>
            <a:off x="838200" y="4396728"/>
            <a:ext cx="8831070" cy="424732"/>
          </a:xfrm>
          <a:prstGeom prst="rect">
            <a:avLst/>
          </a:prstGeom>
        </p:spPr>
        <p:txBody>
          <a:bodyPr wrap="square">
            <a:spAutoFit/>
          </a:bodyPr>
          <a:lstStyle/>
          <a:p>
            <a:pPr marL="228600" indent="-228600" algn="just" fontAlgn="base">
              <a:lnSpc>
                <a:spcPct val="90000"/>
              </a:lnSpc>
              <a:spcBef>
                <a:spcPts val="1000"/>
              </a:spcBef>
              <a:buFont typeface="Arial" panose="020B0604020202020204" pitchFamily="34" charset="0"/>
              <a:buChar char="•"/>
            </a:pPr>
            <a:r>
              <a:rPr lang="en-US" sz="2400" i="1" dirty="0"/>
              <a:t>Print your current working directory –</a:t>
            </a:r>
            <a:r>
              <a:rPr lang="en-US" dirty="0"/>
              <a:t>	</a:t>
            </a:r>
            <a:r>
              <a:rPr lang="en-US" sz="2400" b="1" dirty="0">
                <a:solidFill>
                  <a:srgbClr val="FF0000"/>
                </a:solidFill>
              </a:rPr>
              <a:t>/</a:t>
            </a:r>
            <a:r>
              <a:rPr lang="en-US" sz="2400" b="1" dirty="0" smtClean="0">
                <a:solidFill>
                  <a:srgbClr val="FF0000"/>
                </a:solidFill>
              </a:rPr>
              <a:t>bin/pwd </a:t>
            </a:r>
            <a:r>
              <a:rPr lang="en-US" sz="2400" b="1" dirty="0" smtClean="0"/>
              <a:t>OR </a:t>
            </a:r>
            <a:r>
              <a:rPr lang="en-US" sz="2400" b="1" dirty="0" smtClean="0">
                <a:solidFill>
                  <a:srgbClr val="FF0000"/>
                </a:solidFill>
              </a:rPr>
              <a:t>pwd</a:t>
            </a:r>
            <a:endParaRPr lang="en-US" sz="2400" b="1" dirty="0">
              <a:solidFill>
                <a:srgbClr val="FF0000"/>
              </a:solidFill>
            </a:endParaRPr>
          </a:p>
        </p:txBody>
      </p:sp>
    </p:spTree>
    <p:extLst>
      <p:ext uri="{BB962C8B-B14F-4D97-AF65-F5344CB8AC3E}">
        <p14:creationId xmlns:p14="http://schemas.microsoft.com/office/powerpoint/2010/main" val="36716604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64</a:t>
            </a:fld>
            <a:endParaRPr lang="en-US" dirty="0"/>
          </a:p>
        </p:txBody>
      </p:sp>
      <p:sp>
        <p:nvSpPr>
          <p:cNvPr id="3" name="Rectangle 2"/>
          <p:cNvSpPr/>
          <p:nvPr/>
        </p:nvSpPr>
        <p:spPr>
          <a:xfrm>
            <a:off x="475989" y="267078"/>
            <a:ext cx="11185743" cy="523220"/>
          </a:xfrm>
          <a:prstGeom prst="rect">
            <a:avLst/>
          </a:prstGeom>
        </p:spPr>
        <p:txBody>
          <a:bodyPr wrap="square">
            <a:spAutoFit/>
          </a:bodyPr>
          <a:lstStyle/>
          <a:p>
            <a:r>
              <a:rPr lang="en-US" sz="2800" b="1" dirty="0"/>
              <a:t>Changing </a:t>
            </a:r>
            <a:r>
              <a:rPr lang="en-US" sz="2800" b="1" dirty="0" smtClean="0"/>
              <a:t>the current </a:t>
            </a:r>
            <a:r>
              <a:rPr lang="en-US" sz="2800" b="1" dirty="0"/>
              <a:t>directory (cd</a:t>
            </a:r>
            <a:r>
              <a:rPr lang="en-US" sz="2800" b="1" dirty="0" smtClean="0"/>
              <a:t>) -</a:t>
            </a:r>
            <a:endParaRPr lang="en-US" sz="2800" b="1" dirty="0"/>
          </a:p>
        </p:txBody>
      </p:sp>
      <p:sp>
        <p:nvSpPr>
          <p:cNvPr id="4" name="Rectangle 3"/>
          <p:cNvSpPr/>
          <p:nvPr/>
        </p:nvSpPr>
        <p:spPr>
          <a:xfrm>
            <a:off x="475988" y="984657"/>
            <a:ext cx="11185743" cy="5632311"/>
          </a:xfrm>
          <a:prstGeom prst="rect">
            <a:avLst/>
          </a:prstGeom>
        </p:spPr>
        <p:txBody>
          <a:bodyPr wrap="square">
            <a:spAutoFit/>
          </a:bodyPr>
          <a:lstStyle/>
          <a:p>
            <a:pPr algn="just" fontAlgn="base"/>
            <a:r>
              <a:rPr lang="en-US" sz="2400" dirty="0"/>
              <a:t>The Linux cd command, cd stands for change directory is a Linux command line utility for navigating to file system. The Linux cd command is a basic command but most frequently used command Linux </a:t>
            </a:r>
            <a:r>
              <a:rPr lang="en-US" sz="2400" dirty="0" smtClean="0"/>
              <a:t>system.</a:t>
            </a:r>
          </a:p>
          <a:p>
            <a:pPr algn="just" fontAlgn="base"/>
            <a:endParaRPr lang="en-US" sz="2400" dirty="0" smtClean="0"/>
          </a:p>
          <a:p>
            <a:pPr marL="342900" indent="-342900" fontAlgn="base">
              <a:buFont typeface="Wingdings" panose="05000000000000000000" pitchFamily="2" charset="2"/>
              <a:buChar char="§"/>
            </a:pPr>
            <a:r>
              <a:rPr lang="en-US" sz="2400" b="1" dirty="0"/>
              <a:t>Absolute Path</a:t>
            </a:r>
            <a:r>
              <a:rPr lang="en-US" sz="2400" dirty="0"/>
              <a:t> is the full path of directory and always starts with / in Linux system. For example: /tmp, /usr/bin, /var/www etc</a:t>
            </a:r>
            <a:r>
              <a:rPr lang="en-US" sz="2400" dirty="0" smtClean="0"/>
              <a:t>.</a:t>
            </a:r>
          </a:p>
          <a:p>
            <a:pPr marL="342900" indent="-342900" fontAlgn="base">
              <a:buFont typeface="Wingdings" panose="05000000000000000000" pitchFamily="2" charset="2"/>
              <a:buChar char="§"/>
            </a:pPr>
            <a:endParaRPr lang="en-US" sz="2400" dirty="0"/>
          </a:p>
          <a:p>
            <a:pPr marL="342900" indent="-342900" fontAlgn="base">
              <a:buFont typeface="Wingdings" panose="05000000000000000000" pitchFamily="2" charset="2"/>
              <a:buChar char="§"/>
            </a:pPr>
            <a:r>
              <a:rPr lang="en-US" sz="2400" b="1" dirty="0"/>
              <a:t>Relative Path</a:t>
            </a:r>
            <a:r>
              <a:rPr lang="en-US" sz="2400" dirty="0"/>
              <a:t> is the partial path of any directory or subdirectory. It can be started from any location of file path except /. For example</a:t>
            </a:r>
            <a:r>
              <a:rPr lang="en-US" sz="2400" dirty="0" smtClean="0"/>
              <a:t>: </a:t>
            </a:r>
            <a:r>
              <a:rPr lang="en-US" sz="2400" dirty="0"/>
              <a:t>./script.sh, ../../www etc</a:t>
            </a:r>
            <a:r>
              <a:rPr lang="en-US" sz="2400" dirty="0" smtClean="0"/>
              <a:t>.</a:t>
            </a:r>
          </a:p>
          <a:p>
            <a:pPr marL="342900" indent="-342900" fontAlgn="base">
              <a:buFont typeface="Wingdings" panose="05000000000000000000" pitchFamily="2" charset="2"/>
              <a:buChar char="§"/>
            </a:pPr>
            <a:endParaRPr lang="en-US" sz="2400" dirty="0"/>
          </a:p>
          <a:p>
            <a:pPr fontAlgn="base"/>
            <a:r>
              <a:rPr lang="en-US" sz="2400" b="1" i="1" dirty="0" smtClean="0">
                <a:solidFill>
                  <a:srgbClr val="FF0000"/>
                </a:solidFill>
              </a:rPr>
              <a:t>Significance of . and .. –</a:t>
            </a:r>
          </a:p>
          <a:p>
            <a:pPr marL="914400" lvl="1" indent="-457200" fontAlgn="base">
              <a:buFont typeface="Arial" panose="020B0604020202020204" pitchFamily="34" charset="0"/>
              <a:buChar char="•"/>
            </a:pPr>
            <a:r>
              <a:rPr lang="en-US" sz="2400" b="1" dirty="0"/>
              <a:t>Single dot (.) </a:t>
            </a:r>
            <a:r>
              <a:rPr lang="en-US" sz="2400" b="1" dirty="0" smtClean="0"/>
              <a:t> 		:</a:t>
            </a:r>
            <a:r>
              <a:rPr lang="en-US" sz="2400" dirty="0"/>
              <a:t> current directory (present directory).</a:t>
            </a:r>
          </a:p>
          <a:p>
            <a:pPr marL="914400" lvl="1" indent="-457200" fontAlgn="base">
              <a:buFont typeface="Arial" panose="020B0604020202020204" pitchFamily="34" charset="0"/>
              <a:buChar char="•"/>
            </a:pPr>
            <a:r>
              <a:rPr lang="en-US" sz="2400" b="1" dirty="0"/>
              <a:t>Double dot (..) </a:t>
            </a:r>
            <a:r>
              <a:rPr lang="en-US" sz="2400" b="1" dirty="0" smtClean="0"/>
              <a:t>	:</a:t>
            </a:r>
            <a:r>
              <a:rPr lang="en-US" sz="2400" dirty="0"/>
              <a:t> </a:t>
            </a:r>
            <a:r>
              <a:rPr lang="en-US" sz="2400" dirty="0" smtClean="0"/>
              <a:t>parent </a:t>
            </a:r>
            <a:r>
              <a:rPr lang="en-US" sz="2400" dirty="0"/>
              <a:t>directory.</a:t>
            </a:r>
          </a:p>
          <a:p>
            <a:pPr marL="914400" lvl="1" indent="-457200" fontAlgn="base">
              <a:buFont typeface="Arial" panose="020B0604020202020204" pitchFamily="34" charset="0"/>
              <a:buChar char="•"/>
            </a:pPr>
            <a:r>
              <a:rPr lang="en-US" sz="2400" b="1" dirty="0"/>
              <a:t>Tiled (~) sign </a:t>
            </a:r>
            <a:r>
              <a:rPr lang="en-US" sz="2400" b="1" dirty="0" smtClean="0"/>
              <a:t>		:</a:t>
            </a:r>
            <a:r>
              <a:rPr lang="en-US" sz="2400" dirty="0"/>
              <a:t> home directory of current users.</a:t>
            </a:r>
          </a:p>
          <a:p>
            <a:pPr marL="914400" lvl="1" indent="-457200" fontAlgn="base">
              <a:buFont typeface="Arial" panose="020B0604020202020204" pitchFamily="34" charset="0"/>
              <a:buChar char="•"/>
            </a:pPr>
            <a:r>
              <a:rPr lang="en-US" sz="2400" b="1" dirty="0"/>
              <a:t>$HOME </a:t>
            </a:r>
            <a:r>
              <a:rPr lang="en-US" sz="2400" b="1" dirty="0" smtClean="0"/>
              <a:t>variable	:</a:t>
            </a:r>
            <a:r>
              <a:rPr lang="en-US" sz="2400" dirty="0"/>
              <a:t> </a:t>
            </a:r>
            <a:r>
              <a:rPr lang="en-US" sz="2400" dirty="0" smtClean="0"/>
              <a:t>prints the home </a:t>
            </a:r>
            <a:r>
              <a:rPr lang="en-US" sz="2400" dirty="0"/>
              <a:t>directory of current users</a:t>
            </a:r>
            <a:r>
              <a:rPr lang="en-US" sz="2400" dirty="0" smtClean="0"/>
              <a:t>.</a:t>
            </a:r>
            <a:endParaRPr lang="en-US" sz="2400" b="1" i="1" dirty="0"/>
          </a:p>
        </p:txBody>
      </p:sp>
    </p:spTree>
    <p:extLst>
      <p:ext uri="{BB962C8B-B14F-4D97-AF65-F5344CB8AC3E}">
        <p14:creationId xmlns:p14="http://schemas.microsoft.com/office/powerpoint/2010/main" val="35662924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65</a:t>
            </a:fld>
            <a:endParaRPr lang="en-US" dirty="0"/>
          </a:p>
        </p:txBody>
      </p:sp>
      <p:sp>
        <p:nvSpPr>
          <p:cNvPr id="3" name="Rectangle 2"/>
          <p:cNvSpPr/>
          <p:nvPr/>
        </p:nvSpPr>
        <p:spPr>
          <a:xfrm>
            <a:off x="475989" y="267078"/>
            <a:ext cx="11185743" cy="523220"/>
          </a:xfrm>
          <a:prstGeom prst="rect">
            <a:avLst/>
          </a:prstGeom>
        </p:spPr>
        <p:txBody>
          <a:bodyPr wrap="square">
            <a:spAutoFit/>
          </a:bodyPr>
          <a:lstStyle/>
          <a:p>
            <a:r>
              <a:rPr lang="en-US" sz="2800" dirty="0"/>
              <a:t>Changing </a:t>
            </a:r>
            <a:r>
              <a:rPr lang="en-US" sz="2800" dirty="0" smtClean="0"/>
              <a:t>the current </a:t>
            </a:r>
            <a:r>
              <a:rPr lang="en-US" sz="2800" dirty="0"/>
              <a:t>directory (cd</a:t>
            </a:r>
            <a:r>
              <a:rPr lang="en-US" sz="2800" dirty="0" smtClean="0"/>
              <a:t>) -</a:t>
            </a:r>
            <a:endParaRPr lang="en-US" sz="2800" dirty="0"/>
          </a:p>
        </p:txBody>
      </p:sp>
      <p:sp>
        <p:nvSpPr>
          <p:cNvPr id="4" name="Rectangle 3"/>
          <p:cNvSpPr/>
          <p:nvPr/>
        </p:nvSpPr>
        <p:spPr>
          <a:xfrm>
            <a:off x="475988" y="984657"/>
            <a:ext cx="11185743" cy="5262979"/>
          </a:xfrm>
          <a:prstGeom prst="rect">
            <a:avLst/>
          </a:prstGeom>
        </p:spPr>
        <p:txBody>
          <a:bodyPr wrap="square">
            <a:spAutoFit/>
          </a:bodyPr>
          <a:lstStyle/>
          <a:p>
            <a:pPr marL="457200" indent="-457200" algn="just" fontAlgn="base">
              <a:buFont typeface="+mj-lt"/>
              <a:buAutoNum type="alphaUcPeriod"/>
            </a:pPr>
            <a:r>
              <a:rPr lang="en-US" sz="2400" b="1" dirty="0"/>
              <a:t>Change to specific </a:t>
            </a:r>
            <a:r>
              <a:rPr lang="en-US" sz="2400" b="1" dirty="0" smtClean="0"/>
              <a:t>directory –	</a:t>
            </a:r>
            <a:r>
              <a:rPr lang="en-US" sz="2400" b="1" dirty="0"/>
              <a:t>	</a:t>
            </a:r>
            <a:r>
              <a:rPr lang="en-US" sz="2400" b="1" dirty="0" smtClean="0"/>
              <a:t>			</a:t>
            </a:r>
            <a:r>
              <a:rPr lang="en-US" sz="2400" b="1" dirty="0" smtClean="0">
                <a:solidFill>
                  <a:srgbClr val="FF0000"/>
                </a:solidFill>
              </a:rPr>
              <a:t>cd </a:t>
            </a:r>
            <a:r>
              <a:rPr lang="en-US" sz="2400" b="1" dirty="0">
                <a:solidFill>
                  <a:srgbClr val="FF0000"/>
                </a:solidFill>
              </a:rPr>
              <a:t>/</a:t>
            </a:r>
            <a:r>
              <a:rPr lang="en-US" sz="2400" b="1" dirty="0" smtClean="0">
                <a:solidFill>
                  <a:srgbClr val="FF0000"/>
                </a:solidFill>
              </a:rPr>
              <a:t>tmp</a:t>
            </a:r>
          </a:p>
          <a:p>
            <a:pPr marL="457200" indent="-457200" algn="just" fontAlgn="base">
              <a:buFont typeface="+mj-lt"/>
              <a:buAutoNum type="alphaUcPeriod"/>
            </a:pPr>
            <a:endParaRPr lang="en-US" sz="2400" b="1" dirty="0" smtClean="0"/>
          </a:p>
          <a:p>
            <a:pPr marL="457200" indent="-457200" algn="just" fontAlgn="base">
              <a:buFont typeface="+mj-lt"/>
              <a:buAutoNum type="alphaUcPeriod"/>
            </a:pPr>
            <a:r>
              <a:rPr lang="en-US" sz="2400" b="1" dirty="0" smtClean="0"/>
              <a:t>Change </a:t>
            </a:r>
            <a:r>
              <a:rPr lang="en-US" sz="2400" b="1" dirty="0"/>
              <a:t>to other directory with </a:t>
            </a:r>
            <a:r>
              <a:rPr lang="en-US" sz="2400" b="1" dirty="0" smtClean="0"/>
              <a:t>cd -         				</a:t>
            </a:r>
            <a:r>
              <a:rPr lang="en-US" sz="2400" b="1" dirty="0" smtClean="0">
                <a:solidFill>
                  <a:srgbClr val="FF0000"/>
                </a:solidFill>
              </a:rPr>
              <a:t>cd /var/www</a:t>
            </a:r>
            <a:endParaRPr lang="en-US" sz="2400" b="1" dirty="0">
              <a:solidFill>
                <a:srgbClr val="FF0000"/>
              </a:solidFill>
            </a:endParaRPr>
          </a:p>
          <a:p>
            <a:pPr marL="457200" indent="-457200" algn="just" fontAlgn="base">
              <a:buFont typeface="+mj-lt"/>
              <a:buAutoNum type="alphaUcPeriod"/>
            </a:pPr>
            <a:endParaRPr lang="en-US" sz="2400" b="1" dirty="0" smtClean="0"/>
          </a:p>
          <a:p>
            <a:pPr marL="457200" indent="-457200" algn="just" fontAlgn="base">
              <a:buFont typeface="+mj-lt"/>
              <a:buAutoNum type="alphaUcPeriod"/>
            </a:pPr>
            <a:r>
              <a:rPr lang="en-US" sz="2400" b="1" dirty="0" smtClean="0"/>
              <a:t>Change </a:t>
            </a:r>
            <a:r>
              <a:rPr lang="en-US" sz="2400" b="1" dirty="0"/>
              <a:t>to last working </a:t>
            </a:r>
            <a:r>
              <a:rPr lang="en-US" sz="2400" b="1" dirty="0" smtClean="0"/>
              <a:t>directory -           				</a:t>
            </a:r>
            <a:r>
              <a:rPr lang="en-US" sz="2400" b="1" dirty="0" err="1" smtClean="0">
                <a:solidFill>
                  <a:srgbClr val="FF0000"/>
                </a:solidFill>
              </a:rPr>
              <a:t>cd</a:t>
            </a:r>
            <a:r>
              <a:rPr lang="en-US" sz="2400" b="1" dirty="0" smtClean="0">
                <a:solidFill>
                  <a:srgbClr val="FF0000"/>
                </a:solidFill>
              </a:rPr>
              <a:t> - -</a:t>
            </a:r>
          </a:p>
          <a:p>
            <a:pPr marL="457200" indent="-457200" algn="just" fontAlgn="base">
              <a:buFont typeface="+mj-lt"/>
              <a:buAutoNum type="alphaUcPeriod"/>
            </a:pPr>
            <a:endParaRPr lang="en-US" sz="2400" b="1" dirty="0" smtClean="0"/>
          </a:p>
          <a:p>
            <a:pPr marL="457200" indent="-457200" algn="just" fontAlgn="base">
              <a:buFont typeface="+mj-lt"/>
              <a:buAutoNum type="alphaUcPeriod"/>
            </a:pPr>
            <a:r>
              <a:rPr lang="en-US" sz="2400" b="1" dirty="0" smtClean="0"/>
              <a:t>Change </a:t>
            </a:r>
            <a:r>
              <a:rPr lang="en-US" sz="2400" b="1" dirty="0"/>
              <a:t>to users home </a:t>
            </a:r>
            <a:r>
              <a:rPr lang="en-US" sz="2400" b="1" dirty="0" smtClean="0"/>
              <a:t>directory - 				</a:t>
            </a:r>
            <a:r>
              <a:rPr lang="en-US" sz="2400" b="1" dirty="0" smtClean="0">
                <a:solidFill>
                  <a:srgbClr val="FF0000"/>
                </a:solidFill>
              </a:rPr>
              <a:t>cd ~</a:t>
            </a:r>
            <a:r>
              <a:rPr lang="en-US" sz="2400" b="1" dirty="0" smtClean="0"/>
              <a:t> OR </a:t>
            </a:r>
            <a:r>
              <a:rPr lang="en-US" sz="2400" b="1" dirty="0" smtClean="0">
                <a:solidFill>
                  <a:srgbClr val="FF0000"/>
                </a:solidFill>
              </a:rPr>
              <a:t>cd $HOME</a:t>
            </a:r>
            <a:endParaRPr lang="en-US" sz="2400" b="1" dirty="0">
              <a:solidFill>
                <a:srgbClr val="FF0000"/>
              </a:solidFill>
            </a:endParaRPr>
          </a:p>
          <a:p>
            <a:pPr marL="457200" indent="-457200" algn="just" fontAlgn="base">
              <a:buFont typeface="+mj-lt"/>
              <a:buAutoNum type="alphaUcPeriod"/>
            </a:pPr>
            <a:endParaRPr lang="en-US" sz="2400" b="1" dirty="0" smtClean="0"/>
          </a:p>
          <a:p>
            <a:pPr marL="457200" indent="-457200" algn="just" fontAlgn="base">
              <a:buFont typeface="+mj-lt"/>
              <a:buAutoNum type="alphaUcPeriod"/>
            </a:pPr>
            <a:r>
              <a:rPr lang="en-US" sz="2400" b="1" dirty="0" smtClean="0"/>
              <a:t>Change </a:t>
            </a:r>
            <a:r>
              <a:rPr lang="en-US" sz="2400" b="1" dirty="0"/>
              <a:t>to one level up </a:t>
            </a:r>
            <a:r>
              <a:rPr lang="en-US" sz="2400" b="1" dirty="0" smtClean="0"/>
              <a:t>directory -      				</a:t>
            </a:r>
            <a:r>
              <a:rPr lang="en-US" sz="2400" b="1" dirty="0" smtClean="0">
                <a:solidFill>
                  <a:srgbClr val="FF0000"/>
                </a:solidFill>
              </a:rPr>
              <a:t>cd . .</a:t>
            </a:r>
            <a:endParaRPr lang="en-US" sz="2400" b="1" dirty="0">
              <a:solidFill>
                <a:srgbClr val="FF0000"/>
              </a:solidFill>
            </a:endParaRPr>
          </a:p>
          <a:p>
            <a:pPr marL="457200" indent="-457200" algn="just" fontAlgn="base">
              <a:buFont typeface="+mj-lt"/>
              <a:buAutoNum type="alphaUcPeriod"/>
            </a:pPr>
            <a:endParaRPr lang="en-US" sz="2400" b="1" dirty="0" smtClean="0"/>
          </a:p>
          <a:p>
            <a:pPr marL="457200" indent="-457200" algn="just" fontAlgn="base">
              <a:buFont typeface="+mj-lt"/>
              <a:buAutoNum type="alphaUcPeriod"/>
            </a:pPr>
            <a:r>
              <a:rPr lang="en-US" sz="2400" b="1" dirty="0" smtClean="0"/>
              <a:t>Change </a:t>
            </a:r>
            <a:r>
              <a:rPr lang="en-US" sz="2400" b="1" dirty="0"/>
              <a:t>to multiple level up in directory </a:t>
            </a:r>
            <a:r>
              <a:rPr lang="en-US" sz="2400" b="1" dirty="0" smtClean="0"/>
              <a:t>structure -		</a:t>
            </a:r>
            <a:r>
              <a:rPr lang="en-US" sz="2400" b="1" dirty="0" smtClean="0">
                <a:solidFill>
                  <a:srgbClr val="FF0000"/>
                </a:solidFill>
              </a:rPr>
              <a:t>cd . ./. .</a:t>
            </a:r>
            <a:r>
              <a:rPr lang="en-US" sz="2400" b="1" dirty="0" smtClean="0"/>
              <a:t> </a:t>
            </a:r>
            <a:endParaRPr lang="en-US" sz="2400" b="1" dirty="0"/>
          </a:p>
          <a:p>
            <a:pPr marL="457200" indent="-457200" algn="just" fontAlgn="base">
              <a:buFont typeface="+mj-lt"/>
              <a:buAutoNum type="alphaUcPeriod"/>
            </a:pPr>
            <a:endParaRPr lang="en-US" sz="2400" b="1" dirty="0" smtClean="0"/>
          </a:p>
          <a:p>
            <a:pPr marL="457200" indent="-457200" algn="just" fontAlgn="base">
              <a:buFont typeface="+mj-lt"/>
              <a:buAutoNum type="alphaUcPeriod"/>
            </a:pPr>
            <a:r>
              <a:rPr lang="en-US" sz="2400" b="1" dirty="0" smtClean="0"/>
              <a:t>Change </a:t>
            </a:r>
            <a:r>
              <a:rPr lang="en-US" sz="2400" b="1" dirty="0"/>
              <a:t>directory with relative </a:t>
            </a:r>
            <a:r>
              <a:rPr lang="en-US" sz="2400" b="1" dirty="0" smtClean="0"/>
              <a:t>path -				</a:t>
            </a:r>
            <a:r>
              <a:rPr lang="en-US" sz="2400" b="1" dirty="0">
                <a:solidFill>
                  <a:srgbClr val="FF0000"/>
                </a:solidFill>
              </a:rPr>
              <a:t> cd . ./. </a:t>
            </a:r>
            <a:r>
              <a:rPr lang="en-US" sz="2400" b="1" dirty="0" smtClean="0">
                <a:solidFill>
                  <a:srgbClr val="FF0000"/>
                </a:solidFill>
              </a:rPr>
              <a:t>./public</a:t>
            </a:r>
            <a:endParaRPr lang="en-US" sz="2400" b="1" dirty="0"/>
          </a:p>
          <a:p>
            <a:pPr algn="just" fontAlgn="base"/>
            <a:endParaRPr lang="en-US" sz="2400" b="1" dirty="0" smtClean="0"/>
          </a:p>
        </p:txBody>
      </p:sp>
    </p:spTree>
    <p:extLst>
      <p:ext uri="{BB962C8B-B14F-4D97-AF65-F5344CB8AC3E}">
        <p14:creationId xmlns:p14="http://schemas.microsoft.com/office/powerpoint/2010/main" val="13005307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66</a:t>
            </a:fld>
            <a:endParaRPr lang="en-US" dirty="0"/>
          </a:p>
        </p:txBody>
      </p:sp>
      <p:sp>
        <p:nvSpPr>
          <p:cNvPr id="3" name="Rectangle 2"/>
          <p:cNvSpPr/>
          <p:nvPr/>
        </p:nvSpPr>
        <p:spPr>
          <a:xfrm>
            <a:off x="475989" y="267078"/>
            <a:ext cx="11185743" cy="523220"/>
          </a:xfrm>
          <a:prstGeom prst="rect">
            <a:avLst/>
          </a:prstGeom>
        </p:spPr>
        <p:txBody>
          <a:bodyPr wrap="square">
            <a:spAutoFit/>
          </a:bodyPr>
          <a:lstStyle/>
          <a:p>
            <a:r>
              <a:rPr lang="en-US" sz="2800" b="1" dirty="0" smtClean="0"/>
              <a:t>Create Directories (mkdir) - </a:t>
            </a:r>
            <a:endParaRPr lang="en-US" sz="2800" b="1" dirty="0"/>
          </a:p>
        </p:txBody>
      </p:sp>
      <p:sp>
        <p:nvSpPr>
          <p:cNvPr id="4" name="Rectangle 3"/>
          <p:cNvSpPr/>
          <p:nvPr/>
        </p:nvSpPr>
        <p:spPr>
          <a:xfrm>
            <a:off x="475989" y="790298"/>
            <a:ext cx="11323529" cy="5940088"/>
          </a:xfrm>
          <a:prstGeom prst="rect">
            <a:avLst/>
          </a:prstGeom>
        </p:spPr>
        <p:txBody>
          <a:bodyPr wrap="square">
            <a:spAutoFit/>
          </a:bodyPr>
          <a:lstStyle/>
          <a:p>
            <a:pPr algn="just"/>
            <a:r>
              <a:rPr lang="en-US" sz="2400" dirty="0"/>
              <a:t>mkdir command is one of the basic Unix commands which allows you to create new directories</a:t>
            </a:r>
            <a:r>
              <a:rPr lang="en-US" sz="2400" dirty="0" smtClean="0"/>
              <a:t>.</a:t>
            </a:r>
          </a:p>
          <a:p>
            <a:pPr marL="342900" indent="-342900" algn="just">
              <a:buFont typeface="Arial" panose="020B0604020202020204" pitchFamily="34" charset="0"/>
              <a:buChar char="•"/>
            </a:pPr>
            <a:r>
              <a:rPr lang="en-US" sz="2400" b="1" i="1" dirty="0" smtClean="0"/>
              <a:t>Syntax -</a:t>
            </a:r>
            <a:r>
              <a:rPr lang="en-US" sz="2400" i="1" dirty="0" smtClean="0"/>
              <a:t>	</a:t>
            </a:r>
            <a:r>
              <a:rPr lang="en-US" sz="2400" i="1" dirty="0"/>
              <a:t>	</a:t>
            </a:r>
            <a:r>
              <a:rPr lang="en-US" sz="2000" b="1" i="1" dirty="0">
                <a:solidFill>
                  <a:srgbClr val="FF0000"/>
                </a:solidFill>
              </a:rPr>
              <a:t>mkdir [OPTION]... DIRECTORY</a:t>
            </a:r>
            <a:r>
              <a:rPr lang="en-US" sz="2000" b="1" i="1" dirty="0" smtClean="0">
                <a:solidFill>
                  <a:srgbClr val="FF0000"/>
                </a:solidFill>
              </a:rPr>
              <a:t>...</a:t>
            </a:r>
          </a:p>
          <a:p>
            <a:pPr marL="342900" indent="-342900" algn="just">
              <a:buFont typeface="Arial" panose="020B0604020202020204" pitchFamily="34" charset="0"/>
              <a:buChar char="•"/>
            </a:pPr>
            <a:endParaRPr lang="en-US" sz="2000" b="1" i="1" dirty="0" smtClean="0">
              <a:solidFill>
                <a:srgbClr val="FF0000"/>
              </a:solidFill>
            </a:endParaRPr>
          </a:p>
          <a:p>
            <a:pPr marL="342900" indent="-342900" algn="just">
              <a:buFont typeface="Arial" panose="020B0604020202020204" pitchFamily="34" charset="0"/>
              <a:buChar char="•"/>
            </a:pPr>
            <a:r>
              <a:rPr lang="en-US" sz="2400" b="1" i="1" dirty="0" smtClean="0"/>
              <a:t>Example –</a:t>
            </a:r>
          </a:p>
          <a:p>
            <a:pPr marL="800100" lvl="1" indent="-342900" algn="just">
              <a:buFont typeface="Wingdings" panose="05000000000000000000" pitchFamily="2" charset="2"/>
              <a:buChar char="§"/>
            </a:pPr>
            <a:r>
              <a:rPr lang="en-US" sz="2400" b="1" dirty="0"/>
              <a:t>Creates a new directory called mydir whose parent is the current directory</a:t>
            </a:r>
            <a:r>
              <a:rPr lang="en-US" sz="2400" b="1" dirty="0" smtClean="0"/>
              <a:t>. = </a:t>
            </a:r>
            <a:r>
              <a:rPr lang="en-US" sz="2400" b="1" dirty="0" smtClean="0">
                <a:solidFill>
                  <a:srgbClr val="FF0000"/>
                </a:solidFill>
              </a:rPr>
              <a:t>$mkdir mydir</a:t>
            </a:r>
          </a:p>
          <a:p>
            <a:pPr marL="914400" lvl="1" indent="-457200" algn="just">
              <a:buFont typeface="+mj-lt"/>
              <a:buAutoNum type="arabicPeriod"/>
            </a:pPr>
            <a:endParaRPr lang="en-US" sz="2400" b="1" dirty="0" smtClean="0"/>
          </a:p>
          <a:p>
            <a:pPr marL="800100" lvl="1" indent="-342900" algn="just">
              <a:buFont typeface="Wingdings" panose="05000000000000000000" pitchFamily="2" charset="2"/>
              <a:buChar char="§"/>
            </a:pPr>
            <a:r>
              <a:rPr lang="en-US" sz="2400" b="1" dirty="0" smtClean="0"/>
              <a:t>Create </a:t>
            </a:r>
            <a:r>
              <a:rPr lang="en-US" sz="2400" b="1" dirty="0"/>
              <a:t>the mydir directory, and set its permissions such that all users may read, write, and execute the contents</a:t>
            </a:r>
            <a:r>
              <a:rPr lang="en-US" sz="2400" b="1" dirty="0" smtClean="0"/>
              <a:t>. </a:t>
            </a:r>
            <a:r>
              <a:rPr lang="en-US" sz="2400" b="1" dirty="0"/>
              <a:t>= </a:t>
            </a:r>
            <a:r>
              <a:rPr lang="en-US" sz="2400" b="1" dirty="0" smtClean="0">
                <a:solidFill>
                  <a:srgbClr val="FF0000"/>
                </a:solidFill>
              </a:rPr>
              <a:t>$mkdir </a:t>
            </a:r>
            <a:r>
              <a:rPr lang="en-US" sz="2400" b="1" dirty="0">
                <a:solidFill>
                  <a:srgbClr val="FF0000"/>
                </a:solidFill>
              </a:rPr>
              <a:t>-m </a:t>
            </a:r>
            <a:r>
              <a:rPr lang="en-US" sz="2400" b="1" dirty="0" smtClean="0">
                <a:solidFill>
                  <a:srgbClr val="FF0000"/>
                </a:solidFill>
              </a:rPr>
              <a:t>a=</a:t>
            </a:r>
            <a:r>
              <a:rPr lang="en-US" sz="2400" b="1" dirty="0" err="1" smtClean="0">
                <a:solidFill>
                  <a:srgbClr val="FF0000"/>
                </a:solidFill>
              </a:rPr>
              <a:t>rwx</a:t>
            </a:r>
            <a:r>
              <a:rPr lang="en-US" sz="2400" b="1" dirty="0" smtClean="0">
                <a:solidFill>
                  <a:srgbClr val="FF0000"/>
                </a:solidFill>
              </a:rPr>
              <a:t> mydir </a:t>
            </a:r>
          </a:p>
          <a:p>
            <a:pPr lvl="1" algn="just"/>
            <a:r>
              <a:rPr lang="en-US" sz="2400" b="1" dirty="0">
                <a:solidFill>
                  <a:srgbClr val="FF0000"/>
                </a:solidFill>
              </a:rPr>
              <a:t>	</a:t>
            </a:r>
            <a:r>
              <a:rPr lang="en-US" sz="2400" b="1" dirty="0" smtClean="0">
                <a:solidFill>
                  <a:srgbClr val="FF0000"/>
                </a:solidFill>
              </a:rPr>
              <a:t>				        </a:t>
            </a:r>
            <a:r>
              <a:rPr lang="en-US" sz="2400" b="1" dirty="0" smtClean="0"/>
              <a:t>(Option –m = Set file mode)</a:t>
            </a:r>
          </a:p>
          <a:p>
            <a:pPr marL="914400" lvl="1" indent="-457200" algn="just">
              <a:buFont typeface="+mj-lt"/>
              <a:buAutoNum type="arabicPeriod"/>
            </a:pPr>
            <a:endParaRPr lang="en-US" sz="2400" b="1" dirty="0" smtClean="0"/>
          </a:p>
          <a:p>
            <a:pPr marL="800100" lvl="1" indent="-342900" algn="just">
              <a:buFont typeface="Wingdings" panose="05000000000000000000" pitchFamily="2" charset="2"/>
              <a:buChar char="§"/>
            </a:pPr>
            <a:r>
              <a:rPr lang="en-US" sz="2400" b="1" dirty="0" smtClean="0"/>
              <a:t>How </a:t>
            </a:r>
            <a:r>
              <a:rPr lang="en-US" sz="2400" b="1" dirty="0"/>
              <a:t>to create multiple directories at one </a:t>
            </a:r>
            <a:r>
              <a:rPr lang="en-US" sz="2400" b="1" dirty="0" smtClean="0"/>
              <a:t>time. </a:t>
            </a:r>
            <a:r>
              <a:rPr lang="en-US" sz="2400" b="1" dirty="0"/>
              <a:t>= </a:t>
            </a:r>
            <a:r>
              <a:rPr lang="en-US" sz="2400" b="1" dirty="0" smtClean="0">
                <a:solidFill>
                  <a:srgbClr val="FF0000"/>
                </a:solidFill>
              </a:rPr>
              <a:t>$mkdir </a:t>
            </a:r>
            <a:r>
              <a:rPr lang="en-US" sz="2400" b="1" dirty="0">
                <a:solidFill>
                  <a:srgbClr val="FF0000"/>
                </a:solidFill>
              </a:rPr>
              <a:t>test1 test2 </a:t>
            </a:r>
            <a:r>
              <a:rPr lang="en-US" sz="2400" b="1" dirty="0" smtClean="0">
                <a:solidFill>
                  <a:srgbClr val="FF0000"/>
                </a:solidFill>
              </a:rPr>
              <a:t>test3</a:t>
            </a:r>
          </a:p>
          <a:p>
            <a:pPr marL="914400" lvl="1" indent="-457200" algn="just">
              <a:buFont typeface="+mj-lt"/>
              <a:buAutoNum type="arabicPeriod"/>
            </a:pPr>
            <a:endParaRPr lang="en-US" sz="2400" b="1" dirty="0" smtClean="0"/>
          </a:p>
          <a:p>
            <a:pPr marL="800100" lvl="1" indent="-342900" algn="just">
              <a:buFont typeface="Wingdings" panose="05000000000000000000" pitchFamily="2" charset="2"/>
              <a:buChar char="§"/>
            </a:pPr>
            <a:r>
              <a:rPr lang="en-US" sz="2400" b="1" dirty="0" smtClean="0"/>
              <a:t>How </a:t>
            </a:r>
            <a:r>
              <a:rPr lang="en-US" sz="2400" b="1" dirty="0"/>
              <a:t>to create several subdirectories at one </a:t>
            </a:r>
            <a:r>
              <a:rPr lang="en-US" sz="2400" b="1" dirty="0" smtClean="0"/>
              <a:t>time. = </a:t>
            </a:r>
          </a:p>
          <a:p>
            <a:pPr lvl="1" algn="just"/>
            <a:r>
              <a:rPr lang="en-US" sz="2400" b="1" dirty="0">
                <a:solidFill>
                  <a:srgbClr val="FF0000"/>
                </a:solidFill>
              </a:rPr>
              <a:t>	</a:t>
            </a:r>
            <a:r>
              <a:rPr lang="en-US" sz="2400" b="1" dirty="0" smtClean="0">
                <a:solidFill>
                  <a:srgbClr val="FF0000"/>
                </a:solidFill>
              </a:rPr>
              <a:t>$</a:t>
            </a:r>
            <a:r>
              <a:rPr lang="en-US" sz="2400" b="1" dirty="0">
                <a:solidFill>
                  <a:srgbClr val="FF0000"/>
                </a:solidFill>
              </a:rPr>
              <a:t>mkdir -p /home/test/test1/test2/test3/test4</a:t>
            </a:r>
          </a:p>
        </p:txBody>
      </p:sp>
    </p:spTree>
    <p:extLst>
      <p:ext uri="{BB962C8B-B14F-4D97-AF65-F5344CB8AC3E}">
        <p14:creationId xmlns:p14="http://schemas.microsoft.com/office/powerpoint/2010/main" val="3972683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67</a:t>
            </a:fld>
            <a:endParaRPr lang="en-US" dirty="0"/>
          </a:p>
        </p:txBody>
      </p:sp>
      <p:sp>
        <p:nvSpPr>
          <p:cNvPr id="4" name="TextBox 3"/>
          <p:cNvSpPr txBox="1"/>
          <p:nvPr/>
        </p:nvSpPr>
        <p:spPr>
          <a:xfrm>
            <a:off x="438412" y="200416"/>
            <a:ext cx="10584493" cy="523220"/>
          </a:xfrm>
          <a:prstGeom prst="rect">
            <a:avLst/>
          </a:prstGeom>
          <a:noFill/>
        </p:spPr>
        <p:txBody>
          <a:bodyPr wrap="square" rtlCol="0">
            <a:spAutoFit/>
          </a:bodyPr>
          <a:lstStyle/>
          <a:p>
            <a:r>
              <a:rPr lang="en-US" sz="2800" b="1" dirty="0"/>
              <a:t>Remove directory (rmdir) -</a:t>
            </a:r>
          </a:p>
        </p:txBody>
      </p:sp>
      <p:sp>
        <p:nvSpPr>
          <p:cNvPr id="5" name="TextBox 4"/>
          <p:cNvSpPr txBox="1"/>
          <p:nvPr/>
        </p:nvSpPr>
        <p:spPr>
          <a:xfrm>
            <a:off x="438412" y="989556"/>
            <a:ext cx="11323528" cy="5509200"/>
          </a:xfrm>
          <a:prstGeom prst="rect">
            <a:avLst/>
          </a:prstGeom>
          <a:noFill/>
        </p:spPr>
        <p:txBody>
          <a:bodyPr wrap="square" rtlCol="0">
            <a:spAutoFit/>
          </a:bodyPr>
          <a:lstStyle/>
          <a:p>
            <a:pPr algn="just"/>
            <a:r>
              <a:rPr lang="en-US" sz="2000" b="1" dirty="0"/>
              <a:t>rmdir</a:t>
            </a:r>
            <a:r>
              <a:rPr lang="en-US" sz="2000" dirty="0"/>
              <a:t> command is </a:t>
            </a:r>
            <a:r>
              <a:rPr lang="en-US" sz="2000" dirty="0" smtClean="0"/>
              <a:t>used </a:t>
            </a:r>
            <a:r>
              <a:rPr lang="en-US" sz="2000" dirty="0"/>
              <a:t>remove </a:t>
            </a:r>
            <a:r>
              <a:rPr lang="en-US" sz="2000" b="1" dirty="0" smtClean="0"/>
              <a:t>empty directories</a:t>
            </a:r>
            <a:r>
              <a:rPr lang="en-US" sz="2000" dirty="0" smtClean="0"/>
              <a:t> from </a:t>
            </a:r>
            <a:r>
              <a:rPr lang="en-US" sz="2000" dirty="0"/>
              <a:t>the </a:t>
            </a:r>
            <a:r>
              <a:rPr lang="en-US" sz="2000" dirty="0" smtClean="0"/>
              <a:t>file system </a:t>
            </a:r>
            <a:r>
              <a:rPr lang="en-US" sz="2000" dirty="0"/>
              <a:t>in Linux. </a:t>
            </a:r>
            <a:r>
              <a:rPr lang="en-US" sz="2000" b="1" dirty="0"/>
              <a:t>The rmdir command removes each and every directory specified </a:t>
            </a:r>
            <a:r>
              <a:rPr lang="en-US" sz="2000" b="1" dirty="0" smtClean="0"/>
              <a:t>in </a:t>
            </a:r>
            <a:r>
              <a:rPr lang="en-US" sz="2000" b="1" dirty="0"/>
              <a:t>the command line only if these directories are empty</a:t>
            </a:r>
            <a:r>
              <a:rPr lang="en-US" sz="2000" dirty="0"/>
              <a:t>. So if the specified directory has some directories or files in it then this cannot be removed by </a:t>
            </a:r>
            <a:r>
              <a:rPr lang="en-US" sz="2000" i="1" dirty="0"/>
              <a:t>rmdir </a:t>
            </a:r>
            <a:r>
              <a:rPr lang="en-US" sz="2000" dirty="0"/>
              <a:t>command</a:t>
            </a:r>
            <a:r>
              <a:rPr lang="en-US" sz="2000" dirty="0" smtClean="0"/>
              <a:t>.</a:t>
            </a:r>
          </a:p>
          <a:p>
            <a:pPr algn="ctr"/>
            <a:r>
              <a:rPr lang="en-US" sz="2400" b="1" dirty="0">
                <a:solidFill>
                  <a:srgbClr val="FF0000"/>
                </a:solidFill>
              </a:rPr>
              <a:t>rmdir [-p] [-v | –verbose] [–ignore-fail-on-non-empty] directories </a:t>
            </a:r>
            <a:r>
              <a:rPr lang="en-US" sz="2400" b="1" dirty="0" smtClean="0">
                <a:solidFill>
                  <a:srgbClr val="FF0000"/>
                </a:solidFill>
              </a:rPr>
              <a:t>…</a:t>
            </a:r>
          </a:p>
          <a:p>
            <a:pPr algn="ctr"/>
            <a:endParaRPr lang="en-US" sz="2400" b="1" dirty="0" smtClean="0">
              <a:solidFill>
                <a:srgbClr val="FF0000"/>
              </a:solidFill>
            </a:endParaRPr>
          </a:p>
          <a:p>
            <a:pPr marL="342900" indent="-342900">
              <a:buFont typeface="Wingdings" panose="05000000000000000000" pitchFamily="2" charset="2"/>
              <a:buChar char="§"/>
            </a:pPr>
            <a:r>
              <a:rPr lang="en-US" sz="2400" b="1" dirty="0" smtClean="0"/>
              <a:t>Example –</a:t>
            </a:r>
            <a:endParaRPr lang="en-US" sz="2000" b="1" dirty="0" smtClean="0"/>
          </a:p>
          <a:p>
            <a:pPr marL="914400" lvl="1" indent="-457200">
              <a:buFont typeface="Wingdings" panose="05000000000000000000" pitchFamily="2" charset="2"/>
              <a:buChar char="ü"/>
            </a:pPr>
            <a:r>
              <a:rPr lang="en-US" sz="2000" b="1" dirty="0"/>
              <a:t>This will first remove the child directory and then remove the parent </a:t>
            </a:r>
            <a:r>
              <a:rPr lang="en-US" sz="2000" b="1" dirty="0" smtClean="0"/>
              <a:t>directory.</a:t>
            </a:r>
          </a:p>
          <a:p>
            <a:r>
              <a:rPr lang="en-US" sz="2000" b="1" dirty="0" smtClean="0"/>
              <a:t>	</a:t>
            </a:r>
            <a:r>
              <a:rPr lang="en-US" sz="2000" b="1" dirty="0" smtClean="0">
                <a:solidFill>
                  <a:srgbClr val="FF0000"/>
                </a:solidFill>
              </a:rPr>
              <a:t>rmdir </a:t>
            </a:r>
            <a:r>
              <a:rPr lang="en-US" sz="2000" b="1" dirty="0">
                <a:solidFill>
                  <a:srgbClr val="FF0000"/>
                </a:solidFill>
              </a:rPr>
              <a:t>-p </a:t>
            </a:r>
            <a:r>
              <a:rPr lang="en-US" sz="2000" b="1" dirty="0" smtClean="0">
                <a:solidFill>
                  <a:srgbClr val="FF0000"/>
                </a:solidFill>
              </a:rPr>
              <a:t>mydir/mydir1</a:t>
            </a:r>
          </a:p>
          <a:p>
            <a:endParaRPr lang="en-US" sz="2000" b="1" dirty="0" smtClean="0">
              <a:solidFill>
                <a:srgbClr val="FF0000"/>
              </a:solidFill>
            </a:endParaRPr>
          </a:p>
          <a:p>
            <a:pPr marL="914400" lvl="1" indent="-457200">
              <a:buFont typeface="Wingdings" panose="05000000000000000000" pitchFamily="2" charset="2"/>
              <a:buChar char="ü"/>
            </a:pPr>
            <a:r>
              <a:rPr lang="en-US" sz="2000" b="1" dirty="0"/>
              <a:t>Remove the directories mydir1, mydir2, and mydir3, if they are empty. If any of these directories are not empty, then an error message will be printed for that directory, and the other directories will be </a:t>
            </a:r>
            <a:r>
              <a:rPr lang="en-US" sz="2000" b="1" dirty="0" smtClean="0"/>
              <a:t>removed.</a:t>
            </a:r>
          </a:p>
          <a:p>
            <a:pPr lvl="1"/>
            <a:r>
              <a:rPr lang="en-US" sz="2000" b="1" dirty="0" smtClean="0"/>
              <a:t>	</a:t>
            </a:r>
            <a:r>
              <a:rPr lang="en-US" sz="2000" b="1" dirty="0" smtClean="0">
                <a:solidFill>
                  <a:srgbClr val="FF0000"/>
                </a:solidFill>
              </a:rPr>
              <a:t>rmdir </a:t>
            </a:r>
            <a:r>
              <a:rPr lang="en-US" sz="2000" b="1" dirty="0">
                <a:solidFill>
                  <a:srgbClr val="FF0000"/>
                </a:solidFill>
              </a:rPr>
              <a:t>mydir1 mydir2 </a:t>
            </a:r>
            <a:r>
              <a:rPr lang="en-US" sz="2000" b="1" dirty="0" smtClean="0">
                <a:solidFill>
                  <a:srgbClr val="FF0000"/>
                </a:solidFill>
              </a:rPr>
              <a:t>mydir3</a:t>
            </a:r>
          </a:p>
          <a:p>
            <a:pPr lvl="1"/>
            <a:endParaRPr lang="en-US" sz="2000" b="1" dirty="0" smtClean="0">
              <a:solidFill>
                <a:srgbClr val="FF0000"/>
              </a:solidFill>
            </a:endParaRPr>
          </a:p>
          <a:p>
            <a:pPr marL="800100" lvl="1" indent="-342900">
              <a:buFont typeface="Wingdings" panose="05000000000000000000" pitchFamily="2" charset="2"/>
              <a:buChar char="ü"/>
            </a:pPr>
            <a:r>
              <a:rPr lang="en-US" sz="2000" b="1" dirty="0"/>
              <a:t>  Remove the directory mydir/mydir1 if it is empty. Then, remove directory mydir, if it is empty  </a:t>
            </a:r>
            <a:r>
              <a:rPr lang="en-US" sz="2000" b="1" dirty="0" smtClean="0"/>
              <a:t>	after </a:t>
            </a:r>
            <a:r>
              <a:rPr lang="en-US" sz="2000" b="1" dirty="0"/>
              <a:t>mydir/mydir1 was removed.</a:t>
            </a:r>
          </a:p>
          <a:p>
            <a:pPr lvl="1"/>
            <a:r>
              <a:rPr lang="en-US" sz="2000" b="1" dirty="0"/>
              <a:t>	</a:t>
            </a:r>
            <a:r>
              <a:rPr lang="en-US" sz="2000" b="1" dirty="0" smtClean="0">
                <a:solidFill>
                  <a:srgbClr val="FF0000"/>
                </a:solidFill>
              </a:rPr>
              <a:t>rmdir </a:t>
            </a:r>
            <a:r>
              <a:rPr lang="en-US" sz="2000" b="1" dirty="0">
                <a:solidFill>
                  <a:srgbClr val="FF0000"/>
                </a:solidFill>
              </a:rPr>
              <a:t>mydir/mydir1 mydir</a:t>
            </a:r>
          </a:p>
        </p:txBody>
      </p:sp>
    </p:spTree>
    <p:extLst>
      <p:ext uri="{BB962C8B-B14F-4D97-AF65-F5344CB8AC3E}">
        <p14:creationId xmlns:p14="http://schemas.microsoft.com/office/powerpoint/2010/main" val="152022711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68</a:t>
            </a:fld>
            <a:endParaRPr lang="en-US" dirty="0"/>
          </a:p>
        </p:txBody>
      </p:sp>
      <p:sp>
        <p:nvSpPr>
          <p:cNvPr id="3" name="TextBox 2"/>
          <p:cNvSpPr txBox="1"/>
          <p:nvPr/>
        </p:nvSpPr>
        <p:spPr>
          <a:xfrm>
            <a:off x="538619" y="300625"/>
            <a:ext cx="8071981" cy="523220"/>
          </a:xfrm>
          <a:prstGeom prst="rect">
            <a:avLst/>
          </a:prstGeom>
          <a:noFill/>
        </p:spPr>
        <p:txBody>
          <a:bodyPr wrap="square" rtlCol="0">
            <a:spAutoFit/>
          </a:bodyPr>
          <a:lstStyle/>
          <a:p>
            <a:r>
              <a:rPr lang="en-US" sz="2800" b="1" dirty="0" smtClean="0"/>
              <a:t>Listing Directories (ls command) -</a:t>
            </a:r>
            <a:endParaRPr lang="en-US" sz="2800" b="1" dirty="0"/>
          </a:p>
        </p:txBody>
      </p:sp>
      <p:sp>
        <p:nvSpPr>
          <p:cNvPr id="5" name="Rectangle 4"/>
          <p:cNvSpPr/>
          <p:nvPr/>
        </p:nvSpPr>
        <p:spPr>
          <a:xfrm>
            <a:off x="538618" y="951358"/>
            <a:ext cx="11173217" cy="5262979"/>
          </a:xfrm>
          <a:prstGeom prst="rect">
            <a:avLst/>
          </a:prstGeom>
        </p:spPr>
        <p:txBody>
          <a:bodyPr wrap="square">
            <a:spAutoFit/>
          </a:bodyPr>
          <a:lstStyle/>
          <a:p>
            <a:r>
              <a:rPr lang="en-US" sz="2400" dirty="0"/>
              <a:t>ls is a Linux shell command that lists directory contents of files and directories</a:t>
            </a:r>
            <a:r>
              <a:rPr lang="en-US" sz="2400" dirty="0" smtClean="0"/>
              <a:t>.</a:t>
            </a:r>
          </a:p>
          <a:p>
            <a:endParaRPr lang="en-US" sz="2400" dirty="0" smtClean="0"/>
          </a:p>
          <a:p>
            <a:pPr marL="342900" indent="-342900">
              <a:buFont typeface="Wingdings" panose="05000000000000000000" pitchFamily="2" charset="2"/>
              <a:buChar char="§"/>
            </a:pPr>
            <a:r>
              <a:rPr lang="en-US" sz="2400" b="1" i="1" dirty="0" smtClean="0"/>
              <a:t>Example –</a:t>
            </a:r>
          </a:p>
          <a:p>
            <a:pPr marL="914400" lvl="1" indent="-457200">
              <a:buFont typeface="+mj-lt"/>
              <a:buAutoNum type="arabicPeriod"/>
            </a:pPr>
            <a:r>
              <a:rPr lang="en-US" sz="2400" b="1" dirty="0"/>
              <a:t>List Files using ls with no </a:t>
            </a:r>
            <a:r>
              <a:rPr lang="en-US" sz="2400" b="1" dirty="0" smtClean="0"/>
              <a:t>option = 					ls</a:t>
            </a:r>
          </a:p>
          <a:p>
            <a:pPr marL="914400" lvl="1" indent="-457200">
              <a:buFont typeface="+mj-lt"/>
              <a:buAutoNum type="arabicPeriod"/>
            </a:pPr>
            <a:r>
              <a:rPr lang="en-US" sz="2400" b="1" dirty="0"/>
              <a:t>List Files With option –</a:t>
            </a:r>
            <a:r>
              <a:rPr lang="en-US" sz="2400" b="1" dirty="0" smtClean="0"/>
              <a:t>l	      =					ls –l</a:t>
            </a:r>
          </a:p>
          <a:p>
            <a:pPr marL="914400" lvl="1" indent="-457200">
              <a:buFont typeface="+mj-lt"/>
              <a:buAutoNum type="arabicPeriod"/>
            </a:pPr>
            <a:r>
              <a:rPr lang="en-US" sz="2400" b="1" dirty="0"/>
              <a:t>View Hidden </a:t>
            </a:r>
            <a:r>
              <a:rPr lang="en-US" sz="2400" b="1" dirty="0" smtClean="0"/>
              <a:t>Files 		      =    					ls –a</a:t>
            </a:r>
          </a:p>
          <a:p>
            <a:pPr marL="914400" lvl="1" indent="-457200">
              <a:buFont typeface="+mj-lt"/>
              <a:buAutoNum type="arabicPeriod"/>
            </a:pPr>
            <a:r>
              <a:rPr lang="en-US" sz="2400" b="1" dirty="0"/>
              <a:t>List Files with Human Readable </a:t>
            </a:r>
            <a:r>
              <a:rPr lang="en-US" sz="2400" b="1" dirty="0" smtClean="0"/>
              <a:t>Format =				ls –</a:t>
            </a:r>
            <a:r>
              <a:rPr lang="en-US" sz="2400" b="1" dirty="0" err="1" smtClean="0"/>
              <a:t>lh</a:t>
            </a:r>
            <a:endParaRPr lang="en-US" sz="2400" b="1" dirty="0" smtClean="0"/>
          </a:p>
          <a:p>
            <a:pPr marL="914400" lvl="1" indent="-457200">
              <a:buFont typeface="+mj-lt"/>
              <a:buAutoNum type="arabicPeriod"/>
            </a:pPr>
            <a:r>
              <a:rPr lang="en-US" sz="2400" b="1" dirty="0"/>
              <a:t>List Files and Directories with ‘/’ Character at the </a:t>
            </a:r>
            <a:r>
              <a:rPr lang="en-US" sz="2400" b="1" dirty="0" smtClean="0"/>
              <a:t>end =		ls –F</a:t>
            </a:r>
          </a:p>
          <a:p>
            <a:pPr marL="914400" lvl="1" indent="-457200">
              <a:buFont typeface="+mj-lt"/>
              <a:buAutoNum type="arabicPeriod"/>
            </a:pPr>
            <a:r>
              <a:rPr lang="en-US" sz="2400" b="1" dirty="0"/>
              <a:t>List Files in Reverse </a:t>
            </a:r>
            <a:r>
              <a:rPr lang="en-US" sz="2400" b="1" dirty="0" smtClean="0"/>
              <a:t>Order             =					ls –r</a:t>
            </a:r>
          </a:p>
          <a:p>
            <a:pPr marL="914400" lvl="1" indent="-457200">
              <a:buFont typeface="+mj-lt"/>
              <a:buAutoNum type="arabicPeriod"/>
            </a:pPr>
            <a:r>
              <a:rPr lang="en-US" sz="2400" b="1" dirty="0"/>
              <a:t>Recursively list </a:t>
            </a:r>
            <a:r>
              <a:rPr lang="en-US" sz="2400" b="1" dirty="0" smtClean="0"/>
              <a:t>Sub-Directories    =					ls –R</a:t>
            </a:r>
          </a:p>
          <a:p>
            <a:pPr marL="914400" lvl="1" indent="-457200">
              <a:buFont typeface="+mj-lt"/>
              <a:buAutoNum type="arabicPeriod"/>
            </a:pPr>
            <a:r>
              <a:rPr lang="en-US" sz="2400" b="1" dirty="0"/>
              <a:t>Reverse Output </a:t>
            </a:r>
            <a:r>
              <a:rPr lang="en-US" sz="2400" b="1" dirty="0" smtClean="0"/>
              <a:t>Order	       =					ls –</a:t>
            </a:r>
            <a:r>
              <a:rPr lang="en-US" sz="2400" b="1" dirty="0" err="1" smtClean="0"/>
              <a:t>ltr</a:t>
            </a:r>
            <a:endParaRPr lang="en-US" sz="2400" b="1" dirty="0" smtClean="0"/>
          </a:p>
          <a:p>
            <a:pPr marL="914400" lvl="1" indent="-457200">
              <a:buFont typeface="+mj-lt"/>
              <a:buAutoNum type="arabicPeriod"/>
            </a:pPr>
            <a:r>
              <a:rPr lang="en-US" sz="2400" b="1" dirty="0"/>
              <a:t>Sort Files by File </a:t>
            </a:r>
            <a:r>
              <a:rPr lang="en-US" sz="2400" b="1" dirty="0" smtClean="0"/>
              <a:t>Size 		       =					ls –</a:t>
            </a:r>
            <a:r>
              <a:rPr lang="en-US" sz="2400" b="1" dirty="0" err="1" smtClean="0"/>
              <a:t>ls</a:t>
            </a:r>
            <a:endParaRPr lang="en-US" sz="2400" b="1" dirty="0" smtClean="0"/>
          </a:p>
          <a:p>
            <a:pPr marL="914400" lvl="1" indent="-457200">
              <a:buFont typeface="+mj-lt"/>
              <a:buAutoNum type="arabicPeriod"/>
            </a:pPr>
            <a:r>
              <a:rPr lang="en-US" sz="2400" b="1" dirty="0" smtClean="0"/>
              <a:t>Sort by </a:t>
            </a:r>
            <a:r>
              <a:rPr lang="en-US" sz="2400" b="1" dirty="0" err="1" smtClean="0"/>
              <a:t>modifcation</a:t>
            </a:r>
            <a:r>
              <a:rPr lang="en-US" sz="2400" b="1" dirty="0" smtClean="0"/>
              <a:t> time (newest first) 	=			</a:t>
            </a:r>
            <a:r>
              <a:rPr lang="en-US" sz="2400" b="1" dirty="0" err="1" smtClean="0"/>
              <a:t>ls</a:t>
            </a:r>
            <a:r>
              <a:rPr lang="en-US" sz="2400" b="1" dirty="0" smtClean="0"/>
              <a:t> –t</a:t>
            </a:r>
          </a:p>
          <a:p>
            <a:pPr marL="914400" lvl="1" indent="-457200">
              <a:buFont typeface="+mj-lt"/>
              <a:buAutoNum type="arabicPeriod"/>
            </a:pPr>
            <a:r>
              <a:rPr lang="en-US" sz="2400" b="1" dirty="0" smtClean="0"/>
              <a:t>List with </a:t>
            </a:r>
            <a:r>
              <a:rPr lang="en-US" sz="2400" b="1" dirty="0" err="1" smtClean="0"/>
              <a:t>inode</a:t>
            </a:r>
            <a:r>
              <a:rPr lang="en-US" sz="2400" b="1" dirty="0" smtClean="0"/>
              <a:t> number 			=			</a:t>
            </a:r>
            <a:r>
              <a:rPr lang="en-US" sz="2400" b="1" dirty="0" err="1" smtClean="0"/>
              <a:t>ls</a:t>
            </a:r>
            <a:r>
              <a:rPr lang="en-US" sz="2400" b="1" dirty="0" smtClean="0"/>
              <a:t> -</a:t>
            </a:r>
            <a:r>
              <a:rPr lang="en-US" sz="2400" b="1" dirty="0" err="1" smtClean="0"/>
              <a:t>i</a:t>
            </a:r>
            <a:endParaRPr lang="en-US" sz="2400" b="1" dirty="0"/>
          </a:p>
        </p:txBody>
      </p:sp>
    </p:spTree>
    <p:extLst>
      <p:ext uri="{BB962C8B-B14F-4D97-AF65-F5344CB8AC3E}">
        <p14:creationId xmlns:p14="http://schemas.microsoft.com/office/powerpoint/2010/main" val="155227503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8639" r="14079"/>
          <a:stretch/>
        </p:blipFill>
        <p:spPr>
          <a:xfrm>
            <a:off x="4935255" y="3156559"/>
            <a:ext cx="7014573" cy="3514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Slide Number Placeholder 1"/>
          <p:cNvSpPr>
            <a:spLocks noGrp="1"/>
          </p:cNvSpPr>
          <p:nvPr>
            <p:ph type="sldNum" sz="quarter" idx="12"/>
          </p:nvPr>
        </p:nvSpPr>
        <p:spPr/>
        <p:txBody>
          <a:bodyPr/>
          <a:lstStyle/>
          <a:p>
            <a:fld id="{8EADFD15-8B24-4ABA-94CC-2E91F8E0D379}" type="slidenum">
              <a:rPr lang="en-US" smtClean="0"/>
              <a:pPr/>
              <a:t>69</a:t>
            </a:fld>
            <a:endParaRPr lang="en-US" dirty="0"/>
          </a:p>
        </p:txBody>
      </p:sp>
      <p:sp>
        <p:nvSpPr>
          <p:cNvPr id="3" name="TextBox 2"/>
          <p:cNvSpPr txBox="1"/>
          <p:nvPr/>
        </p:nvSpPr>
        <p:spPr>
          <a:xfrm>
            <a:off x="701458" y="563671"/>
            <a:ext cx="8204547" cy="3046988"/>
          </a:xfrm>
          <a:prstGeom prst="rect">
            <a:avLst/>
          </a:prstGeom>
          <a:noFill/>
        </p:spPr>
        <p:txBody>
          <a:bodyPr wrap="square" rtlCol="0">
            <a:spAutoFit/>
          </a:bodyPr>
          <a:lstStyle/>
          <a:p>
            <a:pPr marL="285750" indent="-285750">
              <a:buFont typeface="Wingdings" panose="05000000000000000000" pitchFamily="2" charset="2"/>
              <a:buChar char="§"/>
            </a:pPr>
            <a:r>
              <a:rPr lang="en-US" sz="2400" dirty="0" smtClean="0"/>
              <a:t>Field Explanation –</a:t>
            </a:r>
          </a:p>
          <a:p>
            <a:pPr marL="971550" lvl="1" indent="-514350">
              <a:buFont typeface="+mj-lt"/>
              <a:buAutoNum type="romanUcPeriod"/>
            </a:pPr>
            <a:r>
              <a:rPr lang="en-US" sz="2400" dirty="0" smtClean="0"/>
              <a:t>File Permissions</a:t>
            </a:r>
          </a:p>
          <a:p>
            <a:pPr marL="971550" lvl="1" indent="-514350">
              <a:buFont typeface="+mj-lt"/>
              <a:buAutoNum type="romanUcPeriod"/>
            </a:pPr>
            <a:r>
              <a:rPr lang="en-US" sz="2400" dirty="0" smtClean="0"/>
              <a:t>Number of links</a:t>
            </a:r>
          </a:p>
          <a:p>
            <a:pPr marL="971550" lvl="1" indent="-514350">
              <a:buFont typeface="+mj-lt"/>
              <a:buAutoNum type="romanUcPeriod"/>
            </a:pPr>
            <a:r>
              <a:rPr lang="en-US" sz="2400" dirty="0" smtClean="0"/>
              <a:t>Owner</a:t>
            </a:r>
          </a:p>
          <a:p>
            <a:pPr marL="971550" lvl="1" indent="-514350">
              <a:buFont typeface="+mj-lt"/>
              <a:buAutoNum type="romanUcPeriod"/>
            </a:pPr>
            <a:r>
              <a:rPr lang="en-US" sz="2400" dirty="0" smtClean="0"/>
              <a:t>Group</a:t>
            </a:r>
          </a:p>
          <a:p>
            <a:pPr marL="971550" lvl="1" indent="-514350">
              <a:buFont typeface="+mj-lt"/>
              <a:buAutoNum type="romanUcPeriod"/>
            </a:pPr>
            <a:r>
              <a:rPr lang="en-US" sz="2400" dirty="0" smtClean="0"/>
              <a:t>Size</a:t>
            </a:r>
          </a:p>
          <a:p>
            <a:pPr marL="971550" lvl="1" indent="-514350">
              <a:buFont typeface="+mj-lt"/>
              <a:buAutoNum type="romanUcPeriod"/>
            </a:pPr>
            <a:r>
              <a:rPr lang="en-US" sz="2400" dirty="0" smtClean="0"/>
              <a:t>Last modified date &amp; time</a:t>
            </a:r>
          </a:p>
          <a:p>
            <a:pPr marL="971550" lvl="1" indent="-514350">
              <a:buFont typeface="+mj-lt"/>
              <a:buAutoNum type="romanUcPeriod"/>
            </a:pPr>
            <a:r>
              <a:rPr lang="en-US" sz="2400" dirty="0" smtClean="0"/>
              <a:t>File name</a:t>
            </a:r>
            <a:endParaRPr lang="en-US" sz="2400" dirty="0"/>
          </a:p>
        </p:txBody>
      </p:sp>
    </p:spTree>
    <p:extLst>
      <p:ext uri="{BB962C8B-B14F-4D97-AF65-F5344CB8AC3E}">
        <p14:creationId xmlns:p14="http://schemas.microsoft.com/office/powerpoint/2010/main" val="1690241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7</a:t>
            </a:fld>
            <a:endParaRPr lang="en-US" dirty="0"/>
          </a:p>
        </p:txBody>
      </p:sp>
      <p:sp>
        <p:nvSpPr>
          <p:cNvPr id="3" name="Content Placeholder 2"/>
          <p:cNvSpPr>
            <a:spLocks noGrp="1"/>
          </p:cNvSpPr>
          <p:nvPr>
            <p:ph idx="1"/>
          </p:nvPr>
        </p:nvSpPr>
        <p:spPr>
          <a:xfrm>
            <a:off x="838200" y="1337111"/>
            <a:ext cx="10515600" cy="4351338"/>
          </a:xfrm>
        </p:spPr>
        <p:txBody>
          <a:bodyPr/>
          <a:lstStyle/>
          <a:p>
            <a:r>
              <a:rPr lang="en-US" dirty="0" smtClean="0"/>
              <a:t>What is Kernel?</a:t>
            </a:r>
          </a:p>
          <a:p>
            <a:pPr marL="0" indent="0">
              <a:buNone/>
            </a:pPr>
            <a:endParaRPr lang="en-US" dirty="0" smtClean="0"/>
          </a:p>
          <a:p>
            <a:pPr marL="0" indent="0" algn="just">
              <a:buNone/>
            </a:pPr>
            <a:r>
              <a:rPr lang="en-US" dirty="0" smtClean="0"/>
              <a:t>A </a:t>
            </a:r>
            <a:r>
              <a:rPr lang="en-US" dirty="0"/>
              <a:t>kernel is the core component of an operating system. </a:t>
            </a:r>
            <a:r>
              <a:rPr lang="en-US" dirty="0" smtClean="0"/>
              <a:t>Using inter-process </a:t>
            </a:r>
            <a:r>
              <a:rPr lang="en-US" dirty="0"/>
              <a:t>communication and system calls, it acts as a bridge between applications and the data processing performed at the </a:t>
            </a:r>
            <a:r>
              <a:rPr lang="en-US" dirty="0" smtClean="0"/>
              <a:t>hardware level</a:t>
            </a:r>
            <a:r>
              <a:rPr lang="en-US" dirty="0"/>
              <a:t>.</a:t>
            </a:r>
            <a:br>
              <a:rPr lang="en-US" dirty="0"/>
            </a:br>
            <a:r>
              <a:rPr lang="en-US" dirty="0"/>
              <a:t/>
            </a:r>
            <a:br>
              <a:rPr lang="en-US" dirty="0"/>
            </a:br>
            <a:r>
              <a:rPr lang="en-US" dirty="0"/>
              <a:t>When an operating system is loaded into memory, the kernel loads first and remains in memory until the operating system is shut down again. The kernel is responsible for low-level tasks such as disk management, task management and memory management.</a:t>
            </a:r>
          </a:p>
        </p:txBody>
      </p:sp>
    </p:spTree>
    <p:extLst>
      <p:ext uri="{BB962C8B-B14F-4D97-AF65-F5344CB8AC3E}">
        <p14:creationId xmlns:p14="http://schemas.microsoft.com/office/powerpoint/2010/main" val="85417384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Absolute Pathname vs. Relative Pathname</a:t>
            </a:r>
          </a:p>
        </p:txBody>
      </p:sp>
      <p:sp>
        <p:nvSpPr>
          <p:cNvPr id="3" name="Content Placeholder 2"/>
          <p:cNvSpPr>
            <a:spLocks noGrp="1"/>
          </p:cNvSpPr>
          <p:nvPr>
            <p:ph idx="1"/>
          </p:nvPr>
        </p:nvSpPr>
        <p:spPr>
          <a:xfrm>
            <a:off x="838200" y="1061536"/>
            <a:ext cx="10515600" cy="5426945"/>
          </a:xfrm>
        </p:spPr>
        <p:txBody>
          <a:bodyPr>
            <a:normAutofit/>
          </a:bodyPr>
          <a:lstStyle/>
          <a:p>
            <a:pPr algn="just" fontAlgn="base"/>
            <a:r>
              <a:rPr lang="en-US" sz="2400" dirty="0"/>
              <a:t>A path is a unique location to a file or a folder in a file system of an OS</a:t>
            </a:r>
            <a:r>
              <a:rPr lang="en-US" sz="2400" dirty="0" smtClean="0"/>
              <a:t>. </a:t>
            </a:r>
          </a:p>
          <a:p>
            <a:pPr algn="just" fontAlgn="base"/>
            <a:r>
              <a:rPr lang="en-US" sz="2400" dirty="0" smtClean="0"/>
              <a:t>A </a:t>
            </a:r>
            <a:r>
              <a:rPr lang="en-US" sz="2400" dirty="0"/>
              <a:t>path to a file is a </a:t>
            </a:r>
            <a:r>
              <a:rPr lang="en-US" sz="2400" dirty="0" smtClean="0"/>
              <a:t>combination </a:t>
            </a:r>
            <a:r>
              <a:rPr lang="en-US" sz="2400" dirty="0"/>
              <a:t>of / and alpha-numeric characters</a:t>
            </a:r>
            <a:r>
              <a:rPr lang="en-US" sz="2400" dirty="0" smtClean="0"/>
              <a:t>.</a:t>
            </a:r>
          </a:p>
          <a:p>
            <a:pPr algn="just" fontAlgn="base"/>
            <a:endParaRPr lang="en-US" sz="2400" dirty="0" smtClean="0"/>
          </a:p>
          <a:p>
            <a:pPr marL="0" indent="0" algn="just" fontAlgn="base">
              <a:buNone/>
            </a:pPr>
            <a:r>
              <a:rPr lang="en-US" sz="2400" b="1" i="1" dirty="0">
                <a:solidFill>
                  <a:srgbClr val="FF0000"/>
                </a:solidFill>
              </a:rPr>
              <a:t>Absolute </a:t>
            </a:r>
            <a:r>
              <a:rPr lang="en-US" sz="2400" b="1" i="1" dirty="0" smtClean="0">
                <a:solidFill>
                  <a:srgbClr val="FF0000"/>
                </a:solidFill>
              </a:rPr>
              <a:t>Path-name –</a:t>
            </a:r>
          </a:p>
          <a:p>
            <a:pPr marL="0" indent="0" algn="just" fontAlgn="base">
              <a:buNone/>
            </a:pPr>
            <a:r>
              <a:rPr lang="en-US" sz="2400" dirty="0"/>
              <a:t>An absolute path is defined as the specifying the location of a file or directory from the root </a:t>
            </a:r>
            <a:r>
              <a:rPr lang="en-US" sz="2400" dirty="0" smtClean="0"/>
              <a:t>directory (/).</a:t>
            </a:r>
          </a:p>
          <a:p>
            <a:pPr marL="0" indent="0" fontAlgn="base">
              <a:buNone/>
            </a:pPr>
            <a:r>
              <a:rPr lang="en-US" sz="2400" b="1" dirty="0"/>
              <a:t>To write an absolute </a:t>
            </a:r>
            <a:r>
              <a:rPr lang="en-US" sz="2400" b="1" dirty="0" smtClean="0"/>
              <a:t>path-name -</a:t>
            </a:r>
            <a:endParaRPr lang="en-US" sz="2400" dirty="0"/>
          </a:p>
          <a:p>
            <a:pPr marL="914400" lvl="1" indent="-457200" fontAlgn="base">
              <a:buFont typeface="+mj-lt"/>
              <a:buAutoNum type="arabicPeriod"/>
            </a:pPr>
            <a:r>
              <a:rPr lang="en-US" dirty="0"/>
              <a:t>Start at the root directory ( / ) and work down.</a:t>
            </a:r>
          </a:p>
          <a:p>
            <a:pPr marL="914400" lvl="1" indent="-457200" fontAlgn="base">
              <a:buFont typeface="+mj-lt"/>
              <a:buAutoNum type="arabicPeriod"/>
            </a:pPr>
            <a:r>
              <a:rPr lang="en-US" dirty="0"/>
              <a:t>Write a slash ( / ) after every directory name (last one is optional)</a:t>
            </a:r>
          </a:p>
          <a:p>
            <a:pPr marL="0" indent="0" algn="just" fontAlgn="base">
              <a:buNone/>
            </a:pPr>
            <a:r>
              <a:rPr lang="en-US" sz="2400" b="1" dirty="0" smtClean="0"/>
              <a:t>Example –</a:t>
            </a:r>
          </a:p>
          <a:p>
            <a:pPr marL="0" indent="0" algn="ctr" fontAlgn="base">
              <a:buNone/>
            </a:pPr>
            <a:r>
              <a:rPr lang="en-US" sz="2400" b="1" dirty="0">
                <a:solidFill>
                  <a:srgbClr val="7030A0"/>
                </a:solidFill>
              </a:rPr>
              <a:t>cat /</a:t>
            </a:r>
            <a:r>
              <a:rPr lang="en-US" sz="2400" b="1" dirty="0" smtClean="0">
                <a:solidFill>
                  <a:srgbClr val="7030A0"/>
                </a:solidFill>
              </a:rPr>
              <a:t>home/test/</a:t>
            </a:r>
            <a:r>
              <a:rPr lang="en-US" sz="2400" b="1" dirty="0" err="1" smtClean="0">
                <a:solidFill>
                  <a:srgbClr val="7030A0"/>
                </a:solidFill>
              </a:rPr>
              <a:t>abc.sql</a:t>
            </a:r>
            <a:endParaRPr lang="en-US" sz="2400" b="1" dirty="0" smtClean="0">
              <a:solidFill>
                <a:srgbClr val="7030A0"/>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70</a:t>
            </a:fld>
            <a:endParaRPr lang="en-US" dirty="0"/>
          </a:p>
        </p:txBody>
      </p:sp>
    </p:spTree>
    <p:extLst>
      <p:ext uri="{BB962C8B-B14F-4D97-AF65-F5344CB8AC3E}">
        <p14:creationId xmlns:p14="http://schemas.microsoft.com/office/powerpoint/2010/main" val="113350959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Some More Example -</a:t>
            </a:r>
          </a:p>
        </p:txBody>
      </p:sp>
      <p:sp>
        <p:nvSpPr>
          <p:cNvPr id="3" name="Content Placeholder 2"/>
          <p:cNvSpPr>
            <a:spLocks noGrp="1"/>
          </p:cNvSpPr>
          <p:nvPr>
            <p:ph idx="1"/>
          </p:nvPr>
        </p:nvSpPr>
        <p:spPr>
          <a:xfrm>
            <a:off x="838200" y="1061536"/>
            <a:ext cx="10515600" cy="5426945"/>
          </a:xfrm>
        </p:spPr>
        <p:txBody>
          <a:bodyPr>
            <a:normAutofit lnSpcReduction="10000"/>
          </a:bodyPr>
          <a:lstStyle/>
          <a:p>
            <a:pPr marL="0" indent="0" algn="just" fontAlgn="base">
              <a:buNone/>
            </a:pPr>
            <a:r>
              <a:rPr lang="en-US" sz="2400" b="1" dirty="0"/>
              <a:t>Changing directory with relative path </a:t>
            </a:r>
            <a:r>
              <a:rPr lang="en-US" sz="2400" b="1" dirty="0" smtClean="0"/>
              <a:t>concept –</a:t>
            </a:r>
          </a:p>
          <a:p>
            <a:pPr marL="0" indent="0" algn="just" fontAlgn="base">
              <a:buNone/>
            </a:pPr>
            <a:r>
              <a:rPr lang="en-US" sz="2400" b="1" dirty="0">
                <a:solidFill>
                  <a:srgbClr val="7030A0"/>
                </a:solidFill>
              </a:rPr>
              <a:t>$pwd</a:t>
            </a:r>
          </a:p>
          <a:p>
            <a:pPr marL="0" indent="0" algn="just" fontAlgn="base">
              <a:buNone/>
            </a:pPr>
            <a:r>
              <a:rPr lang="en-US" sz="2400" b="1" dirty="0">
                <a:solidFill>
                  <a:srgbClr val="7030A0"/>
                </a:solidFill>
              </a:rPr>
              <a:t>/home/</a:t>
            </a:r>
            <a:r>
              <a:rPr lang="en-US" sz="2400" b="1" dirty="0" err="1">
                <a:solidFill>
                  <a:srgbClr val="7030A0"/>
                </a:solidFill>
              </a:rPr>
              <a:t>kt</a:t>
            </a:r>
            <a:endParaRPr lang="en-US" sz="2400" b="1" dirty="0">
              <a:solidFill>
                <a:srgbClr val="7030A0"/>
              </a:solidFill>
            </a:endParaRPr>
          </a:p>
          <a:p>
            <a:pPr marL="0" indent="0" algn="just" fontAlgn="base">
              <a:buNone/>
            </a:pPr>
            <a:r>
              <a:rPr lang="en-US" sz="2400" b="1" dirty="0">
                <a:solidFill>
                  <a:srgbClr val="7030A0"/>
                </a:solidFill>
              </a:rPr>
              <a:t>$cd </a:t>
            </a:r>
            <a:r>
              <a:rPr lang="en-US" sz="2400" b="1" dirty="0" err="1">
                <a:solidFill>
                  <a:srgbClr val="7030A0"/>
                </a:solidFill>
              </a:rPr>
              <a:t>abc</a:t>
            </a:r>
            <a:r>
              <a:rPr lang="en-US" sz="2400" b="1" dirty="0">
                <a:solidFill>
                  <a:srgbClr val="7030A0"/>
                </a:solidFill>
              </a:rPr>
              <a:t>                   </a:t>
            </a:r>
          </a:p>
          <a:p>
            <a:pPr marL="0" indent="0" algn="just" fontAlgn="base">
              <a:buNone/>
            </a:pPr>
            <a:r>
              <a:rPr lang="en-US" sz="2400" b="1" dirty="0">
                <a:solidFill>
                  <a:srgbClr val="7030A0"/>
                </a:solidFill>
              </a:rPr>
              <a:t>$pwd</a:t>
            </a:r>
          </a:p>
          <a:p>
            <a:pPr marL="0" indent="0" algn="just" fontAlgn="base">
              <a:buNone/>
            </a:pPr>
            <a:r>
              <a:rPr lang="en-US" sz="2400" b="1" dirty="0">
                <a:solidFill>
                  <a:srgbClr val="7030A0"/>
                </a:solidFill>
              </a:rPr>
              <a:t>/home/</a:t>
            </a:r>
            <a:r>
              <a:rPr lang="en-US" sz="2400" b="1" dirty="0" err="1">
                <a:solidFill>
                  <a:srgbClr val="7030A0"/>
                </a:solidFill>
              </a:rPr>
              <a:t>kt</a:t>
            </a:r>
            <a:r>
              <a:rPr lang="en-US" sz="2400" b="1" dirty="0">
                <a:solidFill>
                  <a:srgbClr val="7030A0"/>
                </a:solidFill>
              </a:rPr>
              <a:t>/</a:t>
            </a:r>
            <a:r>
              <a:rPr lang="en-US" sz="2400" b="1" dirty="0" err="1">
                <a:solidFill>
                  <a:srgbClr val="7030A0"/>
                </a:solidFill>
              </a:rPr>
              <a:t>abc</a:t>
            </a:r>
            <a:r>
              <a:rPr lang="en-US" sz="2400" b="1" dirty="0">
                <a:solidFill>
                  <a:srgbClr val="7030A0"/>
                </a:solidFill>
              </a:rPr>
              <a:t> </a:t>
            </a:r>
            <a:endParaRPr lang="en-US" sz="2400" b="1" dirty="0" smtClean="0">
              <a:solidFill>
                <a:srgbClr val="7030A0"/>
              </a:solidFill>
            </a:endParaRPr>
          </a:p>
          <a:p>
            <a:pPr marL="0" indent="0" algn="just" fontAlgn="base">
              <a:buNone/>
            </a:pPr>
            <a:r>
              <a:rPr lang="en-US" sz="2400" b="1" dirty="0"/>
              <a:t>Changing directory with absolute path </a:t>
            </a:r>
            <a:r>
              <a:rPr lang="en-US" sz="2400" b="1" dirty="0" smtClean="0"/>
              <a:t>concept –</a:t>
            </a:r>
          </a:p>
          <a:p>
            <a:pPr marL="0" indent="0" algn="just" fontAlgn="base">
              <a:buNone/>
            </a:pPr>
            <a:r>
              <a:rPr lang="en-US" sz="2400" b="1" dirty="0">
                <a:solidFill>
                  <a:srgbClr val="7030A0"/>
                </a:solidFill>
              </a:rPr>
              <a:t>$pwd</a:t>
            </a:r>
          </a:p>
          <a:p>
            <a:pPr marL="0" indent="0" algn="just" fontAlgn="base">
              <a:buNone/>
            </a:pPr>
            <a:r>
              <a:rPr lang="en-US" sz="2400" b="1" dirty="0">
                <a:solidFill>
                  <a:srgbClr val="7030A0"/>
                </a:solidFill>
              </a:rPr>
              <a:t>/home/</a:t>
            </a:r>
            <a:r>
              <a:rPr lang="en-US" sz="2400" b="1" dirty="0" err="1">
                <a:solidFill>
                  <a:srgbClr val="7030A0"/>
                </a:solidFill>
              </a:rPr>
              <a:t>kt</a:t>
            </a:r>
            <a:endParaRPr lang="en-US" sz="2400" b="1" dirty="0">
              <a:solidFill>
                <a:srgbClr val="7030A0"/>
              </a:solidFill>
            </a:endParaRPr>
          </a:p>
          <a:p>
            <a:pPr marL="0" indent="0" algn="just" fontAlgn="base">
              <a:buNone/>
            </a:pPr>
            <a:r>
              <a:rPr lang="en-US" sz="2400" b="1" dirty="0">
                <a:solidFill>
                  <a:srgbClr val="7030A0"/>
                </a:solidFill>
              </a:rPr>
              <a:t>$cd /home/</a:t>
            </a:r>
            <a:r>
              <a:rPr lang="en-US" sz="2400" b="1" dirty="0" err="1">
                <a:solidFill>
                  <a:srgbClr val="7030A0"/>
                </a:solidFill>
              </a:rPr>
              <a:t>kt</a:t>
            </a:r>
            <a:r>
              <a:rPr lang="en-US" sz="2400" b="1" dirty="0">
                <a:solidFill>
                  <a:srgbClr val="7030A0"/>
                </a:solidFill>
              </a:rPr>
              <a:t>/</a:t>
            </a:r>
            <a:r>
              <a:rPr lang="en-US" sz="2400" b="1" dirty="0" err="1">
                <a:solidFill>
                  <a:srgbClr val="7030A0"/>
                </a:solidFill>
              </a:rPr>
              <a:t>abc</a:t>
            </a:r>
            <a:endParaRPr lang="en-US" sz="2400" b="1" dirty="0">
              <a:solidFill>
                <a:srgbClr val="7030A0"/>
              </a:solidFill>
            </a:endParaRPr>
          </a:p>
          <a:p>
            <a:pPr marL="0" indent="0" algn="just" fontAlgn="base">
              <a:buNone/>
            </a:pPr>
            <a:r>
              <a:rPr lang="en-US" sz="2400" b="1" dirty="0">
                <a:solidFill>
                  <a:srgbClr val="7030A0"/>
                </a:solidFill>
              </a:rPr>
              <a:t>$pwd</a:t>
            </a:r>
          </a:p>
          <a:p>
            <a:pPr marL="0" indent="0" algn="just" fontAlgn="base">
              <a:buNone/>
            </a:pPr>
            <a:r>
              <a:rPr lang="en-US" sz="2400" b="1" dirty="0">
                <a:solidFill>
                  <a:srgbClr val="7030A0"/>
                </a:solidFill>
              </a:rPr>
              <a:t>/home/</a:t>
            </a:r>
            <a:r>
              <a:rPr lang="en-US" sz="2400" b="1" dirty="0" err="1">
                <a:solidFill>
                  <a:srgbClr val="7030A0"/>
                </a:solidFill>
              </a:rPr>
              <a:t>kt</a:t>
            </a:r>
            <a:r>
              <a:rPr lang="en-US" sz="2400" b="1" dirty="0">
                <a:solidFill>
                  <a:srgbClr val="7030A0"/>
                </a:solidFill>
              </a:rPr>
              <a:t>/</a:t>
            </a:r>
            <a:r>
              <a:rPr lang="en-US" sz="2400" b="1" dirty="0" err="1">
                <a:solidFill>
                  <a:srgbClr val="7030A0"/>
                </a:solidFill>
              </a:rPr>
              <a:t>abc</a:t>
            </a:r>
            <a:endParaRPr lang="en-US" sz="2400" b="1" dirty="0" smtClean="0">
              <a:solidFill>
                <a:srgbClr val="7030A0"/>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71</a:t>
            </a:fld>
            <a:endParaRPr lang="en-US" dirty="0"/>
          </a:p>
        </p:txBody>
      </p:sp>
    </p:spTree>
    <p:extLst>
      <p:ext uri="{BB962C8B-B14F-4D97-AF65-F5344CB8AC3E}">
        <p14:creationId xmlns:p14="http://schemas.microsoft.com/office/powerpoint/2010/main" val="42571152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Absolute Pathname vs. Relative Pathname</a:t>
            </a:r>
          </a:p>
        </p:txBody>
      </p:sp>
      <p:sp>
        <p:nvSpPr>
          <p:cNvPr id="3" name="Content Placeholder 2"/>
          <p:cNvSpPr>
            <a:spLocks noGrp="1"/>
          </p:cNvSpPr>
          <p:nvPr>
            <p:ph idx="1"/>
          </p:nvPr>
        </p:nvSpPr>
        <p:spPr>
          <a:xfrm>
            <a:off x="838200" y="1061536"/>
            <a:ext cx="10515600" cy="5426945"/>
          </a:xfrm>
        </p:spPr>
        <p:txBody>
          <a:bodyPr>
            <a:normAutofit fontScale="92500" lnSpcReduction="20000"/>
          </a:bodyPr>
          <a:lstStyle/>
          <a:p>
            <a:pPr marL="0" indent="0" algn="just" fontAlgn="base">
              <a:buNone/>
            </a:pPr>
            <a:r>
              <a:rPr lang="en-US" sz="2400" b="1" i="1" dirty="0" smtClean="0">
                <a:solidFill>
                  <a:srgbClr val="FF0000"/>
                </a:solidFill>
              </a:rPr>
              <a:t>Relative Path-name –</a:t>
            </a:r>
          </a:p>
          <a:p>
            <a:pPr marL="0" indent="0" algn="just" fontAlgn="base">
              <a:buNone/>
            </a:pPr>
            <a:r>
              <a:rPr lang="en-US" sz="2400" dirty="0"/>
              <a:t>Relative path is defined as the path related to the present working </a:t>
            </a:r>
            <a:r>
              <a:rPr lang="en-US" sz="2400" dirty="0" smtClean="0"/>
              <a:t>directory (</a:t>
            </a:r>
            <a:r>
              <a:rPr lang="en-US" sz="2400" dirty="0" err="1" smtClean="0"/>
              <a:t>pwd</a:t>
            </a:r>
            <a:r>
              <a:rPr lang="en-US" sz="2400" dirty="0"/>
              <a:t>). It starts at </a:t>
            </a:r>
            <a:r>
              <a:rPr lang="en-US" sz="2400" dirty="0" smtClean="0"/>
              <a:t>the </a:t>
            </a:r>
            <a:r>
              <a:rPr lang="en-US" sz="2400" dirty="0"/>
              <a:t>current directory and never starts with a / </a:t>
            </a:r>
            <a:r>
              <a:rPr lang="en-US" sz="2400" dirty="0" smtClean="0"/>
              <a:t>.</a:t>
            </a:r>
          </a:p>
          <a:p>
            <a:pPr marL="0" indent="0" algn="just" fontAlgn="base">
              <a:buNone/>
            </a:pPr>
            <a:endParaRPr lang="en-US" sz="2400" dirty="0" smtClean="0"/>
          </a:p>
          <a:p>
            <a:pPr marL="0" indent="0" algn="ctr" fontAlgn="base">
              <a:buNone/>
            </a:pPr>
            <a:r>
              <a:rPr lang="en-US" b="1" i="1" u="sng" dirty="0" smtClean="0"/>
              <a:t>Significance of . and ..</a:t>
            </a:r>
          </a:p>
          <a:p>
            <a:pPr marL="0" indent="0" algn="just" fontAlgn="base">
              <a:buNone/>
            </a:pPr>
            <a:r>
              <a:rPr lang="en-US" sz="2600" dirty="0" smtClean="0"/>
              <a:t>UNIX </a:t>
            </a:r>
            <a:r>
              <a:rPr lang="en-US" sz="2600" dirty="0"/>
              <a:t>offers a shortcut in the relative pathname– that uses either the current or parent directory as reference and specifies the path relative to it. A relative path-name uses one of these cryptic </a:t>
            </a:r>
            <a:r>
              <a:rPr lang="en-US" sz="2600" dirty="0" smtClean="0"/>
              <a:t>symbols –</a:t>
            </a:r>
          </a:p>
          <a:p>
            <a:pPr lvl="1" algn="just" fontAlgn="base">
              <a:buFont typeface="Wingdings" panose="05000000000000000000" pitchFamily="2" charset="2"/>
              <a:buChar char="q"/>
            </a:pPr>
            <a:r>
              <a:rPr lang="en-US" sz="2600" dirty="0" smtClean="0"/>
              <a:t> </a:t>
            </a:r>
            <a:r>
              <a:rPr lang="en-US" sz="2600" b="1" dirty="0" smtClean="0"/>
              <a:t>.(</a:t>
            </a:r>
            <a:r>
              <a:rPr lang="en-US" sz="2600" b="1" dirty="0"/>
              <a:t>a single dot) </a:t>
            </a:r>
            <a:r>
              <a:rPr lang="en-US" sz="2600" dirty="0" smtClean="0"/>
              <a:t>	- </a:t>
            </a:r>
            <a:r>
              <a:rPr lang="en-US" sz="2600" dirty="0"/>
              <a:t>this represents the current directory.</a:t>
            </a:r>
          </a:p>
          <a:p>
            <a:pPr lvl="1" algn="just" fontAlgn="base">
              <a:buFont typeface="Wingdings" panose="05000000000000000000" pitchFamily="2" charset="2"/>
              <a:buChar char="q"/>
            </a:pPr>
            <a:r>
              <a:rPr lang="en-US" sz="2600" dirty="0"/>
              <a:t> </a:t>
            </a:r>
            <a:r>
              <a:rPr lang="en-US" sz="2600" b="1" dirty="0" smtClean="0"/>
              <a:t>..(</a:t>
            </a:r>
            <a:r>
              <a:rPr lang="en-US" sz="2600" b="1" dirty="0"/>
              <a:t>two dots) </a:t>
            </a:r>
            <a:r>
              <a:rPr lang="en-US" sz="2600" dirty="0" smtClean="0"/>
              <a:t>	- </a:t>
            </a:r>
            <a:r>
              <a:rPr lang="en-US" sz="2600" dirty="0"/>
              <a:t>this represents the parent directory. </a:t>
            </a:r>
            <a:endParaRPr lang="en-US" sz="2600" dirty="0" smtClean="0"/>
          </a:p>
          <a:p>
            <a:pPr marL="0" indent="0" algn="just" fontAlgn="base">
              <a:buNone/>
            </a:pPr>
            <a:r>
              <a:rPr lang="en-US" sz="2400" b="1" dirty="0" smtClean="0"/>
              <a:t>Example –</a:t>
            </a:r>
          </a:p>
          <a:p>
            <a:pPr marL="0" indent="0" algn="just" fontAlgn="base">
              <a:buNone/>
            </a:pPr>
            <a:r>
              <a:rPr lang="en-US" sz="2400" b="1" dirty="0" smtClean="0">
                <a:solidFill>
                  <a:srgbClr val="7030A0"/>
                </a:solidFill>
              </a:rPr>
              <a:t>$</a:t>
            </a:r>
            <a:r>
              <a:rPr lang="en-US" sz="2400" b="1" dirty="0">
                <a:solidFill>
                  <a:srgbClr val="7030A0"/>
                </a:solidFill>
              </a:rPr>
              <a:t>pwd</a:t>
            </a:r>
          </a:p>
          <a:p>
            <a:pPr marL="0" indent="0" algn="just" fontAlgn="base">
              <a:buNone/>
            </a:pPr>
            <a:r>
              <a:rPr lang="en-US" sz="2400" b="1" dirty="0">
                <a:solidFill>
                  <a:srgbClr val="7030A0"/>
                </a:solidFill>
              </a:rPr>
              <a:t>/home/</a:t>
            </a:r>
            <a:r>
              <a:rPr lang="en-US" sz="2400" b="1" dirty="0" err="1">
                <a:solidFill>
                  <a:srgbClr val="7030A0"/>
                </a:solidFill>
              </a:rPr>
              <a:t>kt</a:t>
            </a:r>
            <a:r>
              <a:rPr lang="en-US" sz="2400" b="1" dirty="0">
                <a:solidFill>
                  <a:srgbClr val="7030A0"/>
                </a:solidFill>
              </a:rPr>
              <a:t>/</a:t>
            </a:r>
            <a:r>
              <a:rPr lang="en-US" sz="2400" b="1" dirty="0" err="1">
                <a:solidFill>
                  <a:srgbClr val="7030A0"/>
                </a:solidFill>
              </a:rPr>
              <a:t>abc</a:t>
            </a:r>
            <a:endParaRPr lang="en-US" sz="2400" b="1" dirty="0">
              <a:solidFill>
                <a:srgbClr val="7030A0"/>
              </a:solidFill>
            </a:endParaRPr>
          </a:p>
          <a:p>
            <a:pPr marL="0" indent="0" algn="just" fontAlgn="base">
              <a:buNone/>
            </a:pPr>
            <a:r>
              <a:rPr lang="en-US" sz="2400" b="1" dirty="0">
                <a:solidFill>
                  <a:srgbClr val="7030A0"/>
                </a:solidFill>
              </a:rPr>
              <a:t>$cd ..               ***moves one level up***</a:t>
            </a:r>
          </a:p>
          <a:p>
            <a:pPr marL="0" indent="0" algn="just" fontAlgn="base">
              <a:buNone/>
            </a:pPr>
            <a:r>
              <a:rPr lang="en-US" sz="2400" b="1" dirty="0">
                <a:solidFill>
                  <a:srgbClr val="7030A0"/>
                </a:solidFill>
              </a:rPr>
              <a:t>$pwd</a:t>
            </a:r>
          </a:p>
          <a:p>
            <a:pPr marL="0" indent="0" algn="just" fontAlgn="base">
              <a:buNone/>
            </a:pPr>
            <a:r>
              <a:rPr lang="en-US" sz="2400" b="1" dirty="0">
                <a:solidFill>
                  <a:srgbClr val="7030A0"/>
                </a:solidFill>
              </a:rPr>
              <a:t>/home/</a:t>
            </a:r>
            <a:r>
              <a:rPr lang="en-US" sz="2400" b="1" dirty="0" err="1">
                <a:solidFill>
                  <a:srgbClr val="7030A0"/>
                </a:solidFill>
              </a:rPr>
              <a:t>kt</a:t>
            </a:r>
            <a:endParaRPr lang="en-US" sz="2400" b="1" dirty="0">
              <a:solidFill>
                <a:srgbClr val="7030A0"/>
              </a:solidFill>
            </a:endParaRP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72</a:t>
            </a:fld>
            <a:endParaRPr lang="en-US" dirty="0"/>
          </a:p>
        </p:txBody>
      </p:sp>
      <p:cxnSp>
        <p:nvCxnSpPr>
          <p:cNvPr id="8" name="Straight Connector 7"/>
          <p:cNvCxnSpPr/>
          <p:nvPr/>
        </p:nvCxnSpPr>
        <p:spPr>
          <a:xfrm>
            <a:off x="5974915" y="4622104"/>
            <a:ext cx="0" cy="1734246"/>
          </a:xfrm>
          <a:prstGeom prst="line">
            <a:avLst/>
          </a:prstGeom>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6162806" y="4597053"/>
            <a:ext cx="5636712" cy="1790234"/>
          </a:xfrm>
          <a:prstGeom prst="rect">
            <a:avLst/>
          </a:prstGeom>
          <a:noFill/>
        </p:spPr>
        <p:txBody>
          <a:bodyPr wrap="square" rtlCol="0">
            <a:spAutoFit/>
          </a:bodyPr>
          <a:lstStyle/>
          <a:p>
            <a:pPr algn="just" fontAlgn="base">
              <a:lnSpc>
                <a:spcPct val="70000"/>
              </a:lnSpc>
              <a:spcBef>
                <a:spcPts val="1000"/>
              </a:spcBef>
            </a:pPr>
            <a:r>
              <a:rPr lang="en-US" sz="2200" b="1" dirty="0">
                <a:solidFill>
                  <a:srgbClr val="7030A0"/>
                </a:solidFill>
              </a:rPr>
              <a:t>$pwd</a:t>
            </a:r>
          </a:p>
          <a:p>
            <a:pPr algn="just" fontAlgn="base">
              <a:lnSpc>
                <a:spcPct val="70000"/>
              </a:lnSpc>
              <a:spcBef>
                <a:spcPts val="1000"/>
              </a:spcBef>
            </a:pPr>
            <a:r>
              <a:rPr lang="en-US" sz="2200" b="1" dirty="0">
                <a:solidFill>
                  <a:srgbClr val="7030A0"/>
                </a:solidFill>
              </a:rPr>
              <a:t>/home/</a:t>
            </a:r>
            <a:r>
              <a:rPr lang="en-US" sz="2200" b="1" dirty="0" err="1">
                <a:solidFill>
                  <a:srgbClr val="7030A0"/>
                </a:solidFill>
              </a:rPr>
              <a:t>kt</a:t>
            </a:r>
            <a:r>
              <a:rPr lang="en-US" sz="2200" b="1" dirty="0">
                <a:solidFill>
                  <a:srgbClr val="7030A0"/>
                </a:solidFill>
              </a:rPr>
              <a:t>/</a:t>
            </a:r>
            <a:r>
              <a:rPr lang="en-US" sz="2200" b="1" dirty="0" err="1">
                <a:solidFill>
                  <a:srgbClr val="7030A0"/>
                </a:solidFill>
              </a:rPr>
              <a:t>abc</a:t>
            </a:r>
            <a:r>
              <a:rPr lang="en-US" sz="2200" b="1" dirty="0">
                <a:solidFill>
                  <a:srgbClr val="7030A0"/>
                </a:solidFill>
              </a:rPr>
              <a:t>        ***moves two level up***</a:t>
            </a:r>
          </a:p>
          <a:p>
            <a:pPr algn="just" fontAlgn="base">
              <a:lnSpc>
                <a:spcPct val="70000"/>
              </a:lnSpc>
              <a:spcBef>
                <a:spcPts val="1000"/>
              </a:spcBef>
            </a:pPr>
            <a:r>
              <a:rPr lang="en-US" sz="2200" b="1" dirty="0">
                <a:solidFill>
                  <a:srgbClr val="7030A0"/>
                </a:solidFill>
              </a:rPr>
              <a:t>$cd ../..</a:t>
            </a:r>
          </a:p>
          <a:p>
            <a:pPr algn="just" fontAlgn="base">
              <a:lnSpc>
                <a:spcPct val="70000"/>
              </a:lnSpc>
              <a:spcBef>
                <a:spcPts val="1000"/>
              </a:spcBef>
            </a:pPr>
            <a:r>
              <a:rPr lang="en-US" sz="2200" b="1" dirty="0">
                <a:solidFill>
                  <a:srgbClr val="7030A0"/>
                </a:solidFill>
              </a:rPr>
              <a:t>$pwd</a:t>
            </a:r>
          </a:p>
          <a:p>
            <a:pPr algn="just" fontAlgn="base">
              <a:lnSpc>
                <a:spcPct val="70000"/>
              </a:lnSpc>
              <a:spcBef>
                <a:spcPts val="1000"/>
              </a:spcBef>
            </a:pPr>
            <a:r>
              <a:rPr lang="en-US" sz="2200" b="1" dirty="0">
                <a:solidFill>
                  <a:srgbClr val="7030A0"/>
                </a:solidFill>
              </a:rPr>
              <a:t>/home</a:t>
            </a:r>
          </a:p>
        </p:txBody>
      </p:sp>
    </p:spTree>
    <p:extLst>
      <p:ext uri="{BB962C8B-B14F-4D97-AF65-F5344CB8AC3E}">
        <p14:creationId xmlns:p14="http://schemas.microsoft.com/office/powerpoint/2010/main" val="31515818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77651"/>
            <a:ext cx="10515600" cy="561801"/>
          </a:xfrm>
        </p:spPr>
        <p:txBody>
          <a:bodyPr>
            <a:normAutofit fontScale="90000"/>
          </a:bodyPr>
          <a:lstStyle/>
          <a:p>
            <a:r>
              <a:rPr lang="en-US" dirty="0" smtClean="0"/>
              <a:t>Contents -</a:t>
            </a:r>
            <a:endParaRPr lang="en-US" dirty="0"/>
          </a:p>
        </p:txBody>
      </p:sp>
      <p:sp>
        <p:nvSpPr>
          <p:cNvPr id="5" name="Content Placeholder 4"/>
          <p:cNvSpPr>
            <a:spLocks noGrp="1"/>
          </p:cNvSpPr>
          <p:nvPr>
            <p:ph idx="1"/>
          </p:nvPr>
        </p:nvSpPr>
        <p:spPr>
          <a:xfrm>
            <a:off x="838200" y="1390388"/>
            <a:ext cx="10515600" cy="4965961"/>
          </a:xfrm>
        </p:spPr>
        <p:txBody>
          <a:bodyPr>
            <a:normAutofit/>
          </a:bodyPr>
          <a:lstStyle/>
          <a:p>
            <a:pPr lvl="1" algn="just"/>
            <a:r>
              <a:rPr lang="en-US" sz="2800" dirty="0" smtClean="0"/>
              <a:t>Unit – 4 – Ordinary file handling</a:t>
            </a:r>
          </a:p>
          <a:p>
            <a:pPr lvl="2" algn="just">
              <a:buFont typeface="Courier New" panose="02070309020205020404" pitchFamily="49" charset="0"/>
              <a:buChar char="o"/>
            </a:pPr>
            <a:r>
              <a:rPr lang="en-US" sz="2400" dirty="0" smtClean="0"/>
              <a:t>Displaying &amp; Creating files (cat &amp; echo)</a:t>
            </a:r>
          </a:p>
          <a:p>
            <a:pPr lvl="2" algn="just">
              <a:buFont typeface="Courier New" panose="02070309020205020404" pitchFamily="49" charset="0"/>
              <a:buChar char="o"/>
            </a:pPr>
            <a:r>
              <a:rPr lang="en-US" sz="2400" dirty="0" smtClean="0"/>
              <a:t>Copying a file (cp)</a:t>
            </a:r>
          </a:p>
          <a:p>
            <a:pPr lvl="2" algn="just">
              <a:buFont typeface="Courier New" panose="02070309020205020404" pitchFamily="49" charset="0"/>
              <a:buChar char="o"/>
            </a:pPr>
            <a:r>
              <a:rPr lang="en-US" sz="2400" dirty="0" smtClean="0"/>
              <a:t>Deleting a file (rm)</a:t>
            </a:r>
          </a:p>
          <a:p>
            <a:pPr lvl="2" algn="just">
              <a:buFont typeface="Courier New" panose="02070309020205020404" pitchFamily="49" charset="0"/>
              <a:buChar char="o"/>
            </a:pPr>
            <a:r>
              <a:rPr lang="en-US" sz="2400" dirty="0" smtClean="0"/>
              <a:t>Renaming / Moving a file (mv)</a:t>
            </a:r>
          </a:p>
          <a:p>
            <a:pPr lvl="2" algn="just">
              <a:buFont typeface="Courier New" panose="02070309020205020404" pitchFamily="49" charset="0"/>
              <a:buChar char="o"/>
            </a:pPr>
            <a:r>
              <a:rPr lang="en-US" sz="2400" dirty="0" smtClean="0"/>
              <a:t>Paging output (more &amp; less)</a:t>
            </a:r>
          </a:p>
          <a:p>
            <a:pPr lvl="2" algn="just">
              <a:buFont typeface="Courier New" panose="02070309020205020404" pitchFamily="49" charset="0"/>
              <a:buChar char="o"/>
            </a:pPr>
            <a:r>
              <a:rPr lang="en-US" sz="2400" dirty="0" smtClean="0"/>
              <a:t>Printing a file (lp)</a:t>
            </a:r>
          </a:p>
          <a:p>
            <a:pPr lvl="2" algn="just">
              <a:buFont typeface="Courier New" panose="02070309020205020404" pitchFamily="49" charset="0"/>
              <a:buChar char="o"/>
            </a:pPr>
            <a:r>
              <a:rPr lang="en-US" sz="2400" dirty="0" smtClean="0"/>
              <a:t>Knowing file type (file)</a:t>
            </a:r>
          </a:p>
          <a:p>
            <a:pPr lvl="2" algn="just">
              <a:buFont typeface="Courier New" panose="02070309020205020404" pitchFamily="49" charset="0"/>
              <a:buChar char="o"/>
            </a:pPr>
            <a:r>
              <a:rPr lang="en-US" sz="2400" dirty="0" smtClean="0"/>
              <a:t>Comparing files (cmp)</a:t>
            </a:r>
          </a:p>
          <a:p>
            <a:pPr lvl="2" algn="just">
              <a:buFont typeface="Courier New" panose="02070309020205020404" pitchFamily="49" charset="0"/>
              <a:buChar char="o"/>
            </a:pPr>
            <a:r>
              <a:rPr lang="en-US" sz="2400" dirty="0" smtClean="0"/>
              <a:t>Finding common between two files (comm)</a:t>
            </a:r>
          </a:p>
          <a:p>
            <a:pPr lvl="2" algn="just">
              <a:buFont typeface="Courier New" panose="02070309020205020404" pitchFamily="49" charset="0"/>
              <a:buChar char="o"/>
            </a:pPr>
            <a:r>
              <a:rPr lang="en-US" sz="2400" dirty="0" smtClean="0"/>
              <a:t>Displaying file difference (diff)</a:t>
            </a:r>
          </a:p>
          <a:p>
            <a:pPr lvl="2" algn="just">
              <a:buFont typeface="Courier New" panose="02070309020205020404" pitchFamily="49" charset="0"/>
              <a:buChar char="o"/>
            </a:pPr>
            <a:r>
              <a:rPr lang="en-US" sz="2400" dirty="0" smtClean="0"/>
              <a:t>Creating archive file (tar)</a:t>
            </a:r>
          </a:p>
        </p:txBody>
      </p:sp>
      <p:sp>
        <p:nvSpPr>
          <p:cNvPr id="2" name="Slide Number Placeholder 1"/>
          <p:cNvSpPr>
            <a:spLocks noGrp="1"/>
          </p:cNvSpPr>
          <p:nvPr>
            <p:ph type="sldNum" sz="quarter" idx="4294967295"/>
          </p:nvPr>
        </p:nvSpPr>
        <p:spPr>
          <a:xfrm>
            <a:off x="8610600" y="6356350"/>
            <a:ext cx="2743200" cy="365125"/>
          </a:xfrm>
        </p:spPr>
        <p:txBody>
          <a:bodyPr/>
          <a:lstStyle/>
          <a:p>
            <a:fld id="{8EADFD15-8B24-4ABA-94CC-2E91F8E0D379}" type="slidenum">
              <a:rPr lang="en-US" smtClean="0"/>
              <a:pPr/>
              <a:t>73</a:t>
            </a:fld>
            <a:endParaRPr lang="en-US" dirty="0"/>
          </a:p>
        </p:txBody>
      </p:sp>
    </p:spTree>
    <p:extLst>
      <p:ext uri="{BB962C8B-B14F-4D97-AF65-F5344CB8AC3E}">
        <p14:creationId xmlns:p14="http://schemas.microsoft.com/office/powerpoint/2010/main" val="28426658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77651"/>
            <a:ext cx="10515600" cy="561801"/>
          </a:xfrm>
        </p:spPr>
        <p:txBody>
          <a:bodyPr>
            <a:normAutofit fontScale="90000"/>
          </a:bodyPr>
          <a:lstStyle/>
          <a:p>
            <a:r>
              <a:rPr lang="en-US" dirty="0" smtClean="0"/>
              <a:t>To be continued -</a:t>
            </a:r>
            <a:endParaRPr lang="en-US" dirty="0"/>
          </a:p>
        </p:txBody>
      </p:sp>
      <p:sp>
        <p:nvSpPr>
          <p:cNvPr id="5" name="Content Placeholder 4"/>
          <p:cNvSpPr>
            <a:spLocks noGrp="1"/>
          </p:cNvSpPr>
          <p:nvPr>
            <p:ph idx="1"/>
          </p:nvPr>
        </p:nvSpPr>
        <p:spPr>
          <a:xfrm>
            <a:off x="838200" y="1390388"/>
            <a:ext cx="10515600" cy="4965961"/>
          </a:xfrm>
        </p:spPr>
        <p:txBody>
          <a:bodyPr>
            <a:normAutofit/>
          </a:bodyPr>
          <a:lstStyle/>
          <a:p>
            <a:pPr lvl="1" algn="just"/>
            <a:r>
              <a:rPr lang="en-US" sz="2800" dirty="0" smtClean="0"/>
              <a:t>Unit – 4 – Ordinary file handling</a:t>
            </a:r>
          </a:p>
          <a:p>
            <a:pPr lvl="2" algn="just">
              <a:buFont typeface="Courier New" panose="02070309020205020404" pitchFamily="49" charset="0"/>
              <a:buChar char="o"/>
            </a:pPr>
            <a:r>
              <a:rPr lang="en-US" sz="2400" dirty="0" smtClean="0"/>
              <a:t>Compress file (</a:t>
            </a:r>
            <a:r>
              <a:rPr lang="en-US" sz="2400" dirty="0" err="1" smtClean="0"/>
              <a:t>gzip</a:t>
            </a:r>
            <a:r>
              <a:rPr lang="en-US" sz="2400" dirty="0" smtClean="0"/>
              <a:t>)</a:t>
            </a:r>
          </a:p>
          <a:p>
            <a:pPr lvl="2" algn="just">
              <a:buFont typeface="Courier New" panose="02070309020205020404" pitchFamily="49" charset="0"/>
              <a:buChar char="o"/>
            </a:pPr>
            <a:r>
              <a:rPr lang="en-US" sz="2400" dirty="0" smtClean="0"/>
              <a:t>Uncompress file (</a:t>
            </a:r>
            <a:r>
              <a:rPr lang="en-US" sz="2400" dirty="0" err="1" smtClean="0"/>
              <a:t>gunzip</a:t>
            </a:r>
            <a:r>
              <a:rPr lang="en-US" sz="2400" dirty="0" smtClean="0"/>
              <a:t>)</a:t>
            </a:r>
          </a:p>
          <a:p>
            <a:pPr lvl="2" algn="just">
              <a:buFont typeface="Courier New" panose="02070309020205020404" pitchFamily="49" charset="0"/>
              <a:buChar char="o"/>
            </a:pPr>
            <a:r>
              <a:rPr lang="en-US" sz="2400" dirty="0" smtClean="0"/>
              <a:t>Archive file (zip)</a:t>
            </a:r>
          </a:p>
          <a:p>
            <a:pPr lvl="2" algn="just">
              <a:buFont typeface="Courier New" panose="02070309020205020404" pitchFamily="49" charset="0"/>
              <a:buChar char="o"/>
            </a:pPr>
            <a:r>
              <a:rPr lang="en-US" sz="2400" dirty="0" smtClean="0"/>
              <a:t>Extract compress file (unzip)</a:t>
            </a:r>
          </a:p>
          <a:p>
            <a:pPr lvl="2" algn="just">
              <a:buFont typeface="Courier New" panose="02070309020205020404" pitchFamily="49" charset="0"/>
              <a:buChar char="o"/>
            </a:pPr>
            <a:endParaRPr lang="en-US" sz="2400" dirty="0" smtClean="0"/>
          </a:p>
        </p:txBody>
      </p:sp>
      <p:sp>
        <p:nvSpPr>
          <p:cNvPr id="2" name="Slide Number Placeholder 1"/>
          <p:cNvSpPr>
            <a:spLocks noGrp="1"/>
          </p:cNvSpPr>
          <p:nvPr>
            <p:ph type="sldNum" sz="quarter" idx="4294967295"/>
          </p:nvPr>
        </p:nvSpPr>
        <p:spPr>
          <a:xfrm>
            <a:off x="8610600" y="6356350"/>
            <a:ext cx="2743200" cy="365125"/>
          </a:xfrm>
        </p:spPr>
        <p:txBody>
          <a:bodyPr/>
          <a:lstStyle/>
          <a:p>
            <a:fld id="{8EADFD15-8B24-4ABA-94CC-2E91F8E0D379}" type="slidenum">
              <a:rPr lang="en-US" smtClean="0"/>
              <a:pPr/>
              <a:t>74</a:t>
            </a:fld>
            <a:endParaRPr lang="en-US" dirty="0"/>
          </a:p>
        </p:txBody>
      </p:sp>
    </p:spTree>
    <p:extLst>
      <p:ext uri="{BB962C8B-B14F-4D97-AF65-F5344CB8AC3E}">
        <p14:creationId xmlns:p14="http://schemas.microsoft.com/office/powerpoint/2010/main" val="427636726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Displaying &amp; Creating Files (cat) -</a:t>
            </a:r>
          </a:p>
        </p:txBody>
      </p:sp>
      <p:sp>
        <p:nvSpPr>
          <p:cNvPr id="3" name="Content Placeholder 2"/>
          <p:cNvSpPr>
            <a:spLocks noGrp="1"/>
          </p:cNvSpPr>
          <p:nvPr>
            <p:ph idx="1"/>
          </p:nvPr>
        </p:nvSpPr>
        <p:spPr>
          <a:xfrm>
            <a:off x="838200" y="1061536"/>
            <a:ext cx="10515600" cy="5426945"/>
          </a:xfrm>
        </p:spPr>
        <p:txBody>
          <a:bodyPr>
            <a:normAutofit lnSpcReduction="10000"/>
          </a:bodyPr>
          <a:lstStyle/>
          <a:p>
            <a:pPr marL="0" indent="0" algn="just" fontAlgn="base">
              <a:buNone/>
            </a:pPr>
            <a:r>
              <a:rPr lang="en-US" sz="2400" dirty="0" smtClean="0"/>
              <a:t>The file can be created by the following ways –</a:t>
            </a:r>
          </a:p>
          <a:p>
            <a:pPr marL="914400" lvl="1" indent="-457200" algn="just" fontAlgn="base">
              <a:buFont typeface="+mj-lt"/>
              <a:buAutoNum type="arabicPeriod"/>
            </a:pPr>
            <a:r>
              <a:rPr lang="en-US" dirty="0" smtClean="0"/>
              <a:t>Create a file with cat command</a:t>
            </a:r>
          </a:p>
          <a:p>
            <a:pPr marL="914400" lvl="1" indent="-457200" algn="just" fontAlgn="base">
              <a:buFont typeface="+mj-lt"/>
              <a:buAutoNum type="arabicPeriod"/>
            </a:pPr>
            <a:r>
              <a:rPr lang="en-US" dirty="0" smtClean="0"/>
              <a:t>Create a file with echo command</a:t>
            </a:r>
          </a:p>
          <a:p>
            <a:pPr marL="914400" lvl="1" indent="-457200" algn="just" fontAlgn="base">
              <a:buFont typeface="+mj-lt"/>
              <a:buAutoNum type="arabicPeriod"/>
            </a:pPr>
            <a:r>
              <a:rPr lang="en-US" dirty="0" smtClean="0"/>
              <a:t>Create a file with </a:t>
            </a:r>
            <a:r>
              <a:rPr lang="en-US" dirty="0" err="1" smtClean="0"/>
              <a:t>ed</a:t>
            </a:r>
            <a:r>
              <a:rPr lang="en-US" dirty="0" smtClean="0"/>
              <a:t> text editor</a:t>
            </a:r>
          </a:p>
          <a:p>
            <a:pPr marL="914400" lvl="1" indent="-457200" algn="just" fontAlgn="base">
              <a:buFont typeface="+mj-lt"/>
              <a:buAutoNum type="arabicPeriod"/>
            </a:pPr>
            <a:r>
              <a:rPr lang="en-US" dirty="0" smtClean="0"/>
              <a:t>Create a file with vi text editor</a:t>
            </a:r>
          </a:p>
          <a:p>
            <a:pPr algn="just" fontAlgn="base">
              <a:buFont typeface="Wingdings" panose="05000000000000000000" pitchFamily="2" charset="2"/>
              <a:buChar char="q"/>
            </a:pPr>
            <a:r>
              <a:rPr lang="en-US" b="1" dirty="0" smtClean="0"/>
              <a:t>Creating files with cat command - </a:t>
            </a:r>
            <a:r>
              <a:rPr lang="en-US" sz="2400" dirty="0" smtClean="0"/>
              <a:t>The cat command is used to create and display a file.</a:t>
            </a:r>
          </a:p>
          <a:p>
            <a:pPr marL="0" indent="0" algn="just" fontAlgn="base">
              <a:buNone/>
            </a:pPr>
            <a:endParaRPr lang="en-US" sz="1000" dirty="0" smtClean="0"/>
          </a:p>
          <a:p>
            <a:pPr marL="0" indent="0" algn="just" fontAlgn="base">
              <a:lnSpc>
                <a:spcPct val="100000"/>
              </a:lnSpc>
              <a:spcBef>
                <a:spcPts val="0"/>
              </a:spcBef>
              <a:buNone/>
            </a:pPr>
            <a:r>
              <a:rPr lang="en-US" sz="2400" b="1" i="1" dirty="0" smtClean="0"/>
              <a:t>Syntax -	</a:t>
            </a:r>
            <a:r>
              <a:rPr lang="en-US" sz="2400" b="1" dirty="0" smtClean="0">
                <a:solidFill>
                  <a:srgbClr val="FF0000"/>
                </a:solidFill>
              </a:rPr>
              <a:t>cat &gt; Sample</a:t>
            </a:r>
          </a:p>
          <a:p>
            <a:pPr marL="0" indent="0" algn="just" fontAlgn="base">
              <a:lnSpc>
                <a:spcPct val="100000"/>
              </a:lnSpc>
              <a:spcBef>
                <a:spcPts val="0"/>
              </a:spcBef>
              <a:buNone/>
            </a:pPr>
            <a:r>
              <a:rPr lang="en-US" sz="2400" b="1" dirty="0">
                <a:solidFill>
                  <a:srgbClr val="FF0000"/>
                </a:solidFill>
              </a:rPr>
              <a:t>	</a:t>
            </a:r>
            <a:r>
              <a:rPr lang="en-US" sz="2400" b="1" dirty="0" smtClean="0">
                <a:solidFill>
                  <a:srgbClr val="FF0000"/>
                </a:solidFill>
              </a:rPr>
              <a:t>	…</a:t>
            </a:r>
          </a:p>
          <a:p>
            <a:pPr marL="0" indent="0" algn="just" fontAlgn="base">
              <a:lnSpc>
                <a:spcPct val="100000"/>
              </a:lnSpc>
              <a:spcBef>
                <a:spcPts val="0"/>
              </a:spcBef>
              <a:buNone/>
            </a:pPr>
            <a:r>
              <a:rPr lang="en-US" sz="2400" b="1" dirty="0">
                <a:solidFill>
                  <a:srgbClr val="FF0000"/>
                </a:solidFill>
              </a:rPr>
              <a:t>	</a:t>
            </a:r>
            <a:r>
              <a:rPr lang="en-US" sz="2400" b="1" dirty="0" smtClean="0">
                <a:solidFill>
                  <a:srgbClr val="FF0000"/>
                </a:solidFill>
              </a:rPr>
              <a:t>	Ctrl + d</a:t>
            </a:r>
          </a:p>
          <a:p>
            <a:pPr marL="0" indent="0" algn="just" fontAlgn="base">
              <a:buNone/>
            </a:pPr>
            <a:r>
              <a:rPr lang="en-US" sz="2400" b="1" dirty="0" smtClean="0"/>
              <a:t>Note: </a:t>
            </a:r>
          </a:p>
          <a:p>
            <a:pPr algn="just" fontAlgn="base"/>
            <a:r>
              <a:rPr lang="en-US" sz="2400" b="1" dirty="0" smtClean="0">
                <a:solidFill>
                  <a:srgbClr val="FF0000"/>
                </a:solidFill>
              </a:rPr>
              <a:t>To display the content of the file </a:t>
            </a:r>
            <a:r>
              <a:rPr lang="en-US" sz="2400" b="1" i="1" dirty="0" smtClean="0">
                <a:solidFill>
                  <a:srgbClr val="FF0000"/>
                </a:solidFill>
              </a:rPr>
              <a:t>Sample, </a:t>
            </a:r>
            <a:r>
              <a:rPr lang="en-US" sz="2400" b="1" dirty="0" smtClean="0">
                <a:solidFill>
                  <a:srgbClr val="FF0000"/>
                </a:solidFill>
              </a:rPr>
              <a:t>the syntax is – </a:t>
            </a:r>
            <a:r>
              <a:rPr lang="en-US" sz="2400" b="1" dirty="0" smtClean="0">
                <a:solidFill>
                  <a:srgbClr val="7030A0"/>
                </a:solidFill>
              </a:rPr>
              <a:t>cat Sample</a:t>
            </a:r>
          </a:p>
          <a:p>
            <a:pPr algn="just" fontAlgn="base"/>
            <a:r>
              <a:rPr lang="en-US" sz="2400" b="1" dirty="0" smtClean="0">
                <a:solidFill>
                  <a:srgbClr val="7030A0"/>
                </a:solidFill>
              </a:rPr>
              <a:t>cat file1 file2 &gt; file 3 </a:t>
            </a:r>
            <a:r>
              <a:rPr lang="en-US" sz="2400" b="1" dirty="0" smtClean="0">
                <a:solidFill>
                  <a:srgbClr val="FF0000"/>
                </a:solidFill>
              </a:rPr>
              <a:t>– Concatenates file1 &amp; file2 and write the results file3</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75</a:t>
            </a:fld>
            <a:endParaRPr lang="en-US" dirty="0"/>
          </a:p>
        </p:txBody>
      </p:sp>
    </p:spTree>
    <p:extLst>
      <p:ext uri="{BB962C8B-B14F-4D97-AF65-F5344CB8AC3E}">
        <p14:creationId xmlns:p14="http://schemas.microsoft.com/office/powerpoint/2010/main" val="6920093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Displaying &amp; Creating Files (echo) -</a:t>
            </a:r>
          </a:p>
        </p:txBody>
      </p:sp>
      <p:sp>
        <p:nvSpPr>
          <p:cNvPr id="3" name="Content Placeholder 2"/>
          <p:cNvSpPr>
            <a:spLocks noGrp="1"/>
          </p:cNvSpPr>
          <p:nvPr>
            <p:ph idx="1"/>
          </p:nvPr>
        </p:nvSpPr>
        <p:spPr>
          <a:xfrm>
            <a:off x="838200" y="1061536"/>
            <a:ext cx="10515600" cy="5426945"/>
          </a:xfrm>
        </p:spPr>
        <p:txBody>
          <a:bodyPr>
            <a:normAutofit fontScale="92500" lnSpcReduction="10000"/>
          </a:bodyPr>
          <a:lstStyle/>
          <a:p>
            <a:pPr marL="0" indent="0" algn="just" fontAlgn="base">
              <a:buNone/>
            </a:pPr>
            <a:r>
              <a:rPr lang="en-US" sz="2400" dirty="0" smtClean="0"/>
              <a:t>To create a file –</a:t>
            </a:r>
          </a:p>
          <a:p>
            <a:pPr marL="914400" lvl="1" indent="-457200" algn="just" fontAlgn="base">
              <a:buFont typeface="+mj-lt"/>
              <a:buAutoNum type="arabicPeriod"/>
            </a:pPr>
            <a:r>
              <a:rPr lang="en-US" dirty="0" smtClean="0"/>
              <a:t>Type the command </a:t>
            </a:r>
            <a:r>
              <a:rPr lang="en-US" i="1" dirty="0" smtClean="0"/>
              <a:t>echo</a:t>
            </a:r>
            <a:r>
              <a:rPr lang="en-US" dirty="0" smtClean="0"/>
              <a:t> and then continue to type the text that we want to appear in the file. </a:t>
            </a:r>
          </a:p>
          <a:p>
            <a:pPr marL="914400" lvl="1" indent="-457200" algn="just" fontAlgn="base">
              <a:buFont typeface="+mj-lt"/>
              <a:buAutoNum type="arabicPeriod"/>
            </a:pPr>
            <a:r>
              <a:rPr lang="en-US" dirty="0" smtClean="0"/>
              <a:t>After completing or typing the text, need to type &gt; </a:t>
            </a:r>
            <a:r>
              <a:rPr lang="en-US" i="1" dirty="0" err="1" smtClean="0"/>
              <a:t>file_name</a:t>
            </a:r>
            <a:endParaRPr lang="en-US" i="1" dirty="0" smtClean="0"/>
          </a:p>
          <a:p>
            <a:pPr marL="914400" lvl="1" indent="-457200" algn="just" fontAlgn="base">
              <a:buFont typeface="+mj-lt"/>
              <a:buAutoNum type="arabicPeriod"/>
            </a:pPr>
            <a:r>
              <a:rPr lang="en-US" dirty="0" smtClean="0"/>
              <a:t>Hit the </a:t>
            </a:r>
            <a:r>
              <a:rPr lang="en-US" i="1" dirty="0" smtClean="0"/>
              <a:t>Enter</a:t>
            </a:r>
            <a:r>
              <a:rPr lang="en-US" dirty="0" smtClean="0"/>
              <a:t> key</a:t>
            </a:r>
          </a:p>
          <a:p>
            <a:pPr marL="0" indent="0" algn="just" fontAlgn="base">
              <a:buNone/>
            </a:pPr>
            <a:r>
              <a:rPr lang="en-US" b="1" dirty="0" smtClean="0"/>
              <a:t>Syntax – 			</a:t>
            </a:r>
            <a:r>
              <a:rPr lang="en-US" sz="2400" b="1" dirty="0" smtClean="0">
                <a:solidFill>
                  <a:srgbClr val="7030A0"/>
                </a:solidFill>
              </a:rPr>
              <a:t>echo –e “hello[–Options]world” &gt; Sample</a:t>
            </a:r>
          </a:p>
          <a:p>
            <a:pPr marL="0" indent="0" algn="just" fontAlgn="base">
              <a:buNone/>
            </a:pPr>
            <a:r>
              <a:rPr lang="en-US" b="1" dirty="0" smtClean="0"/>
              <a:t>Note - </a:t>
            </a:r>
            <a:r>
              <a:rPr lang="en-US" sz="2400" b="1" dirty="0" smtClean="0">
                <a:solidFill>
                  <a:srgbClr val="FF0000"/>
                </a:solidFill>
              </a:rPr>
              <a:t>This method is useful for creating short files with containing one or two lines of text.</a:t>
            </a:r>
          </a:p>
          <a:p>
            <a:pPr marL="0" indent="0" algn="just" fontAlgn="base">
              <a:buNone/>
            </a:pPr>
            <a:r>
              <a:rPr lang="en-US" b="1" dirty="0" smtClean="0"/>
              <a:t>Options - </a:t>
            </a:r>
          </a:p>
          <a:p>
            <a:pPr marL="0" indent="0" algn="just" fontAlgn="base">
              <a:buNone/>
            </a:pPr>
            <a:endParaRPr lang="en-US" sz="3200" b="1" dirty="0" smtClean="0"/>
          </a:p>
          <a:p>
            <a:pPr marL="0" indent="0" algn="just" fontAlgn="base">
              <a:buNone/>
            </a:pPr>
            <a:endParaRPr lang="en-US" sz="3200" b="1" dirty="0"/>
          </a:p>
          <a:p>
            <a:pPr marL="0" indent="0" algn="just" fontAlgn="base">
              <a:buNone/>
            </a:pPr>
            <a:endParaRPr lang="en-US" sz="3200" b="1" dirty="0" smtClean="0"/>
          </a:p>
          <a:p>
            <a:pPr marL="0" indent="0" algn="just" fontAlgn="base">
              <a:buNone/>
            </a:pPr>
            <a:r>
              <a:rPr lang="en-US" sz="1900" b="1" dirty="0"/>
              <a:t>	</a:t>
            </a:r>
            <a:r>
              <a:rPr lang="en-US" sz="1900" b="1" dirty="0" smtClean="0"/>
              <a:t>									</a:t>
            </a:r>
            <a:r>
              <a:rPr lang="en-US" sz="2200" dirty="0" smtClean="0"/>
              <a:t>etc.</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39863974"/>
              </p:ext>
            </p:extLst>
          </p:nvPr>
        </p:nvGraphicFramePr>
        <p:xfrm>
          <a:off x="1894214" y="4928411"/>
          <a:ext cx="8128000" cy="1112520"/>
        </p:xfrm>
        <a:graphic>
          <a:graphicData uri="http://schemas.openxmlformats.org/drawingml/2006/table">
            <a:tbl>
              <a:tblPr firstRow="1" bandRow="1">
                <a:tableStyleId>{5940675A-B579-460E-94D1-54222C63F5DA}</a:tableStyleId>
              </a:tblPr>
              <a:tblGrid>
                <a:gridCol w="1024350"/>
                <a:gridCol w="3039650"/>
                <a:gridCol w="2032000"/>
                <a:gridCol w="2032000"/>
              </a:tblGrid>
              <a:tr h="370840">
                <a:tc>
                  <a:txBody>
                    <a:bodyPr/>
                    <a:lstStyle/>
                    <a:p>
                      <a:pPr algn="ctr"/>
                      <a:r>
                        <a:rPr lang="en-US" dirty="0" smtClean="0"/>
                        <a:t>\b</a:t>
                      </a:r>
                      <a:endParaRPr lang="en-US" dirty="0"/>
                    </a:p>
                  </a:txBody>
                  <a:tcPr/>
                </a:tc>
                <a:tc>
                  <a:txBody>
                    <a:bodyPr/>
                    <a:lstStyle/>
                    <a:p>
                      <a:pPr algn="ctr"/>
                      <a:r>
                        <a:rPr lang="en-US" dirty="0" smtClean="0"/>
                        <a:t>Backspace</a:t>
                      </a:r>
                      <a:endParaRPr lang="en-US" dirty="0"/>
                    </a:p>
                  </a:txBody>
                  <a:tcPr/>
                </a:tc>
                <a:tc>
                  <a:txBody>
                    <a:bodyPr/>
                    <a:lstStyle/>
                    <a:p>
                      <a:pPr algn="ctr"/>
                      <a:r>
                        <a:rPr lang="en-US" dirty="0" smtClean="0"/>
                        <a:t>\n</a:t>
                      </a:r>
                      <a:endParaRPr lang="en-US" dirty="0"/>
                    </a:p>
                  </a:txBody>
                  <a:tcPr/>
                </a:tc>
                <a:tc>
                  <a:txBody>
                    <a:bodyPr/>
                    <a:lstStyle/>
                    <a:p>
                      <a:pPr algn="ctr"/>
                      <a:r>
                        <a:rPr lang="en-US" dirty="0" smtClean="0"/>
                        <a:t>New line</a:t>
                      </a: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Print line without new line</a:t>
                      </a:r>
                      <a:endParaRPr lang="en-US" dirty="0"/>
                    </a:p>
                  </a:txBody>
                  <a:tcPr/>
                </a:tc>
                <a:tc>
                  <a:txBody>
                    <a:bodyPr/>
                    <a:lstStyle/>
                    <a:p>
                      <a:pPr algn="ctr"/>
                      <a:r>
                        <a:rPr lang="en-US" dirty="0" smtClean="0"/>
                        <a:t>\t</a:t>
                      </a:r>
                      <a:endParaRPr lang="en-US" dirty="0"/>
                    </a:p>
                  </a:txBody>
                  <a:tcPr/>
                </a:tc>
                <a:tc>
                  <a:txBody>
                    <a:bodyPr/>
                    <a:lstStyle/>
                    <a:p>
                      <a:pPr algn="ctr"/>
                      <a:r>
                        <a:rPr lang="en-US" dirty="0" smtClean="0"/>
                        <a:t>New tab</a:t>
                      </a: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Form feed</a:t>
                      </a:r>
                      <a:endParaRPr lang="en-US" dirty="0"/>
                    </a:p>
                  </a:txBody>
                  <a:tcPr/>
                </a:tc>
                <a:tc>
                  <a:txBody>
                    <a:bodyPr/>
                    <a:lstStyle/>
                    <a:p>
                      <a:pPr algn="ctr"/>
                      <a:r>
                        <a:rPr lang="en-US" dirty="0" smtClean="0"/>
                        <a:t>\v</a:t>
                      </a:r>
                      <a:endParaRPr lang="en-US" dirty="0"/>
                    </a:p>
                  </a:txBody>
                  <a:tcPr/>
                </a:tc>
                <a:tc>
                  <a:txBody>
                    <a:bodyPr/>
                    <a:lstStyle/>
                    <a:p>
                      <a:pPr algn="ctr"/>
                      <a:r>
                        <a:rPr lang="en-US" dirty="0" smtClean="0"/>
                        <a:t>Vertical</a:t>
                      </a:r>
                      <a:r>
                        <a:rPr lang="en-US" baseline="0" dirty="0" smtClean="0"/>
                        <a:t> Tab</a:t>
                      </a:r>
                      <a:endParaRPr lang="en-US" dirty="0"/>
                    </a:p>
                  </a:txBody>
                  <a:tcPr/>
                </a:tc>
              </a:tr>
            </a:tbl>
          </a:graphicData>
        </a:graphic>
      </p:graphicFrame>
    </p:spTree>
    <p:extLst>
      <p:ext uri="{BB962C8B-B14F-4D97-AF65-F5344CB8AC3E}">
        <p14:creationId xmlns:p14="http://schemas.microsoft.com/office/powerpoint/2010/main" val="18004815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400" dirty="0" smtClean="0"/>
              <a:t>Examples of echo command -</a:t>
            </a:r>
          </a:p>
        </p:txBody>
      </p:sp>
      <p:sp>
        <p:nvSpPr>
          <p:cNvPr id="3" name="Content Placeholder 2"/>
          <p:cNvSpPr>
            <a:spLocks noGrp="1"/>
          </p:cNvSpPr>
          <p:nvPr>
            <p:ph idx="1"/>
          </p:nvPr>
        </p:nvSpPr>
        <p:spPr>
          <a:xfrm>
            <a:off x="838200" y="1061536"/>
            <a:ext cx="10515600" cy="5426945"/>
          </a:xfrm>
        </p:spPr>
        <p:txBody>
          <a:bodyPr>
            <a:noAutofit/>
          </a:bodyPr>
          <a:lstStyle/>
          <a:p>
            <a:pPr algn="just" fontAlgn="base"/>
            <a:r>
              <a:rPr lang="en-US" sz="2000" b="1" dirty="0"/>
              <a:t>Input a line of text and display on standard </a:t>
            </a:r>
            <a:r>
              <a:rPr lang="en-US" sz="2000" b="1" dirty="0" smtClean="0"/>
              <a:t>output – </a:t>
            </a:r>
            <a:r>
              <a:rPr lang="en-US" sz="2000" b="1" dirty="0" smtClean="0">
                <a:solidFill>
                  <a:srgbClr val="7030A0"/>
                </a:solidFill>
              </a:rPr>
              <a:t>$echo “Hello World”</a:t>
            </a:r>
          </a:p>
          <a:p>
            <a:pPr algn="just" fontAlgn="base"/>
            <a:r>
              <a:rPr lang="en-US" sz="2000" b="1" dirty="0"/>
              <a:t>Declare a variable and echo its </a:t>
            </a:r>
            <a:r>
              <a:rPr lang="en-US" sz="2000" b="1" dirty="0" smtClean="0"/>
              <a:t>value - </a:t>
            </a:r>
            <a:r>
              <a:rPr lang="en-US" sz="2000" b="1" dirty="0" smtClean="0">
                <a:solidFill>
                  <a:srgbClr val="7030A0"/>
                </a:solidFill>
              </a:rPr>
              <a:t>$x=10 [enter] $echo The value of x is = $x</a:t>
            </a:r>
          </a:p>
          <a:p>
            <a:pPr marL="0" indent="0" algn="just" fontAlgn="base">
              <a:buNone/>
            </a:pPr>
            <a:r>
              <a:rPr lang="en-US" sz="2000" b="1" dirty="0" smtClean="0"/>
              <a:t>Note: </a:t>
            </a:r>
            <a:r>
              <a:rPr lang="en-US" sz="2000" b="1" i="1" dirty="0" smtClean="0">
                <a:solidFill>
                  <a:srgbClr val="FF0000"/>
                </a:solidFill>
              </a:rPr>
              <a:t>The </a:t>
            </a:r>
            <a:r>
              <a:rPr lang="en-US" sz="2000" b="1" i="1" dirty="0">
                <a:solidFill>
                  <a:srgbClr val="FF0000"/>
                </a:solidFill>
              </a:rPr>
              <a:t>‘-e‘ option in Linux acts as interpretation of escaped characters that are </a:t>
            </a:r>
            <a:r>
              <a:rPr lang="en-US" sz="2000" b="1" i="1" dirty="0" smtClean="0">
                <a:solidFill>
                  <a:srgbClr val="FF0000"/>
                </a:solidFill>
              </a:rPr>
              <a:t>backlashed.</a:t>
            </a:r>
          </a:p>
          <a:p>
            <a:pPr algn="just" fontAlgn="base"/>
            <a:r>
              <a:rPr lang="en-US" sz="2000" b="1" i="1" dirty="0"/>
              <a:t>Using option ‘\n‘ – New line with backspace interpretor ‘-e‘ treats new line from where it is used</a:t>
            </a:r>
            <a:r>
              <a:rPr lang="en-US" sz="2000" b="1" i="1" dirty="0" smtClean="0"/>
              <a:t>. – 	</a:t>
            </a:r>
            <a:r>
              <a:rPr lang="en-US" sz="2000" b="1" dirty="0" smtClean="0">
                <a:solidFill>
                  <a:srgbClr val="7030A0"/>
                </a:solidFill>
              </a:rPr>
              <a:t>$echo –e “Hello \</a:t>
            </a:r>
            <a:r>
              <a:rPr lang="en-US" sz="2000" b="1" dirty="0" err="1" smtClean="0">
                <a:solidFill>
                  <a:srgbClr val="7030A0"/>
                </a:solidFill>
              </a:rPr>
              <a:t>nWorld</a:t>
            </a:r>
            <a:r>
              <a:rPr lang="en-US" sz="2000" b="1" dirty="0" smtClean="0">
                <a:solidFill>
                  <a:srgbClr val="7030A0"/>
                </a:solidFill>
              </a:rPr>
              <a:t>”</a:t>
            </a:r>
          </a:p>
          <a:p>
            <a:pPr algn="just" fontAlgn="base"/>
            <a:r>
              <a:rPr lang="en-US" sz="2000" b="1" i="1" dirty="0"/>
              <a:t>Using option ‘\t‘ – horizontal tab with backspace interpretor ‘-e‘ to have horizontal tab spaces</a:t>
            </a:r>
            <a:r>
              <a:rPr lang="en-US" sz="2000" b="1" i="1" dirty="0" smtClean="0"/>
              <a:t>. -</a:t>
            </a:r>
          </a:p>
          <a:p>
            <a:pPr marL="0" indent="0" algn="just" fontAlgn="base">
              <a:buNone/>
            </a:pPr>
            <a:r>
              <a:rPr lang="en-US" sz="2000" b="1" i="1" dirty="0"/>
              <a:t>	</a:t>
            </a:r>
            <a:r>
              <a:rPr lang="en-US" sz="2000" b="1" i="1" dirty="0" smtClean="0"/>
              <a:t>	</a:t>
            </a:r>
            <a:r>
              <a:rPr lang="en-US" sz="2000" b="1" dirty="0" smtClean="0">
                <a:solidFill>
                  <a:srgbClr val="7030A0"/>
                </a:solidFill>
              </a:rPr>
              <a:t>$echo </a:t>
            </a:r>
            <a:r>
              <a:rPr lang="en-US" sz="2000" b="1" dirty="0">
                <a:solidFill>
                  <a:srgbClr val="7030A0"/>
                </a:solidFill>
              </a:rPr>
              <a:t>–e “Hello </a:t>
            </a:r>
            <a:r>
              <a:rPr lang="en-US" sz="2000" b="1" dirty="0" smtClean="0">
                <a:solidFill>
                  <a:srgbClr val="7030A0"/>
                </a:solidFill>
              </a:rPr>
              <a:t>\</a:t>
            </a:r>
            <a:r>
              <a:rPr lang="en-US" sz="2000" b="1" dirty="0" err="1" smtClean="0">
                <a:solidFill>
                  <a:srgbClr val="7030A0"/>
                </a:solidFill>
              </a:rPr>
              <a:t>tWorld</a:t>
            </a:r>
            <a:r>
              <a:rPr lang="en-US" sz="2000" b="1" dirty="0" smtClean="0">
                <a:solidFill>
                  <a:srgbClr val="7030A0"/>
                </a:solidFill>
              </a:rPr>
              <a:t>”</a:t>
            </a:r>
          </a:p>
          <a:p>
            <a:pPr algn="just" fontAlgn="base"/>
            <a:r>
              <a:rPr lang="en-US" sz="2000" b="1" i="1" dirty="0"/>
              <a:t>Using option ‘\v‘ – vertical tab with backspace interpretor ‘-e‘ to have vertical tab spaces</a:t>
            </a:r>
            <a:r>
              <a:rPr lang="en-US" sz="2000" b="1" i="1" dirty="0" smtClean="0"/>
              <a:t>. –</a:t>
            </a:r>
          </a:p>
          <a:p>
            <a:pPr marL="0" indent="0" algn="just" fontAlgn="base">
              <a:buNone/>
            </a:pPr>
            <a:r>
              <a:rPr lang="en-US" sz="2000" b="1" i="1" dirty="0" smtClean="0"/>
              <a:t>		</a:t>
            </a:r>
            <a:r>
              <a:rPr lang="en-US" sz="2000" b="1" dirty="0" smtClean="0">
                <a:solidFill>
                  <a:srgbClr val="7030A0"/>
                </a:solidFill>
              </a:rPr>
              <a:t>$echo </a:t>
            </a:r>
            <a:r>
              <a:rPr lang="en-US" sz="2000" b="1" dirty="0">
                <a:solidFill>
                  <a:srgbClr val="7030A0"/>
                </a:solidFill>
              </a:rPr>
              <a:t>–e “Hello </a:t>
            </a:r>
            <a:r>
              <a:rPr lang="en-US" sz="2000" b="1" dirty="0" smtClean="0">
                <a:solidFill>
                  <a:srgbClr val="7030A0"/>
                </a:solidFill>
              </a:rPr>
              <a:t>\</a:t>
            </a:r>
            <a:r>
              <a:rPr lang="en-US" sz="2000" b="1" dirty="0" err="1" smtClean="0">
                <a:solidFill>
                  <a:srgbClr val="7030A0"/>
                </a:solidFill>
              </a:rPr>
              <a:t>vWorld</a:t>
            </a:r>
            <a:r>
              <a:rPr lang="en-US" sz="2000" b="1" dirty="0" smtClean="0">
                <a:solidFill>
                  <a:srgbClr val="7030A0"/>
                </a:solidFill>
              </a:rPr>
              <a:t>”</a:t>
            </a:r>
          </a:p>
          <a:p>
            <a:pPr algn="just" fontAlgn="base"/>
            <a:r>
              <a:rPr lang="en-US" sz="2000" b="1" i="1" dirty="0"/>
              <a:t>Using option ‘\r‘ – carriage return with backspace interpretor ‘-e‘ to have specified carriage return in output</a:t>
            </a:r>
            <a:r>
              <a:rPr lang="en-US" sz="2000" b="1" i="1" dirty="0" smtClean="0"/>
              <a:t>. -	</a:t>
            </a:r>
            <a:r>
              <a:rPr lang="en-US" sz="2000" b="1" dirty="0" smtClean="0">
                <a:solidFill>
                  <a:srgbClr val="7030A0"/>
                </a:solidFill>
              </a:rPr>
              <a:t>$echo </a:t>
            </a:r>
            <a:r>
              <a:rPr lang="en-US" sz="2000" b="1" dirty="0">
                <a:solidFill>
                  <a:srgbClr val="7030A0"/>
                </a:solidFill>
              </a:rPr>
              <a:t>–e “Hello </a:t>
            </a:r>
            <a:r>
              <a:rPr lang="en-US" sz="2000" b="1" dirty="0" smtClean="0">
                <a:solidFill>
                  <a:srgbClr val="7030A0"/>
                </a:solidFill>
              </a:rPr>
              <a:t>\</a:t>
            </a:r>
            <a:r>
              <a:rPr lang="en-US" sz="2000" b="1" dirty="0" err="1" smtClean="0">
                <a:solidFill>
                  <a:srgbClr val="7030A0"/>
                </a:solidFill>
              </a:rPr>
              <a:t>rWorld</a:t>
            </a:r>
            <a:r>
              <a:rPr lang="en-US" sz="2000" b="1" dirty="0">
                <a:solidFill>
                  <a:srgbClr val="7030A0"/>
                </a:solidFill>
              </a:rPr>
              <a:t>”</a:t>
            </a:r>
          </a:p>
          <a:p>
            <a:pPr algn="just" fontAlgn="base"/>
            <a:r>
              <a:rPr lang="en-US" sz="2000" b="1" i="1" dirty="0"/>
              <a:t>Using option ‘\c‘ – suppress trailing new line with backspace interpretor ‘-e‘ to continue without emitting new line</a:t>
            </a:r>
            <a:r>
              <a:rPr lang="en-US" sz="2000" b="1" i="1" dirty="0" smtClean="0"/>
              <a:t>. -  	</a:t>
            </a:r>
            <a:r>
              <a:rPr lang="en-US" sz="2000" b="1" dirty="0" smtClean="0">
                <a:solidFill>
                  <a:srgbClr val="7030A0"/>
                </a:solidFill>
              </a:rPr>
              <a:t>$echo –e “Hello \</a:t>
            </a:r>
            <a:r>
              <a:rPr lang="en-US" sz="2000" b="1" dirty="0" err="1" smtClean="0">
                <a:solidFill>
                  <a:srgbClr val="7030A0"/>
                </a:solidFill>
              </a:rPr>
              <a:t>cWorld</a:t>
            </a:r>
            <a:r>
              <a:rPr lang="en-US" sz="2000" b="1" dirty="0" smtClean="0">
                <a:solidFill>
                  <a:srgbClr val="7030A0"/>
                </a:solidFill>
              </a:rPr>
              <a:t>”</a:t>
            </a:r>
          </a:p>
          <a:p>
            <a:pPr algn="just" fontAlgn="base"/>
            <a:r>
              <a:rPr lang="en-US" sz="2000" b="1" i="1" dirty="0"/>
              <a:t>Omit echoing trailing new line using option ‘-n</a:t>
            </a:r>
            <a:r>
              <a:rPr lang="en-US" sz="2000" b="1" i="1" dirty="0" smtClean="0"/>
              <a:t>‘. – 		</a:t>
            </a:r>
            <a:r>
              <a:rPr lang="en-US" sz="2000" b="1" dirty="0" smtClean="0">
                <a:solidFill>
                  <a:srgbClr val="7030A0"/>
                </a:solidFill>
              </a:rPr>
              <a:t>$echo –n “Hello World”</a:t>
            </a:r>
            <a:endParaRPr lang="en-US" sz="2000" b="1" dirty="0">
              <a:solidFill>
                <a:srgbClr val="7030A0"/>
              </a:solidFill>
            </a:endParaRPr>
          </a:p>
          <a:p>
            <a:pPr marL="0" indent="0" algn="just" fontAlgn="base">
              <a:buNone/>
            </a:pPr>
            <a:endParaRPr lang="en-US" sz="2000" b="1" i="1" dirty="0"/>
          </a:p>
          <a:p>
            <a:pPr marL="0" indent="0" algn="just" fontAlgn="base">
              <a:buNone/>
            </a:pPr>
            <a:endParaRPr lang="en-US" sz="2000" b="1" i="1" dirty="0" smtClean="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77</a:t>
            </a:fld>
            <a:endParaRPr lang="en-US" dirty="0"/>
          </a:p>
        </p:txBody>
      </p:sp>
    </p:spTree>
    <p:extLst>
      <p:ext uri="{BB962C8B-B14F-4D97-AF65-F5344CB8AC3E}">
        <p14:creationId xmlns:p14="http://schemas.microsoft.com/office/powerpoint/2010/main" val="30129244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Copying a files (cp) -</a:t>
            </a:r>
          </a:p>
        </p:txBody>
      </p:sp>
      <p:sp>
        <p:nvSpPr>
          <p:cNvPr id="3" name="Content Placeholder 2"/>
          <p:cNvSpPr>
            <a:spLocks noGrp="1"/>
          </p:cNvSpPr>
          <p:nvPr>
            <p:ph idx="1"/>
          </p:nvPr>
        </p:nvSpPr>
        <p:spPr>
          <a:xfrm>
            <a:off x="838200" y="1061536"/>
            <a:ext cx="10515600" cy="5426945"/>
          </a:xfrm>
        </p:spPr>
        <p:txBody>
          <a:bodyPr>
            <a:normAutofit/>
          </a:bodyPr>
          <a:lstStyle/>
          <a:p>
            <a:pPr algn="just" fontAlgn="base">
              <a:buFont typeface="Wingdings" panose="05000000000000000000" pitchFamily="2" charset="2"/>
              <a:buChar char="§"/>
            </a:pPr>
            <a:r>
              <a:rPr lang="en-US" sz="2400" dirty="0"/>
              <a:t>cp stands for copy. This command is used to copy files or group of files or directory. It creates an exact image of a file on a disk with different file name. cp command require at least two filenames in its arguments.</a:t>
            </a:r>
            <a:endParaRPr lang="en-US" sz="2400" dirty="0" smtClean="0"/>
          </a:p>
          <a:p>
            <a:pPr algn="just" fontAlgn="base">
              <a:buFont typeface="Wingdings" panose="05000000000000000000" pitchFamily="2" charset="2"/>
              <a:buChar char="§"/>
            </a:pPr>
            <a:r>
              <a:rPr lang="en-US" sz="2400" dirty="0" smtClean="0"/>
              <a:t>There are several ways to copy files from one to another –</a:t>
            </a:r>
          </a:p>
          <a:p>
            <a:pPr marL="914400" lvl="1" indent="-457200" algn="just" fontAlgn="base">
              <a:buFont typeface="+mj-lt"/>
              <a:buAutoNum type="arabicPeriod"/>
            </a:pPr>
            <a:r>
              <a:rPr lang="en-US" dirty="0" smtClean="0"/>
              <a:t>Copying a file in the same directory</a:t>
            </a:r>
          </a:p>
          <a:p>
            <a:pPr marL="914400" lvl="1" indent="-457200" algn="just" fontAlgn="base">
              <a:buFont typeface="+mj-lt"/>
              <a:buAutoNum type="arabicPeriod"/>
            </a:pPr>
            <a:r>
              <a:rPr lang="en-US" dirty="0" smtClean="0"/>
              <a:t>Copying more than one file</a:t>
            </a:r>
          </a:p>
          <a:p>
            <a:pPr marL="914400" lvl="1" indent="-457200" algn="just" fontAlgn="base">
              <a:buFont typeface="+mj-lt"/>
              <a:buAutoNum type="arabicPeriod"/>
            </a:pPr>
            <a:r>
              <a:rPr lang="en-US" dirty="0" smtClean="0"/>
              <a:t>Copying files to another directory</a:t>
            </a:r>
          </a:p>
          <a:p>
            <a:pPr marL="914400" lvl="1" indent="-457200" algn="just" fontAlgn="base">
              <a:buFont typeface="+mj-lt"/>
              <a:buAutoNum type="arabicPeriod"/>
            </a:pPr>
            <a:r>
              <a:rPr lang="en-US" dirty="0"/>
              <a:t>Copying files </a:t>
            </a:r>
            <a:r>
              <a:rPr lang="en-US" dirty="0" smtClean="0"/>
              <a:t>from </a:t>
            </a:r>
            <a:r>
              <a:rPr lang="en-US" dirty="0"/>
              <a:t>another </a:t>
            </a:r>
            <a:r>
              <a:rPr lang="en-US" dirty="0" smtClean="0"/>
              <a:t>directory</a:t>
            </a:r>
          </a:p>
          <a:p>
            <a:pPr marL="0" indent="0" algn="just" fontAlgn="base">
              <a:buNone/>
            </a:pPr>
            <a:endParaRPr lang="en-US" sz="2400" dirty="0" smtClean="0"/>
          </a:p>
          <a:p>
            <a:pPr marL="0" indent="0" algn="just" fontAlgn="base">
              <a:buNone/>
            </a:pPr>
            <a:r>
              <a:rPr lang="en-US" sz="2400" dirty="0" smtClean="0"/>
              <a:t>Syntax -</a:t>
            </a:r>
          </a:p>
          <a:p>
            <a:pPr marL="914400" lvl="1" indent="-457200" algn="just" fontAlgn="base">
              <a:buFont typeface="+mj-lt"/>
              <a:buAutoNum type="arabicPeriod"/>
            </a:pPr>
            <a:r>
              <a:rPr lang="fr-FR" b="1" dirty="0">
                <a:solidFill>
                  <a:srgbClr val="FF0000"/>
                </a:solidFill>
              </a:rPr>
              <a:t>cp [OPTION] Source Destination</a:t>
            </a:r>
          </a:p>
          <a:p>
            <a:pPr marL="914400" lvl="1" indent="-457200" algn="just" fontAlgn="base">
              <a:buFont typeface="+mj-lt"/>
              <a:buAutoNum type="arabicPeriod"/>
            </a:pPr>
            <a:r>
              <a:rPr lang="fr-FR" b="1" dirty="0">
                <a:solidFill>
                  <a:srgbClr val="FF0000"/>
                </a:solidFill>
              </a:rPr>
              <a:t>cp [OPTION] Source Directory</a:t>
            </a:r>
          </a:p>
          <a:p>
            <a:pPr marL="914400" lvl="1" indent="-457200" algn="just" fontAlgn="base">
              <a:buFont typeface="+mj-lt"/>
              <a:buAutoNum type="arabicPeriod"/>
            </a:pPr>
            <a:r>
              <a:rPr lang="fr-FR" b="1" dirty="0">
                <a:solidFill>
                  <a:srgbClr val="FF0000"/>
                </a:solidFill>
              </a:rPr>
              <a:t>cp [OPTION] Source-1 Source-2 Source-3 Source-n Directory</a:t>
            </a:r>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78</a:t>
            </a:fld>
            <a:endParaRPr lang="en-US" dirty="0"/>
          </a:p>
        </p:txBody>
      </p:sp>
    </p:spTree>
    <p:extLst>
      <p:ext uri="{BB962C8B-B14F-4D97-AF65-F5344CB8AC3E}">
        <p14:creationId xmlns:p14="http://schemas.microsoft.com/office/powerpoint/2010/main" val="1429827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79</a:t>
            </a:fld>
            <a:endParaRPr lang="en-US" dirty="0"/>
          </a:p>
        </p:txBody>
      </p:sp>
      <p:sp>
        <p:nvSpPr>
          <p:cNvPr id="3" name="TextBox 2"/>
          <p:cNvSpPr txBox="1"/>
          <p:nvPr/>
        </p:nvSpPr>
        <p:spPr>
          <a:xfrm>
            <a:off x="588723" y="425885"/>
            <a:ext cx="3519814" cy="523220"/>
          </a:xfrm>
          <a:prstGeom prst="rect">
            <a:avLst/>
          </a:prstGeom>
          <a:noFill/>
        </p:spPr>
        <p:txBody>
          <a:bodyPr wrap="square" rtlCol="0">
            <a:spAutoFit/>
          </a:bodyPr>
          <a:lstStyle/>
          <a:p>
            <a:r>
              <a:rPr lang="en-US" sz="2800" dirty="0" smtClean="0"/>
              <a:t>cp Options -</a:t>
            </a:r>
            <a:endParaRPr lang="en-US" sz="2800" dirty="0"/>
          </a:p>
        </p:txBody>
      </p:sp>
      <p:graphicFrame>
        <p:nvGraphicFramePr>
          <p:cNvPr id="5" name="Table 4"/>
          <p:cNvGraphicFramePr>
            <a:graphicFrameLocks noGrp="1"/>
          </p:cNvGraphicFramePr>
          <p:nvPr>
            <p:extLst>
              <p:ext uri="{D42A27DB-BD31-4B8C-83A1-F6EECF244321}">
                <p14:modId xmlns:p14="http://schemas.microsoft.com/office/powerpoint/2010/main" val="413316224"/>
              </p:ext>
            </p:extLst>
          </p:nvPr>
        </p:nvGraphicFramePr>
        <p:xfrm>
          <a:off x="488516" y="1208181"/>
          <a:ext cx="11223320" cy="3124200"/>
        </p:xfrm>
        <a:graphic>
          <a:graphicData uri="http://schemas.openxmlformats.org/drawingml/2006/table">
            <a:tbl>
              <a:tblPr firstRow="1" bandRow="1">
                <a:tableStyleId>{5940675A-B579-460E-94D1-54222C63F5DA}</a:tableStyleId>
              </a:tblPr>
              <a:tblGrid>
                <a:gridCol w="3920646"/>
                <a:gridCol w="7302674"/>
              </a:tblGrid>
              <a:tr h="370840">
                <a:tc>
                  <a:txBody>
                    <a:bodyPr/>
                    <a:lstStyle/>
                    <a:p>
                      <a:pPr algn="ctr" fontAlgn="t"/>
                      <a:r>
                        <a:rPr lang="en-US" sz="2400" b="1" dirty="0">
                          <a:solidFill>
                            <a:srgbClr val="000000"/>
                          </a:solidFill>
                          <a:effectLst/>
                          <a:latin typeface="times new roman" panose="02020603050405020304" pitchFamily="18" charset="0"/>
                        </a:rPr>
                        <a:t>Option</a:t>
                      </a:r>
                    </a:p>
                  </a:txBody>
                  <a:tcPr marL="114300" marR="114300" marT="114300" marB="114300"/>
                </a:tc>
                <a:tc>
                  <a:txBody>
                    <a:bodyPr/>
                    <a:lstStyle/>
                    <a:p>
                      <a:pPr algn="ctr" fontAlgn="t"/>
                      <a:r>
                        <a:rPr lang="en-US" sz="2400" b="1" dirty="0">
                          <a:solidFill>
                            <a:srgbClr val="000000"/>
                          </a:solidFill>
                          <a:effectLst/>
                          <a:latin typeface="times new roman" panose="02020603050405020304" pitchFamily="18" charset="0"/>
                        </a:rPr>
                        <a:t>Function</a:t>
                      </a:r>
                    </a:p>
                  </a:txBody>
                  <a:tcPr marL="114300" marR="114300" marT="114300" marB="114300"/>
                </a:tc>
              </a:tr>
              <a:tr h="370840">
                <a:tc>
                  <a:txBody>
                    <a:bodyPr/>
                    <a:lstStyle/>
                    <a:p>
                      <a:pPr algn="l"/>
                      <a:r>
                        <a:rPr lang="en-US" sz="2400" dirty="0" smtClean="0"/>
                        <a:t>cp -r</a:t>
                      </a:r>
                      <a:endParaRPr lang="en-US" sz="2400" dirty="0"/>
                    </a:p>
                  </a:txBody>
                  <a:tcPr/>
                </a:tc>
                <a:tc>
                  <a:txBody>
                    <a:bodyPr/>
                    <a:lstStyle/>
                    <a:p>
                      <a:pPr algn="l"/>
                      <a:r>
                        <a:rPr lang="en-US" sz="2400" dirty="0" smtClean="0"/>
                        <a:t>To copy a directory along with its sub directories.</a:t>
                      </a:r>
                      <a:endParaRPr lang="en-US" sz="2400" dirty="0"/>
                    </a:p>
                  </a:txBody>
                  <a:tcPr/>
                </a:tc>
              </a:tr>
              <a:tr h="370840">
                <a:tc>
                  <a:txBody>
                    <a:bodyPr/>
                    <a:lstStyle/>
                    <a:p>
                      <a:pPr marL="0" algn="l" defTabSz="914400" rtl="0" eaLnBrk="1" fontAlgn="t" latinLnBrk="0" hangingPunct="1"/>
                      <a:r>
                        <a:rPr lang="en-US" sz="2400" kern="1200" dirty="0">
                          <a:solidFill>
                            <a:schemeClr val="tx1"/>
                          </a:solidFill>
                          <a:latin typeface="+mn-lt"/>
                          <a:ea typeface="+mn-ea"/>
                          <a:cs typeface="+mn-cs"/>
                        </a:rPr>
                        <a:t>cp file1 </a:t>
                      </a:r>
                      <a:r>
                        <a:rPr lang="en-US" sz="2400" kern="1200" dirty="0" smtClean="0">
                          <a:solidFill>
                            <a:schemeClr val="tx1"/>
                          </a:solidFill>
                          <a:latin typeface="+mn-lt"/>
                          <a:ea typeface="+mn-ea"/>
                          <a:cs typeface="+mn-cs"/>
                        </a:rPr>
                        <a:t>file2 </a:t>
                      </a:r>
                      <a:r>
                        <a:rPr lang="en-US" sz="2400" kern="1200" dirty="0">
                          <a:solidFill>
                            <a:schemeClr val="tx1"/>
                          </a:solidFill>
                          <a:latin typeface="+mn-lt"/>
                          <a:ea typeface="+mn-ea"/>
                          <a:cs typeface="+mn-cs"/>
                        </a:rPr>
                        <a:t>directory name</a:t>
                      </a:r>
                    </a:p>
                  </a:txBody>
                  <a:tcPr marL="76200" marR="76200" marT="76200" marB="76200"/>
                </a:tc>
                <a:tc>
                  <a:txBody>
                    <a:bodyPr/>
                    <a:lstStyle/>
                    <a:p>
                      <a:pPr algn="l" fontAlgn="t"/>
                      <a:r>
                        <a:rPr lang="en-US" sz="2400" kern="1200" dirty="0">
                          <a:solidFill>
                            <a:schemeClr val="tx1"/>
                          </a:solidFill>
                          <a:latin typeface="+mn-lt"/>
                          <a:ea typeface="+mn-ea"/>
                          <a:cs typeface="+mn-cs"/>
                        </a:rPr>
                        <a:t>To copy multiple file or directories in a directory.</a:t>
                      </a:r>
                    </a:p>
                  </a:txBody>
                  <a:tcPr marL="76200" marR="76200" marT="76200" marB="76200"/>
                </a:tc>
              </a:tr>
              <a:tr h="370840">
                <a:tc>
                  <a:txBody>
                    <a:bodyPr/>
                    <a:lstStyle/>
                    <a:p>
                      <a:pPr marL="0" algn="l" defTabSz="914400" rtl="0" eaLnBrk="1" fontAlgn="t" latinLnBrk="0" hangingPunct="1"/>
                      <a:r>
                        <a:rPr lang="en-US" sz="2400" kern="1200" dirty="0">
                          <a:solidFill>
                            <a:schemeClr val="tx1"/>
                          </a:solidFill>
                          <a:latin typeface="+mn-lt"/>
                          <a:ea typeface="+mn-ea"/>
                          <a:cs typeface="+mn-cs"/>
                        </a:rPr>
                        <a:t>cp -backup</a:t>
                      </a:r>
                    </a:p>
                  </a:txBody>
                  <a:tcPr marL="76200" marR="76200" marT="76200" marB="76200"/>
                </a:tc>
                <a:tc>
                  <a:txBody>
                    <a:bodyPr/>
                    <a:lstStyle/>
                    <a:p>
                      <a:pPr algn="l" fontAlgn="t"/>
                      <a:r>
                        <a:rPr lang="en-US" sz="2400" kern="1200" dirty="0">
                          <a:solidFill>
                            <a:schemeClr val="tx1"/>
                          </a:solidFill>
                          <a:latin typeface="+mn-lt"/>
                          <a:ea typeface="+mn-ea"/>
                          <a:cs typeface="+mn-cs"/>
                        </a:rPr>
                        <a:t>To backup the existing file before over writing it.</a:t>
                      </a:r>
                    </a:p>
                  </a:txBody>
                  <a:tcPr marL="76200" marR="76200" marT="76200" marB="76200"/>
                </a:tc>
              </a:tr>
              <a:tr h="370840">
                <a:tc>
                  <a:txBody>
                    <a:bodyPr/>
                    <a:lstStyle/>
                    <a:p>
                      <a:pPr marL="0" algn="l" defTabSz="914400" rtl="0" eaLnBrk="1" fontAlgn="t" latinLnBrk="0" hangingPunct="1"/>
                      <a:r>
                        <a:rPr lang="en-US" sz="2400" kern="1200" dirty="0">
                          <a:solidFill>
                            <a:schemeClr val="tx1"/>
                          </a:solidFill>
                          <a:latin typeface="+mn-lt"/>
                          <a:ea typeface="+mn-ea"/>
                          <a:cs typeface="+mn-cs"/>
                        </a:rPr>
                        <a:t>cp -i</a:t>
                      </a:r>
                    </a:p>
                  </a:txBody>
                  <a:tcPr marL="76200" marR="76200" marT="76200" marB="76200"/>
                </a:tc>
                <a:tc>
                  <a:txBody>
                    <a:bodyPr/>
                    <a:lstStyle/>
                    <a:p>
                      <a:pPr algn="l" fontAlgn="t"/>
                      <a:r>
                        <a:rPr lang="en-US" sz="2400" kern="1200" dirty="0">
                          <a:solidFill>
                            <a:schemeClr val="tx1"/>
                          </a:solidFill>
                          <a:latin typeface="+mn-lt"/>
                          <a:ea typeface="+mn-ea"/>
                          <a:cs typeface="+mn-cs"/>
                        </a:rPr>
                        <a:t>Asks for </a:t>
                      </a:r>
                      <a:r>
                        <a:rPr lang="en-US" sz="2400" kern="1200" dirty="0" smtClean="0">
                          <a:solidFill>
                            <a:schemeClr val="tx1"/>
                          </a:solidFill>
                          <a:latin typeface="+mn-lt"/>
                          <a:ea typeface="+mn-ea"/>
                          <a:cs typeface="+mn-cs"/>
                        </a:rPr>
                        <a:t>confirmation</a:t>
                      </a:r>
                      <a:r>
                        <a:rPr lang="en-US" sz="2400" kern="1200" baseline="0" dirty="0" smtClean="0">
                          <a:solidFill>
                            <a:schemeClr val="tx1"/>
                          </a:solidFill>
                          <a:latin typeface="+mn-lt"/>
                          <a:ea typeface="+mn-ea"/>
                          <a:cs typeface="+mn-cs"/>
                        </a:rPr>
                        <a:t> </a:t>
                      </a:r>
                      <a:r>
                        <a:rPr lang="en-US" sz="2400" kern="1200" baseline="0" smtClean="0">
                          <a:solidFill>
                            <a:schemeClr val="tx1"/>
                          </a:solidFill>
                          <a:latin typeface="+mn-lt"/>
                          <a:ea typeface="+mn-ea"/>
                          <a:cs typeface="+mn-cs"/>
                        </a:rPr>
                        <a:t>to overwrite</a:t>
                      </a:r>
                      <a:endParaRPr lang="en-US" sz="2400" kern="1200" dirty="0">
                        <a:solidFill>
                          <a:schemeClr val="tx1"/>
                        </a:solidFill>
                        <a:latin typeface="+mn-lt"/>
                        <a:ea typeface="+mn-ea"/>
                        <a:cs typeface="+mn-cs"/>
                      </a:endParaRPr>
                    </a:p>
                  </a:txBody>
                  <a:tcPr marL="76200" marR="76200" marT="76200" marB="76200"/>
                </a:tc>
              </a:tr>
              <a:tr h="370840">
                <a:tc>
                  <a:txBody>
                    <a:bodyPr/>
                    <a:lstStyle/>
                    <a:p>
                      <a:pPr marL="0" algn="l" defTabSz="914400" rtl="0" eaLnBrk="1" fontAlgn="t" latinLnBrk="0" hangingPunct="1"/>
                      <a:r>
                        <a:rPr lang="en-US" sz="2400" kern="1200" dirty="0">
                          <a:solidFill>
                            <a:schemeClr val="tx1"/>
                          </a:solidFill>
                          <a:latin typeface="+mn-lt"/>
                          <a:ea typeface="+mn-ea"/>
                          <a:cs typeface="+mn-cs"/>
                        </a:rPr>
                        <a:t>cp -l</a:t>
                      </a:r>
                    </a:p>
                  </a:txBody>
                  <a:tcPr marL="76200" marR="76200" marT="76200" marB="76200"/>
                </a:tc>
                <a:tc>
                  <a:txBody>
                    <a:bodyPr/>
                    <a:lstStyle/>
                    <a:p>
                      <a:pPr algn="l" fontAlgn="t"/>
                      <a:r>
                        <a:rPr lang="en-US" sz="2400" kern="1200" dirty="0">
                          <a:solidFill>
                            <a:schemeClr val="tx1"/>
                          </a:solidFill>
                          <a:latin typeface="+mn-lt"/>
                          <a:ea typeface="+mn-ea"/>
                          <a:cs typeface="+mn-cs"/>
                        </a:rPr>
                        <a:t>To create hard link file.</a:t>
                      </a:r>
                    </a:p>
                  </a:txBody>
                  <a:tcPr marL="76200" marR="76200" marT="76200" marB="76200"/>
                </a:tc>
              </a:tr>
            </a:tbl>
          </a:graphicData>
        </a:graphic>
      </p:graphicFrame>
    </p:spTree>
    <p:extLst>
      <p:ext uri="{BB962C8B-B14F-4D97-AF65-F5344CB8AC3E}">
        <p14:creationId xmlns:p14="http://schemas.microsoft.com/office/powerpoint/2010/main" val="2129025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8</a:t>
            </a:fld>
            <a:endParaRPr lang="en-US" dirty="0"/>
          </a:p>
        </p:txBody>
      </p:sp>
      <p:sp>
        <p:nvSpPr>
          <p:cNvPr id="3" name="Content Placeholder 2"/>
          <p:cNvSpPr>
            <a:spLocks noGrp="1"/>
          </p:cNvSpPr>
          <p:nvPr>
            <p:ph idx="1"/>
          </p:nvPr>
        </p:nvSpPr>
        <p:spPr>
          <a:xfrm>
            <a:off x="512522" y="382496"/>
            <a:ext cx="11149209" cy="5973854"/>
          </a:xfrm>
        </p:spPr>
        <p:txBody>
          <a:bodyPr>
            <a:noAutofit/>
          </a:bodyPr>
          <a:lstStyle/>
          <a:p>
            <a:pPr marL="0" indent="0">
              <a:buNone/>
            </a:pPr>
            <a:r>
              <a:rPr lang="en-US" b="1" i="1" dirty="0" smtClean="0"/>
              <a:t>Note – </a:t>
            </a:r>
          </a:p>
          <a:p>
            <a:pPr lvl="1"/>
            <a:r>
              <a:rPr lang="en-US" dirty="0"/>
              <a:t> </a:t>
            </a:r>
            <a:r>
              <a:rPr lang="en-US" dirty="0" smtClean="0"/>
              <a:t>A </a:t>
            </a:r>
            <a:r>
              <a:rPr lang="en-US" dirty="0"/>
              <a:t>kernel is a program that -</a:t>
            </a:r>
          </a:p>
          <a:p>
            <a:pPr marL="1428750" lvl="2" indent="-514350">
              <a:buFont typeface="+mj-lt"/>
              <a:buAutoNum type="arabicPeriod"/>
            </a:pPr>
            <a:r>
              <a:rPr lang="en-US" sz="2400" dirty="0"/>
              <a:t>Controls all computer operations.</a:t>
            </a:r>
          </a:p>
          <a:p>
            <a:pPr marL="1428750" lvl="2" indent="-514350">
              <a:buFont typeface="+mj-lt"/>
              <a:buAutoNum type="arabicPeriod"/>
            </a:pPr>
            <a:r>
              <a:rPr lang="en-US" sz="2400" dirty="0"/>
              <a:t>Coordinates all executing </a:t>
            </a:r>
            <a:r>
              <a:rPr lang="en-US" sz="2400" dirty="0" smtClean="0"/>
              <a:t>utilities.</a:t>
            </a:r>
            <a:endParaRPr lang="en-US" sz="2400" dirty="0"/>
          </a:p>
          <a:p>
            <a:pPr marL="1428750" lvl="2" indent="-514350">
              <a:buFont typeface="+mj-lt"/>
              <a:buAutoNum type="arabicPeriod"/>
            </a:pPr>
            <a:r>
              <a:rPr lang="en-US" sz="2400" dirty="0"/>
              <a:t>Ensures that executing utilities do not interfere with each other or consume all system resources.</a:t>
            </a:r>
          </a:p>
          <a:p>
            <a:pPr marL="1428750" lvl="2" indent="-514350">
              <a:buFont typeface="+mj-lt"/>
              <a:buAutoNum type="arabicPeriod"/>
            </a:pPr>
            <a:r>
              <a:rPr lang="en-US" sz="2400" dirty="0"/>
              <a:t>Schedules and manages all system processes</a:t>
            </a:r>
            <a:r>
              <a:rPr lang="en-US" sz="2400" dirty="0" smtClean="0"/>
              <a:t>.</a:t>
            </a:r>
          </a:p>
          <a:p>
            <a:pPr lvl="1"/>
            <a:endParaRPr lang="en-US" dirty="0"/>
          </a:p>
          <a:p>
            <a:pPr lvl="1" algn="just"/>
            <a:r>
              <a:rPr lang="en-US" dirty="0"/>
              <a:t>By interfacing with a kernel, a shell provides a way for a user to execute utilities and </a:t>
            </a:r>
            <a:r>
              <a:rPr lang="en-US" dirty="0" smtClean="0"/>
              <a:t>programs.</a:t>
            </a:r>
          </a:p>
          <a:p>
            <a:pPr lvl="1" algn="just"/>
            <a:endParaRPr lang="en-US" dirty="0" smtClean="0"/>
          </a:p>
        </p:txBody>
      </p:sp>
    </p:spTree>
    <p:extLst>
      <p:ext uri="{BB962C8B-B14F-4D97-AF65-F5344CB8AC3E}">
        <p14:creationId xmlns:p14="http://schemas.microsoft.com/office/powerpoint/2010/main" val="223939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6645"/>
          </a:xfrm>
        </p:spPr>
        <p:txBody>
          <a:bodyPr>
            <a:noAutofit/>
          </a:bodyPr>
          <a:lstStyle/>
          <a:p>
            <a:pPr lvl="2" algn="just"/>
            <a:r>
              <a:rPr lang="en-US" sz="2800" dirty="0" smtClean="0"/>
              <a:t>Deleting a file (rm) -</a:t>
            </a:r>
          </a:p>
        </p:txBody>
      </p:sp>
      <p:sp>
        <p:nvSpPr>
          <p:cNvPr id="3" name="Content Placeholder 2"/>
          <p:cNvSpPr>
            <a:spLocks noGrp="1"/>
          </p:cNvSpPr>
          <p:nvPr>
            <p:ph idx="1"/>
          </p:nvPr>
        </p:nvSpPr>
        <p:spPr>
          <a:xfrm>
            <a:off x="838200" y="1061536"/>
            <a:ext cx="10515600" cy="5426945"/>
          </a:xfrm>
        </p:spPr>
        <p:txBody>
          <a:bodyPr>
            <a:normAutofit/>
          </a:bodyPr>
          <a:lstStyle/>
          <a:p>
            <a:pPr algn="just" fontAlgn="base">
              <a:buFont typeface="Wingdings" panose="05000000000000000000" pitchFamily="2" charset="2"/>
              <a:buChar char="§"/>
            </a:pPr>
            <a:r>
              <a:rPr lang="en-US" sz="2400" dirty="0"/>
              <a:t>The </a:t>
            </a:r>
            <a:r>
              <a:rPr lang="en-US" sz="2400" dirty="0" smtClean="0"/>
              <a:t>‘rm’ </a:t>
            </a:r>
            <a:r>
              <a:rPr lang="en-US" sz="2400" dirty="0"/>
              <a:t>means remove. </a:t>
            </a:r>
            <a:r>
              <a:rPr lang="en-US" sz="2400" dirty="0" smtClean="0"/>
              <a:t>This </a:t>
            </a:r>
            <a:r>
              <a:rPr lang="en-US" sz="2400" dirty="0"/>
              <a:t>command is used to remove a file. </a:t>
            </a:r>
            <a:endParaRPr lang="en-US" sz="2400" dirty="0" smtClean="0"/>
          </a:p>
          <a:p>
            <a:pPr algn="just" fontAlgn="base">
              <a:buFont typeface="Wingdings" panose="05000000000000000000" pitchFamily="2" charset="2"/>
              <a:buChar char="§"/>
            </a:pPr>
            <a:r>
              <a:rPr lang="en-US" sz="2400" dirty="0" smtClean="0"/>
              <a:t>The </a:t>
            </a:r>
            <a:r>
              <a:rPr lang="en-US" sz="2400" dirty="0"/>
              <a:t>command line doesn't have a recycle bin or trash unlike other GUI's to recover the files. </a:t>
            </a:r>
            <a:endParaRPr lang="en-US" sz="2400" dirty="0" smtClean="0"/>
          </a:p>
          <a:p>
            <a:pPr algn="just" fontAlgn="base">
              <a:buFont typeface="Wingdings" panose="05000000000000000000" pitchFamily="2" charset="2"/>
              <a:buChar char="§"/>
            </a:pPr>
            <a:r>
              <a:rPr lang="en-US" sz="2400" dirty="0" smtClean="0"/>
              <a:t>Hence</a:t>
            </a:r>
            <a:r>
              <a:rPr lang="en-US" sz="2400" dirty="0"/>
              <a:t>, be very much careful while using this command. Once you have deleted a file, it is removed permanently</a:t>
            </a:r>
            <a:r>
              <a:rPr lang="en-US" sz="2400" dirty="0" smtClean="0"/>
              <a:t>.</a:t>
            </a:r>
          </a:p>
          <a:p>
            <a:pPr marL="0" indent="0" algn="just" fontAlgn="base">
              <a:buNone/>
            </a:pPr>
            <a:r>
              <a:rPr lang="en-US" sz="2400" dirty="0" smtClean="0"/>
              <a:t>Syntax –			</a:t>
            </a:r>
            <a:r>
              <a:rPr lang="en-US" sz="2400" dirty="0" smtClean="0">
                <a:solidFill>
                  <a:srgbClr val="FF0000"/>
                </a:solidFill>
              </a:rPr>
              <a:t>rm&lt;filename&gt;</a:t>
            </a:r>
          </a:p>
          <a:p>
            <a:pPr marL="0" indent="0" algn="just" fontAlgn="base">
              <a:buNone/>
            </a:pPr>
            <a:endParaRPr lang="en-US" sz="2400" dirty="0"/>
          </a:p>
        </p:txBody>
      </p:sp>
      <p:sp>
        <p:nvSpPr>
          <p:cNvPr id="4" name="Slide Number Placeholder 3"/>
          <p:cNvSpPr>
            <a:spLocks noGrp="1"/>
          </p:cNvSpPr>
          <p:nvPr>
            <p:ph type="sldNum" sz="quarter" idx="4294967295"/>
          </p:nvPr>
        </p:nvSpPr>
        <p:spPr>
          <a:xfrm>
            <a:off x="8610600" y="6356350"/>
            <a:ext cx="2743200" cy="365125"/>
          </a:xfrm>
        </p:spPr>
        <p:txBody>
          <a:bodyPr/>
          <a:lstStyle/>
          <a:p>
            <a:fld id="{8EADFD15-8B24-4ABA-94CC-2E91F8E0D379}" type="slidenum">
              <a:rPr lang="en-US" smtClean="0"/>
              <a:pPr/>
              <a:t>80</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97610070"/>
              </p:ext>
            </p:extLst>
          </p:nvPr>
        </p:nvGraphicFramePr>
        <p:xfrm>
          <a:off x="1114817" y="3699561"/>
          <a:ext cx="10421653" cy="2788920"/>
        </p:xfrm>
        <a:graphic>
          <a:graphicData uri="http://schemas.openxmlformats.org/drawingml/2006/table">
            <a:tbl>
              <a:tblPr firstRow="1" bandRow="1">
                <a:tableStyleId>{5940675A-B579-460E-94D1-54222C63F5DA}</a:tableStyleId>
              </a:tblPr>
              <a:tblGrid>
                <a:gridCol w="2078337"/>
                <a:gridCol w="5469366"/>
                <a:gridCol w="2873950"/>
              </a:tblGrid>
              <a:tr h="396450">
                <a:tc>
                  <a:txBody>
                    <a:bodyPr/>
                    <a:lstStyle/>
                    <a:p>
                      <a:pPr algn="ctr" fontAlgn="t"/>
                      <a:r>
                        <a:rPr lang="en-US" sz="2000" b="1" dirty="0">
                          <a:solidFill>
                            <a:srgbClr val="000000"/>
                          </a:solidFill>
                          <a:effectLst/>
                          <a:latin typeface="times new roman" panose="02020603050405020304" pitchFamily="18" charset="0"/>
                        </a:rPr>
                        <a:t>Option</a:t>
                      </a:r>
                    </a:p>
                  </a:txBody>
                  <a:tcPr marL="114300" marR="114300" marT="114300" marB="114300"/>
                </a:tc>
                <a:tc>
                  <a:txBody>
                    <a:bodyPr/>
                    <a:lstStyle/>
                    <a:p>
                      <a:pPr algn="ctr" fontAlgn="t"/>
                      <a:r>
                        <a:rPr lang="en-US" sz="2000" b="1" dirty="0">
                          <a:solidFill>
                            <a:srgbClr val="000000"/>
                          </a:solidFill>
                          <a:effectLst/>
                          <a:latin typeface="times new roman" panose="02020603050405020304" pitchFamily="18" charset="0"/>
                        </a:rPr>
                        <a:t>Description</a:t>
                      </a:r>
                    </a:p>
                  </a:txBody>
                  <a:tcPr marL="114300" marR="114300" marT="114300" marB="114300"/>
                </a:tc>
                <a:tc>
                  <a:txBody>
                    <a:bodyPr/>
                    <a:lstStyle/>
                    <a:p>
                      <a:pPr algn="ctr" fontAlgn="t"/>
                      <a:r>
                        <a:rPr lang="en-US" sz="2000" b="1" dirty="0" smtClean="0">
                          <a:solidFill>
                            <a:srgbClr val="000000"/>
                          </a:solidFill>
                          <a:effectLst/>
                          <a:latin typeface="times new roman" panose="02020603050405020304" pitchFamily="18" charset="0"/>
                        </a:rPr>
                        <a:t>Example</a:t>
                      </a:r>
                      <a:endParaRPr lang="en-US" sz="2000" b="1" dirty="0">
                        <a:solidFill>
                          <a:srgbClr val="000000"/>
                        </a:solidFill>
                        <a:effectLst/>
                        <a:latin typeface="times new roman" panose="02020603050405020304" pitchFamily="18" charset="0"/>
                      </a:endParaRPr>
                    </a:p>
                  </a:txBody>
                  <a:tcPr marL="114300" marR="114300" marT="114300" marB="114300"/>
                </a:tc>
              </a:tr>
              <a:tr h="370840">
                <a:tc>
                  <a:txBody>
                    <a:bodyPr/>
                    <a:lstStyle/>
                    <a:p>
                      <a:pPr algn="l" fontAlgn="t"/>
                      <a:r>
                        <a:rPr lang="en-US" u="none" dirty="0">
                          <a:solidFill>
                            <a:schemeClr val="tx1"/>
                          </a:solidFill>
                          <a:effectLst/>
                          <a:latin typeface="verdana" panose="020B0604030504040204" pitchFamily="34" charset="0"/>
                        </a:rPr>
                        <a:t>rm *extension</a:t>
                      </a:r>
                    </a:p>
                  </a:txBody>
                  <a:tcPr marL="76200" marR="76200" marT="76200" marB="76200" anchor="ctr"/>
                </a:tc>
                <a:tc>
                  <a:txBody>
                    <a:bodyPr/>
                    <a:lstStyle/>
                    <a:p>
                      <a:pPr algn="l" fontAlgn="t"/>
                      <a:r>
                        <a:rPr lang="en-US" dirty="0">
                          <a:solidFill>
                            <a:srgbClr val="000000"/>
                          </a:solidFill>
                          <a:effectLst/>
                          <a:latin typeface="verdana" panose="020B0604030504040204" pitchFamily="34" charset="0"/>
                        </a:rPr>
                        <a:t>Used to delete files having same extension.</a:t>
                      </a:r>
                    </a:p>
                  </a:txBody>
                  <a:tcPr marL="76200" marR="76200" marT="76200" marB="76200" anchor="ctr"/>
                </a:tc>
                <a:tc>
                  <a:txBody>
                    <a:bodyPr/>
                    <a:lstStyle/>
                    <a:p>
                      <a:pPr algn="l" fontAlgn="t"/>
                      <a:r>
                        <a:rPr lang="en-US" dirty="0" smtClean="0">
                          <a:solidFill>
                            <a:srgbClr val="000000"/>
                          </a:solidFill>
                          <a:effectLst/>
                          <a:latin typeface="verdana" panose="020B0604030504040204" pitchFamily="34" charset="0"/>
                        </a:rPr>
                        <a:t>rm *.txt </a:t>
                      </a:r>
                      <a:endParaRPr lang="en-US" dirty="0">
                        <a:solidFill>
                          <a:srgbClr val="000000"/>
                        </a:solidFill>
                        <a:effectLst/>
                        <a:latin typeface="verdana" panose="020B0604030504040204" pitchFamily="34" charset="0"/>
                      </a:endParaRPr>
                    </a:p>
                  </a:txBody>
                  <a:tcPr marL="76200" marR="76200" marT="76200" marB="76200" anchor="ctr"/>
                </a:tc>
              </a:tr>
              <a:tr h="370840">
                <a:tc>
                  <a:txBody>
                    <a:bodyPr/>
                    <a:lstStyle/>
                    <a:p>
                      <a:pPr algn="l" fontAlgn="t"/>
                      <a:r>
                        <a:rPr lang="en-US" u="none" strike="noStrike" dirty="0">
                          <a:solidFill>
                            <a:schemeClr val="tx1"/>
                          </a:solidFill>
                          <a:effectLst/>
                          <a:latin typeface="verdana" panose="020B0604030504040204" pitchFamily="34" charset="0"/>
                        </a:rPr>
                        <a:t>rm -r or R</a:t>
                      </a:r>
                      <a:endParaRPr lang="en-US" dirty="0">
                        <a:solidFill>
                          <a:schemeClr val="tx1"/>
                        </a:solidFill>
                        <a:effectLst/>
                        <a:latin typeface="verdana" panose="020B0604030504040204" pitchFamily="34" charset="0"/>
                      </a:endParaRPr>
                    </a:p>
                  </a:txBody>
                  <a:tcPr marL="76200" marR="76200" marT="76200" marB="76200" anchor="ctr"/>
                </a:tc>
                <a:tc>
                  <a:txBody>
                    <a:bodyPr/>
                    <a:lstStyle/>
                    <a:p>
                      <a:pPr algn="l" fontAlgn="t"/>
                      <a:r>
                        <a:rPr lang="en-US" dirty="0">
                          <a:solidFill>
                            <a:srgbClr val="000000"/>
                          </a:solidFill>
                          <a:effectLst/>
                          <a:latin typeface="verdana" panose="020B0604030504040204" pitchFamily="34" charset="0"/>
                        </a:rPr>
                        <a:t>To delete a directory recursively.</a:t>
                      </a:r>
                    </a:p>
                  </a:txBody>
                  <a:tcPr marL="76200" marR="76200" marT="76200" marB="76200" anchor="ctr"/>
                </a:tc>
                <a:tc>
                  <a:txBody>
                    <a:bodyPr/>
                    <a:lstStyle/>
                    <a:p>
                      <a:pPr algn="l" fontAlgn="t"/>
                      <a:r>
                        <a:rPr lang="en-US" dirty="0" smtClean="0">
                          <a:solidFill>
                            <a:srgbClr val="000000"/>
                          </a:solidFill>
                          <a:effectLst/>
                          <a:latin typeface="verdana" panose="020B0604030504040204" pitchFamily="34" charset="0"/>
                        </a:rPr>
                        <a:t>rm -r sandy</a:t>
                      </a:r>
                      <a:endParaRPr lang="en-US" dirty="0">
                        <a:solidFill>
                          <a:srgbClr val="000000"/>
                        </a:solidFill>
                        <a:effectLst/>
                        <a:latin typeface="verdana" panose="020B0604030504040204" pitchFamily="34" charset="0"/>
                      </a:endParaRPr>
                    </a:p>
                  </a:txBody>
                  <a:tcPr marL="76200" marR="76200" marT="76200" marB="76200" anchor="ctr"/>
                </a:tc>
              </a:tr>
              <a:tr h="370840">
                <a:tc>
                  <a:txBody>
                    <a:bodyPr/>
                    <a:lstStyle/>
                    <a:p>
                      <a:pPr algn="l" fontAlgn="t"/>
                      <a:r>
                        <a:rPr lang="en-US" u="none" strike="noStrike" dirty="0">
                          <a:solidFill>
                            <a:schemeClr val="tx1"/>
                          </a:solidFill>
                          <a:effectLst/>
                          <a:latin typeface="verdana" panose="020B0604030504040204" pitchFamily="34" charset="0"/>
                        </a:rPr>
                        <a:t>rm -i</a:t>
                      </a:r>
                      <a:endParaRPr lang="en-US" dirty="0">
                        <a:solidFill>
                          <a:schemeClr val="tx1"/>
                        </a:solidFill>
                        <a:effectLst/>
                        <a:latin typeface="verdana" panose="020B0604030504040204" pitchFamily="34" charset="0"/>
                      </a:endParaRPr>
                    </a:p>
                  </a:txBody>
                  <a:tcPr marL="76200" marR="76200" marT="76200" marB="76200" anchor="ctr"/>
                </a:tc>
                <a:tc>
                  <a:txBody>
                    <a:bodyPr/>
                    <a:lstStyle/>
                    <a:p>
                      <a:pPr algn="l" fontAlgn="t"/>
                      <a:r>
                        <a:rPr lang="en-US" dirty="0">
                          <a:solidFill>
                            <a:srgbClr val="000000"/>
                          </a:solidFill>
                          <a:effectLst/>
                          <a:latin typeface="verdana" panose="020B0604030504040204" pitchFamily="34" charset="0"/>
                        </a:rPr>
                        <a:t>Remove a file interactively.</a:t>
                      </a:r>
                    </a:p>
                  </a:txBody>
                  <a:tcPr marL="76200" marR="76200" marT="76200" marB="76200" anchor="ctr"/>
                </a:tc>
                <a:tc>
                  <a:txBody>
                    <a:bodyPr/>
                    <a:lstStyle/>
                    <a:p>
                      <a:pPr algn="l" fontAlgn="t"/>
                      <a:r>
                        <a:rPr lang="en-US" dirty="0" smtClean="0">
                          <a:solidFill>
                            <a:srgbClr val="000000"/>
                          </a:solidFill>
                          <a:effectLst/>
                          <a:latin typeface="verdana" panose="020B0604030504040204" pitchFamily="34" charset="0"/>
                        </a:rPr>
                        <a:t>rm -i   (for</a:t>
                      </a:r>
                      <a:r>
                        <a:rPr lang="en-US" baseline="0" dirty="0" smtClean="0">
                          <a:solidFill>
                            <a:srgbClr val="000000"/>
                          </a:solidFill>
                          <a:effectLst/>
                          <a:latin typeface="verdana" panose="020B0604030504040204" pitchFamily="34" charset="0"/>
                        </a:rPr>
                        <a:t> file) </a:t>
                      </a:r>
                    </a:p>
                    <a:p>
                      <a:pPr algn="l" fontAlgn="t"/>
                      <a:r>
                        <a:rPr lang="en-US" baseline="0" dirty="0" smtClean="0">
                          <a:solidFill>
                            <a:srgbClr val="000000"/>
                          </a:solidFill>
                          <a:effectLst/>
                          <a:latin typeface="verdana" panose="020B0604030504040204" pitchFamily="34" charset="0"/>
                        </a:rPr>
                        <a:t>rm –</a:t>
                      </a:r>
                      <a:r>
                        <a:rPr lang="en-US" baseline="0" dirty="0" err="1" smtClean="0">
                          <a:solidFill>
                            <a:srgbClr val="000000"/>
                          </a:solidFill>
                          <a:effectLst/>
                          <a:latin typeface="verdana" panose="020B0604030504040204" pitchFamily="34" charset="0"/>
                        </a:rPr>
                        <a:t>ri</a:t>
                      </a:r>
                      <a:r>
                        <a:rPr lang="en-US" baseline="0" dirty="0" smtClean="0">
                          <a:solidFill>
                            <a:srgbClr val="000000"/>
                          </a:solidFill>
                          <a:effectLst/>
                          <a:latin typeface="verdana" panose="020B0604030504040204" pitchFamily="34" charset="0"/>
                        </a:rPr>
                        <a:t> (for directory)</a:t>
                      </a:r>
                      <a:endParaRPr lang="en-US" dirty="0">
                        <a:solidFill>
                          <a:srgbClr val="000000"/>
                        </a:solidFill>
                        <a:effectLst/>
                        <a:latin typeface="verdana" panose="020B0604030504040204" pitchFamily="34" charset="0"/>
                      </a:endParaRPr>
                    </a:p>
                  </a:txBody>
                  <a:tcPr marL="76200" marR="76200" marT="76200" marB="76200" anchor="ctr"/>
                </a:tc>
              </a:tr>
              <a:tr h="370840">
                <a:tc>
                  <a:txBody>
                    <a:bodyPr/>
                    <a:lstStyle/>
                    <a:p>
                      <a:pPr algn="l" fontAlgn="t"/>
                      <a:r>
                        <a:rPr lang="en-US" u="none" strike="noStrike" dirty="0">
                          <a:solidFill>
                            <a:schemeClr val="tx1"/>
                          </a:solidFill>
                          <a:effectLst/>
                          <a:latin typeface="verdana" panose="020B0604030504040204" pitchFamily="34" charset="0"/>
                        </a:rPr>
                        <a:t>rm -</a:t>
                      </a:r>
                      <a:r>
                        <a:rPr lang="en-US" u="none" strike="noStrike" dirty="0" err="1">
                          <a:solidFill>
                            <a:schemeClr val="tx1"/>
                          </a:solidFill>
                          <a:effectLst/>
                          <a:latin typeface="verdana" panose="020B0604030504040204" pitchFamily="34" charset="0"/>
                        </a:rPr>
                        <a:t>rf</a:t>
                      </a:r>
                      <a:endParaRPr lang="en-US" dirty="0">
                        <a:solidFill>
                          <a:schemeClr val="tx1"/>
                        </a:solidFill>
                        <a:effectLst/>
                        <a:latin typeface="verdana" panose="020B0604030504040204" pitchFamily="34" charset="0"/>
                      </a:endParaRPr>
                    </a:p>
                  </a:txBody>
                  <a:tcPr marL="76200" marR="76200" marT="76200" marB="76200" anchor="ctr"/>
                </a:tc>
                <a:tc>
                  <a:txBody>
                    <a:bodyPr/>
                    <a:lstStyle/>
                    <a:p>
                      <a:pPr algn="l" fontAlgn="t"/>
                      <a:r>
                        <a:rPr lang="en-US" dirty="0">
                          <a:solidFill>
                            <a:srgbClr val="000000"/>
                          </a:solidFill>
                          <a:effectLst/>
                          <a:latin typeface="verdana" panose="020B0604030504040204" pitchFamily="34" charset="0"/>
                        </a:rPr>
                        <a:t>Remove a directory forcefully.</a:t>
                      </a:r>
                    </a:p>
                  </a:txBody>
                  <a:tcPr marL="76200" marR="76200" marT="76200" marB="76200" anchor="ctr"/>
                </a:tc>
                <a:tc>
                  <a:txBody>
                    <a:bodyPr/>
                    <a:lstStyle/>
                    <a:p>
                      <a:pPr algn="l" fontAlgn="t"/>
                      <a:r>
                        <a:rPr lang="en-US" dirty="0" smtClean="0">
                          <a:solidFill>
                            <a:srgbClr val="000000"/>
                          </a:solidFill>
                          <a:effectLst/>
                          <a:latin typeface="verdana" panose="020B0604030504040204" pitchFamily="34" charset="0"/>
                        </a:rPr>
                        <a:t>rm -f   (for</a:t>
                      </a:r>
                      <a:r>
                        <a:rPr lang="en-US" baseline="0" dirty="0" smtClean="0">
                          <a:solidFill>
                            <a:srgbClr val="000000"/>
                          </a:solidFill>
                          <a:effectLst/>
                          <a:latin typeface="verdana" panose="020B0604030504040204" pitchFamily="34" charset="0"/>
                        </a:rPr>
                        <a:t> file) </a:t>
                      </a:r>
                    </a:p>
                    <a:p>
                      <a:pPr algn="l" fontAlgn="t"/>
                      <a:r>
                        <a:rPr lang="en-US" baseline="0" dirty="0" smtClean="0">
                          <a:solidFill>
                            <a:srgbClr val="000000"/>
                          </a:solidFill>
                          <a:effectLst/>
                          <a:latin typeface="verdana" panose="020B0604030504040204" pitchFamily="34" charset="0"/>
                        </a:rPr>
                        <a:t>rm –</a:t>
                      </a:r>
                      <a:r>
                        <a:rPr lang="en-US" baseline="0" dirty="0" err="1" smtClean="0">
                          <a:solidFill>
                            <a:srgbClr val="000000"/>
                          </a:solidFill>
                          <a:effectLst/>
                          <a:latin typeface="verdana" panose="020B0604030504040204" pitchFamily="34" charset="0"/>
                        </a:rPr>
                        <a:t>rf</a:t>
                      </a:r>
                      <a:r>
                        <a:rPr lang="en-US" baseline="0" dirty="0" smtClean="0">
                          <a:solidFill>
                            <a:srgbClr val="000000"/>
                          </a:solidFill>
                          <a:effectLst/>
                          <a:latin typeface="verdana" panose="020B0604030504040204" pitchFamily="34" charset="0"/>
                        </a:rPr>
                        <a:t> (for directory)</a:t>
                      </a:r>
                      <a:endParaRPr lang="en-US" dirty="0" smtClean="0">
                        <a:solidFill>
                          <a:srgbClr val="000000"/>
                        </a:solidFill>
                        <a:effectLst/>
                        <a:latin typeface="verdana" panose="020B0604030504040204" pitchFamily="34" charset="0"/>
                      </a:endParaRPr>
                    </a:p>
                  </a:txBody>
                  <a:tcPr marL="76200" marR="76200" marT="76200" marB="76200" anchor="ctr"/>
                </a:tc>
              </a:tr>
            </a:tbl>
          </a:graphicData>
        </a:graphic>
      </p:graphicFrame>
    </p:spTree>
    <p:extLst>
      <p:ext uri="{BB962C8B-B14F-4D97-AF65-F5344CB8AC3E}">
        <p14:creationId xmlns:p14="http://schemas.microsoft.com/office/powerpoint/2010/main" val="36673663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81</a:t>
            </a:fld>
            <a:endParaRPr lang="en-US" dirty="0"/>
          </a:p>
        </p:txBody>
      </p:sp>
      <p:sp>
        <p:nvSpPr>
          <p:cNvPr id="3" name="Title 1"/>
          <p:cNvSpPr txBox="1">
            <a:spLocks/>
          </p:cNvSpPr>
          <p:nvPr/>
        </p:nvSpPr>
        <p:spPr>
          <a:xfrm>
            <a:off x="399789" y="252391"/>
            <a:ext cx="10515600" cy="4866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2" algn="just"/>
            <a:r>
              <a:rPr lang="en-US" sz="2800" b="1" kern="0" dirty="0" smtClean="0">
                <a:solidFill>
                  <a:sysClr val="windowText" lastClr="000000"/>
                </a:solidFill>
              </a:rPr>
              <a:t>Renaming/Moving a file (mv) -</a:t>
            </a:r>
          </a:p>
        </p:txBody>
      </p:sp>
      <p:sp>
        <p:nvSpPr>
          <p:cNvPr id="4" name="Content Placeholder 2"/>
          <p:cNvSpPr txBox="1">
            <a:spLocks/>
          </p:cNvSpPr>
          <p:nvPr/>
        </p:nvSpPr>
        <p:spPr>
          <a:xfrm>
            <a:off x="838200" y="1061536"/>
            <a:ext cx="10515600" cy="542694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buFont typeface="Wingdings" panose="05000000000000000000" pitchFamily="2" charset="2"/>
              <a:buChar char="§"/>
            </a:pPr>
            <a:r>
              <a:rPr lang="en-US" sz="2400" b="1" dirty="0"/>
              <a:t>mv</a:t>
            </a:r>
            <a:r>
              <a:rPr lang="en-US" sz="2400" dirty="0"/>
              <a:t> stands for </a:t>
            </a:r>
            <a:r>
              <a:rPr lang="en-US" sz="2400" b="1" dirty="0"/>
              <a:t>move</a:t>
            </a:r>
            <a:r>
              <a:rPr lang="en-US" sz="2400" dirty="0"/>
              <a:t>. </a:t>
            </a:r>
            <a:r>
              <a:rPr lang="en-US" sz="2400" dirty="0" smtClean="0"/>
              <a:t>mv </a:t>
            </a:r>
            <a:r>
              <a:rPr lang="en-US" sz="2400" dirty="0"/>
              <a:t>is used to move one or more files or directories from one place to another in file system like UNIX. </a:t>
            </a:r>
            <a:endParaRPr lang="en-US" sz="2400" dirty="0" smtClean="0"/>
          </a:p>
          <a:p>
            <a:pPr fontAlgn="base">
              <a:buFont typeface="Wingdings" panose="05000000000000000000" pitchFamily="2" charset="2"/>
              <a:buChar char="§"/>
            </a:pPr>
            <a:r>
              <a:rPr lang="en-US" sz="2400" dirty="0" smtClean="0"/>
              <a:t>It </a:t>
            </a:r>
            <a:r>
              <a:rPr lang="en-US" sz="2400" dirty="0"/>
              <a:t>has two distinct </a:t>
            </a:r>
            <a:r>
              <a:rPr lang="en-US" sz="2400" dirty="0" smtClean="0"/>
              <a:t>functions –</a:t>
            </a:r>
          </a:p>
          <a:p>
            <a:pPr marL="914400" lvl="1" indent="-457200" fontAlgn="base">
              <a:buFont typeface="+mj-lt"/>
              <a:buAutoNum type="arabicPeriod"/>
            </a:pPr>
            <a:r>
              <a:rPr lang="en-US" sz="2000" b="1" i="1" smtClean="0"/>
              <a:t>It renames </a:t>
            </a:r>
            <a:r>
              <a:rPr lang="en-US" sz="2000" b="1" i="1" dirty="0"/>
              <a:t>a file or </a:t>
            </a:r>
            <a:r>
              <a:rPr lang="en-US" sz="2000" b="1" i="1" dirty="0" smtClean="0"/>
              <a:t>folder.</a:t>
            </a:r>
          </a:p>
          <a:p>
            <a:pPr marL="914400" lvl="1" indent="-457200" fontAlgn="base">
              <a:buFont typeface="+mj-lt"/>
              <a:buAutoNum type="arabicPeriod"/>
            </a:pPr>
            <a:r>
              <a:rPr lang="en-US" sz="2000" b="1" i="1" dirty="0" smtClean="0"/>
              <a:t>It </a:t>
            </a:r>
            <a:r>
              <a:rPr lang="en-US" sz="2000" b="1" i="1" dirty="0"/>
              <a:t>moves group of files to different </a:t>
            </a:r>
            <a:r>
              <a:rPr lang="en-US" sz="2000" b="1" i="1" dirty="0" smtClean="0"/>
              <a:t>directory.</a:t>
            </a:r>
          </a:p>
          <a:p>
            <a:pPr marL="0" indent="0" fontAlgn="base">
              <a:buNone/>
            </a:pPr>
            <a:r>
              <a:rPr lang="en-US" b="1" dirty="0" smtClean="0"/>
              <a:t>Note: </a:t>
            </a:r>
            <a:r>
              <a:rPr lang="en-US" sz="2400" dirty="0" smtClean="0"/>
              <a:t>No </a:t>
            </a:r>
            <a:r>
              <a:rPr lang="en-US" sz="2400" dirty="0"/>
              <a:t>additional space is consumed on a disk during renaming. This command normally </a:t>
            </a:r>
            <a:r>
              <a:rPr lang="en-US" sz="2400" b="1" dirty="0"/>
              <a:t>works silently</a:t>
            </a:r>
            <a:r>
              <a:rPr lang="en-US" sz="2400" dirty="0"/>
              <a:t> means no prompt for confirmation</a:t>
            </a:r>
            <a:r>
              <a:rPr lang="en-US" sz="2400" dirty="0" smtClean="0"/>
              <a:t>.</a:t>
            </a:r>
          </a:p>
          <a:p>
            <a:pPr marL="0" indent="0" fontAlgn="base">
              <a:buNone/>
            </a:pPr>
            <a:endParaRPr lang="en-US" sz="2400" b="1" dirty="0" smtClean="0"/>
          </a:p>
          <a:p>
            <a:pPr marL="0" indent="0" fontAlgn="base">
              <a:buNone/>
            </a:pPr>
            <a:r>
              <a:rPr lang="en-US" sz="2400" b="1" dirty="0" smtClean="0"/>
              <a:t>Syntax -</a:t>
            </a:r>
            <a:r>
              <a:rPr lang="en-US" sz="2400" b="1" dirty="0"/>
              <a:t>	</a:t>
            </a:r>
            <a:r>
              <a:rPr lang="en-US" sz="2400" b="1" dirty="0" smtClean="0"/>
              <a:t>	</a:t>
            </a:r>
            <a:r>
              <a:rPr lang="en-US" sz="2400" b="1" dirty="0" smtClean="0">
                <a:solidFill>
                  <a:srgbClr val="FF0000"/>
                </a:solidFill>
              </a:rPr>
              <a:t>mv </a:t>
            </a:r>
            <a:r>
              <a:rPr lang="en-US" sz="2400" b="1" dirty="0">
                <a:solidFill>
                  <a:srgbClr val="FF0000"/>
                </a:solidFill>
              </a:rPr>
              <a:t>[Option] source </a:t>
            </a:r>
            <a:r>
              <a:rPr lang="en-US" sz="2400" b="1" dirty="0" smtClean="0">
                <a:solidFill>
                  <a:srgbClr val="FF0000"/>
                </a:solidFill>
              </a:rPr>
              <a:t>destination</a:t>
            </a:r>
          </a:p>
          <a:p>
            <a:pPr marL="0" indent="0" fontAlgn="base">
              <a:buNone/>
            </a:pPr>
            <a:r>
              <a:rPr lang="en-US" sz="2400" b="1" dirty="0" smtClean="0"/>
              <a:t>Options –</a:t>
            </a:r>
          </a:p>
          <a:p>
            <a:pPr marL="0" indent="0" fontAlgn="base">
              <a:buNone/>
            </a:pPr>
            <a:endParaRPr lang="en-US" sz="2400" b="1" dirty="0"/>
          </a:p>
        </p:txBody>
      </p:sp>
      <p:graphicFrame>
        <p:nvGraphicFramePr>
          <p:cNvPr id="6" name="Table 5"/>
          <p:cNvGraphicFramePr>
            <a:graphicFrameLocks noGrp="1"/>
          </p:cNvGraphicFramePr>
          <p:nvPr>
            <p:extLst>
              <p:ext uri="{D42A27DB-BD31-4B8C-83A1-F6EECF244321}">
                <p14:modId xmlns:p14="http://schemas.microsoft.com/office/powerpoint/2010/main" val="4037473510"/>
              </p:ext>
            </p:extLst>
          </p:nvPr>
        </p:nvGraphicFramePr>
        <p:xfrm>
          <a:off x="1881689" y="5253920"/>
          <a:ext cx="8128000" cy="1381760"/>
        </p:xfrm>
        <a:graphic>
          <a:graphicData uri="http://schemas.openxmlformats.org/drawingml/2006/table">
            <a:tbl>
              <a:tblPr firstRow="1" bandRow="1">
                <a:tableStyleId>{5940675A-B579-460E-94D1-54222C63F5DA}</a:tableStyleId>
              </a:tblPr>
              <a:tblGrid>
                <a:gridCol w="2565052"/>
                <a:gridCol w="5562948"/>
              </a:tblGrid>
              <a:tr h="370840">
                <a:tc>
                  <a:txBody>
                    <a:bodyPr/>
                    <a:lstStyle/>
                    <a:p>
                      <a:pPr algn="ctr"/>
                      <a:r>
                        <a:rPr lang="en-US" b="1" dirty="0" smtClean="0">
                          <a:solidFill>
                            <a:srgbClr val="7030A0"/>
                          </a:solidFill>
                        </a:rPr>
                        <a:t>-i (interactive – prompt before overwrite)</a:t>
                      </a:r>
                      <a:endParaRPr lang="en-US" b="1" dirty="0">
                        <a:solidFill>
                          <a:srgbClr val="7030A0"/>
                        </a:solidFill>
                      </a:endParaRPr>
                    </a:p>
                  </a:txBody>
                  <a:tcPr/>
                </a:tc>
                <a:tc>
                  <a:txBody>
                    <a:bodyPr/>
                    <a:lstStyle/>
                    <a:p>
                      <a:pPr algn="ctr"/>
                      <a:r>
                        <a:rPr lang="en-US" b="1" dirty="0" smtClean="0">
                          <a:solidFill>
                            <a:srgbClr val="7030A0"/>
                          </a:solidFill>
                        </a:rPr>
                        <a:t> mv -i a.txt b.txt</a:t>
                      </a:r>
                      <a:endParaRPr lang="en-US" b="1" dirty="0">
                        <a:solidFill>
                          <a:srgbClr val="7030A0"/>
                        </a:solidFill>
                      </a:endParaRPr>
                    </a:p>
                  </a:txBody>
                  <a:tcPr/>
                </a:tc>
              </a:tr>
              <a:tr h="370840">
                <a:tc>
                  <a:txBody>
                    <a:bodyPr/>
                    <a:lstStyle/>
                    <a:p>
                      <a:pPr algn="ctr"/>
                      <a:r>
                        <a:rPr lang="en-US" b="1" dirty="0" smtClean="0">
                          <a:solidFill>
                            <a:srgbClr val="7030A0"/>
                          </a:solidFill>
                        </a:rPr>
                        <a:t>-f (force)</a:t>
                      </a:r>
                      <a:endParaRPr lang="en-US" b="1" dirty="0">
                        <a:solidFill>
                          <a:srgbClr val="7030A0"/>
                        </a:solidFill>
                      </a:endParaRPr>
                    </a:p>
                  </a:txBody>
                  <a:tcPr/>
                </a:tc>
                <a:tc>
                  <a:txBody>
                    <a:bodyPr/>
                    <a:lstStyle/>
                    <a:p>
                      <a:pPr algn="ctr"/>
                      <a:r>
                        <a:rPr lang="en-US" b="1" dirty="0" smtClean="0">
                          <a:solidFill>
                            <a:srgbClr val="7030A0"/>
                          </a:solidFill>
                        </a:rPr>
                        <a:t>mv -f a.txt b.txt</a:t>
                      </a:r>
                      <a:endParaRPr lang="en-US" b="1" dirty="0">
                        <a:solidFill>
                          <a:srgbClr val="7030A0"/>
                        </a:solidFill>
                      </a:endParaRPr>
                    </a:p>
                  </a:txBody>
                  <a:tcPr/>
                </a:tc>
              </a:tr>
              <a:tr h="370840">
                <a:tc>
                  <a:txBody>
                    <a:bodyPr/>
                    <a:lstStyle/>
                    <a:p>
                      <a:pPr algn="ctr"/>
                      <a:r>
                        <a:rPr lang="en-US" b="1" dirty="0" smtClean="0">
                          <a:solidFill>
                            <a:srgbClr val="7030A0"/>
                          </a:solidFill>
                          <a:effectLst/>
                          <a:latin typeface="Courier New" panose="02070309020205020404" pitchFamily="49" charset="0"/>
                        </a:rPr>
                        <a:t>-u (update)</a:t>
                      </a:r>
                      <a:endParaRPr lang="en-US" b="1" dirty="0">
                        <a:solidFill>
                          <a:srgbClr val="7030A0"/>
                        </a:solidFill>
                        <a:effectLst/>
                        <a:latin typeface="Courier New" panose="02070309020205020404" pitchFamily="49" charset="0"/>
                      </a:endParaRPr>
                    </a:p>
                  </a:txBody>
                  <a:tcPr marL="47625" marR="47625" marT="47625" marB="47625" anchor="ctr"/>
                </a:tc>
                <a:tc>
                  <a:txBody>
                    <a:bodyPr/>
                    <a:lstStyle/>
                    <a:p>
                      <a:pPr algn="ctr"/>
                      <a:r>
                        <a:rPr lang="en-US" b="1" dirty="0" smtClean="0">
                          <a:solidFill>
                            <a:srgbClr val="7030A0"/>
                          </a:solidFill>
                          <a:effectLst/>
                        </a:rPr>
                        <a:t>move </a:t>
                      </a:r>
                      <a:r>
                        <a:rPr lang="en-US" b="1" dirty="0">
                          <a:solidFill>
                            <a:srgbClr val="7030A0"/>
                          </a:solidFill>
                          <a:effectLst/>
                        </a:rPr>
                        <a:t>when source is newer than destination</a:t>
                      </a:r>
                    </a:p>
                  </a:txBody>
                  <a:tcPr marL="47625" marR="47625" marT="47625" marB="47625" anchor="ctr"/>
                </a:tc>
              </a:tr>
            </a:tbl>
          </a:graphicData>
        </a:graphic>
      </p:graphicFrame>
    </p:spTree>
    <p:extLst>
      <p:ext uri="{BB962C8B-B14F-4D97-AF65-F5344CB8AC3E}">
        <p14:creationId xmlns:p14="http://schemas.microsoft.com/office/powerpoint/2010/main" val="28099609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82</a:t>
            </a:fld>
            <a:endParaRPr lang="en-US" dirty="0"/>
          </a:p>
        </p:txBody>
      </p:sp>
      <p:sp>
        <p:nvSpPr>
          <p:cNvPr id="4" name="TextBox 3"/>
          <p:cNvSpPr txBox="1"/>
          <p:nvPr/>
        </p:nvSpPr>
        <p:spPr>
          <a:xfrm>
            <a:off x="275573" y="300625"/>
            <a:ext cx="11461315" cy="523220"/>
          </a:xfrm>
          <a:prstGeom prst="rect">
            <a:avLst/>
          </a:prstGeom>
          <a:noFill/>
        </p:spPr>
        <p:txBody>
          <a:bodyPr wrap="square" rtlCol="0">
            <a:spAutoFit/>
          </a:bodyPr>
          <a:lstStyle/>
          <a:p>
            <a:r>
              <a:rPr lang="en-US" sz="2800" b="1" dirty="0" smtClean="0"/>
              <a:t>Example –</a:t>
            </a:r>
          </a:p>
        </p:txBody>
      </p:sp>
      <p:graphicFrame>
        <p:nvGraphicFramePr>
          <p:cNvPr id="5" name="Table 4"/>
          <p:cNvGraphicFramePr>
            <a:graphicFrameLocks noGrp="1"/>
          </p:cNvGraphicFramePr>
          <p:nvPr>
            <p:extLst>
              <p:ext uri="{D42A27DB-BD31-4B8C-83A1-F6EECF244321}">
                <p14:modId xmlns:p14="http://schemas.microsoft.com/office/powerpoint/2010/main" val="2098146544"/>
              </p:ext>
            </p:extLst>
          </p:nvPr>
        </p:nvGraphicFramePr>
        <p:xfrm>
          <a:off x="482598" y="983374"/>
          <a:ext cx="11154080" cy="3738938"/>
        </p:xfrm>
        <a:graphic>
          <a:graphicData uri="http://schemas.openxmlformats.org/drawingml/2006/table">
            <a:tbl>
              <a:tblPr firstRow="1" bandRow="1">
                <a:tableStyleId>{5940675A-B579-460E-94D1-54222C63F5DA}</a:tableStyleId>
              </a:tblPr>
              <a:tblGrid>
                <a:gridCol w="7283539"/>
                <a:gridCol w="3870541"/>
              </a:tblGrid>
              <a:tr h="565314">
                <a:tc>
                  <a:txBody>
                    <a:bodyPr/>
                    <a:lstStyle/>
                    <a:p>
                      <a:r>
                        <a:rPr lang="en-US" sz="2400" dirty="0" smtClean="0"/>
                        <a:t>Move </a:t>
                      </a:r>
                      <a:r>
                        <a:rPr lang="en-US" sz="2400" dirty="0" err="1" smtClean="0"/>
                        <a:t>main.c</a:t>
                      </a:r>
                      <a:r>
                        <a:rPr lang="en-US" sz="2400" dirty="0" smtClean="0"/>
                        <a:t> &amp; </a:t>
                      </a:r>
                      <a:r>
                        <a:rPr lang="en-US" sz="2400" dirty="0" err="1" smtClean="0"/>
                        <a:t>def.h</a:t>
                      </a:r>
                      <a:r>
                        <a:rPr lang="en-US" sz="2400" dirty="0" smtClean="0"/>
                        <a:t> files to /home/usr/rapid/ directory</a:t>
                      </a:r>
                      <a:endParaRPr lang="en-US" sz="240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a:t>
                      </a:r>
                      <a:r>
                        <a:rPr lang="en-US" sz="2000" b="1" dirty="0" err="1" smtClean="0">
                          <a:solidFill>
                            <a:srgbClr val="FF0000"/>
                          </a:solidFill>
                        </a:rPr>
                        <a:t>main.c</a:t>
                      </a:r>
                      <a:r>
                        <a:rPr lang="en-US" sz="2000" b="1" dirty="0" smtClean="0">
                          <a:solidFill>
                            <a:srgbClr val="FF0000"/>
                          </a:solidFill>
                        </a:rPr>
                        <a:t> </a:t>
                      </a:r>
                      <a:r>
                        <a:rPr lang="en-US" sz="2000" b="1" dirty="0" err="1" smtClean="0">
                          <a:solidFill>
                            <a:srgbClr val="FF0000"/>
                          </a:solidFill>
                        </a:rPr>
                        <a:t>def.h</a:t>
                      </a:r>
                      <a:r>
                        <a:rPr lang="en-US" sz="2000" b="1" dirty="0" smtClean="0">
                          <a:solidFill>
                            <a:srgbClr val="FF0000"/>
                          </a:solidFill>
                        </a:rPr>
                        <a:t> /home/usr/rapid/</a:t>
                      </a:r>
                    </a:p>
                  </a:txBody>
                  <a:tcPr marL="45720" marR="45720" anchor="ctr"/>
                </a:tc>
              </a:tr>
              <a:tr h="489616">
                <a:tc>
                  <a:txBody>
                    <a:bodyPr/>
                    <a:lstStyle/>
                    <a:p>
                      <a:r>
                        <a:rPr lang="en-US" sz="2400" dirty="0" smtClean="0"/>
                        <a:t>Move all C files in current directory to subdirectory</a:t>
                      </a:r>
                      <a:r>
                        <a:rPr lang="en-US" sz="2400" i="1" dirty="0" smtClean="0"/>
                        <a:t> </a:t>
                      </a:r>
                      <a:r>
                        <a:rPr lang="en-US" sz="2400" i="1" dirty="0" err="1" smtClean="0"/>
                        <a:t>bak</a:t>
                      </a:r>
                      <a:endParaRPr lang="en-US" sz="240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*.c </a:t>
                      </a:r>
                      <a:r>
                        <a:rPr lang="en-US" sz="2000" b="1" dirty="0" err="1" smtClean="0">
                          <a:solidFill>
                            <a:srgbClr val="FF0000"/>
                          </a:solidFill>
                        </a:rPr>
                        <a:t>bak</a:t>
                      </a:r>
                      <a:endParaRPr lang="en-US" sz="2000" b="1" dirty="0" smtClean="0">
                        <a:solidFill>
                          <a:srgbClr val="FF0000"/>
                        </a:solidFill>
                      </a:endParaRPr>
                    </a:p>
                  </a:txBody>
                  <a:tcPr marL="45720" marR="45720" anchor="ctr"/>
                </a:tc>
              </a:tr>
              <a:tr h="652432">
                <a:tc>
                  <a:txBody>
                    <a:bodyPr/>
                    <a:lstStyle/>
                    <a:p>
                      <a:r>
                        <a:rPr lang="en-US" sz="2400" dirty="0" smtClean="0"/>
                        <a:t>Move all files in subdirectory</a:t>
                      </a:r>
                      <a:r>
                        <a:rPr lang="en-US" sz="2400" i="1" dirty="0" smtClean="0"/>
                        <a:t> </a:t>
                      </a:r>
                      <a:r>
                        <a:rPr lang="en-US" sz="2400" i="1" dirty="0" err="1" smtClean="0"/>
                        <a:t>bak</a:t>
                      </a:r>
                      <a:r>
                        <a:rPr lang="en-US" sz="2400" i="1" dirty="0" smtClean="0"/>
                        <a:t> </a:t>
                      </a:r>
                      <a:r>
                        <a:rPr lang="en-US" sz="2400" dirty="0" smtClean="0"/>
                        <a:t>to current directory</a:t>
                      </a:r>
                      <a:endParaRPr lang="en-US" sz="240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a:t>
                      </a:r>
                      <a:r>
                        <a:rPr lang="en-US" sz="2000" b="1" dirty="0" err="1" smtClean="0">
                          <a:solidFill>
                            <a:srgbClr val="FF0000"/>
                          </a:solidFill>
                        </a:rPr>
                        <a:t>bak</a:t>
                      </a:r>
                      <a:r>
                        <a:rPr lang="en-US" sz="2000" b="1" dirty="0" smtClean="0">
                          <a:solidFill>
                            <a:srgbClr val="FF0000"/>
                          </a:solidFill>
                        </a:rPr>
                        <a:t>/* .</a:t>
                      </a:r>
                    </a:p>
                    <a:p>
                      <a:endParaRPr lang="en-US" sz="2000" b="1" dirty="0">
                        <a:solidFill>
                          <a:srgbClr val="FF0000"/>
                        </a:solidFill>
                      </a:endParaRPr>
                    </a:p>
                  </a:txBody>
                  <a:tcPr marL="45720" marR="45720" anchor="ctr"/>
                </a:tc>
              </a:tr>
              <a:tr h="474927">
                <a:tc>
                  <a:txBody>
                    <a:bodyPr/>
                    <a:lstStyle/>
                    <a:p>
                      <a:r>
                        <a:rPr lang="en-US" sz="2400" dirty="0" smtClean="0"/>
                        <a:t>Rename file </a:t>
                      </a:r>
                      <a:r>
                        <a:rPr lang="en-US" sz="2400" i="1" dirty="0" err="1" smtClean="0"/>
                        <a:t>main.c</a:t>
                      </a:r>
                      <a:r>
                        <a:rPr lang="en-US" sz="2400" dirty="0" smtClean="0"/>
                        <a:t> to </a:t>
                      </a:r>
                      <a:r>
                        <a:rPr lang="en-US" sz="2400" i="1" dirty="0" err="1" smtClean="0"/>
                        <a:t>main.bak</a:t>
                      </a:r>
                      <a:endParaRPr lang="en-US" sz="2400" dirty="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a:t>
                      </a:r>
                      <a:r>
                        <a:rPr lang="en-US" sz="2000" b="1" dirty="0" err="1" smtClean="0">
                          <a:solidFill>
                            <a:srgbClr val="FF0000"/>
                          </a:solidFill>
                        </a:rPr>
                        <a:t>main.c</a:t>
                      </a:r>
                      <a:r>
                        <a:rPr lang="en-US" sz="2000" b="1" dirty="0" smtClean="0">
                          <a:solidFill>
                            <a:srgbClr val="FF0000"/>
                          </a:solidFill>
                        </a:rPr>
                        <a:t> </a:t>
                      </a:r>
                      <a:r>
                        <a:rPr lang="en-US" sz="2000" b="1" dirty="0" err="1" smtClean="0">
                          <a:solidFill>
                            <a:srgbClr val="FF0000"/>
                          </a:solidFill>
                        </a:rPr>
                        <a:t>main.bak</a:t>
                      </a:r>
                      <a:endParaRPr lang="en-US" sz="2000" b="1" dirty="0" smtClean="0">
                        <a:solidFill>
                          <a:srgbClr val="FF0000"/>
                        </a:solidFill>
                      </a:endParaRPr>
                    </a:p>
                  </a:txBody>
                  <a:tcPr marL="45720" marR="45720" anchor="ctr"/>
                </a:tc>
              </a:tr>
              <a:tr h="474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Rename directory </a:t>
                      </a:r>
                      <a:r>
                        <a:rPr lang="en-US" sz="2400" i="1" dirty="0" err="1" smtClean="0"/>
                        <a:t>bak</a:t>
                      </a:r>
                      <a:r>
                        <a:rPr lang="en-US" sz="2400" dirty="0" smtClean="0"/>
                        <a:t> to </a:t>
                      </a:r>
                      <a:r>
                        <a:rPr lang="en-US" sz="2400" i="1" dirty="0" smtClean="0"/>
                        <a:t>bak2</a:t>
                      </a:r>
                      <a:endParaRPr lang="en-US" sz="2400" dirty="0" smtClean="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a:t>
                      </a:r>
                      <a:r>
                        <a:rPr lang="en-US" sz="2000" b="1" dirty="0" err="1" smtClean="0">
                          <a:solidFill>
                            <a:srgbClr val="FF0000"/>
                          </a:solidFill>
                        </a:rPr>
                        <a:t>bak</a:t>
                      </a:r>
                      <a:r>
                        <a:rPr lang="en-US" sz="2000" b="1" dirty="0" smtClean="0">
                          <a:solidFill>
                            <a:srgbClr val="FF0000"/>
                          </a:solidFill>
                        </a:rPr>
                        <a:t> bak2</a:t>
                      </a:r>
                    </a:p>
                  </a:txBody>
                  <a:tcPr marL="45720" marR="45720" anchor="ctr"/>
                </a:tc>
              </a:tr>
              <a:tr h="4749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Update - move when </a:t>
                      </a:r>
                      <a:r>
                        <a:rPr lang="en-US" sz="2400" i="1" dirty="0" err="1" smtClean="0"/>
                        <a:t>main.c</a:t>
                      </a:r>
                      <a:r>
                        <a:rPr lang="en-US" sz="2400" dirty="0" smtClean="0"/>
                        <a:t> is newer</a:t>
                      </a:r>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-u </a:t>
                      </a:r>
                      <a:r>
                        <a:rPr lang="en-US" sz="2000" b="1" dirty="0" err="1" smtClean="0">
                          <a:solidFill>
                            <a:srgbClr val="FF0000"/>
                          </a:solidFill>
                        </a:rPr>
                        <a:t>main.c</a:t>
                      </a:r>
                      <a:r>
                        <a:rPr lang="en-US" sz="2000" b="1" dirty="0" smtClean="0">
                          <a:solidFill>
                            <a:srgbClr val="FF0000"/>
                          </a:solidFill>
                        </a:rPr>
                        <a:t> </a:t>
                      </a:r>
                      <a:r>
                        <a:rPr lang="en-US" sz="2000" b="1" dirty="0" err="1" smtClean="0">
                          <a:solidFill>
                            <a:srgbClr val="FF0000"/>
                          </a:solidFill>
                        </a:rPr>
                        <a:t>bak</a:t>
                      </a:r>
                      <a:endParaRPr lang="en-US" sz="2000" b="1" dirty="0" smtClean="0">
                        <a:solidFill>
                          <a:srgbClr val="FF0000"/>
                        </a:solidFill>
                      </a:endParaRPr>
                    </a:p>
                  </a:txBody>
                  <a:tcPr marL="45720" marR="45720" anchor="ctr"/>
                </a:tc>
              </a:tr>
              <a:tr h="5581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Move </a:t>
                      </a:r>
                      <a:r>
                        <a:rPr lang="en-US" sz="2400" i="1" dirty="0" err="1" smtClean="0"/>
                        <a:t>main.c</a:t>
                      </a:r>
                      <a:r>
                        <a:rPr lang="en-US" sz="2400" dirty="0" smtClean="0"/>
                        <a:t> and prompt before overwrite </a:t>
                      </a:r>
                      <a:r>
                        <a:rPr lang="en-US" sz="2400" i="1" dirty="0" err="1" smtClean="0"/>
                        <a:t>bak</a:t>
                      </a:r>
                      <a:r>
                        <a:rPr lang="en-US" sz="2400" i="1" dirty="0" smtClean="0"/>
                        <a:t>/</a:t>
                      </a:r>
                      <a:r>
                        <a:rPr lang="en-US" sz="2400" i="1" dirty="0" err="1" smtClean="0"/>
                        <a:t>main.c</a:t>
                      </a:r>
                      <a:endParaRPr lang="en-US" sz="2400" dirty="0" smtClean="0"/>
                    </a:p>
                  </a:txBody>
                  <a:tcPr marL="45720" marR="4572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mv -v </a:t>
                      </a:r>
                      <a:r>
                        <a:rPr lang="en-US" sz="2000" b="1" dirty="0" err="1" smtClean="0">
                          <a:solidFill>
                            <a:srgbClr val="FF0000"/>
                          </a:solidFill>
                        </a:rPr>
                        <a:t>main.c</a:t>
                      </a:r>
                      <a:r>
                        <a:rPr lang="en-US" sz="2000" b="1" dirty="0" smtClean="0">
                          <a:solidFill>
                            <a:srgbClr val="FF0000"/>
                          </a:solidFill>
                        </a:rPr>
                        <a:t> </a:t>
                      </a:r>
                      <a:r>
                        <a:rPr lang="en-US" sz="2000" b="1" dirty="0" err="1" smtClean="0">
                          <a:solidFill>
                            <a:srgbClr val="FF0000"/>
                          </a:solidFill>
                        </a:rPr>
                        <a:t>bak</a:t>
                      </a:r>
                      <a:endParaRPr lang="en-US" sz="2000" b="1" dirty="0" smtClean="0">
                        <a:solidFill>
                          <a:srgbClr val="FF0000"/>
                        </a:solidFill>
                      </a:endParaRPr>
                    </a:p>
                  </a:txBody>
                  <a:tcPr marL="45720" marR="45720" anchor="ctr"/>
                </a:tc>
              </a:tr>
            </a:tbl>
          </a:graphicData>
        </a:graphic>
      </p:graphicFrame>
    </p:spTree>
    <p:extLst>
      <p:ext uri="{BB962C8B-B14F-4D97-AF65-F5344CB8AC3E}">
        <p14:creationId xmlns:p14="http://schemas.microsoft.com/office/powerpoint/2010/main" val="2186864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83</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Paging Output (more Command) -</a:t>
            </a:r>
            <a:endParaRPr lang="en-US" sz="2800" b="1" dirty="0"/>
          </a:p>
        </p:txBody>
      </p:sp>
      <p:sp>
        <p:nvSpPr>
          <p:cNvPr id="4" name="TextBox 3"/>
          <p:cNvSpPr txBox="1"/>
          <p:nvPr/>
        </p:nvSpPr>
        <p:spPr>
          <a:xfrm>
            <a:off x="250521" y="1039660"/>
            <a:ext cx="11599102"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As 'cat' command displays the file content. Same way 'more' command also displays the content of a file. </a:t>
            </a:r>
            <a:endParaRPr lang="en-US" sz="2400" dirty="0" smtClean="0"/>
          </a:p>
          <a:p>
            <a:pPr marL="342900" indent="-342900" algn="just">
              <a:buFont typeface="Arial" panose="020B0604020202020204" pitchFamily="34" charset="0"/>
              <a:buChar char="•"/>
            </a:pPr>
            <a:r>
              <a:rPr lang="en-US" sz="2400" dirty="0" smtClean="0"/>
              <a:t>Only </a:t>
            </a:r>
            <a:r>
              <a:rPr lang="en-US" sz="2400" dirty="0"/>
              <a:t>difference is that, in case of larger files, 'cat' command output will scroll off </a:t>
            </a:r>
            <a:r>
              <a:rPr lang="en-US" sz="2400" dirty="0" smtClean="0"/>
              <a:t>the </a:t>
            </a:r>
            <a:r>
              <a:rPr lang="en-US" sz="2400" dirty="0"/>
              <a:t>screen while 'more' command displays output one </a:t>
            </a:r>
            <a:r>
              <a:rPr lang="en-US" sz="2400" dirty="0" smtClean="0"/>
              <a:t>screen full </a:t>
            </a:r>
            <a:r>
              <a:rPr lang="en-US" sz="2400" dirty="0"/>
              <a:t>at a time</a:t>
            </a:r>
            <a:r>
              <a:rPr lang="en-US" sz="2400" dirty="0" smtClean="0"/>
              <a:t>.</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Following </a:t>
            </a:r>
            <a:r>
              <a:rPr lang="en-US" sz="2400" dirty="0"/>
              <a:t>keys are used in 'more' command to scroll the </a:t>
            </a:r>
            <a:r>
              <a:rPr lang="en-US" sz="2400" dirty="0" smtClean="0"/>
              <a:t>page -</a:t>
            </a:r>
            <a:endParaRPr lang="en-US" sz="2400" dirty="0"/>
          </a:p>
          <a:p>
            <a:pPr marL="914400" lvl="1" indent="-457200" algn="just">
              <a:buFont typeface="+mj-lt"/>
              <a:buAutoNum type="arabicPeriod"/>
            </a:pPr>
            <a:r>
              <a:rPr lang="en-US" sz="2400" b="1" dirty="0"/>
              <a:t>Enter </a:t>
            </a:r>
            <a:r>
              <a:rPr lang="en-US" sz="2400" b="1" dirty="0" smtClean="0"/>
              <a:t>key -</a:t>
            </a:r>
            <a:r>
              <a:rPr lang="en-US" sz="2400" dirty="0" smtClean="0"/>
              <a:t> </a:t>
            </a:r>
            <a:r>
              <a:rPr lang="en-US" sz="2400" dirty="0"/>
              <a:t>To scroll down page line by </a:t>
            </a:r>
            <a:r>
              <a:rPr lang="en-US" sz="2400" dirty="0" smtClean="0"/>
              <a:t>line.</a:t>
            </a:r>
          </a:p>
          <a:p>
            <a:pPr marL="914400" lvl="1" indent="-457200" algn="just">
              <a:buFont typeface="+mj-lt"/>
              <a:buAutoNum type="arabicPeriod"/>
            </a:pPr>
            <a:r>
              <a:rPr lang="en-US" sz="2400" b="1" dirty="0" smtClean="0"/>
              <a:t>Space bar -</a:t>
            </a:r>
            <a:r>
              <a:rPr lang="en-US" sz="2400" dirty="0" smtClean="0"/>
              <a:t> </a:t>
            </a:r>
            <a:r>
              <a:rPr lang="en-US" sz="2400" dirty="0"/>
              <a:t>To go to next </a:t>
            </a:r>
            <a:r>
              <a:rPr lang="en-US" sz="2400" dirty="0" smtClean="0"/>
              <a:t>page.</a:t>
            </a:r>
          </a:p>
          <a:p>
            <a:pPr marL="914400" lvl="1" indent="-457200" algn="just">
              <a:buFont typeface="+mj-lt"/>
              <a:buAutoNum type="arabicPeriod"/>
            </a:pPr>
            <a:r>
              <a:rPr lang="en-US" sz="2400" b="1" dirty="0" smtClean="0"/>
              <a:t>b key -</a:t>
            </a:r>
            <a:r>
              <a:rPr lang="en-US" sz="2400" dirty="0" smtClean="0"/>
              <a:t> </a:t>
            </a:r>
            <a:r>
              <a:rPr lang="en-US" sz="2400" dirty="0"/>
              <a:t>To go to the backward page</a:t>
            </a:r>
            <a:r>
              <a:rPr lang="en-US" sz="2400" dirty="0" smtClean="0"/>
              <a:t>.</a:t>
            </a:r>
          </a:p>
          <a:p>
            <a:pPr marL="914400" lvl="1" indent="-457200" algn="just">
              <a:buFont typeface="+mj-lt"/>
              <a:buAutoNum type="arabicPeriod"/>
            </a:pPr>
            <a:r>
              <a:rPr lang="en-US" sz="2400" b="1" dirty="0" smtClean="0"/>
              <a:t>/ key -</a:t>
            </a:r>
            <a:r>
              <a:rPr lang="en-US" sz="2400" dirty="0" smtClean="0"/>
              <a:t> </a:t>
            </a:r>
            <a:r>
              <a:rPr lang="en-US" sz="2400" dirty="0"/>
              <a:t>Lets you search the </a:t>
            </a:r>
            <a:r>
              <a:rPr lang="en-US" sz="2400" dirty="0" smtClean="0"/>
              <a:t>string.</a:t>
            </a:r>
          </a:p>
          <a:p>
            <a:pPr algn="just"/>
            <a:endParaRPr lang="en-US" sz="2400" dirty="0" smtClean="0"/>
          </a:p>
          <a:p>
            <a:r>
              <a:rPr lang="en-US" sz="2400" dirty="0" smtClean="0"/>
              <a:t>Syntax -			      </a:t>
            </a:r>
            <a:r>
              <a:rPr lang="en-US" sz="2400" b="1" dirty="0" smtClean="0">
                <a:solidFill>
                  <a:srgbClr val="FF0000"/>
                </a:solidFill>
              </a:rPr>
              <a:t>more</a:t>
            </a:r>
            <a:r>
              <a:rPr lang="en-US" sz="2400" b="1" dirty="0">
                <a:solidFill>
                  <a:srgbClr val="FF0000"/>
                </a:solidFill>
              </a:rPr>
              <a:t> &lt;</a:t>
            </a:r>
            <a:r>
              <a:rPr lang="en-US" sz="2400" b="1" dirty="0" err="1" smtClean="0">
                <a:solidFill>
                  <a:srgbClr val="FF0000"/>
                </a:solidFill>
              </a:rPr>
              <a:t>file_name</a:t>
            </a:r>
            <a:r>
              <a:rPr lang="en-US" sz="2400" b="1" dirty="0" smtClean="0">
                <a:solidFill>
                  <a:srgbClr val="FF0000"/>
                </a:solidFill>
              </a:rPr>
              <a:t>&gt;</a:t>
            </a:r>
            <a:endParaRPr lang="en-US" sz="2400" dirty="0"/>
          </a:p>
          <a:p>
            <a:endParaRPr lang="en-US" sz="2400" dirty="0"/>
          </a:p>
          <a:p>
            <a:r>
              <a:rPr lang="en-US" sz="2400" dirty="0" smtClean="0"/>
              <a:t>Example -			      </a:t>
            </a:r>
            <a:r>
              <a:rPr lang="en-US" sz="2400" b="1" dirty="0" smtClean="0">
                <a:solidFill>
                  <a:srgbClr val="FF0000"/>
                </a:solidFill>
              </a:rPr>
              <a:t>more Sample</a:t>
            </a:r>
          </a:p>
          <a:p>
            <a:endParaRPr lang="en-US" sz="2400" b="1" dirty="0">
              <a:solidFill>
                <a:srgbClr val="FF0000"/>
              </a:solidFill>
            </a:endParaRPr>
          </a:p>
        </p:txBody>
      </p:sp>
    </p:spTree>
    <p:extLst>
      <p:ext uri="{BB962C8B-B14F-4D97-AF65-F5344CB8AC3E}">
        <p14:creationId xmlns:p14="http://schemas.microsoft.com/office/powerpoint/2010/main" val="4673727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84</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Paging Output (less Command) -</a:t>
            </a:r>
            <a:endParaRPr lang="en-US" sz="2800" b="1" dirty="0"/>
          </a:p>
        </p:txBody>
      </p:sp>
      <p:sp>
        <p:nvSpPr>
          <p:cNvPr id="4" name="TextBox 3"/>
          <p:cNvSpPr txBox="1"/>
          <p:nvPr/>
        </p:nvSpPr>
        <p:spPr>
          <a:xfrm>
            <a:off x="250521" y="1039660"/>
            <a:ext cx="11599102"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The 'less' command is same as 'more' command but include some more </a:t>
            </a:r>
            <a:r>
              <a:rPr lang="en-US" sz="2400" dirty="0" smtClean="0"/>
              <a:t>features</a:t>
            </a:r>
            <a:r>
              <a:rPr lang="en-US" sz="2400" dirty="0"/>
              <a:t> </a:t>
            </a:r>
            <a:r>
              <a:rPr lang="en-US" sz="2400" dirty="0" smtClean="0"/>
              <a:t>such as,</a:t>
            </a:r>
            <a:endParaRPr lang="en-US" sz="2400" dirty="0"/>
          </a:p>
          <a:p>
            <a:pPr algn="just"/>
            <a:r>
              <a:rPr lang="en-US" sz="2400" dirty="0" smtClean="0"/>
              <a:t>it </a:t>
            </a:r>
            <a:r>
              <a:rPr lang="en-US" sz="2400" dirty="0"/>
              <a:t>automatically adjust with the width and height of the </a:t>
            </a:r>
            <a:r>
              <a:rPr lang="en-US" sz="2400" dirty="0" smtClean="0"/>
              <a:t>terminal </a:t>
            </a:r>
            <a:r>
              <a:rPr lang="en-US" sz="2400" dirty="0"/>
              <a:t>window, while 'more' command cuts the content as the width of the terminal window get shorter.</a:t>
            </a:r>
          </a:p>
          <a:p>
            <a:pPr algn="just"/>
            <a:endParaRPr lang="en-US" sz="2400" dirty="0" smtClean="0"/>
          </a:p>
          <a:p>
            <a:r>
              <a:rPr lang="en-US" sz="2400" dirty="0" smtClean="0"/>
              <a:t>Syntax -			      </a:t>
            </a:r>
            <a:r>
              <a:rPr lang="en-US" sz="2400" b="1" dirty="0" smtClean="0">
                <a:solidFill>
                  <a:srgbClr val="FF0000"/>
                </a:solidFill>
              </a:rPr>
              <a:t>less</a:t>
            </a:r>
            <a:r>
              <a:rPr lang="en-US" sz="2400" b="1" dirty="0">
                <a:solidFill>
                  <a:srgbClr val="FF0000"/>
                </a:solidFill>
              </a:rPr>
              <a:t> &lt;</a:t>
            </a:r>
            <a:r>
              <a:rPr lang="en-US" sz="2400" b="1" dirty="0" err="1" smtClean="0">
                <a:solidFill>
                  <a:srgbClr val="FF0000"/>
                </a:solidFill>
              </a:rPr>
              <a:t>file_name</a:t>
            </a:r>
            <a:r>
              <a:rPr lang="en-US" sz="2400" b="1" dirty="0" smtClean="0">
                <a:solidFill>
                  <a:srgbClr val="FF0000"/>
                </a:solidFill>
              </a:rPr>
              <a:t>&gt;</a:t>
            </a:r>
            <a:endParaRPr lang="en-US" sz="2400" dirty="0"/>
          </a:p>
          <a:p>
            <a:endParaRPr lang="en-US" sz="2400" dirty="0"/>
          </a:p>
          <a:p>
            <a:r>
              <a:rPr lang="en-US" sz="2400" dirty="0" smtClean="0"/>
              <a:t>Example -			      </a:t>
            </a:r>
            <a:r>
              <a:rPr lang="en-US" sz="2400" b="1" dirty="0" smtClean="0">
                <a:solidFill>
                  <a:srgbClr val="FF0000"/>
                </a:solidFill>
              </a:rPr>
              <a:t>less Sample</a:t>
            </a:r>
          </a:p>
          <a:p>
            <a:endParaRPr lang="en-US" sz="2400" b="1" dirty="0">
              <a:solidFill>
                <a:srgbClr val="FF0000"/>
              </a:solidFill>
            </a:endParaRPr>
          </a:p>
        </p:txBody>
      </p:sp>
      <p:sp>
        <p:nvSpPr>
          <p:cNvPr id="5" name="Rectangle 4"/>
          <p:cNvSpPr/>
          <p:nvPr/>
        </p:nvSpPr>
        <p:spPr>
          <a:xfrm>
            <a:off x="480165" y="4086648"/>
            <a:ext cx="11369458" cy="1569660"/>
          </a:xfrm>
          <a:prstGeom prst="rect">
            <a:avLst/>
          </a:prstGeom>
        </p:spPr>
        <p:txBody>
          <a:bodyPr wrap="square">
            <a:spAutoFit/>
          </a:bodyPr>
          <a:lstStyle/>
          <a:p>
            <a:pPr algn="just"/>
            <a:r>
              <a:rPr lang="en-US" sz="2400" b="1" dirty="0" smtClean="0">
                <a:latin typeface="arial" panose="020B0604020202020204" pitchFamily="34" charset="0"/>
              </a:rPr>
              <a:t>Note: </a:t>
            </a:r>
          </a:p>
          <a:p>
            <a:pPr marL="342900" indent="-342900" algn="just">
              <a:buFont typeface="Arial" panose="020B0604020202020204" pitchFamily="34" charset="0"/>
              <a:buChar char="•"/>
            </a:pPr>
            <a:r>
              <a:rPr lang="en-US" sz="2400" b="1" i="1" dirty="0" smtClean="0">
                <a:latin typeface="arial" panose="020B0604020202020204" pitchFamily="34" charset="0"/>
              </a:rPr>
              <a:t>Definition of MIME type -</a:t>
            </a:r>
          </a:p>
          <a:p>
            <a:pPr algn="just"/>
            <a:r>
              <a:rPr lang="en-US" sz="2400" b="1" dirty="0" smtClean="0">
                <a:latin typeface="arial" panose="020B0604020202020204" pitchFamily="34" charset="0"/>
              </a:rPr>
              <a:t>MIME</a:t>
            </a:r>
            <a:r>
              <a:rPr lang="en-US" sz="2400" dirty="0">
                <a:latin typeface="arial" panose="020B0604020202020204" pitchFamily="34" charset="0"/>
              </a:rPr>
              <a:t> stands for </a:t>
            </a:r>
            <a:r>
              <a:rPr lang="en-US" sz="2400" i="1" dirty="0">
                <a:latin typeface="arial" panose="020B0604020202020204" pitchFamily="34" charset="0"/>
              </a:rPr>
              <a:t>Multipurpose Internet Mail Extensions</a:t>
            </a:r>
            <a:r>
              <a:rPr lang="en-US" sz="2400" dirty="0">
                <a:latin typeface="arial" panose="020B0604020202020204" pitchFamily="34" charset="0"/>
              </a:rPr>
              <a:t>. It's a way of identifying files on the Internet according to their nature and format.</a:t>
            </a:r>
            <a:endParaRPr lang="en-US" sz="2400" dirty="0"/>
          </a:p>
        </p:txBody>
      </p:sp>
    </p:spTree>
    <p:extLst>
      <p:ext uri="{BB962C8B-B14F-4D97-AF65-F5344CB8AC3E}">
        <p14:creationId xmlns:p14="http://schemas.microsoft.com/office/powerpoint/2010/main" val="24584265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85</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Determine the type of the file (file command) -</a:t>
            </a:r>
            <a:endParaRPr lang="en-US" sz="2800" b="1" dirty="0"/>
          </a:p>
        </p:txBody>
      </p:sp>
      <p:sp>
        <p:nvSpPr>
          <p:cNvPr id="4" name="TextBox 3"/>
          <p:cNvSpPr txBox="1"/>
          <p:nvPr/>
        </p:nvSpPr>
        <p:spPr>
          <a:xfrm>
            <a:off x="250521" y="1039660"/>
            <a:ext cx="11599102" cy="3170099"/>
          </a:xfrm>
          <a:prstGeom prst="rect">
            <a:avLst/>
          </a:prstGeom>
          <a:noFill/>
        </p:spPr>
        <p:txBody>
          <a:bodyPr wrap="square" rtlCol="0">
            <a:spAutoFit/>
          </a:bodyPr>
          <a:lstStyle/>
          <a:p>
            <a:pPr marL="342900" indent="-342900" algn="just">
              <a:buFont typeface="Wingdings" panose="05000000000000000000" pitchFamily="2" charset="2"/>
              <a:buChar char="§"/>
            </a:pPr>
            <a:r>
              <a:rPr lang="en-US" sz="2200" dirty="0"/>
              <a:t>file command is used to determine the type of a file. </a:t>
            </a:r>
            <a:r>
              <a:rPr lang="en-US" sz="2200" i="1" dirty="0"/>
              <a:t>.file</a:t>
            </a:r>
            <a:r>
              <a:rPr lang="en-US" sz="2200" dirty="0"/>
              <a:t> type may be of human-readable(e.g. ‘ASCII text’) or MIME type(e.g. ‘text/plain; </a:t>
            </a:r>
            <a:r>
              <a:rPr lang="en-US" sz="2200" dirty="0" smtClean="0"/>
              <a:t>charset=US-ASCII’). </a:t>
            </a:r>
            <a:r>
              <a:rPr lang="en-US" sz="2200" dirty="0"/>
              <a:t>This command tests each argument in an attempt to categorize it</a:t>
            </a:r>
            <a:r>
              <a:rPr lang="en-US" sz="2200" dirty="0" smtClean="0"/>
              <a:t>.</a:t>
            </a:r>
          </a:p>
          <a:p>
            <a:pPr marL="342900" indent="-342900" algn="just">
              <a:buFont typeface="Wingdings" panose="05000000000000000000" pitchFamily="2" charset="2"/>
              <a:buChar char="§"/>
            </a:pPr>
            <a:r>
              <a:rPr lang="en-US" sz="2200" dirty="0"/>
              <a:t>It has three sets of tests as </a:t>
            </a:r>
            <a:r>
              <a:rPr lang="en-US" sz="2200" dirty="0" smtClean="0"/>
              <a:t>follows –</a:t>
            </a:r>
          </a:p>
          <a:p>
            <a:pPr marL="914400" lvl="1" indent="-457200" algn="just">
              <a:buFont typeface="+mj-lt"/>
              <a:buAutoNum type="arabicPeriod"/>
            </a:pPr>
            <a:r>
              <a:rPr lang="en-US" sz="2200" b="1" dirty="0" smtClean="0"/>
              <a:t>File system Test</a:t>
            </a:r>
            <a:r>
              <a:rPr lang="en-US" sz="2200" dirty="0" smtClean="0"/>
              <a:t> – Need to check the file is empty or not (or Special file or not)</a:t>
            </a:r>
          </a:p>
          <a:p>
            <a:pPr marL="914400" lvl="1" indent="-457200" algn="just">
              <a:buFont typeface="+mj-lt"/>
              <a:buAutoNum type="arabicPeriod"/>
            </a:pPr>
            <a:r>
              <a:rPr lang="en-US" sz="2200" b="1" dirty="0" smtClean="0"/>
              <a:t>Magic Test – </a:t>
            </a:r>
            <a:r>
              <a:rPr lang="en-US" sz="2200" dirty="0" smtClean="0"/>
              <a:t>Check that file is in the proper format or not</a:t>
            </a:r>
          </a:p>
          <a:p>
            <a:pPr marL="914400" lvl="1" indent="-457200" algn="just">
              <a:buFont typeface="+mj-lt"/>
              <a:buAutoNum type="arabicPeriod"/>
            </a:pPr>
            <a:r>
              <a:rPr lang="en-US" sz="2200" b="1" dirty="0" smtClean="0"/>
              <a:t>Language Test</a:t>
            </a:r>
            <a:endParaRPr lang="en-US" sz="2200" dirty="0" smtClean="0"/>
          </a:p>
          <a:p>
            <a:pPr algn="just"/>
            <a:r>
              <a:rPr lang="en-US" sz="2200" dirty="0" smtClean="0"/>
              <a:t>Syntax –			</a:t>
            </a:r>
            <a:r>
              <a:rPr lang="en-US" sz="2200" b="1" dirty="0" smtClean="0">
                <a:solidFill>
                  <a:srgbClr val="FF0000"/>
                </a:solidFill>
              </a:rPr>
              <a:t>file [options] [filename]</a:t>
            </a:r>
            <a:r>
              <a:rPr lang="en-US" sz="2400" dirty="0" smtClean="0"/>
              <a:t> </a:t>
            </a:r>
            <a:endParaRPr lang="en-US" sz="2200" dirty="0" smtClean="0"/>
          </a:p>
          <a:p>
            <a:pPr algn="just"/>
            <a:r>
              <a:rPr lang="en-US" sz="2200" dirty="0" smtClean="0"/>
              <a:t>Options –</a:t>
            </a:r>
          </a:p>
        </p:txBody>
      </p:sp>
      <p:graphicFrame>
        <p:nvGraphicFramePr>
          <p:cNvPr id="5" name="Table 4"/>
          <p:cNvGraphicFramePr>
            <a:graphicFrameLocks noGrp="1"/>
          </p:cNvGraphicFramePr>
          <p:nvPr>
            <p:extLst>
              <p:ext uri="{D42A27DB-BD31-4B8C-83A1-F6EECF244321}">
                <p14:modId xmlns:p14="http://schemas.microsoft.com/office/powerpoint/2010/main" val="2924376886"/>
              </p:ext>
            </p:extLst>
          </p:nvPr>
        </p:nvGraphicFramePr>
        <p:xfrm>
          <a:off x="1352810" y="4131976"/>
          <a:ext cx="10121133" cy="2250440"/>
        </p:xfrm>
        <a:graphic>
          <a:graphicData uri="http://schemas.openxmlformats.org/drawingml/2006/table">
            <a:tbl>
              <a:tblPr firstRow="1" bandRow="1">
                <a:tableStyleId>{5940675A-B579-460E-94D1-54222C63F5DA}</a:tableStyleId>
              </a:tblPr>
              <a:tblGrid>
                <a:gridCol w="1991639"/>
                <a:gridCol w="6175331"/>
                <a:gridCol w="1954163"/>
              </a:tblGrid>
              <a:tr h="370840">
                <a:tc>
                  <a:txBody>
                    <a:bodyPr/>
                    <a:lstStyle/>
                    <a:p>
                      <a:pPr algn="ctr"/>
                      <a:r>
                        <a:rPr lang="en-US" sz="2000" b="1" dirty="0" smtClean="0"/>
                        <a:t>Options</a:t>
                      </a:r>
                      <a:endParaRPr lang="en-US" sz="2000" b="1" dirty="0"/>
                    </a:p>
                  </a:txBody>
                  <a:tcPr/>
                </a:tc>
                <a:tc>
                  <a:txBody>
                    <a:bodyPr/>
                    <a:lstStyle/>
                    <a:p>
                      <a:pPr algn="ctr"/>
                      <a:r>
                        <a:rPr lang="en-US" sz="2000" b="1" dirty="0" smtClean="0"/>
                        <a:t>Descriptions</a:t>
                      </a:r>
                      <a:endParaRPr lang="en-US" sz="2000" b="1" dirty="0"/>
                    </a:p>
                  </a:txBody>
                  <a:tcPr/>
                </a:tc>
                <a:tc>
                  <a:txBody>
                    <a:bodyPr/>
                    <a:lstStyle/>
                    <a:p>
                      <a:pPr algn="ctr"/>
                      <a:r>
                        <a:rPr lang="en-US" sz="2000" b="1" dirty="0" smtClean="0"/>
                        <a:t>Syntax</a:t>
                      </a:r>
                      <a:endParaRPr lang="en-US" sz="2000" b="1" dirty="0"/>
                    </a:p>
                  </a:txBody>
                  <a:tcPr/>
                </a:tc>
              </a:tr>
              <a:tr h="370840">
                <a:tc>
                  <a:txBody>
                    <a:bodyPr/>
                    <a:lstStyle/>
                    <a:p>
                      <a:pPr algn="ctr"/>
                      <a:r>
                        <a:rPr lang="en-US" dirty="0" smtClean="0"/>
                        <a:t>-b</a:t>
                      </a:r>
                      <a:endParaRPr lang="en-US" dirty="0"/>
                    </a:p>
                  </a:txBody>
                  <a:tcPr anchor="ctr"/>
                </a:tc>
                <a:tc>
                  <a:txBody>
                    <a:bodyPr/>
                    <a:lstStyle/>
                    <a:p>
                      <a:pPr algn="ctr"/>
                      <a:r>
                        <a:rPr lang="en-US" sz="1800" b="0" i="0" kern="1200" dirty="0" smtClean="0">
                          <a:solidFill>
                            <a:schemeClr val="tx1"/>
                          </a:solidFill>
                          <a:effectLst/>
                          <a:latin typeface="+mn-lt"/>
                          <a:ea typeface="+mn-ea"/>
                          <a:cs typeface="+mn-cs"/>
                        </a:rPr>
                        <a:t>This is used to display just file type in brief mode.</a:t>
                      </a:r>
                      <a:endParaRPr lang="en-US" dirty="0"/>
                    </a:p>
                  </a:txBody>
                  <a:tcPr anchor="ctr"/>
                </a:tc>
                <a:tc>
                  <a:txBody>
                    <a:bodyPr/>
                    <a:lstStyle/>
                    <a:p>
                      <a:pPr algn="ctr"/>
                      <a:r>
                        <a:rPr lang="en-US" dirty="0" smtClean="0"/>
                        <a:t>file –b Sample</a:t>
                      </a:r>
                      <a:endParaRPr lang="en-US" dirty="0"/>
                    </a:p>
                  </a:txBody>
                  <a:tcPr anchor="ctr"/>
                </a:tc>
              </a:tr>
              <a:tr h="370840">
                <a:tc>
                  <a:txBody>
                    <a:bodyPr/>
                    <a:lstStyle/>
                    <a:p>
                      <a:pPr algn="ctr"/>
                      <a:r>
                        <a:rPr lang="en-US" dirty="0" smtClean="0"/>
                        <a:t>*</a:t>
                      </a:r>
                      <a:endParaRPr lang="en-US" dirty="0"/>
                    </a:p>
                  </a:txBody>
                  <a:tcPr anchor="ctr"/>
                </a:tc>
                <a:tc>
                  <a:txBody>
                    <a:bodyPr/>
                    <a:lstStyle/>
                    <a:p>
                      <a:pPr algn="ctr"/>
                      <a:r>
                        <a:rPr lang="en-US" sz="1800" b="0" i="0" kern="1200" dirty="0" smtClean="0">
                          <a:solidFill>
                            <a:schemeClr val="tx1"/>
                          </a:solidFill>
                          <a:effectLst/>
                          <a:latin typeface="+mn-lt"/>
                          <a:ea typeface="+mn-ea"/>
                          <a:cs typeface="+mn-cs"/>
                        </a:rPr>
                        <a:t>Command displays the all files' file type.</a:t>
                      </a:r>
                      <a:endParaRPr lang="en-US" dirty="0"/>
                    </a:p>
                  </a:txBody>
                  <a:tcPr anchor="ctr"/>
                </a:tc>
                <a:tc>
                  <a:txBody>
                    <a:bodyPr/>
                    <a:lstStyle/>
                    <a:p>
                      <a:pPr algn="ctr"/>
                      <a:r>
                        <a:rPr lang="en-US" dirty="0" smtClean="0"/>
                        <a:t>file *</a:t>
                      </a:r>
                      <a:endParaRPr lang="en-US" dirty="0"/>
                    </a:p>
                  </a:txBody>
                  <a:tcPr anchor="ctr"/>
                </a:tc>
              </a:tr>
              <a:tr h="370840">
                <a:tc>
                  <a:txBody>
                    <a:bodyPr/>
                    <a:lstStyle/>
                    <a:p>
                      <a:pPr algn="ctr"/>
                      <a:r>
                        <a:rPr lang="en-US" sz="1800" b="0" i="0" kern="1200" dirty="0" err="1" smtClean="0">
                          <a:solidFill>
                            <a:schemeClr val="tx1"/>
                          </a:solidFill>
                          <a:effectLst/>
                          <a:latin typeface="+mn-lt"/>
                          <a:ea typeface="+mn-ea"/>
                          <a:cs typeface="+mn-cs"/>
                        </a:rPr>
                        <a:t>Directory_name</a:t>
                      </a:r>
                      <a:r>
                        <a:rPr lang="en-US" sz="1800" b="0" i="0" kern="1200" dirty="0" smtClean="0">
                          <a:solidFill>
                            <a:schemeClr val="tx1"/>
                          </a:solidFill>
                          <a:effectLst/>
                          <a:latin typeface="+mn-lt"/>
                          <a:ea typeface="+mn-ea"/>
                          <a:cs typeface="+mn-cs"/>
                        </a:rPr>
                        <a:t>/* </a:t>
                      </a:r>
                      <a:endParaRPr lang="en-US" b="0" dirty="0"/>
                    </a:p>
                  </a:txBody>
                  <a:tcPr anchor="ctr"/>
                </a:tc>
                <a:tc>
                  <a:txBody>
                    <a:bodyPr/>
                    <a:lstStyle/>
                    <a:p>
                      <a:pPr algn="ctr"/>
                      <a:r>
                        <a:rPr lang="en-US" sz="1800" b="0" i="0" kern="1200" dirty="0" smtClean="0">
                          <a:solidFill>
                            <a:schemeClr val="tx1"/>
                          </a:solidFill>
                          <a:effectLst/>
                          <a:latin typeface="+mn-lt"/>
                          <a:ea typeface="+mn-ea"/>
                          <a:cs typeface="+mn-cs"/>
                        </a:rPr>
                        <a:t>This is used to display all files file types in particular directory.</a:t>
                      </a:r>
                      <a:endParaRPr lang="en-US" dirty="0"/>
                    </a:p>
                  </a:txBody>
                  <a:tcPr anchor="ctr"/>
                </a:tc>
                <a:tc>
                  <a:txBody>
                    <a:bodyPr/>
                    <a:lstStyle/>
                    <a:p>
                      <a:pPr algn="ctr"/>
                      <a:r>
                        <a:rPr lang="en-US" dirty="0" smtClean="0"/>
                        <a:t>file directory/*</a:t>
                      </a:r>
                      <a:endParaRPr lang="en-US" dirty="0"/>
                    </a:p>
                  </a:txBody>
                  <a:tcPr anchor="ctr"/>
                </a:tc>
              </a:tr>
              <a:tr h="370840">
                <a:tc>
                  <a:txBody>
                    <a:bodyPr/>
                    <a:lstStyle/>
                    <a:p>
                      <a:pPr algn="ctr"/>
                      <a:r>
                        <a:rPr lang="en-US" dirty="0" smtClean="0"/>
                        <a:t>[range]*</a:t>
                      </a:r>
                      <a:endParaRPr lang="en-US" dirty="0"/>
                    </a:p>
                  </a:txBody>
                  <a:tcPr anchor="ctr"/>
                </a:tc>
                <a:tc>
                  <a:txBody>
                    <a:bodyPr/>
                    <a:lstStyle/>
                    <a:p>
                      <a:pPr algn="ctr"/>
                      <a:r>
                        <a:rPr lang="en-US" sz="1800" b="0" i="0" kern="1200" dirty="0" smtClean="0">
                          <a:solidFill>
                            <a:schemeClr val="tx1"/>
                          </a:solidFill>
                          <a:effectLst/>
                          <a:latin typeface="+mn-lt"/>
                          <a:ea typeface="+mn-ea"/>
                          <a:cs typeface="+mn-cs"/>
                        </a:rPr>
                        <a:t>To display the file type of files in specific range.</a:t>
                      </a:r>
                      <a:endParaRPr lang="en-US" dirty="0"/>
                    </a:p>
                  </a:txBody>
                  <a:tcPr anchor="ctr"/>
                </a:tc>
                <a:tc>
                  <a:txBody>
                    <a:bodyPr/>
                    <a:lstStyle/>
                    <a:p>
                      <a:pPr algn="ctr"/>
                      <a:r>
                        <a:rPr lang="en-US" dirty="0" smtClean="0"/>
                        <a:t>file [range]*</a:t>
                      </a:r>
                      <a:endParaRPr lang="en-US" dirty="0"/>
                    </a:p>
                  </a:txBody>
                  <a:tcPr anchor="ctr"/>
                </a:tc>
              </a:tr>
              <a:tr h="370840">
                <a:tc>
                  <a:txBody>
                    <a:bodyPr/>
                    <a:lstStyle/>
                    <a:p>
                      <a:pPr algn="ctr"/>
                      <a:r>
                        <a:rPr lang="en-US" dirty="0" smtClean="0"/>
                        <a:t>- i</a:t>
                      </a:r>
                      <a:endParaRPr lang="en-US" dirty="0"/>
                    </a:p>
                  </a:txBody>
                  <a:tcPr anchor="ctr"/>
                </a:tc>
                <a:tc>
                  <a:txBody>
                    <a:bodyPr/>
                    <a:lstStyle/>
                    <a:p>
                      <a:pPr algn="ctr"/>
                      <a:r>
                        <a:rPr lang="en-US" dirty="0" smtClean="0"/>
                        <a:t>To view the mime type</a:t>
                      </a:r>
                      <a:r>
                        <a:rPr lang="en-US" baseline="0" dirty="0" smtClean="0"/>
                        <a:t> of file</a:t>
                      </a:r>
                      <a:endParaRPr lang="en-US" dirty="0"/>
                    </a:p>
                  </a:txBody>
                  <a:tcPr anchor="ctr"/>
                </a:tc>
                <a:tc>
                  <a:txBody>
                    <a:bodyPr/>
                    <a:lstStyle/>
                    <a:p>
                      <a:pPr algn="ctr"/>
                      <a:r>
                        <a:rPr lang="en-US" dirty="0" smtClean="0"/>
                        <a:t>file –i Sample</a:t>
                      </a:r>
                      <a:endParaRPr lang="en-US" dirty="0"/>
                    </a:p>
                  </a:txBody>
                  <a:tcPr anchor="ctr"/>
                </a:tc>
              </a:tr>
            </a:tbl>
          </a:graphicData>
        </a:graphic>
      </p:graphicFrame>
    </p:spTree>
    <p:extLst>
      <p:ext uri="{BB962C8B-B14F-4D97-AF65-F5344CB8AC3E}">
        <p14:creationId xmlns:p14="http://schemas.microsoft.com/office/powerpoint/2010/main" val="12355239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86</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Files comparison commands (</a:t>
            </a:r>
            <a:r>
              <a:rPr lang="en-US" sz="2800" b="1" dirty="0" err="1" smtClean="0"/>
              <a:t>cmp</a:t>
            </a:r>
            <a:r>
              <a:rPr lang="en-US" sz="2800" b="1" dirty="0" smtClean="0"/>
              <a:t> &amp; </a:t>
            </a:r>
            <a:r>
              <a:rPr lang="en-US" sz="2800" b="1" dirty="0" err="1" smtClean="0"/>
              <a:t>comm</a:t>
            </a:r>
            <a:r>
              <a:rPr lang="en-US" sz="2800" b="1" dirty="0" smtClean="0"/>
              <a:t> Commands) -</a:t>
            </a:r>
            <a:endParaRPr lang="en-US" sz="2800" b="1" dirty="0"/>
          </a:p>
        </p:txBody>
      </p:sp>
      <p:sp>
        <p:nvSpPr>
          <p:cNvPr id="4" name="TextBox 3"/>
          <p:cNvSpPr txBox="1"/>
          <p:nvPr/>
        </p:nvSpPr>
        <p:spPr>
          <a:xfrm>
            <a:off x="250521" y="1039660"/>
            <a:ext cx="11599102" cy="5601533"/>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t>This command is used to compare two files character by character</a:t>
            </a:r>
            <a:r>
              <a:rPr lang="en-US" sz="2400" dirty="0" smtClean="0"/>
              <a:t>.</a:t>
            </a:r>
          </a:p>
          <a:p>
            <a:pPr algn="just"/>
            <a:endParaRPr lang="en-US" sz="2400" dirty="0"/>
          </a:p>
          <a:p>
            <a:pPr algn="just"/>
            <a:r>
              <a:rPr lang="en-US" sz="2400" dirty="0" smtClean="0"/>
              <a:t>Syntax -	</a:t>
            </a:r>
            <a:r>
              <a:rPr lang="en-US" sz="2400" b="1" dirty="0" err="1" smtClean="0">
                <a:solidFill>
                  <a:srgbClr val="FF0000"/>
                </a:solidFill>
              </a:rPr>
              <a:t>cmp</a:t>
            </a:r>
            <a:r>
              <a:rPr lang="en-US" sz="2400" b="1" dirty="0" smtClean="0">
                <a:solidFill>
                  <a:srgbClr val="FF0000"/>
                </a:solidFill>
              </a:rPr>
              <a:t> file1 file2</a:t>
            </a:r>
            <a:endParaRPr lang="en-US" sz="2400" dirty="0"/>
          </a:p>
          <a:p>
            <a:pPr algn="just"/>
            <a:r>
              <a:rPr lang="en-US" sz="2400" dirty="0" smtClean="0"/>
              <a:t>Example – To compare the two files – file1 &amp; file2</a:t>
            </a:r>
            <a:r>
              <a:rPr lang="en-US" sz="2200" dirty="0"/>
              <a:t> </a:t>
            </a:r>
            <a:r>
              <a:rPr lang="en-US" sz="2200" dirty="0" smtClean="0"/>
              <a:t>– </a:t>
            </a:r>
            <a:r>
              <a:rPr lang="en-US" sz="2200" b="1" dirty="0" err="1" smtClean="0">
                <a:solidFill>
                  <a:srgbClr val="FF0000"/>
                </a:solidFill>
              </a:rPr>
              <a:t>cmp</a:t>
            </a:r>
            <a:r>
              <a:rPr lang="en-US" sz="2200" b="1" dirty="0" smtClean="0">
                <a:solidFill>
                  <a:srgbClr val="FF0000"/>
                </a:solidFill>
              </a:rPr>
              <a:t> file1.txt file2.txt</a:t>
            </a:r>
          </a:p>
          <a:p>
            <a:pPr algn="just"/>
            <a:endParaRPr lang="en-US" sz="2200" b="1" dirty="0">
              <a:solidFill>
                <a:srgbClr val="FF0000"/>
              </a:solidFill>
            </a:endParaRPr>
          </a:p>
          <a:p>
            <a:pPr marL="342900" indent="-342900" algn="just">
              <a:buFont typeface="Wingdings" panose="05000000000000000000" pitchFamily="2" charset="2"/>
              <a:buChar char="§"/>
            </a:pPr>
            <a:r>
              <a:rPr lang="en-US" sz="2400" dirty="0"/>
              <a:t>This command is used to compare two sorted files.</a:t>
            </a:r>
          </a:p>
          <a:p>
            <a:pPr algn="just"/>
            <a:endParaRPr lang="en-US" sz="2400" dirty="0"/>
          </a:p>
          <a:p>
            <a:pPr algn="just"/>
            <a:r>
              <a:rPr lang="en-US" sz="2400" dirty="0" smtClean="0"/>
              <a:t>Syntax - 		</a:t>
            </a:r>
            <a:r>
              <a:rPr lang="en-US" sz="2400" b="1" dirty="0" err="1" smtClean="0">
                <a:solidFill>
                  <a:srgbClr val="FF0000"/>
                </a:solidFill>
              </a:rPr>
              <a:t>comm</a:t>
            </a:r>
            <a:r>
              <a:rPr lang="en-US" sz="2400" b="1" dirty="0" smtClean="0">
                <a:solidFill>
                  <a:srgbClr val="FF0000"/>
                </a:solidFill>
              </a:rPr>
              <a:t> </a:t>
            </a:r>
            <a:r>
              <a:rPr lang="en-US" sz="2400" b="1" dirty="0">
                <a:solidFill>
                  <a:srgbClr val="FF0000"/>
                </a:solidFill>
              </a:rPr>
              <a:t>[options] file1 file2</a:t>
            </a:r>
          </a:p>
          <a:p>
            <a:pPr marL="342900" indent="-342900" algn="just">
              <a:buFont typeface="Wingdings" panose="05000000000000000000" pitchFamily="2" charset="2"/>
              <a:buChar char="§"/>
            </a:pPr>
            <a:r>
              <a:rPr lang="en-US" sz="2400" dirty="0"/>
              <a:t>One set of options allows selection of ‘columns’ to suppress.</a:t>
            </a:r>
          </a:p>
          <a:p>
            <a:pPr marL="914400" lvl="1" indent="-457200" algn="just">
              <a:buFont typeface="+mj-lt"/>
              <a:buAutoNum type="arabicParenR"/>
            </a:pPr>
            <a:r>
              <a:rPr lang="en-US" sz="2400" dirty="0"/>
              <a:t>-1: suppress lines unique to file1 (column 1)</a:t>
            </a:r>
          </a:p>
          <a:p>
            <a:pPr marL="914400" lvl="1" indent="-457200" algn="just">
              <a:buFont typeface="+mj-lt"/>
              <a:buAutoNum type="arabicParenR"/>
            </a:pPr>
            <a:r>
              <a:rPr lang="en-US" sz="2400" dirty="0"/>
              <a:t>-2: suppress lines unique to file2 (column 2)</a:t>
            </a:r>
          </a:p>
          <a:p>
            <a:pPr marL="914400" lvl="1" indent="-457200" algn="just">
              <a:buFont typeface="+mj-lt"/>
              <a:buAutoNum type="arabicParenR"/>
            </a:pPr>
            <a:r>
              <a:rPr lang="en-US" sz="2400" dirty="0"/>
              <a:t>-3: suppress lines common to file1 and file2 (column3</a:t>
            </a:r>
            <a:r>
              <a:rPr lang="en-US" sz="2400" dirty="0" smtClean="0"/>
              <a:t>)</a:t>
            </a:r>
          </a:p>
          <a:p>
            <a:pPr marL="914400" lvl="1" indent="-457200" algn="just">
              <a:buFont typeface="+mj-lt"/>
              <a:buAutoNum type="arabicParenR"/>
            </a:pPr>
            <a:endParaRPr lang="en-US" sz="2400" dirty="0"/>
          </a:p>
          <a:p>
            <a:pPr algn="just"/>
            <a:r>
              <a:rPr lang="en-US" sz="2400" dirty="0" smtClean="0"/>
              <a:t>Example - Only </a:t>
            </a:r>
            <a:r>
              <a:rPr lang="en-US" sz="2400" dirty="0"/>
              <a:t>show column-3 that contains lines common between file1 and file2</a:t>
            </a:r>
          </a:p>
          <a:p>
            <a:pPr algn="just"/>
            <a:r>
              <a:rPr lang="en-US" sz="2400" dirty="0" smtClean="0"/>
              <a:t>			</a:t>
            </a:r>
            <a:r>
              <a:rPr lang="en-US" sz="2400" b="1" dirty="0" err="1" smtClean="0">
                <a:solidFill>
                  <a:srgbClr val="FF0000"/>
                </a:solidFill>
              </a:rPr>
              <a:t>comm</a:t>
            </a:r>
            <a:r>
              <a:rPr lang="en-US" sz="2400" b="1" dirty="0" smtClean="0">
                <a:solidFill>
                  <a:srgbClr val="FF0000"/>
                </a:solidFill>
              </a:rPr>
              <a:t> </a:t>
            </a:r>
            <a:r>
              <a:rPr lang="en-US" sz="2400" b="1" dirty="0">
                <a:solidFill>
                  <a:srgbClr val="FF0000"/>
                </a:solidFill>
              </a:rPr>
              <a:t>-12 file1 file2</a:t>
            </a:r>
            <a:endParaRPr lang="en-US" sz="2400" b="1" dirty="0" smtClean="0">
              <a:solidFill>
                <a:srgbClr val="FF0000"/>
              </a:solidFill>
            </a:endParaRPr>
          </a:p>
        </p:txBody>
      </p:sp>
    </p:spTree>
    <p:extLst>
      <p:ext uri="{BB962C8B-B14F-4D97-AF65-F5344CB8AC3E}">
        <p14:creationId xmlns:p14="http://schemas.microsoft.com/office/powerpoint/2010/main" val="18400443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87</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Files comparison commands (diff &amp; uniq Commands) -</a:t>
            </a:r>
            <a:endParaRPr lang="en-US" sz="2800" b="1" dirty="0"/>
          </a:p>
        </p:txBody>
      </p:sp>
      <p:sp>
        <p:nvSpPr>
          <p:cNvPr id="4" name="TextBox 3"/>
          <p:cNvSpPr txBox="1"/>
          <p:nvPr/>
        </p:nvSpPr>
        <p:spPr>
          <a:xfrm>
            <a:off x="250521" y="1039660"/>
            <a:ext cx="11599102"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1" dirty="0" smtClean="0"/>
              <a:t>diff Command</a:t>
            </a:r>
            <a:r>
              <a:rPr lang="en-US" sz="2400" dirty="0" smtClean="0"/>
              <a:t> - This </a:t>
            </a:r>
            <a:r>
              <a:rPr lang="en-US" sz="2400" dirty="0"/>
              <a:t>command is used to compare two files line by line.</a:t>
            </a:r>
          </a:p>
          <a:p>
            <a:pPr algn="just"/>
            <a:r>
              <a:rPr lang="en-US" sz="2400" dirty="0" smtClean="0"/>
              <a:t>The </a:t>
            </a:r>
            <a:r>
              <a:rPr lang="en-US" sz="2400" dirty="0"/>
              <a:t>output indicates how the lines in each file are different, and the steps </a:t>
            </a:r>
            <a:r>
              <a:rPr lang="en-US" sz="2400" dirty="0" smtClean="0"/>
              <a:t>involved </a:t>
            </a:r>
            <a:r>
              <a:rPr lang="en-US" sz="2400" dirty="0"/>
              <a:t>to change file1 to file2</a:t>
            </a:r>
            <a:r>
              <a:rPr lang="en-US" sz="2400" dirty="0" smtClean="0"/>
              <a:t>.</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b="1" dirty="0" smtClean="0"/>
              <a:t>Options -</a:t>
            </a:r>
            <a:endParaRPr lang="en-US" sz="2400" b="1" dirty="0"/>
          </a:p>
          <a:p>
            <a:pPr marL="800100" lvl="1" indent="-342900" algn="just">
              <a:buFont typeface="Wingdings" panose="05000000000000000000" pitchFamily="2" charset="2"/>
              <a:buChar char="ü"/>
            </a:pPr>
            <a:r>
              <a:rPr lang="en-US" sz="2400" dirty="0" smtClean="0"/>
              <a:t>‘</a:t>
            </a:r>
            <a:r>
              <a:rPr lang="en-US" sz="2400" dirty="0" err="1" smtClean="0"/>
              <a:t>LaR</a:t>
            </a:r>
            <a:r>
              <a:rPr lang="en-US" sz="2400" dirty="0" smtClean="0"/>
              <a:t>’ </a:t>
            </a:r>
            <a:r>
              <a:rPr lang="en-US" sz="2400" dirty="0"/>
              <a:t>– Add lines in range ‘R’ from file2 after line ‘L’ in file1.</a:t>
            </a:r>
          </a:p>
          <a:p>
            <a:pPr marL="800100" lvl="1" indent="-342900" algn="just">
              <a:buFont typeface="Wingdings" panose="05000000000000000000" pitchFamily="2" charset="2"/>
              <a:buChar char="ü"/>
            </a:pPr>
            <a:r>
              <a:rPr lang="en-US" sz="2400" dirty="0" smtClean="0"/>
              <a:t>‘</a:t>
            </a:r>
            <a:r>
              <a:rPr lang="en-US" sz="2400" dirty="0" err="1" smtClean="0"/>
              <a:t>FcT</a:t>
            </a:r>
            <a:r>
              <a:rPr lang="en-US" sz="2400" dirty="0" smtClean="0"/>
              <a:t>’ </a:t>
            </a:r>
            <a:r>
              <a:rPr lang="en-US" sz="2400" dirty="0"/>
              <a:t>– Change lines in range ‘F’ of file1 to lines in range ‘T’ of file2.</a:t>
            </a:r>
          </a:p>
          <a:p>
            <a:pPr marL="800100" lvl="1" indent="-342900" algn="just">
              <a:buFont typeface="Wingdings" panose="05000000000000000000" pitchFamily="2" charset="2"/>
              <a:buChar char="ü"/>
            </a:pPr>
            <a:r>
              <a:rPr lang="en-US" sz="2400" dirty="0" smtClean="0"/>
              <a:t>‘</a:t>
            </a:r>
            <a:r>
              <a:rPr lang="en-US" sz="2400" dirty="0" err="1" smtClean="0"/>
              <a:t>RdL</a:t>
            </a:r>
            <a:r>
              <a:rPr lang="en-US" sz="2400" dirty="0" smtClean="0"/>
              <a:t>’ </a:t>
            </a:r>
            <a:r>
              <a:rPr lang="en-US" sz="2400" dirty="0"/>
              <a:t>– Delete lines in range ‘R’ from file1 that would have appeared at line ‘L’ in file2</a:t>
            </a:r>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Syntax -</a:t>
            </a:r>
            <a:r>
              <a:rPr lang="en-US" sz="2400" dirty="0"/>
              <a:t> </a:t>
            </a:r>
            <a:r>
              <a:rPr lang="en-US" sz="2400" dirty="0" smtClean="0"/>
              <a:t>			</a:t>
            </a:r>
            <a:r>
              <a:rPr lang="en-US" sz="2400" b="1" i="1" dirty="0" smtClean="0">
                <a:solidFill>
                  <a:srgbClr val="FF0000"/>
                </a:solidFill>
              </a:rPr>
              <a:t>diff </a:t>
            </a:r>
            <a:r>
              <a:rPr lang="en-US" sz="2400" b="1" i="1" dirty="0">
                <a:solidFill>
                  <a:srgbClr val="FF0000"/>
                </a:solidFill>
              </a:rPr>
              <a:t>[options] file1 file2</a:t>
            </a:r>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Example -</a:t>
            </a:r>
            <a:r>
              <a:rPr lang="en-US" sz="2400" dirty="0"/>
              <a:t> </a:t>
            </a:r>
            <a:r>
              <a:rPr lang="en-US" sz="2400" dirty="0" smtClean="0"/>
              <a:t>			</a:t>
            </a:r>
            <a:r>
              <a:rPr lang="en-US" sz="2400" b="1" dirty="0" smtClean="0">
                <a:solidFill>
                  <a:srgbClr val="FF0000"/>
                </a:solidFill>
              </a:rPr>
              <a:t>diff </a:t>
            </a:r>
            <a:r>
              <a:rPr lang="en-US" sz="2400" b="1" dirty="0">
                <a:solidFill>
                  <a:srgbClr val="FF0000"/>
                </a:solidFill>
              </a:rPr>
              <a:t>file1 </a:t>
            </a:r>
            <a:r>
              <a:rPr lang="en-US" sz="2400" b="1" dirty="0" smtClean="0">
                <a:solidFill>
                  <a:srgbClr val="FF0000"/>
                </a:solidFill>
              </a:rPr>
              <a:t>file2</a:t>
            </a:r>
            <a:endParaRPr lang="en-US" sz="2400" b="1" dirty="0">
              <a:solidFill>
                <a:srgbClr val="FF0000"/>
              </a:solidFill>
            </a:endParaRPr>
          </a:p>
        </p:txBody>
      </p:sp>
    </p:spTree>
    <p:extLst>
      <p:ext uri="{BB962C8B-B14F-4D97-AF65-F5344CB8AC3E}">
        <p14:creationId xmlns:p14="http://schemas.microsoft.com/office/powerpoint/2010/main" val="39144442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88</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Files comparison commands (diff &amp; uniq Commands) -</a:t>
            </a:r>
            <a:endParaRPr lang="en-US" sz="2800" b="1" dirty="0"/>
          </a:p>
        </p:txBody>
      </p:sp>
      <p:sp>
        <p:nvSpPr>
          <p:cNvPr id="4" name="TextBox 3"/>
          <p:cNvSpPr txBox="1"/>
          <p:nvPr/>
        </p:nvSpPr>
        <p:spPr>
          <a:xfrm>
            <a:off x="250521" y="1039660"/>
            <a:ext cx="11599102" cy="2677656"/>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1" dirty="0" smtClean="0"/>
              <a:t>uniq Command</a:t>
            </a:r>
            <a:r>
              <a:rPr lang="en-US" sz="2400" dirty="0"/>
              <a:t> - This command is used to filter the repeated lines in a file which are adjacent to each </a:t>
            </a:r>
            <a:r>
              <a:rPr lang="en-US" sz="2400" dirty="0" smtClean="0"/>
              <a:t>other.</a:t>
            </a:r>
            <a:endParaRPr lang="en-US" sz="2400" dirty="0"/>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b="1" dirty="0" smtClean="0"/>
              <a:t>Syntax -</a:t>
            </a:r>
            <a:r>
              <a:rPr lang="en-US" sz="2400" dirty="0" smtClean="0"/>
              <a:t> 			</a:t>
            </a:r>
            <a:r>
              <a:rPr lang="en-US" sz="2400" b="1" i="1" dirty="0" smtClean="0">
                <a:solidFill>
                  <a:srgbClr val="FF0000"/>
                </a:solidFill>
              </a:rPr>
              <a:t>uniq </a:t>
            </a:r>
            <a:r>
              <a:rPr lang="en-US" sz="2400" b="1" i="1" dirty="0">
                <a:solidFill>
                  <a:srgbClr val="FF0000"/>
                </a:solidFill>
              </a:rPr>
              <a:t>[options] [input [output]]</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b="1" dirty="0" smtClean="0"/>
              <a:t>Example –</a:t>
            </a:r>
            <a:r>
              <a:rPr lang="en-US" sz="2400" dirty="0" smtClean="0"/>
              <a:t> Omit </a:t>
            </a:r>
            <a:r>
              <a:rPr lang="en-US" sz="2400" dirty="0"/>
              <a:t>repeated lines which are adjacent to each other in file1 and print the repeated lines only </a:t>
            </a:r>
            <a:r>
              <a:rPr lang="en-US" sz="2400" dirty="0" smtClean="0"/>
              <a:t>once - 		</a:t>
            </a:r>
            <a:r>
              <a:rPr lang="en-US" sz="2400" b="1" dirty="0" smtClean="0">
                <a:solidFill>
                  <a:srgbClr val="FF0000"/>
                </a:solidFill>
              </a:rPr>
              <a:t>uniq </a:t>
            </a:r>
            <a:r>
              <a:rPr lang="en-US" sz="2400" b="1" dirty="0">
                <a:solidFill>
                  <a:srgbClr val="FF0000"/>
                </a:solidFill>
              </a:rPr>
              <a:t>file1</a:t>
            </a:r>
          </a:p>
        </p:txBody>
      </p:sp>
    </p:spTree>
    <p:extLst>
      <p:ext uri="{BB962C8B-B14F-4D97-AF65-F5344CB8AC3E}">
        <p14:creationId xmlns:p14="http://schemas.microsoft.com/office/powerpoint/2010/main" val="1658494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89</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tar command (tape archive) -</a:t>
            </a:r>
            <a:endParaRPr lang="en-US" sz="2800" b="1" dirty="0"/>
          </a:p>
        </p:txBody>
      </p:sp>
      <p:sp>
        <p:nvSpPr>
          <p:cNvPr id="4" name="TextBox 3"/>
          <p:cNvSpPr txBox="1"/>
          <p:nvPr/>
        </p:nvSpPr>
        <p:spPr>
          <a:xfrm>
            <a:off x="250521" y="1039660"/>
            <a:ext cx="11599102"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t>The Linux ‘tar’ stands for tape archive, is used to create Archive and extract the Archive files. tar command in Linux is one of the important command which provides archiving functionality in Linux. </a:t>
            </a:r>
            <a:endParaRPr lang="en-US" sz="2400" dirty="0" smtClean="0"/>
          </a:p>
          <a:p>
            <a:pPr marL="342900" indent="-342900" algn="just">
              <a:buFont typeface="Wingdings" panose="05000000000000000000" pitchFamily="2" charset="2"/>
              <a:buChar char="§"/>
            </a:pPr>
            <a:r>
              <a:rPr lang="en-US" sz="2400" dirty="0" smtClean="0"/>
              <a:t>We </a:t>
            </a:r>
            <a:r>
              <a:rPr lang="en-US" sz="2400" dirty="0"/>
              <a:t>can use Linux tar command to create compressed or uncompressed Archive files and also maintain and modify them</a:t>
            </a:r>
            <a:r>
              <a:rPr lang="en-US" sz="2400" dirty="0" smtClean="0"/>
              <a:t>.</a:t>
            </a:r>
            <a:endParaRPr lang="en-US" sz="2400" dirty="0">
              <a:solidFill>
                <a:srgbClr val="FF0000"/>
              </a:solidFill>
            </a:endParaRPr>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Syntax </a:t>
            </a:r>
            <a:r>
              <a:rPr lang="en-US" sz="2400" b="1" dirty="0"/>
              <a:t>-</a:t>
            </a:r>
            <a:r>
              <a:rPr lang="en-US" sz="2400" dirty="0"/>
              <a:t> </a:t>
            </a:r>
            <a:r>
              <a:rPr lang="en-US" sz="2400" dirty="0" smtClean="0"/>
              <a:t>		</a:t>
            </a:r>
            <a:r>
              <a:rPr lang="en-US" sz="2400" b="1" i="1" dirty="0" smtClean="0"/>
              <a:t>tar </a:t>
            </a:r>
            <a:r>
              <a:rPr lang="en-US" sz="2400" b="1" i="1" dirty="0"/>
              <a:t>[options] [archive-file] [file or directory to be archived</a:t>
            </a:r>
            <a:r>
              <a:rPr lang="en-US" sz="2400" b="1" i="1" dirty="0" smtClean="0"/>
              <a:t>]</a:t>
            </a:r>
          </a:p>
          <a:p>
            <a:pPr marL="342900" indent="-342900" algn="just">
              <a:buFont typeface="Wingdings" panose="05000000000000000000" pitchFamily="2" charset="2"/>
              <a:buChar char="§"/>
            </a:pPr>
            <a:endParaRPr lang="en-US" sz="2400" b="1" i="1" dirty="0" smtClean="0"/>
          </a:p>
          <a:p>
            <a:pPr marL="342900" indent="-342900">
              <a:buFont typeface="Wingdings" panose="05000000000000000000" pitchFamily="2" charset="2"/>
              <a:buChar char="§"/>
            </a:pPr>
            <a:r>
              <a:rPr lang="en-US" sz="2400" b="1" dirty="0"/>
              <a:t>What is an Archive file?</a:t>
            </a:r>
            <a:br>
              <a:rPr lang="en-US" sz="2400" b="1" dirty="0"/>
            </a:br>
            <a:r>
              <a:rPr lang="en-US" sz="2400" dirty="0"/>
              <a:t>An Archive file is a file that is composed of one or more files along with metadata. Archive files are used to collect multiple data files together into a single file for easier portability and storage, or simply to compress files to use less storage space.</a:t>
            </a:r>
          </a:p>
        </p:txBody>
      </p:sp>
    </p:spTree>
    <p:extLst>
      <p:ext uri="{BB962C8B-B14F-4D97-AF65-F5344CB8AC3E}">
        <p14:creationId xmlns:p14="http://schemas.microsoft.com/office/powerpoint/2010/main" val="42267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465333"/>
            <a:ext cx="10515600" cy="561801"/>
          </a:xfrm>
        </p:spPr>
        <p:txBody>
          <a:bodyPr>
            <a:normAutofit fontScale="90000"/>
          </a:bodyPr>
          <a:lstStyle/>
          <a:p>
            <a:r>
              <a:rPr lang="en-US" dirty="0" smtClean="0"/>
              <a:t>To be continued…</a:t>
            </a:r>
            <a:endParaRPr lang="en-US" dirty="0"/>
          </a:p>
        </p:txBody>
      </p:sp>
      <p:sp>
        <p:nvSpPr>
          <p:cNvPr id="6" name="Slide Number Placeholder 5"/>
          <p:cNvSpPr>
            <a:spLocks noGrp="1"/>
          </p:cNvSpPr>
          <p:nvPr>
            <p:ph type="sldNum" sz="quarter" idx="4294967295"/>
          </p:nvPr>
        </p:nvSpPr>
        <p:spPr>
          <a:xfrm>
            <a:off x="8610600" y="6356350"/>
            <a:ext cx="2743200" cy="365125"/>
          </a:xfrm>
        </p:spPr>
        <p:txBody>
          <a:bodyPr/>
          <a:lstStyle/>
          <a:p>
            <a:fld id="{8EADFD15-8B24-4ABA-94CC-2E91F8E0D379}" type="slidenum">
              <a:rPr lang="en-US" smtClean="0"/>
              <a:pPr/>
              <a:t>9</a:t>
            </a:fld>
            <a:endParaRPr lang="en-US" dirty="0"/>
          </a:p>
        </p:txBody>
      </p:sp>
      <p:sp>
        <p:nvSpPr>
          <p:cNvPr id="3" name="Content Placeholder 2"/>
          <p:cNvSpPr>
            <a:spLocks noGrp="1"/>
          </p:cNvSpPr>
          <p:nvPr>
            <p:ph idx="1"/>
          </p:nvPr>
        </p:nvSpPr>
        <p:spPr>
          <a:xfrm>
            <a:off x="838200" y="1337110"/>
            <a:ext cx="10515600" cy="5019239"/>
          </a:xfrm>
        </p:spPr>
        <p:txBody>
          <a:bodyPr>
            <a:normAutofit lnSpcReduction="10000"/>
          </a:bodyPr>
          <a:lstStyle/>
          <a:p>
            <a:r>
              <a:rPr lang="en-US" dirty="0" smtClean="0"/>
              <a:t>What is System Call?</a:t>
            </a:r>
          </a:p>
          <a:p>
            <a:pPr marL="0" indent="0" algn="just">
              <a:buNone/>
            </a:pPr>
            <a:r>
              <a:rPr lang="en-US" dirty="0"/>
              <a:t>A system call is just what its name implies -- a request for the operating system to do something on behalf of the user's program. The system calls are functions used in the kernel itself</a:t>
            </a:r>
            <a:r>
              <a:rPr lang="en-US" dirty="0" smtClean="0"/>
              <a:t>.</a:t>
            </a:r>
          </a:p>
          <a:p>
            <a:pPr marL="0" indent="0">
              <a:buNone/>
            </a:pPr>
            <a:endParaRPr lang="en-US" dirty="0" smtClean="0"/>
          </a:p>
          <a:p>
            <a:pPr marL="0" indent="0" algn="just">
              <a:buNone/>
            </a:pPr>
            <a:r>
              <a:rPr lang="en-US" b="1" i="1" dirty="0" smtClean="0"/>
              <a:t>Detail Explanation – </a:t>
            </a:r>
          </a:p>
          <a:p>
            <a:pPr algn="just"/>
            <a:r>
              <a:rPr lang="en-US" dirty="0" smtClean="0"/>
              <a:t>In </a:t>
            </a:r>
            <a:r>
              <a:rPr lang="en-US" dirty="0"/>
              <a:t>computing, a system call is the programmatic way in which a computer program requests a service from the kernel of the operating system it is executed on. </a:t>
            </a:r>
            <a:endParaRPr lang="en-US" dirty="0" smtClean="0"/>
          </a:p>
          <a:p>
            <a:pPr algn="just"/>
            <a:r>
              <a:rPr lang="en-US" dirty="0" smtClean="0"/>
              <a:t>A </a:t>
            </a:r>
            <a:r>
              <a:rPr lang="en-US" dirty="0"/>
              <a:t>system call is a way for programs to interact with the operating system. A computer program makes a system call when it makes a request to the operating system’s kernel. </a:t>
            </a:r>
            <a:endParaRPr lang="en-US" i="1" dirty="0" smtClean="0"/>
          </a:p>
        </p:txBody>
      </p:sp>
    </p:spTree>
    <p:extLst>
      <p:ext uri="{BB962C8B-B14F-4D97-AF65-F5344CB8AC3E}">
        <p14:creationId xmlns:p14="http://schemas.microsoft.com/office/powerpoint/2010/main" val="11933946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90</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Compress File (</a:t>
            </a:r>
            <a:r>
              <a:rPr lang="en-US" sz="2800" b="1" dirty="0" err="1" smtClean="0"/>
              <a:t>gzip</a:t>
            </a:r>
            <a:r>
              <a:rPr lang="en-US" sz="2800" b="1" dirty="0" smtClean="0"/>
              <a:t>) -</a:t>
            </a:r>
            <a:endParaRPr lang="en-US" sz="2800" b="1" dirty="0"/>
          </a:p>
        </p:txBody>
      </p:sp>
      <p:sp>
        <p:nvSpPr>
          <p:cNvPr id="4" name="TextBox 3"/>
          <p:cNvSpPr txBox="1"/>
          <p:nvPr/>
        </p:nvSpPr>
        <p:spPr>
          <a:xfrm>
            <a:off x="250521" y="1204760"/>
            <a:ext cx="11599102" cy="3416320"/>
          </a:xfrm>
          <a:prstGeom prst="rect">
            <a:avLst/>
          </a:prstGeom>
          <a:noFill/>
        </p:spPr>
        <p:txBody>
          <a:bodyPr wrap="square" rtlCol="0">
            <a:spAutoFit/>
          </a:bodyPr>
          <a:lstStyle/>
          <a:p>
            <a:pPr>
              <a:buFont typeface="Wingdings" pitchFamily="2" charset="2"/>
              <a:buChar char="§"/>
            </a:pPr>
            <a:r>
              <a:rPr lang="en-US" sz="2400" dirty="0" smtClean="0"/>
              <a:t> </a:t>
            </a:r>
            <a:r>
              <a:rPr lang="en-US" sz="2400" dirty="0" err="1" smtClean="0"/>
              <a:t>Gzip</a:t>
            </a:r>
            <a:r>
              <a:rPr lang="en-US" sz="2400" dirty="0" smtClean="0"/>
              <a:t> (GNU zip) is a compressing tool, which is used to truncate the file size. </a:t>
            </a:r>
          </a:p>
          <a:p>
            <a:pPr>
              <a:buFont typeface="Wingdings" pitchFamily="2" charset="2"/>
              <a:buChar char="§"/>
            </a:pPr>
            <a:endParaRPr lang="en-US" sz="2400" dirty="0" smtClean="0"/>
          </a:p>
          <a:p>
            <a:pPr>
              <a:buFont typeface="Wingdings" pitchFamily="2" charset="2"/>
              <a:buChar char="§"/>
            </a:pPr>
            <a:r>
              <a:rPr lang="en-US" sz="2400" dirty="0" smtClean="0"/>
              <a:t> By default original file will be replaced by the compressed file ending with extension (.</a:t>
            </a:r>
            <a:r>
              <a:rPr lang="en-US" sz="2400" dirty="0" err="1" smtClean="0"/>
              <a:t>gz</a:t>
            </a:r>
            <a:r>
              <a:rPr lang="en-US" sz="2400" dirty="0" smtClean="0"/>
              <a:t>).</a:t>
            </a:r>
          </a:p>
          <a:p>
            <a:pPr>
              <a:buFont typeface="Wingdings" pitchFamily="2" charset="2"/>
              <a:buChar char="§"/>
            </a:pPr>
            <a:endParaRPr lang="en-US" sz="2400" dirty="0" smtClean="0"/>
          </a:p>
          <a:p>
            <a:pPr>
              <a:buFont typeface="Wingdings" pitchFamily="2" charset="2"/>
              <a:buChar char="§"/>
            </a:pPr>
            <a:r>
              <a:rPr lang="en-US" sz="2400" dirty="0" smtClean="0"/>
              <a:t> To decompress a file you can use </a:t>
            </a:r>
            <a:r>
              <a:rPr lang="en-US" sz="2400" b="1" dirty="0" err="1" smtClean="0"/>
              <a:t>gunzip</a:t>
            </a:r>
            <a:r>
              <a:rPr lang="en-US" sz="2400" dirty="0" smtClean="0"/>
              <a:t> command and your original file will be back.</a:t>
            </a:r>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Syntax </a:t>
            </a:r>
            <a:r>
              <a:rPr lang="en-US" sz="2400" b="1" dirty="0"/>
              <a:t>-</a:t>
            </a:r>
            <a:r>
              <a:rPr lang="en-US" sz="2400" dirty="0"/>
              <a:t> </a:t>
            </a:r>
            <a:r>
              <a:rPr lang="en-US" sz="2400" dirty="0" smtClean="0"/>
              <a:t>		</a:t>
            </a:r>
            <a:r>
              <a:rPr lang="en-US" sz="2400" b="1" dirty="0" err="1" smtClean="0"/>
              <a:t>gzip</a:t>
            </a:r>
            <a:r>
              <a:rPr lang="en-US" sz="2400" b="1" dirty="0" smtClean="0"/>
              <a:t> &lt;file1&gt; &lt;file2&gt; &lt;file3&gt;. . .</a:t>
            </a:r>
            <a:r>
              <a:rPr lang="en-US" sz="2400" dirty="0" smtClean="0"/>
              <a:t> </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b="1" dirty="0" smtClean="0"/>
              <a:t>Example -		</a:t>
            </a:r>
            <a:r>
              <a:rPr lang="en-US" sz="2400" b="1" dirty="0" err="1" smtClean="0"/>
              <a:t>gzip</a:t>
            </a:r>
            <a:r>
              <a:rPr lang="en-US" sz="2400" b="1" dirty="0" smtClean="0"/>
              <a:t> file1.txt file2.txt</a:t>
            </a:r>
            <a:r>
              <a:rPr lang="en-US" sz="2400" dirty="0" smtClean="0"/>
              <a:t>   </a:t>
            </a:r>
            <a:endParaRPr lang="en-US" sz="2400" b="1" i="1" dirty="0" smtClean="0"/>
          </a:p>
        </p:txBody>
      </p:sp>
    </p:spTree>
    <p:extLst>
      <p:ext uri="{BB962C8B-B14F-4D97-AF65-F5344CB8AC3E}">
        <p14:creationId xmlns:p14="http://schemas.microsoft.com/office/powerpoint/2010/main" val="4226741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91</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Compress File (</a:t>
            </a:r>
            <a:r>
              <a:rPr lang="en-US" sz="2800" b="1" dirty="0" err="1" smtClean="0"/>
              <a:t>gzip</a:t>
            </a:r>
            <a:r>
              <a:rPr lang="en-US" sz="2800" b="1" dirty="0" smtClean="0"/>
              <a:t>) -</a:t>
            </a:r>
            <a:endParaRPr lang="en-US" sz="2800" b="1" dirty="0"/>
          </a:p>
        </p:txBody>
      </p:sp>
      <p:sp>
        <p:nvSpPr>
          <p:cNvPr id="4" name="TextBox 3"/>
          <p:cNvSpPr txBox="1"/>
          <p:nvPr/>
        </p:nvSpPr>
        <p:spPr>
          <a:xfrm>
            <a:off x="250521" y="1090460"/>
            <a:ext cx="11599102" cy="3785652"/>
          </a:xfrm>
          <a:prstGeom prst="rect">
            <a:avLst/>
          </a:prstGeom>
          <a:noFill/>
        </p:spPr>
        <p:txBody>
          <a:bodyPr wrap="square" rtlCol="0">
            <a:spAutoFit/>
          </a:bodyPr>
          <a:lstStyle/>
          <a:p>
            <a:pPr marL="342900" indent="-342900" algn="just">
              <a:buFont typeface="Wingdings" panose="05000000000000000000" pitchFamily="2" charset="2"/>
              <a:buChar char="§"/>
            </a:pPr>
            <a:r>
              <a:rPr lang="en-US" sz="2400" b="1" dirty="0" smtClean="0"/>
              <a:t>Options –</a:t>
            </a:r>
          </a:p>
          <a:p>
            <a:pPr marL="914400" lvl="1" indent="-457200" algn="just">
              <a:buFont typeface="+mj-lt"/>
              <a:buAutoNum type="alphaLcParenR"/>
            </a:pPr>
            <a:r>
              <a:rPr lang="en-US" sz="2400" b="1" dirty="0" smtClean="0"/>
              <a:t>Compressing Multi Files Together - </a:t>
            </a:r>
            <a:r>
              <a:rPr lang="en-US" sz="2400" dirty="0" smtClean="0"/>
              <a:t>If you want to compress more than one file together, you can use 'cat' and </a:t>
            </a:r>
            <a:r>
              <a:rPr lang="en-US" sz="2400" dirty="0" err="1" smtClean="0"/>
              <a:t>gzip</a:t>
            </a:r>
            <a:r>
              <a:rPr lang="en-US" sz="2400" dirty="0" smtClean="0"/>
              <a:t> command with pipe command.</a:t>
            </a:r>
          </a:p>
          <a:p>
            <a:pPr marL="1371600" lvl="2" indent="-457200" algn="just"/>
            <a:r>
              <a:rPr lang="en-US" sz="2400" b="1" dirty="0" smtClean="0"/>
              <a:t>Syntax - 	cat &lt;file1&gt; &lt;file2&gt;. . | </a:t>
            </a:r>
            <a:r>
              <a:rPr lang="en-US" sz="2400" b="1" dirty="0" err="1" smtClean="0"/>
              <a:t>gzip</a:t>
            </a:r>
            <a:r>
              <a:rPr lang="en-US" sz="2400" b="1" dirty="0" smtClean="0"/>
              <a:t> &gt; &lt;newFile.gz&gt;   </a:t>
            </a:r>
          </a:p>
          <a:p>
            <a:pPr marL="1371600" lvl="2" indent="-457200" algn="just"/>
            <a:r>
              <a:rPr lang="en-US" sz="2400" b="1" dirty="0" smtClean="0"/>
              <a:t>Example -	cat file1.txt file2.txt | </a:t>
            </a:r>
            <a:r>
              <a:rPr lang="en-US" sz="2400" b="1" dirty="0" err="1" smtClean="0"/>
              <a:t>gzip</a:t>
            </a:r>
            <a:r>
              <a:rPr lang="en-US" sz="2400" b="1" dirty="0" smtClean="0"/>
              <a:t> &gt; final.gz</a:t>
            </a:r>
          </a:p>
          <a:p>
            <a:pPr marL="914400" lvl="1" indent="-457200" algn="just">
              <a:buFont typeface="+mj-lt"/>
              <a:buAutoNum type="alphaLcParenR"/>
            </a:pPr>
            <a:endParaRPr lang="en-US" sz="2400" b="1" dirty="0" smtClean="0"/>
          </a:p>
          <a:p>
            <a:pPr marL="914400" lvl="1" indent="-457200" algn="just">
              <a:buFont typeface="+mj-lt"/>
              <a:buAutoNum type="alphaLcParenR"/>
            </a:pPr>
            <a:r>
              <a:rPr lang="en-US" sz="2400" b="1" dirty="0" smtClean="0"/>
              <a:t>How much the original file has compressed - </a:t>
            </a:r>
            <a:r>
              <a:rPr lang="en-US" sz="2400" dirty="0" smtClean="0"/>
              <a:t>The '</a:t>
            </a:r>
            <a:r>
              <a:rPr lang="en-US" sz="2400" dirty="0" err="1" smtClean="0"/>
              <a:t>gzip</a:t>
            </a:r>
            <a:r>
              <a:rPr lang="en-US" sz="2400" dirty="0" smtClean="0"/>
              <a:t> -l' command tells about the compression ratio or how much the original file has compressed.</a:t>
            </a:r>
          </a:p>
          <a:p>
            <a:pPr marL="1371600" lvl="2" indent="-457200" algn="just"/>
            <a:r>
              <a:rPr lang="en-US" sz="2400" b="1" dirty="0" smtClean="0"/>
              <a:t>Syntax - 	</a:t>
            </a:r>
            <a:r>
              <a:rPr lang="en-US" sz="2400" b="1" dirty="0" err="1" smtClean="0"/>
              <a:t>gzip</a:t>
            </a:r>
            <a:r>
              <a:rPr lang="en-US" sz="2400" b="1" dirty="0" smtClean="0"/>
              <a:t> -l &lt;file1&gt; &lt;file2&gt;...    </a:t>
            </a:r>
          </a:p>
          <a:p>
            <a:pPr marL="1371600" lvl="2" indent="-457200" algn="just"/>
            <a:r>
              <a:rPr lang="en-US" sz="2400" b="1" dirty="0" smtClean="0"/>
              <a:t>Example -	</a:t>
            </a:r>
            <a:r>
              <a:rPr lang="en-US" sz="2400" b="1" dirty="0" err="1" smtClean="0"/>
              <a:t>gzip</a:t>
            </a:r>
            <a:r>
              <a:rPr lang="en-US" sz="2400" b="1" dirty="0" smtClean="0"/>
              <a:t> -l final.gz </a:t>
            </a:r>
            <a:r>
              <a:rPr lang="en-US" sz="2400" b="1" dirty="0" err="1" smtClean="0"/>
              <a:t>jtp.txt.gz</a:t>
            </a:r>
            <a:r>
              <a:rPr lang="en-US" sz="2400" dirty="0" smtClean="0"/>
              <a:t>   </a:t>
            </a:r>
            <a:endParaRPr lang="en-US" sz="2400" b="1" dirty="0" smtClean="0"/>
          </a:p>
        </p:txBody>
      </p:sp>
    </p:spTree>
    <p:extLst>
      <p:ext uri="{BB962C8B-B14F-4D97-AF65-F5344CB8AC3E}">
        <p14:creationId xmlns:p14="http://schemas.microsoft.com/office/powerpoint/2010/main" val="4226741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92</a:t>
            </a:fld>
            <a:endParaRPr lang="en-US" dirty="0"/>
          </a:p>
        </p:txBody>
      </p:sp>
      <p:sp>
        <p:nvSpPr>
          <p:cNvPr id="3" name="TextBox 2"/>
          <p:cNvSpPr txBox="1"/>
          <p:nvPr/>
        </p:nvSpPr>
        <p:spPr>
          <a:xfrm>
            <a:off x="250520" y="313151"/>
            <a:ext cx="11649206" cy="523220"/>
          </a:xfrm>
          <a:prstGeom prst="rect">
            <a:avLst/>
          </a:prstGeom>
          <a:noFill/>
        </p:spPr>
        <p:txBody>
          <a:bodyPr wrap="square" rtlCol="0">
            <a:spAutoFit/>
          </a:bodyPr>
          <a:lstStyle/>
          <a:p>
            <a:r>
              <a:rPr lang="en-US" sz="2800" b="1" dirty="0" smtClean="0"/>
              <a:t>Uncompress File (</a:t>
            </a:r>
            <a:r>
              <a:rPr lang="en-US" sz="2800" b="1" dirty="0" err="1" smtClean="0"/>
              <a:t>gunzip</a:t>
            </a:r>
            <a:r>
              <a:rPr lang="en-US" sz="2800" b="1" dirty="0" smtClean="0"/>
              <a:t>) -</a:t>
            </a:r>
            <a:endParaRPr lang="en-US" sz="2800" b="1" dirty="0"/>
          </a:p>
        </p:txBody>
      </p:sp>
      <p:sp>
        <p:nvSpPr>
          <p:cNvPr id="4" name="TextBox 3"/>
          <p:cNvSpPr txBox="1"/>
          <p:nvPr/>
        </p:nvSpPr>
        <p:spPr>
          <a:xfrm>
            <a:off x="250521" y="1090460"/>
            <a:ext cx="11599102" cy="1938992"/>
          </a:xfrm>
          <a:prstGeom prst="rect">
            <a:avLst/>
          </a:prstGeom>
          <a:noFill/>
        </p:spPr>
        <p:txBody>
          <a:bodyPr wrap="square" rtlCol="0">
            <a:spAutoFit/>
          </a:bodyPr>
          <a:lstStyle/>
          <a:p>
            <a:pPr algn="just">
              <a:buFont typeface="Wingdings" pitchFamily="2" charset="2"/>
              <a:buChar char="§"/>
            </a:pPr>
            <a:r>
              <a:rPr lang="en-US" sz="2400" b="1" dirty="0" smtClean="0"/>
              <a:t> </a:t>
            </a:r>
            <a:r>
              <a:rPr lang="en-US" sz="2400" dirty="0" smtClean="0"/>
              <a:t>.</a:t>
            </a:r>
            <a:r>
              <a:rPr lang="en-US" sz="2400" dirty="0" err="1" smtClean="0"/>
              <a:t>gz</a:t>
            </a:r>
            <a:r>
              <a:rPr lang="en-US" sz="2400" dirty="0" smtClean="0"/>
              <a:t> is files are compressed with </a:t>
            </a:r>
            <a:r>
              <a:rPr lang="en-US" sz="2400" b="1" dirty="0" err="1" smtClean="0"/>
              <a:t>gzip</a:t>
            </a:r>
            <a:r>
              <a:rPr lang="en-US" sz="2400" dirty="0" smtClean="0"/>
              <a:t> in </a:t>
            </a:r>
            <a:r>
              <a:rPr lang="en-US" sz="2400" dirty="0" err="1" smtClean="0"/>
              <a:t>linux</a:t>
            </a:r>
            <a:r>
              <a:rPr lang="en-US" sz="2400" dirty="0" smtClean="0"/>
              <a:t>. To extract .</a:t>
            </a:r>
            <a:r>
              <a:rPr lang="en-US" sz="2400" dirty="0" err="1" smtClean="0"/>
              <a:t>gz</a:t>
            </a:r>
            <a:r>
              <a:rPr lang="en-US" sz="2400" dirty="0" smtClean="0"/>
              <a:t> files we use </a:t>
            </a:r>
            <a:r>
              <a:rPr lang="en-US" sz="2400" b="1" dirty="0" err="1" smtClean="0"/>
              <a:t>gunzip</a:t>
            </a:r>
            <a:r>
              <a:rPr lang="en-US" sz="2400" dirty="0" smtClean="0"/>
              <a:t> command.</a:t>
            </a:r>
          </a:p>
          <a:p>
            <a:pPr algn="just">
              <a:buFont typeface="Wingdings" pitchFamily="2" charset="2"/>
              <a:buChar char="§"/>
            </a:pPr>
            <a:endParaRPr lang="en-US" sz="2400" b="1" dirty="0" smtClean="0"/>
          </a:p>
          <a:p>
            <a:pPr algn="just">
              <a:buFont typeface="Wingdings" pitchFamily="2" charset="2"/>
              <a:buChar char="§"/>
            </a:pPr>
            <a:r>
              <a:rPr lang="en-US" sz="2400" b="1" dirty="0" smtClean="0"/>
              <a:t> Syntax - 		</a:t>
            </a:r>
            <a:r>
              <a:rPr lang="en-US" sz="2400" b="1" dirty="0" err="1" smtClean="0"/>
              <a:t>gunzip</a:t>
            </a:r>
            <a:r>
              <a:rPr lang="en-US" sz="2400" b="1" dirty="0" smtClean="0"/>
              <a:t> &lt;file.gz&gt;</a:t>
            </a:r>
          </a:p>
          <a:p>
            <a:pPr algn="just">
              <a:buFont typeface="Wingdings" pitchFamily="2" charset="2"/>
              <a:buChar char="§"/>
            </a:pPr>
            <a:endParaRPr lang="en-US" sz="2400" b="1" dirty="0" smtClean="0"/>
          </a:p>
          <a:p>
            <a:pPr algn="just">
              <a:buFont typeface="Wingdings" pitchFamily="2" charset="2"/>
              <a:buChar char="§"/>
            </a:pPr>
            <a:r>
              <a:rPr lang="en-US" sz="2400" b="1" dirty="0" smtClean="0"/>
              <a:t> Example – 		</a:t>
            </a:r>
            <a:r>
              <a:rPr lang="en-US" sz="2400" b="1" dirty="0" err="1" smtClean="0"/>
              <a:t>gunzip</a:t>
            </a:r>
            <a:r>
              <a:rPr lang="en-US" sz="2400" b="1" dirty="0" smtClean="0"/>
              <a:t> archive.gz</a:t>
            </a:r>
          </a:p>
        </p:txBody>
      </p:sp>
    </p:spTree>
    <p:extLst>
      <p:ext uri="{BB962C8B-B14F-4D97-AF65-F5344CB8AC3E}">
        <p14:creationId xmlns:p14="http://schemas.microsoft.com/office/powerpoint/2010/main" val="4226741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93</a:t>
            </a:fld>
            <a:endParaRPr lang="en-US" dirty="0"/>
          </a:p>
        </p:txBody>
      </p:sp>
      <p:sp>
        <p:nvSpPr>
          <p:cNvPr id="3" name="Rectangle 2"/>
          <p:cNvSpPr/>
          <p:nvPr/>
        </p:nvSpPr>
        <p:spPr>
          <a:xfrm>
            <a:off x="272024" y="183634"/>
            <a:ext cx="2861296" cy="523220"/>
          </a:xfrm>
          <a:prstGeom prst="rect">
            <a:avLst/>
          </a:prstGeom>
        </p:spPr>
        <p:txBody>
          <a:bodyPr wrap="none">
            <a:spAutoFit/>
          </a:bodyPr>
          <a:lstStyle/>
          <a:p>
            <a:r>
              <a:rPr lang="en-US" sz="2800" b="1" dirty="0" smtClean="0"/>
              <a:t>Archive  file (zip) -</a:t>
            </a:r>
          </a:p>
        </p:txBody>
      </p:sp>
      <p:sp>
        <p:nvSpPr>
          <p:cNvPr id="4" name="TextBox 3"/>
          <p:cNvSpPr txBox="1"/>
          <p:nvPr/>
        </p:nvSpPr>
        <p:spPr>
          <a:xfrm>
            <a:off x="263221" y="760260"/>
            <a:ext cx="11599102" cy="6001643"/>
          </a:xfrm>
          <a:prstGeom prst="rect">
            <a:avLst/>
          </a:prstGeom>
          <a:noFill/>
        </p:spPr>
        <p:txBody>
          <a:bodyPr wrap="square" rtlCol="0">
            <a:spAutoFit/>
          </a:bodyPr>
          <a:lstStyle/>
          <a:p>
            <a:pPr algn="just">
              <a:buFont typeface="Wingdings" pitchFamily="2" charset="2"/>
              <a:buChar char="§"/>
            </a:pPr>
            <a:r>
              <a:rPr lang="en-US" sz="2400" b="1" dirty="0" smtClean="0"/>
              <a:t> </a:t>
            </a:r>
            <a:r>
              <a:rPr lang="en-US" sz="2400" dirty="0" smtClean="0"/>
              <a:t>ZIP is a compression and file packaging utility for Unix. </a:t>
            </a:r>
          </a:p>
          <a:p>
            <a:pPr algn="just">
              <a:buFont typeface="Wingdings" pitchFamily="2" charset="2"/>
              <a:buChar char="§"/>
            </a:pPr>
            <a:endParaRPr lang="en-US" sz="2400" dirty="0" smtClean="0"/>
          </a:p>
          <a:p>
            <a:pPr algn="just">
              <a:buFont typeface="Wingdings" pitchFamily="2" charset="2"/>
              <a:buChar char="§"/>
            </a:pPr>
            <a:r>
              <a:rPr lang="en-US" sz="2400" dirty="0" smtClean="0"/>
              <a:t> Each file is stored in single .zip file with the extension .zip.</a:t>
            </a:r>
          </a:p>
          <a:p>
            <a:pPr algn="just">
              <a:buFont typeface="Wingdings" pitchFamily="2" charset="2"/>
              <a:buChar char="§"/>
            </a:pPr>
            <a:endParaRPr lang="en-US" sz="2400" dirty="0" smtClean="0"/>
          </a:p>
          <a:p>
            <a:pPr algn="just">
              <a:buFont typeface="Wingdings" pitchFamily="2" charset="2"/>
              <a:buChar char="§"/>
            </a:pPr>
            <a:r>
              <a:rPr lang="en-US" sz="2400" dirty="0" smtClean="0"/>
              <a:t> zip is used to compress the files to reduce file size and also used as file package utility. </a:t>
            </a:r>
          </a:p>
          <a:p>
            <a:pPr algn="just">
              <a:buFont typeface="Wingdings" pitchFamily="2" charset="2"/>
              <a:buChar char="§"/>
            </a:pPr>
            <a:endParaRPr lang="en-US" sz="2400" dirty="0" smtClean="0"/>
          </a:p>
          <a:p>
            <a:pPr algn="just">
              <a:buFont typeface="Wingdings" pitchFamily="2" charset="2"/>
              <a:buChar char="§"/>
            </a:pPr>
            <a:r>
              <a:rPr lang="en-US" sz="2400" dirty="0" smtClean="0"/>
              <a:t> zip is available in many operating systems like </a:t>
            </a:r>
            <a:r>
              <a:rPr lang="en-US" sz="2400" dirty="0" err="1" smtClean="0"/>
              <a:t>unix</a:t>
            </a:r>
            <a:r>
              <a:rPr lang="en-US" sz="2400" dirty="0" smtClean="0"/>
              <a:t>, </a:t>
            </a:r>
            <a:r>
              <a:rPr lang="en-US" sz="2400" dirty="0" err="1" smtClean="0"/>
              <a:t>linux</a:t>
            </a:r>
            <a:r>
              <a:rPr lang="en-US" sz="2400" dirty="0" smtClean="0"/>
              <a:t>, windows etc.</a:t>
            </a:r>
          </a:p>
          <a:p>
            <a:pPr algn="just">
              <a:buFont typeface="Wingdings" pitchFamily="2" charset="2"/>
              <a:buChar char="§"/>
            </a:pPr>
            <a:endParaRPr lang="en-US" sz="2400" dirty="0" smtClean="0"/>
          </a:p>
          <a:p>
            <a:pPr algn="just">
              <a:buFont typeface="Wingdings" pitchFamily="2" charset="2"/>
              <a:buChar char="§"/>
            </a:pPr>
            <a:r>
              <a:rPr lang="en-US" sz="2400" dirty="0" smtClean="0"/>
              <a:t> If you have a limited bandwidth between two servers and want to transfer the files faster, then zip the files and transfer.</a:t>
            </a:r>
          </a:p>
          <a:p>
            <a:pPr algn="just">
              <a:buFont typeface="Wingdings" pitchFamily="2" charset="2"/>
              <a:buChar char="§"/>
            </a:pPr>
            <a:endParaRPr lang="en-US" sz="2400" dirty="0" smtClean="0"/>
          </a:p>
          <a:p>
            <a:pPr algn="just">
              <a:buFont typeface="Wingdings" pitchFamily="2" charset="2"/>
              <a:buChar char="§"/>
            </a:pPr>
            <a:r>
              <a:rPr lang="en-US" sz="2400" dirty="0" smtClean="0"/>
              <a:t> Compression ratios of 2:1 to 3:1 are common for text files. </a:t>
            </a:r>
          </a:p>
          <a:p>
            <a:pPr algn="just">
              <a:buFont typeface="Wingdings" pitchFamily="2" charset="2"/>
              <a:buChar char="§"/>
            </a:pPr>
            <a:endParaRPr lang="en-US" sz="2400" b="1" dirty="0" smtClean="0"/>
          </a:p>
          <a:p>
            <a:pPr algn="just">
              <a:buFont typeface="Wingdings" pitchFamily="2" charset="2"/>
              <a:buChar char="§"/>
            </a:pPr>
            <a:r>
              <a:rPr lang="en-US" sz="2400" b="1" dirty="0" smtClean="0"/>
              <a:t> Syntax - 		 zip [options] </a:t>
            </a:r>
            <a:r>
              <a:rPr lang="en-US" sz="2400" b="1" dirty="0" err="1" smtClean="0"/>
              <a:t>zipfile</a:t>
            </a:r>
            <a:r>
              <a:rPr lang="en-US" sz="2400" b="1" dirty="0" smtClean="0"/>
              <a:t> </a:t>
            </a:r>
            <a:r>
              <a:rPr lang="en-US" sz="2400" b="1" dirty="0" err="1" smtClean="0"/>
              <a:t>files_list</a:t>
            </a:r>
            <a:endParaRPr lang="en-US" sz="2400" b="1" dirty="0" smtClean="0"/>
          </a:p>
          <a:p>
            <a:pPr algn="just">
              <a:buFont typeface="Wingdings" pitchFamily="2" charset="2"/>
              <a:buChar char="§"/>
            </a:pPr>
            <a:endParaRPr lang="en-US" sz="2400" b="1" dirty="0" smtClean="0"/>
          </a:p>
          <a:p>
            <a:pPr algn="just">
              <a:buFont typeface="Wingdings" pitchFamily="2" charset="2"/>
              <a:buChar char="§"/>
            </a:pPr>
            <a:r>
              <a:rPr lang="en-US" sz="2400" b="1" dirty="0" smtClean="0"/>
              <a:t> Example – 		 zip myfile.zip filename.txt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94</a:t>
            </a:fld>
            <a:endParaRPr lang="en-US" dirty="0"/>
          </a:p>
        </p:txBody>
      </p:sp>
      <p:sp>
        <p:nvSpPr>
          <p:cNvPr id="3" name="Rectangle 2"/>
          <p:cNvSpPr/>
          <p:nvPr/>
        </p:nvSpPr>
        <p:spPr>
          <a:xfrm>
            <a:off x="272024" y="183634"/>
            <a:ext cx="2861296" cy="523220"/>
          </a:xfrm>
          <a:prstGeom prst="rect">
            <a:avLst/>
          </a:prstGeom>
        </p:spPr>
        <p:txBody>
          <a:bodyPr wrap="none">
            <a:spAutoFit/>
          </a:bodyPr>
          <a:lstStyle/>
          <a:p>
            <a:r>
              <a:rPr lang="en-US" sz="2800" b="1" dirty="0" smtClean="0"/>
              <a:t>Archive  file (zip) -</a:t>
            </a:r>
          </a:p>
        </p:txBody>
      </p:sp>
      <p:sp>
        <p:nvSpPr>
          <p:cNvPr id="4" name="TextBox 3"/>
          <p:cNvSpPr txBox="1"/>
          <p:nvPr/>
        </p:nvSpPr>
        <p:spPr>
          <a:xfrm>
            <a:off x="263221" y="760260"/>
            <a:ext cx="11599102" cy="5262979"/>
          </a:xfrm>
          <a:prstGeom prst="rect">
            <a:avLst/>
          </a:prstGeom>
          <a:noFill/>
        </p:spPr>
        <p:txBody>
          <a:bodyPr wrap="square" rtlCol="0">
            <a:spAutoFit/>
          </a:bodyPr>
          <a:lstStyle/>
          <a:p>
            <a:pPr algn="just">
              <a:buFont typeface="Wingdings" pitchFamily="2" charset="2"/>
              <a:buChar char="§"/>
            </a:pPr>
            <a:r>
              <a:rPr lang="en-US" sz="2400" b="1" dirty="0" smtClean="0"/>
              <a:t> Options –</a:t>
            </a:r>
          </a:p>
          <a:p>
            <a:pPr marL="914400" lvl="1" indent="-457200" algn="just">
              <a:buFont typeface="+mj-lt"/>
              <a:buAutoNum type="alphaLcParenR"/>
            </a:pPr>
            <a:r>
              <a:rPr lang="en-US" sz="2400" b="1" dirty="0" smtClean="0"/>
              <a:t>-d Option -  </a:t>
            </a:r>
            <a:r>
              <a:rPr lang="en-US" sz="2400" dirty="0" smtClean="0"/>
              <a:t>Removes the file from the zip archive.  After creating a zip file, you can remove a file from the archive using the -d option.</a:t>
            </a:r>
          </a:p>
          <a:p>
            <a:pPr marL="1371600" lvl="2" indent="-457200" algn="just"/>
            <a:r>
              <a:rPr lang="en-US" sz="2400" b="1" dirty="0" smtClean="0"/>
              <a:t>Syntax -</a:t>
            </a:r>
            <a:r>
              <a:rPr lang="en-US" sz="2400" dirty="0" smtClean="0"/>
              <a:t> 	</a:t>
            </a:r>
            <a:r>
              <a:rPr lang="en-US" sz="2400" b="1" dirty="0" smtClean="0"/>
              <a:t> 	zip –d myfile.zip hello7.c</a:t>
            </a:r>
            <a:endParaRPr lang="en-US" sz="2400" dirty="0" smtClean="0"/>
          </a:p>
          <a:p>
            <a:pPr marL="914400" lvl="1" indent="-457200" algn="just">
              <a:buFont typeface="+mj-lt"/>
              <a:buAutoNum type="alphaLcParenR"/>
            </a:pPr>
            <a:endParaRPr lang="en-US" sz="2400" b="1" dirty="0" smtClean="0"/>
          </a:p>
          <a:p>
            <a:pPr marL="914400" lvl="1" indent="-457200" algn="just">
              <a:buFont typeface="+mj-lt"/>
              <a:buAutoNum type="alphaLcParenR"/>
            </a:pPr>
            <a:r>
              <a:rPr lang="en-US" sz="2400" b="1" dirty="0" smtClean="0"/>
              <a:t>-u Option - </a:t>
            </a:r>
            <a:r>
              <a:rPr lang="en-US" sz="2400" dirty="0" smtClean="0"/>
              <a:t>Updates the file in the zip archive. This option can be used to update the specified list of files or add new files to the existing zip file.</a:t>
            </a:r>
          </a:p>
          <a:p>
            <a:pPr marL="1371600" lvl="2" indent="-457200" algn="just"/>
            <a:r>
              <a:rPr lang="en-US" sz="2400" b="1" dirty="0" smtClean="0"/>
              <a:t>Syntax -</a:t>
            </a:r>
            <a:r>
              <a:rPr lang="en-US" sz="2400" dirty="0" smtClean="0"/>
              <a:t> 	</a:t>
            </a:r>
            <a:r>
              <a:rPr lang="en-US" sz="2400" b="1" dirty="0" smtClean="0"/>
              <a:t> 	</a:t>
            </a:r>
            <a:r>
              <a:rPr lang="en-US" sz="2400" dirty="0" smtClean="0"/>
              <a:t> </a:t>
            </a:r>
            <a:r>
              <a:rPr lang="en-US" sz="2400" b="1" dirty="0" smtClean="0"/>
              <a:t>zip –u myfile.zip hello5.c</a:t>
            </a:r>
          </a:p>
          <a:p>
            <a:pPr marL="1371600" lvl="2" indent="-457200" algn="just"/>
            <a:endParaRPr lang="en-US" sz="2400" b="1" dirty="0" smtClean="0"/>
          </a:p>
          <a:p>
            <a:pPr marL="914400" lvl="1" indent="-457200" algn="just">
              <a:buFont typeface="+mj-lt"/>
              <a:buAutoNum type="alphaLcParenR"/>
            </a:pPr>
            <a:r>
              <a:rPr lang="en-US" sz="2400" b="1" dirty="0" smtClean="0"/>
              <a:t>-m Option - </a:t>
            </a:r>
            <a:r>
              <a:rPr lang="en-US" sz="2400" dirty="0" smtClean="0"/>
              <a:t>Deletes the original files after zipping.</a:t>
            </a:r>
          </a:p>
          <a:p>
            <a:pPr marL="1371600" lvl="2" indent="-457200" algn="just"/>
            <a:r>
              <a:rPr lang="en-US" sz="2400" b="1" dirty="0" smtClean="0"/>
              <a:t>Syntax -		</a:t>
            </a:r>
            <a:r>
              <a:rPr lang="en-US" sz="2400" dirty="0" smtClean="0"/>
              <a:t> </a:t>
            </a:r>
            <a:r>
              <a:rPr lang="en-US" sz="2400" b="1" dirty="0" smtClean="0"/>
              <a:t>zip –m myfile.zip *.c</a:t>
            </a:r>
          </a:p>
          <a:p>
            <a:pPr marL="1371600" lvl="2" indent="-457200" algn="just"/>
            <a:endParaRPr lang="en-US" sz="2400" b="1" dirty="0" smtClean="0"/>
          </a:p>
          <a:p>
            <a:pPr marL="914400" lvl="1" indent="-457200" algn="just">
              <a:buFont typeface="+mj-lt"/>
              <a:buAutoNum type="alphaLcParenR"/>
            </a:pPr>
            <a:r>
              <a:rPr lang="en-US" sz="2400" b="1" dirty="0" smtClean="0"/>
              <a:t>-r Option - </a:t>
            </a:r>
            <a:r>
              <a:rPr lang="en-US" sz="2400" dirty="0" smtClean="0"/>
              <a:t>To zip a directory recursively.</a:t>
            </a:r>
          </a:p>
          <a:p>
            <a:pPr marL="1371600" lvl="2" indent="-457200" algn="just"/>
            <a:r>
              <a:rPr lang="en-US" sz="2400" b="1" dirty="0" smtClean="0"/>
              <a:t>Syntax -		 zip –r filename.zip </a:t>
            </a:r>
            <a:r>
              <a:rPr lang="en-US" sz="2400" b="1" dirty="0" err="1" smtClean="0"/>
              <a:t>directory_name</a:t>
            </a:r>
            <a:endParaRPr lang="en-US" sz="2400" b="1" dirty="0"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95</a:t>
            </a:fld>
            <a:endParaRPr lang="en-US" dirty="0"/>
          </a:p>
        </p:txBody>
      </p:sp>
      <p:sp>
        <p:nvSpPr>
          <p:cNvPr id="3" name="Rectangle 2"/>
          <p:cNvSpPr/>
          <p:nvPr/>
        </p:nvSpPr>
        <p:spPr>
          <a:xfrm>
            <a:off x="272024" y="183634"/>
            <a:ext cx="4423583" cy="523220"/>
          </a:xfrm>
          <a:prstGeom prst="rect">
            <a:avLst/>
          </a:prstGeom>
        </p:spPr>
        <p:txBody>
          <a:bodyPr wrap="none">
            <a:spAutoFit/>
          </a:bodyPr>
          <a:lstStyle/>
          <a:p>
            <a:r>
              <a:rPr lang="en-US" sz="2800" b="1" dirty="0" smtClean="0"/>
              <a:t>Extracting files from zip file -</a:t>
            </a:r>
          </a:p>
        </p:txBody>
      </p:sp>
      <p:sp>
        <p:nvSpPr>
          <p:cNvPr id="4" name="TextBox 3"/>
          <p:cNvSpPr txBox="1"/>
          <p:nvPr/>
        </p:nvSpPr>
        <p:spPr>
          <a:xfrm>
            <a:off x="263221" y="760260"/>
            <a:ext cx="11599102" cy="3046988"/>
          </a:xfrm>
          <a:prstGeom prst="rect">
            <a:avLst/>
          </a:prstGeom>
          <a:noFill/>
        </p:spPr>
        <p:txBody>
          <a:bodyPr wrap="square" rtlCol="0">
            <a:spAutoFit/>
          </a:bodyPr>
          <a:lstStyle/>
          <a:p>
            <a:pPr algn="just">
              <a:buFont typeface="Wingdings" pitchFamily="2" charset="2"/>
              <a:buChar char="§"/>
            </a:pPr>
            <a:r>
              <a:rPr lang="en-US" sz="2400" b="1" dirty="0" smtClean="0"/>
              <a:t> </a:t>
            </a:r>
            <a:r>
              <a:rPr lang="en-US" sz="2400" dirty="0" smtClean="0"/>
              <a:t>Unzip will list, test, or extract files from a ZIP archive, commonly found on Unix systems.</a:t>
            </a:r>
          </a:p>
          <a:p>
            <a:pPr algn="just">
              <a:buFont typeface="Wingdings" pitchFamily="2" charset="2"/>
              <a:buChar char="§"/>
            </a:pPr>
            <a:endParaRPr lang="en-US" sz="2400" dirty="0" smtClean="0"/>
          </a:p>
          <a:p>
            <a:pPr algn="just">
              <a:buFont typeface="Wingdings" pitchFamily="2" charset="2"/>
              <a:buChar char="§"/>
            </a:pPr>
            <a:r>
              <a:rPr lang="en-US" sz="2400" dirty="0" smtClean="0"/>
              <a:t> The default behavior (with no options) is to extract into the current directory (and sub-directories below it) all files from the specified ZIP archive.</a:t>
            </a:r>
          </a:p>
          <a:p>
            <a:pPr algn="just">
              <a:buFont typeface="Wingdings" pitchFamily="2" charset="2"/>
              <a:buChar char="§"/>
            </a:pPr>
            <a:endParaRPr lang="en-US" sz="2400" b="1" dirty="0" smtClean="0"/>
          </a:p>
          <a:p>
            <a:pPr algn="just">
              <a:buFont typeface="Wingdings" pitchFamily="2" charset="2"/>
              <a:buChar char="§"/>
            </a:pPr>
            <a:r>
              <a:rPr lang="en-US" sz="2400" b="1" dirty="0" smtClean="0"/>
              <a:t> Syntax - 		 unzip &lt;filename.zip&gt; </a:t>
            </a:r>
          </a:p>
          <a:p>
            <a:pPr algn="just">
              <a:buFont typeface="Wingdings" pitchFamily="2" charset="2"/>
              <a:buChar char="§"/>
            </a:pPr>
            <a:endParaRPr lang="en-US" sz="2400" b="1" dirty="0" smtClean="0"/>
          </a:p>
          <a:p>
            <a:pPr algn="just">
              <a:buFont typeface="Wingdings" pitchFamily="2" charset="2"/>
              <a:buChar char="§"/>
            </a:pPr>
            <a:r>
              <a:rPr lang="en-US" sz="2400" b="1" dirty="0" smtClean="0"/>
              <a:t> Example – 		 unzip myfile.zip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96</a:t>
            </a:fld>
            <a:endParaRPr lang="en-US" dirty="0"/>
          </a:p>
        </p:txBody>
      </p:sp>
      <p:sp>
        <p:nvSpPr>
          <p:cNvPr id="3" name="TextBox 2"/>
          <p:cNvSpPr txBox="1"/>
          <p:nvPr/>
        </p:nvSpPr>
        <p:spPr>
          <a:xfrm>
            <a:off x="275573" y="275573"/>
            <a:ext cx="11486367" cy="523220"/>
          </a:xfrm>
          <a:prstGeom prst="rect">
            <a:avLst/>
          </a:prstGeom>
          <a:noFill/>
        </p:spPr>
        <p:txBody>
          <a:bodyPr wrap="square" rtlCol="0">
            <a:spAutoFit/>
          </a:bodyPr>
          <a:lstStyle/>
          <a:p>
            <a:r>
              <a:rPr lang="en-US" sz="2800" b="1" dirty="0"/>
              <a:t>Inode Number -</a:t>
            </a:r>
          </a:p>
        </p:txBody>
      </p:sp>
      <p:sp>
        <p:nvSpPr>
          <p:cNvPr id="5" name="TextBox 4"/>
          <p:cNvSpPr txBox="1"/>
          <p:nvPr/>
        </p:nvSpPr>
        <p:spPr>
          <a:xfrm>
            <a:off x="275573" y="977030"/>
            <a:ext cx="11624153" cy="4524315"/>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t>It’s simply a reference (</a:t>
            </a:r>
            <a:r>
              <a:rPr lang="en-US" sz="2400" dirty="0" smtClean="0"/>
              <a:t>index</a:t>
            </a:r>
            <a:r>
              <a:rPr lang="en-US" sz="2400" dirty="0"/>
              <a:t>) about the file &amp; </a:t>
            </a:r>
            <a:r>
              <a:rPr lang="en-US" sz="2400" dirty="0" smtClean="0"/>
              <a:t>directory on the system.</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An inode is an entry in inode table containing information (the metadata) about a regular file &amp; directory. An inode is a data structure on a traditional Unix style file system such as ext3 or ext4. Inode number is also called as index number.</a:t>
            </a:r>
            <a:endParaRPr lang="en-US" sz="2400" dirty="0"/>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This data structure uses to represent a file system object, this can be one of the various things such as file or directory. It’s a unique number for files and directories under a disk block/partition.</a:t>
            </a:r>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dirty="0" smtClean="0"/>
              <a:t>The file system attributes include metadata like access time, modification time etc.; as well as ownership and permission details of files and directories.</a:t>
            </a:r>
          </a:p>
        </p:txBody>
      </p:sp>
    </p:spTree>
    <p:extLst>
      <p:ext uri="{BB962C8B-B14F-4D97-AF65-F5344CB8AC3E}">
        <p14:creationId xmlns:p14="http://schemas.microsoft.com/office/powerpoint/2010/main" val="78564606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97</a:t>
            </a:fld>
            <a:endParaRPr lang="en-US" dirty="0"/>
          </a:p>
        </p:txBody>
      </p:sp>
      <p:sp>
        <p:nvSpPr>
          <p:cNvPr id="3" name="TextBox 2"/>
          <p:cNvSpPr txBox="1"/>
          <p:nvPr/>
        </p:nvSpPr>
        <p:spPr>
          <a:xfrm>
            <a:off x="275573" y="275573"/>
            <a:ext cx="11486367" cy="523220"/>
          </a:xfrm>
          <a:prstGeom prst="rect">
            <a:avLst/>
          </a:prstGeom>
          <a:noFill/>
        </p:spPr>
        <p:txBody>
          <a:bodyPr wrap="square" rtlCol="0">
            <a:spAutoFit/>
          </a:bodyPr>
          <a:lstStyle/>
          <a:p>
            <a:r>
              <a:rPr lang="en-US" sz="2800" b="1" dirty="0" smtClean="0"/>
              <a:t>What are the important attributes included in Inode </a:t>
            </a:r>
            <a:r>
              <a:rPr lang="en-US" sz="2800" b="1" dirty="0"/>
              <a:t>Number -</a:t>
            </a:r>
          </a:p>
        </p:txBody>
      </p:sp>
      <p:sp>
        <p:nvSpPr>
          <p:cNvPr id="5" name="TextBox 4"/>
          <p:cNvSpPr txBox="1"/>
          <p:nvPr/>
        </p:nvSpPr>
        <p:spPr>
          <a:xfrm>
            <a:off x="275573" y="977030"/>
            <a:ext cx="11624153" cy="5632311"/>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smtClean="0"/>
              <a:t>The below mentioned keys are the different attributes in Unix file system and are included in inode –</a:t>
            </a:r>
          </a:p>
          <a:p>
            <a:pPr marL="800100" lvl="1" indent="-342900" algn="just">
              <a:buFont typeface="Wingdings" panose="05000000000000000000" pitchFamily="2" charset="2"/>
              <a:buChar char="§"/>
            </a:pPr>
            <a:r>
              <a:rPr lang="en-US" sz="2400" dirty="0" smtClean="0"/>
              <a:t>File type</a:t>
            </a:r>
          </a:p>
          <a:p>
            <a:pPr marL="800100" lvl="1" indent="-342900" algn="just">
              <a:buFont typeface="Wingdings" panose="05000000000000000000" pitchFamily="2" charset="2"/>
              <a:buChar char="§"/>
            </a:pPr>
            <a:r>
              <a:rPr lang="en-US" sz="2400" dirty="0" smtClean="0"/>
              <a:t>File permission</a:t>
            </a:r>
          </a:p>
          <a:p>
            <a:pPr marL="800100" lvl="1" indent="-342900" algn="just">
              <a:buFont typeface="Wingdings" panose="05000000000000000000" pitchFamily="2" charset="2"/>
              <a:buChar char="§"/>
            </a:pPr>
            <a:r>
              <a:rPr lang="en-US" sz="2400" dirty="0" smtClean="0"/>
              <a:t>Ownership &amp; Group</a:t>
            </a:r>
          </a:p>
          <a:p>
            <a:pPr marL="800100" lvl="1" indent="-342900" algn="just">
              <a:buFont typeface="Wingdings" panose="05000000000000000000" pitchFamily="2" charset="2"/>
              <a:buChar char="§"/>
            </a:pPr>
            <a:r>
              <a:rPr lang="en-US" sz="2400" dirty="0" smtClean="0"/>
              <a:t>File size</a:t>
            </a:r>
          </a:p>
          <a:p>
            <a:pPr marL="800100" lvl="1" indent="-342900" algn="just">
              <a:buFont typeface="Wingdings" panose="05000000000000000000" pitchFamily="2" charset="2"/>
              <a:buChar char="§"/>
            </a:pPr>
            <a:r>
              <a:rPr lang="en-US" sz="2400" dirty="0" smtClean="0"/>
              <a:t>File access, change and modification time</a:t>
            </a:r>
          </a:p>
          <a:p>
            <a:pPr marL="800100" lvl="1" indent="-342900" algn="just">
              <a:buFont typeface="Wingdings" panose="05000000000000000000" pitchFamily="2" charset="2"/>
              <a:buChar char="§"/>
            </a:pPr>
            <a:r>
              <a:rPr lang="en-US" sz="2400" dirty="0" smtClean="0"/>
              <a:t>File deletion time</a:t>
            </a:r>
          </a:p>
          <a:p>
            <a:pPr marL="800100" lvl="1" indent="-342900" algn="just">
              <a:buFont typeface="Wingdings" panose="05000000000000000000" pitchFamily="2" charset="2"/>
              <a:buChar char="§"/>
            </a:pPr>
            <a:r>
              <a:rPr lang="en-US" sz="2400" dirty="0" smtClean="0"/>
              <a:t>Number of links</a:t>
            </a:r>
          </a:p>
          <a:p>
            <a:pPr marL="800100" lvl="1" indent="-342900" algn="just">
              <a:buFont typeface="Wingdings" panose="05000000000000000000" pitchFamily="2" charset="2"/>
              <a:buChar char="§"/>
            </a:pPr>
            <a:r>
              <a:rPr lang="en-US" sz="2400" dirty="0" smtClean="0"/>
              <a:t>Device Id</a:t>
            </a:r>
          </a:p>
          <a:p>
            <a:pPr marL="800100" lvl="1" indent="-342900" algn="just">
              <a:buFont typeface="Wingdings" panose="05000000000000000000" pitchFamily="2" charset="2"/>
              <a:buChar char="§"/>
            </a:pPr>
            <a:r>
              <a:rPr lang="en-US" sz="2400" dirty="0" smtClean="0"/>
              <a:t>User Id of file</a:t>
            </a:r>
          </a:p>
          <a:p>
            <a:pPr marL="800100" lvl="1" indent="-342900" algn="just">
              <a:buFont typeface="Wingdings" panose="05000000000000000000" pitchFamily="2" charset="2"/>
              <a:buChar char="§"/>
            </a:pPr>
            <a:r>
              <a:rPr lang="en-US" sz="2400" dirty="0" smtClean="0"/>
              <a:t>Group Id of file</a:t>
            </a:r>
          </a:p>
          <a:p>
            <a:pPr marL="800100" lvl="1" indent="-342900" algn="just">
              <a:buFont typeface="Wingdings" panose="05000000000000000000" pitchFamily="2" charset="2"/>
              <a:buChar char="§"/>
            </a:pPr>
            <a:r>
              <a:rPr lang="en-US" sz="2400" dirty="0" smtClean="0"/>
              <a:t>File protection flags</a:t>
            </a:r>
          </a:p>
          <a:p>
            <a:pPr marL="800100" lvl="1" indent="-342900" algn="just">
              <a:buFont typeface="Wingdings" panose="05000000000000000000" pitchFamily="2" charset="2"/>
              <a:buChar char="§"/>
            </a:pPr>
            <a:r>
              <a:rPr lang="en-US" sz="2400" dirty="0" smtClean="0"/>
              <a:t>Link counter to determine the number of hard links</a:t>
            </a:r>
          </a:p>
          <a:p>
            <a:pPr marL="800100" lvl="1" indent="-342900" algn="just">
              <a:buFont typeface="Wingdings" panose="05000000000000000000" pitchFamily="2" charset="2"/>
              <a:buChar char="§"/>
            </a:pPr>
            <a:r>
              <a:rPr lang="en-US" sz="2400" dirty="0" smtClean="0"/>
              <a:t>Pointers to the blocks storing file’s contents</a:t>
            </a:r>
          </a:p>
        </p:txBody>
      </p:sp>
    </p:spTree>
    <p:extLst>
      <p:ext uri="{BB962C8B-B14F-4D97-AF65-F5344CB8AC3E}">
        <p14:creationId xmlns:p14="http://schemas.microsoft.com/office/powerpoint/2010/main" val="17073246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98</a:t>
            </a:fld>
            <a:endParaRPr lang="en-US" dirty="0"/>
          </a:p>
        </p:txBody>
      </p:sp>
      <p:sp>
        <p:nvSpPr>
          <p:cNvPr id="3" name="TextBox 2"/>
          <p:cNvSpPr txBox="1"/>
          <p:nvPr/>
        </p:nvSpPr>
        <p:spPr>
          <a:xfrm>
            <a:off x="275573" y="275573"/>
            <a:ext cx="11486367" cy="523220"/>
          </a:xfrm>
          <a:prstGeom prst="rect">
            <a:avLst/>
          </a:prstGeom>
          <a:noFill/>
        </p:spPr>
        <p:txBody>
          <a:bodyPr wrap="square" rtlCol="0">
            <a:spAutoFit/>
          </a:bodyPr>
          <a:lstStyle/>
          <a:p>
            <a:r>
              <a:rPr lang="en-US" sz="2800" b="1" dirty="0" smtClean="0"/>
              <a:t>How do check the inode details of a file or directory?</a:t>
            </a:r>
            <a:endParaRPr lang="en-US" sz="2800" b="1" dirty="0"/>
          </a:p>
        </p:txBody>
      </p:sp>
      <p:sp>
        <p:nvSpPr>
          <p:cNvPr id="5" name="TextBox 4"/>
          <p:cNvSpPr txBox="1"/>
          <p:nvPr/>
        </p:nvSpPr>
        <p:spPr>
          <a:xfrm>
            <a:off x="275573" y="977030"/>
            <a:ext cx="11624153" cy="5539978"/>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smtClean="0"/>
              <a:t>We can use/check the inode number by using the following commands –</a:t>
            </a:r>
          </a:p>
          <a:p>
            <a:pPr marL="342900" indent="-342900" algn="just">
              <a:buFont typeface="Wingdings" panose="05000000000000000000" pitchFamily="2" charset="2"/>
              <a:buChar char="§"/>
            </a:pPr>
            <a:endParaRPr lang="en-US" sz="2400" dirty="0"/>
          </a:p>
          <a:p>
            <a:pPr marL="800100" lvl="1" indent="-342900" algn="just">
              <a:buFont typeface="Wingdings" panose="05000000000000000000" pitchFamily="2" charset="2"/>
              <a:buChar char="§"/>
            </a:pPr>
            <a:r>
              <a:rPr lang="en-US" sz="2400" b="1" dirty="0" smtClean="0">
                <a:solidFill>
                  <a:srgbClr val="FF0000"/>
                </a:solidFill>
                <a:effectLst>
                  <a:outerShdw blurRad="38100" dist="38100" dir="2700000" algn="tl">
                    <a:srgbClr val="000000">
                      <a:alpha val="43137"/>
                    </a:srgbClr>
                  </a:outerShdw>
                </a:effectLst>
              </a:rPr>
              <a:t>ls –i</a:t>
            </a:r>
            <a:r>
              <a:rPr lang="en-US" sz="2400" dirty="0" smtClean="0"/>
              <a:t> = The i option is used to find out the inode number of a file or directory.</a:t>
            </a:r>
          </a:p>
          <a:p>
            <a:pPr marL="800100" lvl="1" indent="-342900" algn="just">
              <a:buFont typeface="Wingdings" panose="05000000000000000000" pitchFamily="2" charset="2"/>
              <a:buChar char="§"/>
            </a:pPr>
            <a:endParaRPr lang="en-US" sz="2400" dirty="0"/>
          </a:p>
          <a:p>
            <a:pPr marL="800100" lvl="1" indent="-342900" algn="just">
              <a:buFont typeface="Wingdings" panose="05000000000000000000" pitchFamily="2" charset="2"/>
              <a:buChar char="§"/>
            </a:pPr>
            <a:r>
              <a:rPr lang="en-US" sz="2400" b="1" dirty="0" smtClean="0">
                <a:solidFill>
                  <a:srgbClr val="FF0000"/>
                </a:solidFill>
                <a:effectLst>
                  <a:outerShdw blurRad="38100" dist="38100" dir="2700000" algn="tl">
                    <a:srgbClr val="000000">
                      <a:alpha val="43137"/>
                    </a:srgbClr>
                  </a:outerShdw>
                </a:effectLst>
              </a:rPr>
              <a:t>ls –</a:t>
            </a:r>
            <a:r>
              <a:rPr lang="en-US" sz="2400" b="1" dirty="0" err="1" smtClean="0">
                <a:solidFill>
                  <a:srgbClr val="FF0000"/>
                </a:solidFill>
                <a:effectLst>
                  <a:outerShdw blurRad="38100" dist="38100" dir="2700000" algn="tl">
                    <a:srgbClr val="000000">
                      <a:alpha val="43137"/>
                    </a:srgbClr>
                  </a:outerShdw>
                </a:effectLst>
              </a:rPr>
              <a:t>il</a:t>
            </a:r>
            <a:r>
              <a:rPr lang="en-US" sz="2400" dirty="0"/>
              <a:t> </a:t>
            </a:r>
            <a:r>
              <a:rPr lang="en-US" sz="2400" dirty="0" smtClean="0"/>
              <a:t>= The </a:t>
            </a:r>
            <a:r>
              <a:rPr lang="en-US" sz="2400" dirty="0" err="1" smtClean="0"/>
              <a:t>il</a:t>
            </a:r>
            <a:r>
              <a:rPr lang="en-US" sz="2400" dirty="0" smtClean="0"/>
              <a:t> option is used find out the detailed information.</a:t>
            </a:r>
          </a:p>
          <a:p>
            <a:pPr marL="800100" lvl="1" indent="-342900" algn="just">
              <a:buFont typeface="Wingdings" panose="05000000000000000000" pitchFamily="2" charset="2"/>
              <a:buChar char="§"/>
            </a:pPr>
            <a:endParaRPr lang="en-US" sz="2400" dirty="0"/>
          </a:p>
          <a:p>
            <a:pPr marL="800100" lvl="1" indent="-342900" algn="just">
              <a:buFont typeface="Wingdings" panose="05000000000000000000" pitchFamily="2" charset="2"/>
              <a:buChar char="§"/>
            </a:pPr>
            <a:r>
              <a:rPr lang="en-US" sz="2400" b="1" dirty="0" smtClean="0">
                <a:solidFill>
                  <a:srgbClr val="FF0000"/>
                </a:solidFill>
                <a:effectLst>
                  <a:outerShdw blurRad="38100" dist="38100" dir="2700000" algn="tl">
                    <a:srgbClr val="000000">
                      <a:alpha val="43137"/>
                    </a:srgbClr>
                  </a:outerShdw>
                </a:effectLst>
              </a:rPr>
              <a:t>stat</a:t>
            </a:r>
            <a:r>
              <a:rPr lang="en-US" sz="2400" dirty="0" smtClean="0"/>
              <a:t> = This command will display the inode number along with a lot of the other attributes. </a:t>
            </a:r>
            <a:r>
              <a:rPr lang="en-US" sz="2400" dirty="0" smtClean="0">
                <a:solidFill>
                  <a:schemeClr val="tx2"/>
                </a:solidFill>
                <a:effectLst>
                  <a:outerShdw blurRad="38100" dist="38100" dir="2700000" algn="tl">
                    <a:srgbClr val="000000">
                      <a:alpha val="43137"/>
                    </a:srgbClr>
                  </a:outerShdw>
                </a:effectLst>
              </a:rPr>
              <a:t>(Specifically for Red-Hat Server)</a:t>
            </a:r>
          </a:p>
          <a:p>
            <a:pPr marL="800100" lvl="1" indent="-342900" algn="just">
              <a:buFont typeface="Wingdings" panose="05000000000000000000" pitchFamily="2" charset="2"/>
              <a:buChar char="§"/>
            </a:pPr>
            <a:endParaRPr lang="en-US" sz="2400" dirty="0"/>
          </a:p>
          <a:p>
            <a:pPr marL="800100" lvl="1" indent="-342900" algn="just">
              <a:buFont typeface="Wingdings" panose="05000000000000000000" pitchFamily="2" charset="2"/>
              <a:buChar char="§"/>
            </a:pPr>
            <a:r>
              <a:rPr lang="en-US" sz="2400" b="1" dirty="0" smtClean="0">
                <a:solidFill>
                  <a:srgbClr val="FF0000"/>
                </a:solidFill>
                <a:effectLst>
                  <a:outerShdw blurRad="38100" dist="38100" dir="2700000" algn="tl">
                    <a:srgbClr val="000000">
                      <a:alpha val="43137"/>
                    </a:srgbClr>
                  </a:outerShdw>
                </a:effectLst>
              </a:rPr>
              <a:t>df –i</a:t>
            </a:r>
            <a:r>
              <a:rPr lang="en-US" sz="2400" dirty="0" smtClean="0"/>
              <a:t> = (</a:t>
            </a:r>
            <a:r>
              <a:rPr lang="en-US" sz="2400" b="1" dirty="0" smtClean="0"/>
              <a:t>Inode Utilization</a:t>
            </a:r>
            <a:r>
              <a:rPr lang="en-US" sz="2400" dirty="0" smtClean="0"/>
              <a:t>) Total inode usage can be calculated from the df command along with i option</a:t>
            </a:r>
            <a:r>
              <a:rPr lang="en-US" sz="2400" dirty="0"/>
              <a:t>. </a:t>
            </a:r>
            <a:r>
              <a:rPr lang="en-US" sz="2400" dirty="0">
                <a:solidFill>
                  <a:schemeClr val="tx2"/>
                </a:solidFill>
                <a:effectLst>
                  <a:outerShdw blurRad="38100" dist="38100" dir="2700000" algn="tl">
                    <a:srgbClr val="000000">
                      <a:alpha val="43137"/>
                    </a:srgbClr>
                  </a:outerShdw>
                </a:effectLst>
              </a:rPr>
              <a:t>(Specifically for Red-Hat Server</a:t>
            </a:r>
            <a:r>
              <a:rPr lang="en-US" sz="2400" dirty="0" smtClean="0">
                <a:solidFill>
                  <a:schemeClr val="tx2"/>
                </a:solidFill>
                <a:effectLst>
                  <a:outerShdw blurRad="38100" dist="38100" dir="2700000" algn="tl">
                    <a:srgbClr val="000000">
                      <a:alpha val="43137"/>
                    </a:srgbClr>
                  </a:outerShdw>
                </a:effectLst>
              </a:rPr>
              <a:t>)</a:t>
            </a:r>
          </a:p>
          <a:p>
            <a:pPr marL="800100" lvl="1" indent="-342900" algn="just">
              <a:buFont typeface="Wingdings" panose="05000000000000000000" pitchFamily="2" charset="2"/>
              <a:buChar char="§"/>
            </a:pPr>
            <a:endParaRPr lang="en-US" sz="2400" dirty="0"/>
          </a:p>
          <a:p>
            <a:pPr algn="just"/>
            <a:r>
              <a:rPr lang="en-US" sz="2200" b="1" dirty="0" smtClean="0">
                <a:effectLst>
                  <a:outerShdw blurRad="38100" dist="38100" dir="2700000" algn="tl">
                    <a:srgbClr val="000000">
                      <a:alpha val="43137"/>
                    </a:srgbClr>
                  </a:outerShdw>
                </a:effectLst>
              </a:rPr>
              <a:t>Note - </a:t>
            </a:r>
            <a:r>
              <a:rPr lang="en-US" sz="2200" b="1" dirty="0" smtClean="0">
                <a:solidFill>
                  <a:srgbClr val="FF0000"/>
                </a:solidFill>
                <a:effectLst>
                  <a:outerShdw blurRad="38100" dist="38100" dir="2700000" algn="tl">
                    <a:srgbClr val="000000">
                      <a:alpha val="43137"/>
                    </a:srgbClr>
                  </a:outerShdw>
                </a:effectLst>
              </a:rPr>
              <a:t>df Command </a:t>
            </a:r>
            <a:r>
              <a:rPr lang="en-US" sz="2200" b="1" dirty="0">
                <a:solidFill>
                  <a:srgbClr val="FF0000"/>
                </a:solidFill>
                <a:effectLst>
                  <a:outerShdw blurRad="38100" dist="38100" dir="2700000" algn="tl">
                    <a:srgbClr val="000000">
                      <a:alpha val="43137"/>
                    </a:srgbClr>
                  </a:outerShdw>
                </a:effectLst>
              </a:rPr>
              <a:t>- </a:t>
            </a:r>
            <a:r>
              <a:rPr lang="en-US" sz="2200" b="1" dirty="0"/>
              <a:t>df command that displays the amount of disk space available on the file system containing each file name </a:t>
            </a:r>
            <a:r>
              <a:rPr lang="en-US" sz="2200" b="1" dirty="0" smtClean="0"/>
              <a:t>as an argument</a:t>
            </a:r>
            <a:r>
              <a:rPr lang="en-US" sz="2200" b="1" dirty="0"/>
              <a:t>. If no file name is passed as an argument with df command then it shows the space available on all currently mounted file </a:t>
            </a:r>
            <a:r>
              <a:rPr lang="en-US" sz="2200" b="1" dirty="0" smtClean="0"/>
              <a:t>systems.</a:t>
            </a:r>
          </a:p>
        </p:txBody>
      </p:sp>
    </p:spTree>
    <p:extLst>
      <p:ext uri="{BB962C8B-B14F-4D97-AF65-F5344CB8AC3E}">
        <p14:creationId xmlns:p14="http://schemas.microsoft.com/office/powerpoint/2010/main" val="42054913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EADFD15-8B24-4ABA-94CC-2E91F8E0D379}" type="slidenum">
              <a:rPr lang="en-US" smtClean="0"/>
              <a:pPr/>
              <a:t>99</a:t>
            </a:fld>
            <a:endParaRPr lang="en-US" dirty="0"/>
          </a:p>
        </p:txBody>
      </p:sp>
      <p:sp>
        <p:nvSpPr>
          <p:cNvPr id="3" name="TextBox 2"/>
          <p:cNvSpPr txBox="1"/>
          <p:nvPr/>
        </p:nvSpPr>
        <p:spPr>
          <a:xfrm>
            <a:off x="275573" y="275573"/>
            <a:ext cx="11486367" cy="523220"/>
          </a:xfrm>
          <a:prstGeom prst="rect">
            <a:avLst/>
          </a:prstGeom>
          <a:noFill/>
        </p:spPr>
        <p:txBody>
          <a:bodyPr wrap="square" rtlCol="0">
            <a:spAutoFit/>
          </a:bodyPr>
          <a:lstStyle/>
          <a:p>
            <a:r>
              <a:rPr lang="en-US" sz="2800" b="1" dirty="0" smtClean="0"/>
              <a:t>Inode Structure of a file -</a:t>
            </a:r>
            <a:endParaRPr lang="en-US" sz="2800" b="1" dirty="0"/>
          </a:p>
        </p:txBody>
      </p:sp>
      <p:sp>
        <p:nvSpPr>
          <p:cNvPr id="5" name="TextBox 4"/>
          <p:cNvSpPr txBox="1"/>
          <p:nvPr/>
        </p:nvSpPr>
        <p:spPr>
          <a:xfrm>
            <a:off x="275573" y="977030"/>
            <a:ext cx="11624153" cy="461665"/>
          </a:xfrm>
          <a:prstGeom prst="rect">
            <a:avLst/>
          </a:prstGeom>
          <a:noFill/>
        </p:spPr>
        <p:txBody>
          <a:bodyPr wrap="square" rtlCol="0">
            <a:spAutoFit/>
          </a:bodyPr>
          <a:lstStyle/>
          <a:p>
            <a:pPr algn="just"/>
            <a:endParaRPr lang="en-US" sz="2400" dirty="0" smtClean="0"/>
          </a:p>
        </p:txBody>
      </p:sp>
      <p:graphicFrame>
        <p:nvGraphicFramePr>
          <p:cNvPr id="4" name="Diagram 3"/>
          <p:cNvGraphicFramePr/>
          <p:nvPr>
            <p:extLst>
              <p:ext uri="{D42A27DB-BD31-4B8C-83A1-F6EECF244321}">
                <p14:modId xmlns:p14="http://schemas.microsoft.com/office/powerpoint/2010/main" val="3707058402"/>
              </p:ext>
            </p:extLst>
          </p:nvPr>
        </p:nvGraphicFramePr>
        <p:xfrm>
          <a:off x="275573" y="1052186"/>
          <a:ext cx="1162415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15800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3306</TotalTime>
  <Words>7723</Words>
  <Application>Microsoft Office PowerPoint</Application>
  <PresentationFormat>Custom</PresentationFormat>
  <Paragraphs>1479</Paragraphs>
  <Slides>112</Slides>
  <Notes>38</Notes>
  <HiddenSlides>0</HiddenSlides>
  <MMClips>0</MMClips>
  <ScaleCrop>false</ScaleCrop>
  <HeadingPairs>
    <vt:vector size="4" baseType="variant">
      <vt:variant>
        <vt:lpstr>Theme</vt:lpstr>
      </vt:variant>
      <vt:variant>
        <vt:i4>1</vt:i4>
      </vt:variant>
      <vt:variant>
        <vt:lpstr>Slide Titles</vt:lpstr>
      </vt:variant>
      <vt:variant>
        <vt:i4>112</vt:i4>
      </vt:variant>
    </vt:vector>
  </HeadingPairs>
  <TitlesOfParts>
    <vt:vector size="113" baseType="lpstr">
      <vt:lpstr>Office Theme</vt:lpstr>
      <vt:lpstr> Module – I  Introduction into Unix OS </vt:lpstr>
      <vt:lpstr>Contents -</vt:lpstr>
      <vt:lpstr>Definition of Operating System -</vt:lpstr>
      <vt:lpstr>Definition of Unix Operating System -</vt:lpstr>
      <vt:lpstr>Features of Unix -</vt:lpstr>
      <vt:lpstr>Unix Architecture -</vt:lpstr>
      <vt:lpstr>To be continued…</vt:lpstr>
      <vt:lpstr>PowerPoint Presentation</vt:lpstr>
      <vt:lpstr>To be continued…</vt:lpstr>
      <vt:lpstr>To be continued…</vt:lpstr>
      <vt:lpstr>System Calls -</vt:lpstr>
      <vt:lpstr>To be continued…</vt:lpstr>
      <vt:lpstr>To be continued…</vt:lpstr>
      <vt:lpstr>To be continued…</vt:lpstr>
      <vt:lpstr>To be continued…</vt:lpstr>
      <vt:lpstr>PowerPoint Presentation</vt:lpstr>
      <vt:lpstr>PowerPoint Presentation</vt:lpstr>
      <vt:lpstr>PowerPoint Presentation</vt:lpstr>
      <vt:lpstr>PowerPoint Presentation</vt:lpstr>
      <vt:lpstr>PowerPoint Presentation</vt:lpstr>
      <vt:lpstr>Files &amp; Processes -</vt:lpstr>
      <vt:lpstr>To be continued…</vt:lpstr>
      <vt:lpstr>POSIX -</vt:lpstr>
      <vt:lpstr>Internal &amp; External Commands -</vt:lpstr>
      <vt:lpstr>To be continued…</vt:lpstr>
      <vt:lpstr>Contents -</vt:lpstr>
      <vt:lpstr>Cal Command -</vt:lpstr>
      <vt:lpstr>To be continued…</vt:lpstr>
      <vt:lpstr>Date Command -</vt:lpstr>
      <vt:lpstr>To be continued…</vt:lpstr>
      <vt:lpstr>To be continued…</vt:lpstr>
      <vt:lpstr>To be continued…</vt:lpstr>
      <vt:lpstr>Message display (echo Command) -</vt:lpstr>
      <vt:lpstr>To be continued…</vt:lpstr>
      <vt:lpstr>To be continued…</vt:lpstr>
      <vt:lpstr>Calculator Command (bc)</vt:lpstr>
      <vt:lpstr>To be continued…</vt:lpstr>
      <vt:lpstr>Who am I? (who Command)</vt:lpstr>
      <vt:lpstr>To be continued…</vt:lpstr>
      <vt:lpstr>To be continued…</vt:lpstr>
      <vt:lpstr>System Information using uname</vt:lpstr>
      <vt:lpstr>PowerPoint Presentation</vt:lpstr>
      <vt:lpstr>Know your terminal (tty) -</vt:lpstr>
      <vt:lpstr>Contents -</vt:lpstr>
      <vt:lpstr>File System of Unix OS -</vt:lpstr>
      <vt:lpstr>File System of Unix OS -</vt:lpstr>
      <vt:lpstr>File System of Unix OS -</vt:lpstr>
      <vt:lpstr>To be continued…</vt:lpstr>
      <vt:lpstr>To be continued…</vt:lpstr>
      <vt:lpstr>To be continued…</vt:lpstr>
      <vt:lpstr>Classification of Unix File System -</vt:lpstr>
      <vt:lpstr>Ordinary Files -</vt:lpstr>
      <vt:lpstr>Directories -</vt:lpstr>
      <vt:lpstr>Special Files -</vt:lpstr>
      <vt:lpstr>Pipes -</vt:lpstr>
      <vt:lpstr>Sockets -</vt:lpstr>
      <vt:lpstr>Symbolic Links -</vt:lpstr>
      <vt:lpstr>Environment Variables -</vt:lpstr>
      <vt:lpstr>Environment Variables -</vt:lpstr>
      <vt:lpstr>Set New Environment Variables -</vt:lpstr>
      <vt:lpstr>Word Count -</vt:lpstr>
      <vt:lpstr>Word Count -</vt:lpstr>
      <vt:lpstr>Displaying pathname of the current directory (pwd) -</vt:lpstr>
      <vt:lpstr>PowerPoint Presentation</vt:lpstr>
      <vt:lpstr>PowerPoint Presentation</vt:lpstr>
      <vt:lpstr>PowerPoint Presentation</vt:lpstr>
      <vt:lpstr>PowerPoint Presentation</vt:lpstr>
      <vt:lpstr>PowerPoint Presentation</vt:lpstr>
      <vt:lpstr>PowerPoint Presentation</vt:lpstr>
      <vt:lpstr>Absolute Pathname vs. Relative Pathname</vt:lpstr>
      <vt:lpstr>Some More Example -</vt:lpstr>
      <vt:lpstr>Absolute Pathname vs. Relative Pathname</vt:lpstr>
      <vt:lpstr>Contents -</vt:lpstr>
      <vt:lpstr>To be continued -</vt:lpstr>
      <vt:lpstr>Displaying &amp; Creating Files (cat) -</vt:lpstr>
      <vt:lpstr>Displaying &amp; Creating Files (echo) -</vt:lpstr>
      <vt:lpstr>Examples of echo command -</vt:lpstr>
      <vt:lpstr>Copying a files (cp) -</vt:lpstr>
      <vt:lpstr>PowerPoint Presentation</vt:lpstr>
      <vt:lpstr>Deleting a file (rm)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 of Operating System -</dc:title>
  <dc:creator>CK</dc:creator>
  <cp:lastModifiedBy>user</cp:lastModifiedBy>
  <cp:revision>506</cp:revision>
  <dcterms:created xsi:type="dcterms:W3CDTF">2019-06-11T19:03:16Z</dcterms:created>
  <dcterms:modified xsi:type="dcterms:W3CDTF">2024-09-24T20:07:38Z</dcterms:modified>
</cp:coreProperties>
</file>