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6" y="58132"/>
            <a:ext cx="9013371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15813" indent="0" algn="ctr">
              <a:buNone/>
            </a:lvl2pPr>
            <a:lvl3pPr marL="1031626" indent="0" algn="ctr">
              <a:buNone/>
            </a:lvl3pPr>
            <a:lvl4pPr marL="1547439" indent="0" algn="ctr">
              <a:buNone/>
            </a:lvl4pPr>
            <a:lvl5pPr marL="2063252" indent="0" algn="ctr">
              <a:buNone/>
            </a:lvl5pPr>
            <a:lvl6pPr marL="2579065" indent="0" algn="ctr">
              <a:buNone/>
            </a:lvl6pPr>
            <a:lvl7pPr marL="3094878" indent="0" algn="ctr">
              <a:buNone/>
            </a:lvl7pPr>
            <a:lvl8pPr marL="3610691" indent="0" algn="ctr">
              <a:buNone/>
            </a:lvl8pPr>
            <a:lvl9pPr marL="412650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5"/>
            <a:ext cx="9021538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163936"/>
            <a:ext cx="9021538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8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4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2" y="228868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6" y="58132"/>
            <a:ext cx="9013371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793752"/>
            <a:ext cx="7772400" cy="1135062"/>
          </a:xfrm>
        </p:spPr>
        <p:txBody>
          <a:bodyPr anchor="b" anchorCtr="0"/>
          <a:lstStyle>
            <a:lvl1pPr algn="l">
              <a:buNone/>
              <a:defRPr sz="45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23284"/>
            <a:ext cx="7772400" cy="1115219"/>
          </a:xfrm>
        </p:spPr>
        <p:txBody>
          <a:bodyPr anchor="t" anchorCtr="0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3" y="5143500"/>
            <a:ext cx="4000501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7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51" y="1951232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10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2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103163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2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103163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2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2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11" y="58129"/>
            <a:ext cx="9013371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2" y="1333500"/>
            <a:ext cx="1905000" cy="37465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2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32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2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10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1" y="3875397"/>
            <a:ext cx="9006638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3" y="55564"/>
            <a:ext cx="9001874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11" y="58129"/>
            <a:ext cx="9013371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lIns="103163" tIns="51581" rIns="103163" bIns="10316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lIns="103163" tIns="51581" rIns="103163" bIns="5158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2" y="5159375"/>
            <a:ext cx="2476501" cy="396876"/>
          </a:xfrm>
          <a:prstGeom prst="rect">
            <a:avLst/>
          </a:prstGeom>
        </p:spPr>
        <p:txBody>
          <a:bodyPr lIns="103163" tIns="51581" rIns="103163" bIns="51581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30BC1E4E-1194-46DB-9303-C546FDED3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lIns="103163" tIns="51581" rIns="103163" bIns="51581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D315D8-66F9-4990-B8EB-B2DCFF39DF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9488" indent="-309488" algn="l" rtl="0" eaLnBrk="1" latinLnBrk="0" hangingPunct="1">
        <a:spcBef>
          <a:spcPts val="654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18976" indent="-257907" algn="l" rtl="0" eaLnBrk="1" latinLnBrk="0" hangingPunct="1">
        <a:spcBef>
          <a:spcPts val="417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28463" indent="-257907" algn="l" rtl="0" eaLnBrk="1" latinLnBrk="0" hangingPunct="1">
        <a:spcBef>
          <a:spcPts val="417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951" indent="-257907" algn="l" rtl="0" eaLnBrk="1" latinLnBrk="0" hangingPunct="1">
        <a:spcBef>
          <a:spcPts val="417"/>
        </a:spcBef>
        <a:buClr>
          <a:schemeClr val="accent3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7439" indent="-257907" algn="l" rtl="0" eaLnBrk="1" latinLnBrk="0" hangingPunct="1">
        <a:spcBef>
          <a:spcPts val="417"/>
        </a:spcBef>
        <a:buClr>
          <a:schemeClr val="accent3"/>
        </a:buClr>
        <a:buFontTx/>
        <a:buChar char="o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856927" indent="-257907" algn="l" rtl="0" eaLnBrk="1" latinLnBrk="0" hangingPunct="1">
        <a:spcBef>
          <a:spcPts val="417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66415" indent="-257907" algn="l" rtl="0" eaLnBrk="1" latinLnBrk="0" hangingPunct="1">
        <a:spcBef>
          <a:spcPts val="417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75903" indent="-257907" algn="l" rtl="0" eaLnBrk="1" latinLnBrk="0" hangingPunct="1">
        <a:spcBef>
          <a:spcPts val="417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85390" indent="-257907" algn="l" rtl="0" eaLnBrk="1" latinLnBrk="0" hangingPunct="1">
        <a:spcBef>
          <a:spcPts val="417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Development Life Cycle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31542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Purpose  -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purpose of an SDLC methodology is to provide IT Project Managers with the tools to help ensure successful implementation of systems that satisfy organizations strategic and business objectives. </a:t>
            </a:r>
          </a:p>
          <a:p>
            <a:pPr lvl="1" algn="just"/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The documentation provides a mechanism to ensure that executive leadership, functional managers and users sign-off on the requirements and implementation of the system. </a:t>
            </a:r>
          </a:p>
          <a:p>
            <a:pPr lvl="1" algn="just"/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The process provides organization Project Managers with the visibility of design, development, and implementation status needed to ensure delivery on time and within budget. 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Scope  -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Guideline applies to all major application projects, both new applications and upgrades of existing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41637"/>
            <a:ext cx="8839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Goals –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goals of this SDLC approach are to: </a:t>
            </a:r>
          </a:p>
          <a:p>
            <a:pPr algn="just"/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Deliver quality systems which meet or exceed customer expectations when promised and within cost estimates.</a:t>
            </a:r>
          </a:p>
          <a:p>
            <a:pPr algn="just"/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Provide a framework for developing quality systems using an identifiable, measurable, and repeatable process.</a:t>
            </a:r>
          </a:p>
          <a:p>
            <a:pPr algn="just"/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Establish a project management structure to ensure that each system development project is effectively managed throughout its life cycle. </a:t>
            </a:r>
          </a:p>
          <a:p>
            <a:pPr lvl="1" algn="just">
              <a:buFont typeface="Wingdings" pitchFamily="2" charset="2"/>
              <a:buChar char="§"/>
            </a:pP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Identify and assign the roles and responsibilities of all involved parties, including functional and technical managers, throughout the system development life cycle.</a:t>
            </a:r>
          </a:p>
          <a:p>
            <a:pPr lvl="1" algn="just"/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Ensure that system development requirements are well defined and subsequently satisfied.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95233"/>
            <a:ext cx="8686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Objectives – </a:t>
            </a:r>
          </a:p>
          <a:p>
            <a:r>
              <a:rPr lang="en-US" dirty="0" smtClean="0"/>
              <a:t>The SDLC methodology will help to achieve these goals by: </a:t>
            </a:r>
          </a:p>
          <a:p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 Establishing appropriate levels of management authority to provide timely direction, coordination, control, review, and approval of the system development project.</a:t>
            </a:r>
          </a:p>
          <a:p>
            <a:pPr lvl="1" algn="just"/>
            <a:r>
              <a:rPr lang="en-US" sz="1800" dirty="0"/>
              <a:t> </a:t>
            </a:r>
            <a:endParaRPr lang="en-US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 Ensuring project management accountability. </a:t>
            </a:r>
          </a:p>
          <a:p>
            <a:pPr lvl="1" algn="just">
              <a:buFont typeface="Wingdings" pitchFamily="2" charset="2"/>
              <a:buChar char="§"/>
            </a:pPr>
            <a:endParaRPr lang="en-US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 Documenting requirements and maintaining trace ability of those requirements throughout the development and implementation process.</a:t>
            </a:r>
          </a:p>
          <a:p>
            <a:pPr lvl="1" algn="just">
              <a:buFont typeface="Wingdings" pitchFamily="2" charset="2"/>
              <a:buChar char="§"/>
            </a:pPr>
            <a:endParaRPr lang="en-US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Ensuring that projects are developed within the current and planned information technology infrastructure. </a:t>
            </a:r>
          </a:p>
          <a:p>
            <a:pPr lvl="1" algn="just">
              <a:buFont typeface="Wingdings" pitchFamily="2" charset="2"/>
              <a:buChar char="§"/>
            </a:pPr>
            <a:endParaRPr lang="en-US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Identifying project risks early 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64674"/>
            <a:ext cx="8305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Guidelines </a:t>
            </a:r>
            <a:r>
              <a:rPr lang="en-US" b="1" smtClean="0"/>
              <a:t>&amp; Procedures -</a:t>
            </a:r>
            <a:endParaRPr lang="en-US" b="1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A software application typically undergoes several development lifecycles, corresponding to its creation and subsequent upgrades. Each such development lifecycle constitutes a project. Such projects continue until the underlying technology ages to the point where it is no longer economical to invest in upgrades and the application is considered for either continued as-is operation or retirement. 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305</Words>
  <Application>Microsoft Office PowerPoint</Application>
  <PresentationFormat>On-screen Show (16:10)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System Development Life Cycle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Life Cycle</dc:title>
  <dc:creator>CK</dc:creator>
  <cp:lastModifiedBy>CK</cp:lastModifiedBy>
  <cp:revision>4</cp:revision>
  <dcterms:created xsi:type="dcterms:W3CDTF">2020-03-22T17:33:24Z</dcterms:created>
  <dcterms:modified xsi:type="dcterms:W3CDTF">2020-03-22T17:49:24Z</dcterms:modified>
</cp:coreProperties>
</file>