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62" r:id="rId5"/>
    <p:sldId id="261" r:id="rId6"/>
    <p:sldId id="263" r:id="rId7"/>
    <p:sldId id="260" r:id="rId8"/>
    <p:sldId id="265" r:id="rId9"/>
    <p:sldId id="266" r:id="rId10"/>
    <p:sldId id="267" r:id="rId11"/>
    <p:sldId id="268" r:id="rId12"/>
    <p:sldId id="269" r:id="rId13"/>
    <p:sldId id="270" r:id="rId14"/>
    <p:sldId id="264" r:id="rId15"/>
    <p:sldId id="271" r:id="rId16"/>
    <p:sldId id="272" r:id="rId17"/>
    <p:sldId id="273" r:id="rId18"/>
    <p:sldId id="259" r:id="rId19"/>
    <p:sldId id="274" r:id="rId20"/>
    <p:sldId id="275" r:id="rId21"/>
    <p:sldId id="276" r:id="rId22"/>
    <p:sldId id="277" r:id="rId23"/>
    <p:sldId id="278" r:id="rId24"/>
    <p:sldId id="279" r:id="rId25"/>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pPr/>
              <a:t>4/10/2019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2F0832-F084-422D-97D1-AF848F4F2C34}" type="slidenum">
              <a:rPr lang="en-US" smtClean="0"/>
              <a:pPr/>
              <a:t>‹#›</a:t>
            </a:fld>
            <a:endParaRPr lang="en-US" dirty="0"/>
          </a:p>
        </p:txBody>
      </p:sp>
    </p:spTree>
    <p:extLst>
      <p:ext uri="{BB962C8B-B14F-4D97-AF65-F5344CB8AC3E}">
        <p14:creationId xmlns=""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dirty="0"/>
          </a:p>
        </p:txBody>
      </p:sp>
    </p:spTree>
    <p:extLst>
      <p:ext uri="{BB962C8B-B14F-4D97-AF65-F5344CB8AC3E}">
        <p14:creationId xmlns=""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dirty="0"/>
          </a:p>
        </p:txBody>
      </p:sp>
    </p:spTree>
    <p:extLst>
      <p:ext uri="{BB962C8B-B14F-4D97-AF65-F5344CB8AC3E}">
        <p14:creationId xmlns=""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dirty="0"/>
          </a:p>
        </p:txBody>
      </p:sp>
    </p:spTree>
    <p:extLst>
      <p:ext uri="{BB962C8B-B14F-4D97-AF65-F5344CB8AC3E}">
        <p14:creationId xmlns=""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dirty="0"/>
          </a:p>
        </p:txBody>
      </p:sp>
    </p:spTree>
    <p:extLst>
      <p:ext uri="{BB962C8B-B14F-4D97-AF65-F5344CB8AC3E}">
        <p14:creationId xmlns=""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dirty="0"/>
          </a:p>
        </p:txBody>
      </p:sp>
    </p:spTree>
    <p:extLst>
      <p:ext uri="{BB962C8B-B14F-4D97-AF65-F5344CB8AC3E}">
        <p14:creationId xmlns=""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dirty="0"/>
          </a:p>
        </p:txBody>
      </p:sp>
    </p:spTree>
    <p:extLst>
      <p:ext uri="{BB962C8B-B14F-4D97-AF65-F5344CB8AC3E}">
        <p14:creationId xmlns=""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dirty="0"/>
          </a:p>
        </p:txBody>
      </p:sp>
    </p:spTree>
    <p:extLst>
      <p:ext uri="{BB962C8B-B14F-4D97-AF65-F5344CB8AC3E}">
        <p14:creationId xmlns=""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dirty="0"/>
          </a:p>
        </p:txBody>
      </p:sp>
    </p:spTree>
    <p:extLst>
      <p:ext uri="{BB962C8B-B14F-4D97-AF65-F5344CB8AC3E}">
        <p14:creationId xmlns=""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pPr/>
              <a:t>4/10/2019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2F0832-F084-422D-97D1-AF848F4F2C34}" type="slidenum">
              <a:rPr lang="en-US" smtClean="0"/>
              <a:pPr/>
              <a:t>‹#›</a:t>
            </a:fld>
            <a:endParaRPr lang="en-US" dirty="0"/>
          </a:p>
        </p:txBody>
      </p:sp>
    </p:spTree>
    <p:extLst>
      <p:ext uri="{BB962C8B-B14F-4D97-AF65-F5344CB8AC3E}">
        <p14:creationId xmlns=""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pPr/>
              <a:t>4/10/2019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2F0832-F084-422D-97D1-AF848F4F2C34}" type="slidenum">
              <a:rPr lang="en-US" smtClean="0"/>
              <a:pPr/>
              <a:t>‹#›</a:t>
            </a:fld>
            <a:endParaRPr lang="en-US" dirty="0"/>
          </a:p>
        </p:txBody>
      </p:sp>
    </p:spTree>
    <p:extLst>
      <p:ext uri="{BB962C8B-B14F-4D97-AF65-F5344CB8AC3E}">
        <p14:creationId xmlns=""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pPr/>
              <a:t>4/10/2019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pPr/>
              <a:t>‹#›</a:t>
            </a:fld>
            <a:endParaRPr lang="en-US" dirty="0"/>
          </a:p>
        </p:txBody>
      </p:sp>
    </p:spTree>
    <p:extLst>
      <p:ext uri="{BB962C8B-B14F-4D97-AF65-F5344CB8AC3E}">
        <p14:creationId xmlns=""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5172629"/>
            <a:ext cx="9144000" cy="276999"/>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chemeClr val="tx1">
                    <a:lumMod val="75000"/>
                    <a:lumOff val="25000"/>
                  </a:schemeClr>
                </a:solidFill>
                <a:latin typeface="Arial" pitchFamily="34" charset="0"/>
                <a:cs typeface="Arial" pitchFamily="34" charset="0"/>
              </a:rPr>
              <a:t>BCA Department – 6</a:t>
            </a:r>
            <a:r>
              <a:rPr kumimoji="0" lang="en-US" altLang="ko-KR" sz="1200" b="1" baseline="30000" dirty="0" smtClean="0">
                <a:solidFill>
                  <a:schemeClr val="tx1">
                    <a:lumMod val="75000"/>
                    <a:lumOff val="25000"/>
                  </a:schemeClr>
                </a:solidFill>
                <a:latin typeface="Arial" pitchFamily="34" charset="0"/>
                <a:cs typeface="Arial" pitchFamily="34" charset="0"/>
              </a:rPr>
              <a:t>th</a:t>
            </a:r>
            <a:r>
              <a:rPr kumimoji="0" lang="en-US" altLang="ko-KR" sz="1200" b="1" dirty="0" smtClean="0">
                <a:solidFill>
                  <a:schemeClr val="tx1">
                    <a:lumMod val="75000"/>
                    <a:lumOff val="25000"/>
                  </a:schemeClr>
                </a:solidFill>
                <a:latin typeface="Arial" pitchFamily="34" charset="0"/>
                <a:cs typeface="Arial" pitchFamily="34" charset="0"/>
              </a:rPr>
              <a:t> Semester</a:t>
            </a:r>
            <a:endParaRPr kumimoji="0" lang="en-US" altLang="ko-KR" sz="1200" b="1" dirty="0">
              <a:solidFill>
                <a:schemeClr val="tx1">
                  <a:lumMod val="75000"/>
                  <a:lumOff val="25000"/>
                </a:schemeClr>
              </a:solidFill>
              <a:latin typeface="Arial" pitchFamily="34" charset="0"/>
              <a:cs typeface="Arial" pitchFamily="34" charset="0"/>
            </a:endParaRPr>
          </a:p>
        </p:txBody>
      </p:sp>
      <p:sp>
        <p:nvSpPr>
          <p:cNvPr id="21" name="TextBox 1"/>
          <p:cNvSpPr txBox="1">
            <a:spLocks noChangeArrowheads="1"/>
          </p:cNvSpPr>
          <p:nvPr/>
        </p:nvSpPr>
        <p:spPr bwMode="auto">
          <a:xfrm>
            <a:off x="0" y="4596565"/>
            <a:ext cx="9144000" cy="646331"/>
          </a:xfrm>
          <a:prstGeom prst="rect">
            <a:avLst/>
          </a:prstGeom>
          <a:noFill/>
          <a:ln w="9525">
            <a:noFill/>
            <a:miter lim="800000"/>
            <a:headEnd/>
            <a:tailEnd/>
          </a:ln>
        </p:spPr>
        <p:txBody>
          <a:bodyPr wrap="square">
            <a:spAutoFit/>
          </a:bodyPr>
          <a:lstStyle/>
          <a:p>
            <a:pPr algn="ctr"/>
            <a:r>
              <a:rPr lang="en-US" altLang="ko-KR" sz="3600" b="1" dirty="0" smtClean="0">
                <a:solidFill>
                  <a:schemeClr val="tx1">
                    <a:lumMod val="75000"/>
                    <a:lumOff val="25000"/>
                  </a:schemeClr>
                </a:solidFill>
                <a:latin typeface="Arial" pitchFamily="34" charset="0"/>
                <a:ea typeface="맑은 고딕" pitchFamily="50" charset="-127"/>
                <a:cs typeface="Arial" pitchFamily="34" charset="0"/>
              </a:rPr>
              <a:t>Major Project</a:t>
            </a:r>
          </a:p>
        </p:txBody>
      </p:sp>
    </p:spTree>
    <p:extLst>
      <p:ext uri="{BB962C8B-B14F-4D97-AF65-F5344CB8AC3E}">
        <p14:creationId xmlns="" xmlns:p14="http://schemas.microsoft.com/office/powerpoint/2010/main" val="1941221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778"/>
            <a:ext cx="9144000" cy="1069514"/>
          </a:xfrm>
        </p:spPr>
        <p:txBody>
          <a:bodyPr/>
          <a:lstStyle/>
          <a:p>
            <a:pPr lvl="0"/>
            <a:r>
              <a:rPr lang="en-US" dirty="0" smtClean="0"/>
              <a:t>Resource List</a:t>
            </a:r>
            <a:endParaRPr lang="en-US" altLang="ko-KR" dirty="0" smtClean="0"/>
          </a:p>
        </p:txBody>
      </p:sp>
      <p:sp>
        <p:nvSpPr>
          <p:cNvPr id="7" name="Content Placeholder 6"/>
          <p:cNvSpPr>
            <a:spLocks noGrp="1"/>
          </p:cNvSpPr>
          <p:nvPr>
            <p:ph idx="10"/>
          </p:nvPr>
        </p:nvSpPr>
        <p:spPr>
          <a:xfrm>
            <a:off x="457200" y="1371600"/>
            <a:ext cx="8229600" cy="3124200"/>
          </a:xfrm>
        </p:spPr>
        <p:txBody>
          <a:bodyPr/>
          <a:lstStyle/>
          <a:p>
            <a:pPr algn="just"/>
            <a:r>
              <a:rPr lang="en-US" sz="2000" dirty="0" smtClean="0">
                <a:solidFill>
                  <a:schemeClr val="tx1"/>
                </a:solidFill>
              </a:rPr>
              <a:t>The project plan should contain a list of all resources that will be </a:t>
            </a:r>
          </a:p>
          <a:p>
            <a:pPr algn="just"/>
            <a:r>
              <a:rPr lang="en-US" sz="2000" dirty="0" smtClean="0">
                <a:solidFill>
                  <a:schemeClr val="tx1"/>
                </a:solidFill>
              </a:rPr>
              <a:t>used on the project.</a:t>
            </a:r>
            <a:endParaRPr lang="en-US" sz="2000" dirty="0" smtClean="0">
              <a:latin typeface="Arial" pitchFamily="34" charset="0"/>
              <a:cs typeface="Arial" pitchFamily="34" charset="0"/>
            </a:endParaRPr>
          </a:p>
          <a:p>
            <a:pPr lvl="1" algn="just"/>
            <a:r>
              <a:rPr lang="en-US" sz="2000" dirty="0" smtClean="0">
                <a:latin typeface="Arial" pitchFamily="34" charset="0"/>
                <a:cs typeface="Arial" pitchFamily="34" charset="0"/>
              </a:rPr>
              <a:t>A resource is a person, hardware, room or anything else that </a:t>
            </a:r>
          </a:p>
          <a:p>
            <a:pPr lvl="1" algn="just">
              <a:buNone/>
            </a:pPr>
            <a:r>
              <a:rPr lang="en-US" sz="2000" dirty="0" smtClean="0">
                <a:latin typeface="Arial" pitchFamily="34" charset="0"/>
                <a:cs typeface="Arial" pitchFamily="34" charset="0"/>
              </a:rPr>
              <a:t>	is necessary for the project but limited in its availability.</a:t>
            </a:r>
          </a:p>
          <a:p>
            <a:pPr lvl="1" algn="just">
              <a:buNone/>
            </a:pPr>
            <a:endParaRPr lang="en-US" sz="2000" dirty="0" smtClean="0">
              <a:latin typeface="Arial" pitchFamily="34" charset="0"/>
              <a:cs typeface="Arial" pitchFamily="34" charset="0"/>
            </a:endParaRPr>
          </a:p>
          <a:p>
            <a:pPr lvl="1" algn="just"/>
            <a:r>
              <a:rPr lang="en-US" sz="2000" dirty="0" smtClean="0">
                <a:latin typeface="Arial" pitchFamily="34" charset="0"/>
                <a:cs typeface="Arial" pitchFamily="34" charset="0"/>
              </a:rPr>
              <a:t>The resource list should give each resource a name, a brief </a:t>
            </a:r>
          </a:p>
          <a:p>
            <a:pPr lvl="1" algn="just">
              <a:buNone/>
            </a:pPr>
            <a:r>
              <a:rPr lang="en-US" sz="2000" dirty="0" smtClean="0">
                <a:latin typeface="Arial" pitchFamily="34" charset="0"/>
                <a:cs typeface="Arial" pitchFamily="34" charset="0"/>
              </a:rPr>
              <a:t>	one-line description and list the availability and per hour cost </a:t>
            </a:r>
          </a:p>
          <a:p>
            <a:pPr lvl="1" algn="just">
              <a:buNone/>
            </a:pPr>
            <a:r>
              <a:rPr lang="en-US" sz="2000" dirty="0" smtClean="0">
                <a:latin typeface="Arial" pitchFamily="34" charset="0"/>
                <a:cs typeface="Arial" pitchFamily="34" charset="0"/>
              </a:rPr>
              <a:t>	(if applicable) of the resource</a:t>
            </a:r>
            <a:endParaRPr lang="en-US" sz="2000" dirty="0">
              <a:latin typeface="Arial" pitchFamily="34" charset="0"/>
              <a:cs typeface="Arial" pitchFamily="34" charset="0"/>
            </a:endParaRPr>
          </a:p>
        </p:txBody>
      </p:sp>
    </p:spTree>
    <p:extLst>
      <p:ext uri="{BB962C8B-B14F-4D97-AF65-F5344CB8AC3E}">
        <p14:creationId xmlns="" xmlns:p14="http://schemas.microsoft.com/office/powerpoint/2010/main" val="891763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778"/>
            <a:ext cx="9144000" cy="1069514"/>
          </a:xfrm>
        </p:spPr>
        <p:txBody>
          <a:bodyPr/>
          <a:lstStyle/>
          <a:p>
            <a:pPr lvl="0"/>
            <a:r>
              <a:rPr lang="en-US" dirty="0" smtClean="0"/>
              <a:t>Estimates and Project Schedule</a:t>
            </a:r>
            <a:endParaRPr lang="en-US" altLang="ko-KR" dirty="0" smtClean="0"/>
          </a:p>
        </p:txBody>
      </p:sp>
      <p:sp>
        <p:nvSpPr>
          <p:cNvPr id="7" name="Content Placeholder 6"/>
          <p:cNvSpPr>
            <a:spLocks noGrp="1"/>
          </p:cNvSpPr>
          <p:nvPr>
            <p:ph idx="10"/>
          </p:nvPr>
        </p:nvSpPr>
        <p:spPr>
          <a:xfrm>
            <a:off x="304800" y="1371600"/>
            <a:ext cx="8458200" cy="3962400"/>
          </a:xfrm>
        </p:spPr>
        <p:txBody>
          <a:bodyPr/>
          <a:lstStyle/>
          <a:p>
            <a:pPr algn="just">
              <a:lnSpc>
                <a:spcPct val="90000"/>
              </a:lnSpc>
            </a:pPr>
            <a:r>
              <a:rPr lang="en-US" sz="2000" dirty="0" smtClean="0">
                <a:solidFill>
                  <a:schemeClr val="tx1"/>
                </a:solidFill>
                <a:latin typeface="Arial" pitchFamily="34" charset="0"/>
                <a:cs typeface="Arial" pitchFamily="34" charset="0"/>
              </a:rPr>
              <a:t>The project plan should also include estimates and a project schedule:</a:t>
            </a:r>
          </a:p>
          <a:p>
            <a:pPr lvl="1" algn="just">
              <a:lnSpc>
                <a:spcPct val="90000"/>
              </a:lnSpc>
            </a:pPr>
            <a:endParaRPr lang="en-US" sz="2000" dirty="0" smtClean="0">
              <a:latin typeface="Arial" pitchFamily="34" charset="0"/>
              <a:cs typeface="Arial" pitchFamily="34" charset="0"/>
            </a:endParaRPr>
          </a:p>
          <a:p>
            <a:pPr lvl="1" algn="just">
              <a:lnSpc>
                <a:spcPct val="90000"/>
              </a:lnSpc>
            </a:pPr>
            <a:r>
              <a:rPr lang="en-US" sz="2000" dirty="0" smtClean="0">
                <a:latin typeface="Arial" pitchFamily="34" charset="0"/>
                <a:cs typeface="Arial" pitchFamily="34" charset="0"/>
              </a:rPr>
              <a:t>A Work Breakdown Structure (WBS) is defined. This is a list of </a:t>
            </a:r>
          </a:p>
          <a:p>
            <a:pPr lvl="1" algn="just">
              <a:lnSpc>
                <a:spcPct val="90000"/>
              </a:lnSpc>
              <a:buNone/>
            </a:pPr>
            <a:r>
              <a:rPr lang="en-US" sz="2000" dirty="0" smtClean="0">
                <a:latin typeface="Arial" pitchFamily="34" charset="0"/>
                <a:cs typeface="Arial" pitchFamily="34" charset="0"/>
              </a:rPr>
              <a:t>	tasks which if performed will generate all of the work products </a:t>
            </a:r>
          </a:p>
          <a:p>
            <a:pPr lvl="1" algn="just">
              <a:lnSpc>
                <a:spcPct val="90000"/>
              </a:lnSpc>
              <a:buNone/>
            </a:pPr>
            <a:r>
              <a:rPr lang="en-US" sz="2000" dirty="0" smtClean="0">
                <a:latin typeface="Arial" pitchFamily="34" charset="0"/>
                <a:cs typeface="Arial" pitchFamily="34" charset="0"/>
              </a:rPr>
              <a:t>	needed to build the software.</a:t>
            </a:r>
          </a:p>
          <a:p>
            <a:pPr lvl="1" algn="just">
              <a:lnSpc>
                <a:spcPct val="90000"/>
              </a:lnSpc>
            </a:pPr>
            <a:endParaRPr lang="en-US" sz="2000" dirty="0" smtClean="0">
              <a:latin typeface="Arial" pitchFamily="34" charset="0"/>
              <a:cs typeface="Arial" pitchFamily="34" charset="0"/>
            </a:endParaRPr>
          </a:p>
          <a:p>
            <a:pPr lvl="1" algn="just">
              <a:lnSpc>
                <a:spcPct val="90000"/>
              </a:lnSpc>
            </a:pPr>
            <a:r>
              <a:rPr lang="en-US" sz="2000" dirty="0" smtClean="0">
                <a:latin typeface="Arial" pitchFamily="34" charset="0"/>
                <a:cs typeface="Arial" pitchFamily="34" charset="0"/>
              </a:rPr>
              <a:t>An estimate of the effort required for each task in the WBS is </a:t>
            </a:r>
          </a:p>
          <a:p>
            <a:pPr lvl="1" algn="just">
              <a:lnSpc>
                <a:spcPct val="90000"/>
              </a:lnSpc>
              <a:buNone/>
            </a:pPr>
            <a:r>
              <a:rPr lang="en-US" sz="2000" dirty="0" smtClean="0">
                <a:latin typeface="Arial" pitchFamily="34" charset="0"/>
                <a:cs typeface="Arial" pitchFamily="34" charset="0"/>
              </a:rPr>
              <a:t>	generated.</a:t>
            </a:r>
          </a:p>
          <a:p>
            <a:pPr lvl="1" algn="just">
              <a:lnSpc>
                <a:spcPct val="90000"/>
              </a:lnSpc>
            </a:pPr>
            <a:endParaRPr lang="en-US" sz="2000" dirty="0" smtClean="0">
              <a:latin typeface="Arial" pitchFamily="34" charset="0"/>
              <a:cs typeface="Arial" pitchFamily="34" charset="0"/>
            </a:endParaRPr>
          </a:p>
          <a:p>
            <a:pPr lvl="1" algn="just">
              <a:lnSpc>
                <a:spcPct val="90000"/>
              </a:lnSpc>
            </a:pPr>
            <a:r>
              <a:rPr lang="en-US" sz="2000" dirty="0" smtClean="0">
                <a:latin typeface="Arial" pitchFamily="34" charset="0"/>
                <a:cs typeface="Arial" pitchFamily="34" charset="0"/>
              </a:rPr>
              <a:t>A project schedule is created by assigning resources and deter-mining the calendar time required for each task.</a:t>
            </a:r>
          </a:p>
        </p:txBody>
      </p:sp>
    </p:spTree>
    <p:extLst>
      <p:ext uri="{BB962C8B-B14F-4D97-AF65-F5344CB8AC3E}">
        <p14:creationId xmlns="" xmlns:p14="http://schemas.microsoft.com/office/powerpoint/2010/main" val="891763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Plan</a:t>
            </a:r>
            <a:endParaRPr lang="en-US" dirty="0"/>
          </a:p>
        </p:txBody>
      </p:sp>
      <p:sp>
        <p:nvSpPr>
          <p:cNvPr id="4" name="Content Placeholder 3"/>
          <p:cNvSpPr>
            <a:spLocks noGrp="1"/>
          </p:cNvSpPr>
          <p:nvPr>
            <p:ph idx="10"/>
          </p:nvPr>
        </p:nvSpPr>
        <p:spPr>
          <a:xfrm>
            <a:off x="457200" y="1295400"/>
            <a:ext cx="8229600" cy="2590800"/>
          </a:xfrm>
        </p:spPr>
        <p:txBody>
          <a:bodyPr/>
          <a:lstStyle/>
          <a:p>
            <a:r>
              <a:rPr lang="en-US" sz="2000" dirty="0" smtClean="0">
                <a:solidFill>
                  <a:schemeClr val="tx1"/>
                </a:solidFill>
              </a:rPr>
              <a:t>A risk plan is a list of all risks that threaten the project, along with a </a:t>
            </a:r>
          </a:p>
          <a:p>
            <a:r>
              <a:rPr lang="en-US" sz="2000" dirty="0" smtClean="0">
                <a:solidFill>
                  <a:schemeClr val="tx1"/>
                </a:solidFill>
              </a:rPr>
              <a:t>plan to mitigate some or all of those risks.</a:t>
            </a:r>
          </a:p>
          <a:p>
            <a:pPr lvl="1"/>
            <a:r>
              <a:rPr lang="en-US" sz="2000" dirty="0" smtClean="0">
                <a:latin typeface="Arial" pitchFamily="34" charset="0"/>
                <a:cs typeface="Arial" pitchFamily="34" charset="0"/>
              </a:rPr>
              <a:t>The project manager selects team members to participate in a risk planning session:</a:t>
            </a:r>
          </a:p>
          <a:p>
            <a:pPr lvl="2"/>
            <a:r>
              <a:rPr lang="en-US" sz="2000" dirty="0" smtClean="0">
                <a:latin typeface="Arial" pitchFamily="34" charset="0"/>
                <a:cs typeface="Arial" pitchFamily="34" charset="0"/>
              </a:rPr>
              <a:t>The team members brainstorm potential risks</a:t>
            </a:r>
          </a:p>
          <a:p>
            <a:pPr lvl="2"/>
            <a:r>
              <a:rPr lang="en-US" sz="2000" dirty="0" smtClean="0">
                <a:latin typeface="Arial" pitchFamily="34" charset="0"/>
                <a:cs typeface="Arial" pitchFamily="34" charset="0"/>
              </a:rPr>
              <a:t>The probability and impact of each risk is estimated</a:t>
            </a:r>
          </a:p>
          <a:p>
            <a:pPr lvl="2"/>
            <a:r>
              <a:rPr lang="en-US" sz="2000" dirty="0" smtClean="0">
                <a:latin typeface="Arial" pitchFamily="34" charset="0"/>
                <a:cs typeface="Arial" pitchFamily="34" charset="0"/>
              </a:rPr>
              <a:t>A risk plan is constructed</a:t>
            </a:r>
          </a:p>
          <a:p>
            <a:endParaRPr lang="en-US" sz="2000" dirty="0">
              <a:solidFill>
                <a:schemeClr val="tx1"/>
              </a:solidFill>
            </a:endParaRPr>
          </a:p>
        </p:txBody>
      </p:sp>
      <p:pic>
        <p:nvPicPr>
          <p:cNvPr id="5" name="Content Placeholder 4" descr="Figure 2-1 (Risk Plan) 72dpi"/>
          <p:cNvPicPr>
            <a:picLocks noGrp="1" noChangeAspect="1" noChangeArrowheads="1"/>
          </p:cNvPicPr>
          <p:nvPr>
            <p:ph idx="1"/>
          </p:nvPr>
        </p:nvPicPr>
        <p:blipFill>
          <a:blip r:embed="rId2"/>
          <a:srcRect/>
          <a:stretch>
            <a:fillRect/>
          </a:stretch>
        </p:blipFill>
        <p:spPr>
          <a:xfrm>
            <a:off x="2108200" y="3833494"/>
            <a:ext cx="4978400" cy="287210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778"/>
            <a:ext cx="9144000" cy="1069514"/>
          </a:xfrm>
        </p:spPr>
        <p:txBody>
          <a:bodyPr/>
          <a:lstStyle/>
          <a:p>
            <a:pPr lvl="0"/>
            <a:r>
              <a:rPr lang="en-US" altLang="ko-KR" dirty="0" smtClean="0"/>
              <a:t>What have you done already?</a:t>
            </a:r>
            <a:endParaRPr lang="en-US" altLang="ko-KR" dirty="0"/>
          </a:p>
        </p:txBody>
      </p:sp>
      <p:sp>
        <p:nvSpPr>
          <p:cNvPr id="7" name="Content Placeholder 6"/>
          <p:cNvSpPr>
            <a:spLocks noGrp="1"/>
          </p:cNvSpPr>
          <p:nvPr>
            <p:ph idx="10"/>
          </p:nvPr>
        </p:nvSpPr>
        <p:spPr>
          <a:xfrm>
            <a:off x="457200" y="1447800"/>
            <a:ext cx="8229600" cy="3429000"/>
          </a:xfrm>
        </p:spPr>
        <p:txBody>
          <a:bodyPr/>
          <a:lstStyle/>
          <a:p>
            <a:r>
              <a:rPr lang="en-US" altLang="ko-KR" sz="2000" dirty="0" smtClean="0">
                <a:solidFill>
                  <a:schemeClr val="tx1"/>
                </a:solidFill>
              </a:rPr>
              <a:t>During your Minor project, there were two topics –</a:t>
            </a:r>
          </a:p>
          <a:p>
            <a:pPr lvl="1">
              <a:buFont typeface="Wingdings" pitchFamily="2" charset="2"/>
              <a:buChar char="q"/>
            </a:pPr>
            <a:r>
              <a:rPr lang="en-US" altLang="ko-KR" sz="2000" dirty="0" smtClean="0">
                <a:latin typeface="Arial" pitchFamily="34" charset="0"/>
                <a:cs typeface="Arial" pitchFamily="34" charset="0"/>
              </a:rPr>
              <a:t>College Management System</a:t>
            </a:r>
          </a:p>
          <a:p>
            <a:pPr lvl="1">
              <a:buFont typeface="Wingdings" pitchFamily="2" charset="2"/>
              <a:buChar char="q"/>
            </a:pPr>
            <a:r>
              <a:rPr lang="en-US" altLang="ko-KR" sz="2000" dirty="0" smtClean="0">
                <a:latin typeface="Arial" pitchFamily="34" charset="0"/>
                <a:cs typeface="Arial" pitchFamily="34" charset="0"/>
              </a:rPr>
              <a:t>Hostel Management System</a:t>
            </a:r>
          </a:p>
          <a:p>
            <a:pPr algn="just"/>
            <a:endParaRPr lang="en-US" altLang="ko-KR" sz="2000" dirty="0" smtClean="0">
              <a:solidFill>
                <a:schemeClr val="tx1"/>
              </a:solidFill>
            </a:endParaRPr>
          </a:p>
          <a:p>
            <a:pPr algn="just"/>
            <a:r>
              <a:rPr lang="en-US" altLang="ko-KR" sz="2000" dirty="0" smtClean="0">
                <a:solidFill>
                  <a:schemeClr val="tx1"/>
                </a:solidFill>
              </a:rPr>
              <a:t>Note: </a:t>
            </a:r>
          </a:p>
          <a:p>
            <a:pPr lvl="1" algn="just">
              <a:buFont typeface="Wingdings" pitchFamily="2" charset="2"/>
              <a:buChar char="q"/>
            </a:pPr>
            <a:r>
              <a:rPr lang="en-US" altLang="ko-KR" sz="2000" dirty="0" smtClean="0">
                <a:solidFill>
                  <a:schemeClr val="tx1"/>
                </a:solidFill>
                <a:latin typeface="Arial" pitchFamily="34" charset="0"/>
                <a:cs typeface="Arial" pitchFamily="34" charset="0"/>
              </a:rPr>
              <a:t>Both of these systems are web based, mainly created by php &amp; MySql. </a:t>
            </a:r>
          </a:p>
          <a:p>
            <a:pPr lvl="1" algn="just">
              <a:buFont typeface="Wingdings" pitchFamily="2" charset="2"/>
              <a:buChar char="q"/>
            </a:pPr>
            <a:r>
              <a:rPr lang="en-US" altLang="ko-KR" sz="2000" dirty="0" smtClean="0">
                <a:latin typeface="Arial" pitchFamily="34" charset="0"/>
                <a:cs typeface="Arial" pitchFamily="34" charset="0"/>
              </a:rPr>
              <a:t>For developing these system, Apache was used as Local Server.</a:t>
            </a:r>
            <a:endParaRPr lang="en-US" altLang="ko-KR" sz="2000" dirty="0" smtClean="0">
              <a:solidFill>
                <a:schemeClr val="tx1"/>
              </a:solidFill>
            </a:endParaRPr>
          </a:p>
        </p:txBody>
      </p:sp>
    </p:spTree>
    <p:extLst>
      <p:ext uri="{BB962C8B-B14F-4D97-AF65-F5344CB8AC3E}">
        <p14:creationId xmlns="" xmlns:p14="http://schemas.microsoft.com/office/powerpoint/2010/main" val="891763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778"/>
            <a:ext cx="9144000" cy="1069514"/>
          </a:xfrm>
        </p:spPr>
        <p:txBody>
          <a:bodyPr/>
          <a:lstStyle/>
          <a:p>
            <a:pPr lvl="0"/>
            <a:r>
              <a:rPr lang="en-US" altLang="ko-KR" dirty="0" smtClean="0"/>
              <a:t>…continue</a:t>
            </a:r>
            <a:endParaRPr lang="en-US" altLang="ko-KR" dirty="0"/>
          </a:p>
        </p:txBody>
      </p:sp>
      <p:sp>
        <p:nvSpPr>
          <p:cNvPr id="7" name="Content Placeholder 6"/>
          <p:cNvSpPr>
            <a:spLocks noGrp="1"/>
          </p:cNvSpPr>
          <p:nvPr>
            <p:ph idx="10"/>
          </p:nvPr>
        </p:nvSpPr>
        <p:spPr>
          <a:xfrm>
            <a:off x="457200" y="2743200"/>
            <a:ext cx="8229600" cy="1447800"/>
          </a:xfrm>
        </p:spPr>
        <p:txBody>
          <a:bodyPr/>
          <a:lstStyle/>
          <a:p>
            <a:pPr algn="just"/>
            <a:r>
              <a:rPr lang="en-US" altLang="ko-KR" sz="2000" dirty="0" smtClean="0">
                <a:solidFill>
                  <a:schemeClr val="tx1"/>
                </a:solidFill>
              </a:rPr>
              <a:t>Hostel Management System (HMS) is web-based system for managing various activities in the hostel. It helps in avoiding the problems which occur when carried out manually. It improves the efficiency of the system.</a:t>
            </a:r>
          </a:p>
        </p:txBody>
      </p:sp>
      <p:sp>
        <p:nvSpPr>
          <p:cNvPr id="5" name="TextBox 4"/>
          <p:cNvSpPr txBox="1"/>
          <p:nvPr/>
        </p:nvSpPr>
        <p:spPr>
          <a:xfrm>
            <a:off x="304800" y="2286000"/>
            <a:ext cx="3827138" cy="400110"/>
          </a:xfrm>
          <a:prstGeom prst="rect">
            <a:avLst/>
          </a:prstGeom>
          <a:noFill/>
        </p:spPr>
        <p:txBody>
          <a:bodyPr wrap="none" rtlCol="0">
            <a:spAutoFit/>
          </a:bodyPr>
          <a:lstStyle/>
          <a:p>
            <a:r>
              <a:rPr lang="en-US" sz="2000" b="1" dirty="0" smtClean="0"/>
              <a:t>Hostel Management System -</a:t>
            </a:r>
            <a:endParaRPr lang="en-US" sz="2000" b="1" dirty="0"/>
          </a:p>
        </p:txBody>
      </p:sp>
    </p:spTree>
    <p:extLst>
      <p:ext uri="{BB962C8B-B14F-4D97-AF65-F5344CB8AC3E}">
        <p14:creationId xmlns="" xmlns:p14="http://schemas.microsoft.com/office/powerpoint/2010/main" val="891763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778"/>
            <a:ext cx="9144000" cy="1069514"/>
          </a:xfrm>
        </p:spPr>
        <p:txBody>
          <a:bodyPr/>
          <a:lstStyle/>
          <a:p>
            <a:r>
              <a:rPr lang="en-US" dirty="0" smtClean="0"/>
              <a:t>HMS – Project Objectives</a:t>
            </a:r>
            <a:endParaRPr lang="en-US" altLang="ko-KR" dirty="0"/>
          </a:p>
        </p:txBody>
      </p:sp>
      <p:sp>
        <p:nvSpPr>
          <p:cNvPr id="7" name="Content Placeholder 6"/>
          <p:cNvSpPr>
            <a:spLocks noGrp="1"/>
          </p:cNvSpPr>
          <p:nvPr>
            <p:ph idx="10"/>
          </p:nvPr>
        </p:nvSpPr>
        <p:spPr>
          <a:xfrm>
            <a:off x="304800" y="1295400"/>
            <a:ext cx="8534400" cy="5257800"/>
          </a:xfrm>
        </p:spPr>
        <p:txBody>
          <a:bodyPr/>
          <a:lstStyle/>
          <a:p>
            <a:pPr marL="457200" indent="-457200" algn="just">
              <a:buFont typeface="+mj-lt"/>
              <a:buAutoNum type="arabicPeriod"/>
            </a:pPr>
            <a:r>
              <a:rPr lang="en-US" altLang="ko-KR" sz="2000" dirty="0" smtClean="0">
                <a:solidFill>
                  <a:schemeClr val="tx1"/>
                </a:solidFill>
              </a:rPr>
              <a:t>Maintain the students as hostellers and waiting list students separately</a:t>
            </a:r>
          </a:p>
          <a:p>
            <a:pPr marL="457200" indent="-457200" algn="just">
              <a:buFont typeface="+mj-lt"/>
              <a:buAutoNum type="arabicPeriod"/>
            </a:pPr>
            <a:r>
              <a:rPr lang="en-US" altLang="ko-KR" sz="2000" dirty="0" smtClean="0">
                <a:solidFill>
                  <a:schemeClr val="tx1"/>
                </a:solidFill>
              </a:rPr>
              <a:t>Student will no longer apply for their hostels manually.</a:t>
            </a:r>
          </a:p>
          <a:p>
            <a:pPr marL="457200" indent="-457200" algn="just">
              <a:buFont typeface="+mj-lt"/>
              <a:buAutoNum type="arabicPeriod"/>
            </a:pPr>
            <a:r>
              <a:rPr lang="en-US" altLang="ko-KR" sz="2000" dirty="0" smtClean="0">
                <a:solidFill>
                  <a:schemeClr val="tx1"/>
                </a:solidFill>
              </a:rPr>
              <a:t>The warden can see and access the student’s data.</a:t>
            </a:r>
          </a:p>
          <a:p>
            <a:pPr marL="457200" indent="-457200" algn="just">
              <a:buFont typeface="+mj-lt"/>
              <a:buAutoNum type="arabicPeriod"/>
            </a:pPr>
            <a:r>
              <a:rPr lang="en-US" altLang="ko-KR" sz="2000" dirty="0" smtClean="0">
                <a:solidFill>
                  <a:schemeClr val="tx1"/>
                </a:solidFill>
              </a:rPr>
              <a:t>To know number of items (e.g.: bed, chairs) given to student staying in the hostel.</a:t>
            </a:r>
          </a:p>
          <a:p>
            <a:pPr marL="457200" indent="-457200" algn="just">
              <a:buFont typeface="+mj-lt"/>
              <a:buAutoNum type="arabicPeriod"/>
            </a:pPr>
            <a:r>
              <a:rPr lang="en-US" altLang="ko-KR" sz="2000" dirty="0" smtClean="0">
                <a:solidFill>
                  <a:schemeClr val="tx1"/>
                </a:solidFill>
              </a:rPr>
              <a:t>Admin can send the approval notification to every approved student.</a:t>
            </a:r>
          </a:p>
          <a:p>
            <a:pPr marL="457200" indent="-457200" algn="just">
              <a:buFont typeface="+mj-lt"/>
              <a:buAutoNum type="arabicPeriod"/>
            </a:pPr>
            <a:r>
              <a:rPr lang="en-US" altLang="ko-KR" sz="2000" dirty="0" smtClean="0">
                <a:solidFill>
                  <a:schemeClr val="tx1"/>
                </a:solidFill>
              </a:rPr>
              <a:t>Automatically insert student’s details to the hosteller’s record when the allotment is confirmed by the admin and deleted when vacation is conformed or after the course end date.</a:t>
            </a:r>
          </a:p>
          <a:p>
            <a:pPr marL="457200" indent="-457200" algn="just">
              <a:buFont typeface="+mj-lt"/>
              <a:buAutoNum type="arabicPeriod"/>
            </a:pPr>
            <a:r>
              <a:rPr lang="en-US" altLang="ko-KR" sz="2000" dirty="0" smtClean="0">
                <a:solidFill>
                  <a:schemeClr val="tx1"/>
                </a:solidFill>
              </a:rPr>
              <a:t>Students can register their complaints.</a:t>
            </a:r>
          </a:p>
          <a:p>
            <a:pPr marL="457200" indent="-457200" algn="just">
              <a:buFont typeface="+mj-lt"/>
              <a:buAutoNum type="arabicPeriod"/>
            </a:pPr>
            <a:r>
              <a:rPr lang="en-US" altLang="ko-KR" sz="2000" dirty="0" smtClean="0">
                <a:solidFill>
                  <a:schemeClr val="tx1"/>
                </a:solidFill>
              </a:rPr>
              <a:t>Admin can edit notice board and each student can view it.</a:t>
            </a:r>
          </a:p>
          <a:p>
            <a:pPr marL="457200" indent="-457200" algn="just">
              <a:buFont typeface="+mj-lt"/>
              <a:buAutoNum type="arabicPeriod"/>
            </a:pPr>
            <a:r>
              <a:rPr lang="en-US" altLang="ko-KR" sz="2000" dirty="0" smtClean="0">
                <a:solidFill>
                  <a:schemeClr val="tx1"/>
                </a:solidFill>
              </a:rPr>
              <a:t>Hostel secretary can calculate hostel fee including mess fees and can edit mess menu.</a:t>
            </a:r>
          </a:p>
          <a:p>
            <a:pPr marL="457200" indent="-457200" algn="just">
              <a:buFont typeface="+mj-lt"/>
              <a:buAutoNum type="arabicPeriod"/>
            </a:pPr>
            <a:r>
              <a:rPr lang="en-US" altLang="ko-KR" sz="2000" dirty="0" smtClean="0">
                <a:solidFill>
                  <a:schemeClr val="tx1"/>
                </a:solidFill>
              </a:rPr>
              <a:t>Hostellers can check the status of every month’s hostel fee.</a:t>
            </a:r>
          </a:p>
        </p:txBody>
      </p:sp>
    </p:spTree>
    <p:extLst>
      <p:ext uri="{BB962C8B-B14F-4D97-AF65-F5344CB8AC3E}">
        <p14:creationId xmlns="" xmlns:p14="http://schemas.microsoft.com/office/powerpoint/2010/main" val="891763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778"/>
            <a:ext cx="9144000" cy="1069514"/>
          </a:xfrm>
        </p:spPr>
        <p:txBody>
          <a:bodyPr/>
          <a:lstStyle/>
          <a:p>
            <a:r>
              <a:rPr lang="en-US" dirty="0" smtClean="0"/>
              <a:t>HMS – Features of Project</a:t>
            </a:r>
            <a:endParaRPr lang="en-US" altLang="ko-KR" dirty="0"/>
          </a:p>
        </p:txBody>
      </p:sp>
      <p:sp>
        <p:nvSpPr>
          <p:cNvPr id="7" name="Content Placeholder 6"/>
          <p:cNvSpPr>
            <a:spLocks noGrp="1"/>
          </p:cNvSpPr>
          <p:nvPr>
            <p:ph idx="10"/>
          </p:nvPr>
        </p:nvSpPr>
        <p:spPr>
          <a:xfrm>
            <a:off x="304800" y="1295400"/>
            <a:ext cx="8534400" cy="5257800"/>
          </a:xfrm>
        </p:spPr>
        <p:txBody>
          <a:bodyPr/>
          <a:lstStyle/>
          <a:p>
            <a:pPr marL="457200" indent="-457200" algn="just">
              <a:buFont typeface="+mj-lt"/>
              <a:buAutoNum type="arabicPeriod"/>
            </a:pPr>
            <a:r>
              <a:rPr lang="en-US" altLang="ko-KR" sz="2000" dirty="0" smtClean="0">
                <a:solidFill>
                  <a:schemeClr val="tx1"/>
                </a:solidFill>
              </a:rPr>
              <a:t>Hostel Settings</a:t>
            </a:r>
          </a:p>
          <a:p>
            <a:pPr marL="457200" indent="-457200" algn="just">
              <a:buFont typeface="+mj-lt"/>
              <a:buAutoNum type="arabicPeriod"/>
            </a:pPr>
            <a:r>
              <a:rPr lang="en-US" altLang="ko-KR" sz="2000" dirty="0" smtClean="0">
                <a:solidFill>
                  <a:schemeClr val="tx1"/>
                </a:solidFill>
              </a:rPr>
              <a:t>Admission</a:t>
            </a:r>
          </a:p>
          <a:p>
            <a:pPr marL="457200" indent="-457200" algn="just">
              <a:buFont typeface="+mj-lt"/>
              <a:buAutoNum type="arabicPeriod"/>
            </a:pPr>
            <a:r>
              <a:rPr lang="en-US" altLang="ko-KR" sz="2000" dirty="0" smtClean="0">
                <a:solidFill>
                  <a:schemeClr val="tx1"/>
                </a:solidFill>
              </a:rPr>
              <a:t>Room Allocation</a:t>
            </a:r>
          </a:p>
          <a:p>
            <a:pPr marL="457200" indent="-457200" algn="just">
              <a:buFont typeface="+mj-lt"/>
              <a:buAutoNum type="arabicPeriod"/>
            </a:pPr>
            <a:r>
              <a:rPr lang="en-US" altLang="ko-KR" sz="2000" dirty="0" smtClean="0">
                <a:solidFill>
                  <a:schemeClr val="tx1"/>
                </a:solidFill>
              </a:rPr>
              <a:t>Room Shuffling</a:t>
            </a:r>
          </a:p>
          <a:p>
            <a:pPr marL="457200" indent="-457200" algn="just">
              <a:buFont typeface="+mj-lt"/>
              <a:buAutoNum type="arabicPeriod"/>
            </a:pPr>
            <a:r>
              <a:rPr lang="en-US" altLang="ko-KR" sz="2000" dirty="0" smtClean="0">
                <a:solidFill>
                  <a:schemeClr val="tx1"/>
                </a:solidFill>
              </a:rPr>
              <a:t>Student Details</a:t>
            </a:r>
          </a:p>
          <a:p>
            <a:pPr marL="457200" indent="-457200" algn="just">
              <a:buFont typeface="+mj-lt"/>
              <a:buAutoNum type="arabicPeriod"/>
            </a:pPr>
            <a:r>
              <a:rPr lang="en-US" altLang="ko-KR" sz="2000" dirty="0" smtClean="0">
                <a:solidFill>
                  <a:schemeClr val="tx1"/>
                </a:solidFill>
              </a:rPr>
              <a:t>Visitor Details</a:t>
            </a:r>
          </a:p>
          <a:p>
            <a:pPr marL="457200" indent="-457200" algn="just">
              <a:buFont typeface="+mj-lt"/>
              <a:buAutoNum type="arabicPeriod"/>
            </a:pPr>
            <a:r>
              <a:rPr lang="en-US" altLang="ko-KR" sz="2000" dirty="0" smtClean="0">
                <a:solidFill>
                  <a:schemeClr val="tx1"/>
                </a:solidFill>
              </a:rPr>
              <a:t>Employee Details</a:t>
            </a:r>
          </a:p>
          <a:p>
            <a:pPr marL="457200" indent="-457200" algn="just">
              <a:buFont typeface="+mj-lt"/>
              <a:buAutoNum type="arabicPeriod"/>
            </a:pPr>
            <a:r>
              <a:rPr lang="en-US" altLang="ko-KR" sz="2000" dirty="0" smtClean="0">
                <a:solidFill>
                  <a:schemeClr val="tx1"/>
                </a:solidFill>
              </a:rPr>
              <a:t>Fees Payment Method</a:t>
            </a:r>
          </a:p>
          <a:p>
            <a:pPr marL="457200" indent="-457200" algn="just">
              <a:buFont typeface="+mj-lt"/>
              <a:buAutoNum type="arabicPeriod"/>
            </a:pPr>
            <a:r>
              <a:rPr lang="en-US" altLang="ko-KR" sz="2000" dirty="0" smtClean="0">
                <a:solidFill>
                  <a:schemeClr val="tx1"/>
                </a:solidFill>
              </a:rPr>
              <a:t>Out Pass Details</a:t>
            </a:r>
          </a:p>
          <a:p>
            <a:pPr marL="457200" indent="-457200" algn="just">
              <a:buFont typeface="+mj-lt"/>
              <a:buAutoNum type="arabicPeriod"/>
            </a:pPr>
            <a:r>
              <a:rPr lang="en-US" altLang="ko-KR" sz="2000" dirty="0" smtClean="0">
                <a:solidFill>
                  <a:schemeClr val="tx1"/>
                </a:solidFill>
              </a:rPr>
              <a:t>Fine and Concession</a:t>
            </a:r>
          </a:p>
          <a:p>
            <a:pPr marL="457200" indent="-457200" algn="just">
              <a:buFont typeface="+mj-lt"/>
              <a:buAutoNum type="arabicPeriod"/>
            </a:pPr>
            <a:r>
              <a:rPr lang="en-US" altLang="ko-KR" sz="2000" dirty="0" smtClean="0">
                <a:solidFill>
                  <a:schemeClr val="tx1"/>
                </a:solidFill>
              </a:rPr>
              <a:t>Inmate Vacation</a:t>
            </a:r>
          </a:p>
          <a:p>
            <a:pPr marL="457200" indent="-457200" algn="just">
              <a:buFont typeface="+mj-lt"/>
              <a:buAutoNum type="arabicPeriod"/>
            </a:pPr>
            <a:r>
              <a:rPr lang="en-US" altLang="ko-KR" sz="2000" dirty="0" smtClean="0">
                <a:solidFill>
                  <a:schemeClr val="tx1"/>
                </a:solidFill>
              </a:rPr>
              <a:t>Complaints and Requests</a:t>
            </a:r>
          </a:p>
          <a:p>
            <a:pPr marL="457200" indent="-457200" algn="just">
              <a:buFont typeface="+mj-lt"/>
              <a:buAutoNum type="arabicPeriod"/>
            </a:pPr>
            <a:r>
              <a:rPr lang="en-US" altLang="ko-KR" sz="2000" dirty="0" smtClean="0">
                <a:solidFill>
                  <a:schemeClr val="tx1"/>
                </a:solidFill>
              </a:rPr>
              <a:t>View Details</a:t>
            </a:r>
          </a:p>
          <a:p>
            <a:pPr marL="457200" indent="-457200" algn="just">
              <a:buFont typeface="+mj-lt"/>
              <a:buAutoNum type="arabicPeriod"/>
            </a:pPr>
            <a:r>
              <a:rPr lang="en-US" altLang="ko-KR" sz="2000" dirty="0" smtClean="0">
                <a:solidFill>
                  <a:schemeClr val="tx1"/>
                </a:solidFill>
              </a:rPr>
              <a:t>Reports</a:t>
            </a:r>
          </a:p>
        </p:txBody>
      </p:sp>
    </p:spTree>
    <p:extLst>
      <p:ext uri="{BB962C8B-B14F-4D97-AF65-F5344CB8AC3E}">
        <p14:creationId xmlns="" xmlns:p14="http://schemas.microsoft.com/office/powerpoint/2010/main" val="891763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HMS - Project Plan</a:t>
            </a:r>
            <a:endParaRPr lang="ko-KR" altLang="en-US" dirty="0"/>
          </a:p>
        </p:txBody>
      </p:sp>
      <p:sp>
        <p:nvSpPr>
          <p:cNvPr id="13" name="Content Placeholder 12"/>
          <p:cNvSpPr>
            <a:spLocks noGrp="1"/>
          </p:cNvSpPr>
          <p:nvPr>
            <p:ph idx="10"/>
          </p:nvPr>
        </p:nvSpPr>
        <p:spPr>
          <a:xfrm>
            <a:off x="1752600" y="1066800"/>
            <a:ext cx="7010400" cy="4147865"/>
          </a:xfrm>
        </p:spPr>
        <p:txBody>
          <a:bodyPr/>
          <a:lstStyle/>
          <a:p>
            <a:endParaRPr lang="ko-KR" altLang="en-US" dirty="0">
              <a:latin typeface="Arial" pitchFamily="34" charset="0"/>
              <a:cs typeface="Arial" pitchFamily="34" charset="0"/>
            </a:endParaRPr>
          </a:p>
        </p:txBody>
      </p:sp>
    </p:spTree>
    <p:extLst>
      <p:ext uri="{BB962C8B-B14F-4D97-AF65-F5344CB8AC3E}">
        <p14:creationId xmlns="" xmlns:p14="http://schemas.microsoft.com/office/powerpoint/2010/main" val="3659674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778"/>
            <a:ext cx="9144000" cy="1069514"/>
          </a:xfrm>
        </p:spPr>
        <p:txBody>
          <a:bodyPr/>
          <a:lstStyle/>
          <a:p>
            <a:pPr lvl="0"/>
            <a:r>
              <a:rPr lang="en-US" altLang="ko-KR" dirty="0" smtClean="0"/>
              <a:t>…continue</a:t>
            </a:r>
            <a:endParaRPr lang="en-US" altLang="ko-KR" dirty="0"/>
          </a:p>
        </p:txBody>
      </p:sp>
      <p:sp>
        <p:nvSpPr>
          <p:cNvPr id="7" name="Content Placeholder 6"/>
          <p:cNvSpPr>
            <a:spLocks noGrp="1"/>
          </p:cNvSpPr>
          <p:nvPr>
            <p:ph idx="10"/>
          </p:nvPr>
        </p:nvSpPr>
        <p:spPr>
          <a:xfrm>
            <a:off x="457200" y="2743200"/>
            <a:ext cx="8229600" cy="1676400"/>
          </a:xfrm>
        </p:spPr>
        <p:txBody>
          <a:bodyPr/>
          <a:lstStyle/>
          <a:p>
            <a:pPr algn="just"/>
            <a:r>
              <a:rPr lang="en-US" altLang="ko-KR" sz="2000" dirty="0" smtClean="0">
                <a:solidFill>
                  <a:schemeClr val="tx1"/>
                </a:solidFill>
              </a:rPr>
              <a:t>This project titled “College management system is designed mainly for the purpose of managing all activities like admission, student performance etc in the college. Due to complexity, it’s a difficult task to maintain their details manually. So this system can help in making the work of the administrator easier and faster.</a:t>
            </a:r>
          </a:p>
        </p:txBody>
      </p:sp>
      <p:sp>
        <p:nvSpPr>
          <p:cNvPr id="5" name="TextBox 4"/>
          <p:cNvSpPr txBox="1"/>
          <p:nvPr/>
        </p:nvSpPr>
        <p:spPr>
          <a:xfrm>
            <a:off x="304800" y="2286000"/>
            <a:ext cx="3950120" cy="400110"/>
          </a:xfrm>
          <a:prstGeom prst="rect">
            <a:avLst/>
          </a:prstGeom>
          <a:noFill/>
        </p:spPr>
        <p:txBody>
          <a:bodyPr wrap="none" rtlCol="0">
            <a:spAutoFit/>
          </a:bodyPr>
          <a:lstStyle/>
          <a:p>
            <a:r>
              <a:rPr lang="en-US" sz="2000" b="1" dirty="0" smtClean="0"/>
              <a:t>College Management System -</a:t>
            </a:r>
            <a:endParaRPr lang="en-US" sz="2000" b="1" dirty="0"/>
          </a:p>
        </p:txBody>
      </p:sp>
    </p:spTree>
    <p:extLst>
      <p:ext uri="{BB962C8B-B14F-4D97-AF65-F5344CB8AC3E}">
        <p14:creationId xmlns="" xmlns:p14="http://schemas.microsoft.com/office/powerpoint/2010/main" val="8917631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778"/>
            <a:ext cx="9144000" cy="1069514"/>
          </a:xfrm>
        </p:spPr>
        <p:txBody>
          <a:bodyPr/>
          <a:lstStyle/>
          <a:p>
            <a:r>
              <a:rPr lang="en-US" dirty="0" smtClean="0"/>
              <a:t>CMS – Project Objectives</a:t>
            </a:r>
            <a:endParaRPr lang="en-US" altLang="ko-KR" dirty="0"/>
          </a:p>
        </p:txBody>
      </p:sp>
      <p:sp>
        <p:nvSpPr>
          <p:cNvPr id="7" name="Content Placeholder 6"/>
          <p:cNvSpPr>
            <a:spLocks noGrp="1"/>
          </p:cNvSpPr>
          <p:nvPr>
            <p:ph idx="10"/>
          </p:nvPr>
        </p:nvSpPr>
        <p:spPr>
          <a:xfrm>
            <a:off x="304800" y="1295400"/>
            <a:ext cx="8534400" cy="5257800"/>
          </a:xfrm>
        </p:spPr>
        <p:txBody>
          <a:bodyPr/>
          <a:lstStyle/>
          <a:p>
            <a:pPr marL="457200" indent="-457200" algn="just">
              <a:buFont typeface="+mj-lt"/>
              <a:buAutoNum type="arabicPeriod"/>
            </a:pPr>
            <a:r>
              <a:rPr lang="en-US" altLang="ko-KR" sz="2000" dirty="0" smtClean="0">
                <a:solidFill>
                  <a:schemeClr val="tx1"/>
                </a:solidFill>
              </a:rPr>
              <a:t>The purpose of this developed system is to reduce the manual work of the administrator by helping in maintenance all the records computerized which is safe and secure.</a:t>
            </a:r>
          </a:p>
          <a:p>
            <a:pPr marL="457200" indent="-457200" algn="just">
              <a:buFont typeface="+mj-lt"/>
              <a:buAutoNum type="arabicPeriod"/>
            </a:pPr>
            <a:endParaRPr lang="en-US" altLang="ko-KR" sz="2000" dirty="0" smtClean="0">
              <a:solidFill>
                <a:schemeClr val="tx1"/>
              </a:solidFill>
            </a:endParaRPr>
          </a:p>
          <a:p>
            <a:pPr marL="457200" indent="-457200" algn="just">
              <a:buFont typeface="+mj-lt"/>
              <a:buAutoNum type="arabicPeriod"/>
            </a:pPr>
            <a:r>
              <a:rPr lang="en-US" altLang="ko-KR" sz="2000" dirty="0" smtClean="0">
                <a:solidFill>
                  <a:schemeClr val="tx1"/>
                </a:solidFill>
              </a:rPr>
              <a:t>This system does several things such as the admission for  students , employee job recruitment, hostel facility, alumni register, library management etc.</a:t>
            </a:r>
          </a:p>
          <a:p>
            <a:pPr marL="457200" indent="-457200" algn="just">
              <a:buFont typeface="+mj-lt"/>
              <a:buAutoNum type="arabicPeriod"/>
            </a:pPr>
            <a:endParaRPr lang="en-US" altLang="ko-KR" sz="2000" dirty="0" smtClean="0">
              <a:solidFill>
                <a:schemeClr val="tx1"/>
              </a:solidFill>
            </a:endParaRPr>
          </a:p>
          <a:p>
            <a:pPr marL="457200" indent="-457200" algn="just">
              <a:buFont typeface="+mj-lt"/>
              <a:buAutoNum type="arabicPeriod"/>
            </a:pPr>
            <a:r>
              <a:rPr lang="en-US" altLang="ko-KR" sz="2000" dirty="0" smtClean="0">
                <a:solidFill>
                  <a:schemeClr val="tx1"/>
                </a:solidFill>
              </a:rPr>
              <a:t>The main objective of this system is to maintain the students details, student performance, generate a fees receipt, staff records, staff attendance, hostel register, library management,</a:t>
            </a:r>
          </a:p>
        </p:txBody>
      </p:sp>
    </p:spTree>
    <p:extLst>
      <p:ext uri="{BB962C8B-B14F-4D97-AF65-F5344CB8AC3E}">
        <p14:creationId xmlns="" xmlns:p14="http://schemas.microsoft.com/office/powerpoint/2010/main" val="891763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778"/>
            <a:ext cx="9144000" cy="1069514"/>
          </a:xfrm>
        </p:spPr>
        <p:txBody>
          <a:bodyPr/>
          <a:lstStyle/>
          <a:p>
            <a:r>
              <a:rPr lang="en-US" altLang="ko-KR" dirty="0" smtClean="0"/>
              <a:t>Contents</a:t>
            </a:r>
            <a:endParaRPr lang="ko-KR" altLang="en-US" dirty="0"/>
          </a:p>
        </p:txBody>
      </p:sp>
      <p:sp>
        <p:nvSpPr>
          <p:cNvPr id="6" name="Content Placeholder 5"/>
          <p:cNvSpPr>
            <a:spLocks noGrp="1"/>
          </p:cNvSpPr>
          <p:nvPr>
            <p:ph idx="1"/>
          </p:nvPr>
        </p:nvSpPr>
        <p:spPr>
          <a:xfrm>
            <a:off x="457200" y="1600200"/>
            <a:ext cx="8229600" cy="3810000"/>
          </a:xfrm>
        </p:spPr>
        <p:txBody>
          <a:bodyPr/>
          <a:lstStyle/>
          <a:p>
            <a:pPr lvl="0"/>
            <a:r>
              <a:rPr lang="en-US" b="1" dirty="0" smtClean="0"/>
              <a:t> </a:t>
            </a:r>
          </a:p>
          <a:p>
            <a:pPr lvl="0">
              <a:buFont typeface="Arial" pitchFamily="34" charset="0"/>
              <a:buChar char="•"/>
            </a:pPr>
            <a:r>
              <a:rPr lang="en-US" b="1" dirty="0" smtClean="0"/>
              <a:t> What </a:t>
            </a:r>
            <a:r>
              <a:rPr lang="en-US" b="1" dirty="0" smtClean="0"/>
              <a:t>is </a:t>
            </a:r>
            <a:r>
              <a:rPr lang="en-US" b="1" dirty="0" smtClean="0"/>
              <a:t>Business Software</a:t>
            </a:r>
            <a:r>
              <a:rPr lang="en-US" b="1" dirty="0" smtClean="0"/>
              <a:t>?</a:t>
            </a:r>
          </a:p>
          <a:p>
            <a:pPr lvl="0">
              <a:buFont typeface="Arial" pitchFamily="34" charset="0"/>
              <a:buChar char="•"/>
            </a:pPr>
            <a:r>
              <a:rPr lang="en-US" b="1" dirty="0" smtClean="0"/>
              <a:t> Who needs software?</a:t>
            </a:r>
            <a:endParaRPr lang="en-US" altLang="ko-KR" b="1" dirty="0" smtClean="0"/>
          </a:p>
          <a:p>
            <a:pPr lvl="0">
              <a:buFont typeface="Arial" pitchFamily="34" charset="0"/>
              <a:buChar char="•"/>
            </a:pPr>
            <a:r>
              <a:rPr lang="en-US" altLang="ko-KR" b="1" dirty="0" smtClean="0">
                <a:solidFill>
                  <a:schemeClr val="tx1">
                    <a:lumMod val="75000"/>
                    <a:lumOff val="25000"/>
                  </a:schemeClr>
                </a:solidFill>
                <a:latin typeface="Arial" pitchFamily="34" charset="0"/>
                <a:cs typeface="Arial" pitchFamily="34" charset="0"/>
              </a:rPr>
              <a:t> Why the software is required?</a:t>
            </a:r>
          </a:p>
          <a:p>
            <a:pPr lvl="0">
              <a:buFont typeface="Arial" pitchFamily="34" charset="0"/>
              <a:buChar char="•"/>
            </a:pPr>
            <a:r>
              <a:rPr lang="en-US" altLang="ko-KR" b="1" dirty="0" smtClean="0"/>
              <a:t> Who made this software?</a:t>
            </a:r>
          </a:p>
          <a:p>
            <a:pPr lvl="0">
              <a:buFont typeface="Arial" pitchFamily="34" charset="0"/>
              <a:buChar char="•"/>
            </a:pPr>
            <a:r>
              <a:rPr lang="en-US" altLang="ko-KR" b="1" dirty="0" smtClean="0">
                <a:solidFill>
                  <a:schemeClr val="tx1">
                    <a:lumMod val="75000"/>
                    <a:lumOff val="25000"/>
                  </a:schemeClr>
                </a:solidFill>
                <a:latin typeface="Arial" pitchFamily="34" charset="0"/>
                <a:cs typeface="Arial" pitchFamily="34" charset="0"/>
              </a:rPr>
              <a:t> How the software is made?</a:t>
            </a:r>
          </a:p>
          <a:p>
            <a:pPr lvl="0">
              <a:buFont typeface="Arial" pitchFamily="34" charset="0"/>
              <a:buChar char="•"/>
            </a:pPr>
            <a:r>
              <a:rPr lang="en-US" altLang="ko-KR" b="1" dirty="0" smtClean="0"/>
              <a:t> Project Plan</a:t>
            </a:r>
          </a:p>
          <a:p>
            <a:pPr lvl="0">
              <a:buFont typeface="Arial" pitchFamily="34" charset="0"/>
              <a:buChar char="•"/>
            </a:pPr>
            <a:r>
              <a:rPr lang="en-US" altLang="ko-KR" b="1" dirty="0" smtClean="0">
                <a:solidFill>
                  <a:schemeClr val="tx1">
                    <a:lumMod val="75000"/>
                    <a:lumOff val="25000"/>
                  </a:schemeClr>
                </a:solidFill>
                <a:latin typeface="Arial" pitchFamily="34" charset="0"/>
                <a:cs typeface="Arial" pitchFamily="34" charset="0"/>
              </a:rPr>
              <a:t> Statemen</a:t>
            </a:r>
            <a:r>
              <a:rPr lang="en-US" altLang="ko-KR" b="1" dirty="0" smtClean="0"/>
              <a:t>t of Work (SOW)</a:t>
            </a:r>
          </a:p>
          <a:p>
            <a:pPr lvl="0">
              <a:buFont typeface="Arial" pitchFamily="34" charset="0"/>
              <a:buChar char="•"/>
            </a:pPr>
            <a:r>
              <a:rPr lang="en-US" altLang="ko-KR" b="1" dirty="0" smtClean="0"/>
              <a:t> Resource List</a:t>
            </a:r>
          </a:p>
          <a:p>
            <a:pPr lvl="0">
              <a:buFont typeface="Arial" pitchFamily="34" charset="0"/>
              <a:buChar char="•"/>
            </a:pPr>
            <a:r>
              <a:rPr lang="en-US" altLang="ko-KR" b="1" dirty="0" smtClean="0"/>
              <a:t> Estimates and Project Schedule</a:t>
            </a:r>
          </a:p>
          <a:p>
            <a:pPr lvl="0">
              <a:buFont typeface="Arial" pitchFamily="34" charset="0"/>
              <a:buChar char="•"/>
            </a:pPr>
            <a:r>
              <a:rPr lang="en-US" altLang="ko-KR" b="1" dirty="0" smtClean="0"/>
              <a:t> What you have done already? </a:t>
            </a:r>
          </a:p>
          <a:p>
            <a:pPr lvl="0">
              <a:buFont typeface="Arial" pitchFamily="34" charset="0"/>
              <a:buChar char="•"/>
            </a:pPr>
            <a:endParaRPr lang="en-US" altLang="ko-KR" b="1" dirty="0" smtClean="0">
              <a:solidFill>
                <a:schemeClr val="tx1">
                  <a:lumMod val="75000"/>
                  <a:lumOff val="25000"/>
                </a:schemeClr>
              </a:solidFill>
              <a:latin typeface="Arial" pitchFamily="34" charset="0"/>
              <a:cs typeface="Arial" pitchFamily="34" charset="0"/>
            </a:endParaRPr>
          </a:p>
        </p:txBody>
      </p:sp>
    </p:spTree>
    <p:extLst>
      <p:ext uri="{BB962C8B-B14F-4D97-AF65-F5344CB8AC3E}">
        <p14:creationId xmlns="" xmlns:p14="http://schemas.microsoft.com/office/powerpoint/2010/main" val="8917631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lstStyle/>
          <a:p>
            <a:pPr algn="l"/>
            <a:r>
              <a:rPr lang="en-US" dirty="0" smtClean="0"/>
              <a:t>CMS – Features of Project</a:t>
            </a:r>
            <a:endParaRPr lang="en-US" altLang="ko-KR" dirty="0"/>
          </a:p>
        </p:txBody>
      </p:sp>
      <p:sp>
        <p:nvSpPr>
          <p:cNvPr id="7" name="Content Placeholder 6"/>
          <p:cNvSpPr>
            <a:spLocks noGrp="1"/>
          </p:cNvSpPr>
          <p:nvPr>
            <p:ph sz="half" idx="1"/>
          </p:nvPr>
        </p:nvSpPr>
        <p:spPr/>
        <p:txBody>
          <a:bodyPr>
            <a:noAutofit/>
          </a:bodyPr>
          <a:lstStyle/>
          <a:p>
            <a:pPr marL="457200" indent="-457200" algn="just">
              <a:lnSpc>
                <a:spcPct val="120000"/>
              </a:lnSpc>
              <a:buNone/>
            </a:pPr>
            <a:r>
              <a:rPr lang="en-US" altLang="ko-KR" sz="1900" dirty="0" smtClean="0">
                <a:solidFill>
                  <a:schemeClr val="tx1"/>
                </a:solidFill>
                <a:latin typeface="Arial" pitchFamily="34" charset="0"/>
                <a:cs typeface="Arial" pitchFamily="34" charset="0"/>
              </a:rPr>
              <a:t>Login for administrator and staff.</a:t>
            </a:r>
          </a:p>
          <a:p>
            <a:pPr marL="457200" indent="-457200" algn="just">
              <a:lnSpc>
                <a:spcPct val="120000"/>
              </a:lnSpc>
              <a:buNone/>
            </a:pPr>
            <a:r>
              <a:rPr lang="en-US" altLang="ko-KR" sz="1900" dirty="0" smtClean="0">
                <a:solidFill>
                  <a:schemeClr val="tx1"/>
                </a:solidFill>
                <a:latin typeface="Arial" pitchFamily="34" charset="0"/>
                <a:cs typeface="Arial" pitchFamily="34" charset="0"/>
              </a:rPr>
              <a:t>	- Create new account.</a:t>
            </a:r>
          </a:p>
          <a:p>
            <a:pPr marL="457200" indent="-457200" algn="just">
              <a:lnSpc>
                <a:spcPct val="120000"/>
              </a:lnSpc>
              <a:buNone/>
            </a:pPr>
            <a:r>
              <a:rPr lang="en-US" altLang="ko-KR" sz="1900" dirty="0" smtClean="0">
                <a:solidFill>
                  <a:schemeClr val="tx1"/>
                </a:solidFill>
                <a:latin typeface="Arial" pitchFamily="34" charset="0"/>
                <a:cs typeface="Arial" pitchFamily="34" charset="0"/>
              </a:rPr>
              <a:t>	- Change password.</a:t>
            </a:r>
          </a:p>
          <a:p>
            <a:pPr marL="457200" indent="-457200" algn="just">
              <a:lnSpc>
                <a:spcPct val="120000"/>
              </a:lnSpc>
              <a:buNone/>
            </a:pPr>
            <a:r>
              <a:rPr lang="en-US" altLang="ko-KR" sz="1900" dirty="0" smtClean="0">
                <a:solidFill>
                  <a:schemeClr val="tx1"/>
                </a:solidFill>
                <a:latin typeface="Arial" pitchFamily="34" charset="0"/>
                <a:cs typeface="Arial" pitchFamily="34" charset="0"/>
              </a:rPr>
              <a:t>	- Delete account.</a:t>
            </a:r>
          </a:p>
          <a:p>
            <a:pPr marL="457200" indent="-457200" algn="just">
              <a:lnSpc>
                <a:spcPct val="120000"/>
              </a:lnSpc>
              <a:buNone/>
            </a:pPr>
            <a:r>
              <a:rPr lang="en-US" altLang="ko-KR" sz="1900" dirty="0" smtClean="0">
                <a:solidFill>
                  <a:schemeClr val="tx1"/>
                </a:solidFill>
                <a:latin typeface="Arial" pitchFamily="34" charset="0"/>
                <a:cs typeface="Arial" pitchFamily="34" charset="0"/>
              </a:rPr>
              <a:t>	- Password recovery.</a:t>
            </a:r>
          </a:p>
          <a:p>
            <a:pPr marL="457200" indent="-457200" algn="just">
              <a:lnSpc>
                <a:spcPct val="120000"/>
              </a:lnSpc>
              <a:buNone/>
            </a:pPr>
            <a:r>
              <a:rPr lang="en-US" altLang="ko-KR" sz="1900" dirty="0" smtClean="0">
                <a:solidFill>
                  <a:schemeClr val="tx1"/>
                </a:solidFill>
                <a:latin typeface="Arial" pitchFamily="34" charset="0"/>
                <a:cs typeface="Arial" pitchFamily="34" charset="0"/>
              </a:rPr>
              <a:t>Home page.</a:t>
            </a:r>
          </a:p>
          <a:p>
            <a:pPr marL="457200" indent="-457200" algn="just">
              <a:lnSpc>
                <a:spcPct val="120000"/>
              </a:lnSpc>
              <a:buNone/>
            </a:pPr>
            <a:r>
              <a:rPr lang="en-US" altLang="ko-KR" sz="1900" dirty="0" smtClean="0">
                <a:solidFill>
                  <a:schemeClr val="tx1"/>
                </a:solidFill>
                <a:latin typeface="Arial" pitchFamily="34" charset="0"/>
                <a:cs typeface="Arial" pitchFamily="34" charset="0"/>
              </a:rPr>
              <a:t>About page.</a:t>
            </a:r>
          </a:p>
          <a:p>
            <a:pPr marL="457200" indent="-457200" algn="just">
              <a:lnSpc>
                <a:spcPct val="120000"/>
              </a:lnSpc>
              <a:buNone/>
            </a:pPr>
            <a:r>
              <a:rPr lang="en-US" altLang="ko-KR" sz="1900" dirty="0" smtClean="0">
                <a:solidFill>
                  <a:schemeClr val="tx1"/>
                </a:solidFill>
                <a:latin typeface="Arial" pitchFamily="34" charset="0"/>
                <a:cs typeface="Arial" pitchFamily="34" charset="0"/>
              </a:rPr>
              <a:t>Academics</a:t>
            </a:r>
          </a:p>
          <a:p>
            <a:pPr marL="457200" indent="-457200" algn="just">
              <a:lnSpc>
                <a:spcPct val="120000"/>
              </a:lnSpc>
              <a:buNone/>
            </a:pPr>
            <a:r>
              <a:rPr lang="en-US" altLang="ko-KR" sz="1900" dirty="0" smtClean="0">
                <a:solidFill>
                  <a:schemeClr val="tx1"/>
                </a:solidFill>
                <a:latin typeface="Arial" pitchFamily="34" charset="0"/>
                <a:cs typeface="Arial" pitchFamily="34" charset="0"/>
              </a:rPr>
              <a:t>	- Student admission.</a:t>
            </a:r>
          </a:p>
          <a:p>
            <a:pPr marL="457200" indent="-457200" algn="just">
              <a:lnSpc>
                <a:spcPct val="120000"/>
              </a:lnSpc>
              <a:buNone/>
            </a:pPr>
            <a:r>
              <a:rPr lang="en-US" altLang="ko-KR" sz="1900" dirty="0" smtClean="0">
                <a:solidFill>
                  <a:schemeClr val="tx1"/>
                </a:solidFill>
                <a:latin typeface="Arial" pitchFamily="34" charset="0"/>
                <a:cs typeface="Arial" pitchFamily="34" charset="0"/>
              </a:rPr>
              <a:t>	- Student attendance.</a:t>
            </a:r>
          </a:p>
          <a:p>
            <a:pPr marL="457200" indent="-457200" algn="just">
              <a:lnSpc>
                <a:spcPct val="120000"/>
              </a:lnSpc>
              <a:buNone/>
            </a:pPr>
            <a:r>
              <a:rPr lang="en-US" altLang="ko-KR" sz="1900" dirty="0" smtClean="0">
                <a:solidFill>
                  <a:schemeClr val="tx1"/>
                </a:solidFill>
                <a:latin typeface="Arial" pitchFamily="34" charset="0"/>
                <a:cs typeface="Arial" pitchFamily="34" charset="0"/>
              </a:rPr>
              <a:t>	- Student performance.</a:t>
            </a:r>
          </a:p>
          <a:p>
            <a:pPr marL="457200" indent="-457200" algn="just">
              <a:lnSpc>
                <a:spcPct val="120000"/>
              </a:lnSpc>
              <a:buNone/>
            </a:pPr>
            <a:r>
              <a:rPr lang="en-US" altLang="ko-KR" sz="1900" dirty="0" smtClean="0">
                <a:solidFill>
                  <a:schemeClr val="tx1"/>
                </a:solidFill>
                <a:latin typeface="Arial" pitchFamily="34" charset="0"/>
                <a:cs typeface="Arial" pitchFamily="34" charset="0"/>
              </a:rPr>
              <a:t>	- Student details.</a:t>
            </a:r>
          </a:p>
        </p:txBody>
      </p:sp>
      <p:sp>
        <p:nvSpPr>
          <p:cNvPr id="5" name="Content Placeholder 4"/>
          <p:cNvSpPr>
            <a:spLocks noGrp="1"/>
          </p:cNvSpPr>
          <p:nvPr>
            <p:ph sz="half" idx="2"/>
          </p:nvPr>
        </p:nvSpPr>
        <p:spPr/>
        <p:txBody>
          <a:bodyPr>
            <a:normAutofit/>
          </a:bodyPr>
          <a:lstStyle/>
          <a:p>
            <a:pPr>
              <a:buNone/>
            </a:pPr>
            <a:r>
              <a:rPr lang="en-US" sz="1900" dirty="0" smtClean="0">
                <a:latin typeface="Arial" pitchFamily="34" charset="0"/>
                <a:cs typeface="Arial" pitchFamily="34" charset="0"/>
              </a:rPr>
              <a:t>Faculty</a:t>
            </a:r>
          </a:p>
          <a:p>
            <a:pPr>
              <a:buNone/>
            </a:pPr>
            <a:r>
              <a:rPr lang="en-US" sz="1900" dirty="0" smtClean="0">
                <a:latin typeface="Arial" pitchFamily="34" charset="0"/>
                <a:cs typeface="Arial" pitchFamily="34" charset="0"/>
              </a:rPr>
              <a:t>	- Staff register.</a:t>
            </a:r>
          </a:p>
          <a:p>
            <a:pPr>
              <a:buNone/>
            </a:pPr>
            <a:r>
              <a:rPr lang="en-US" sz="1900" dirty="0" smtClean="0">
                <a:latin typeface="Arial" pitchFamily="34" charset="0"/>
                <a:cs typeface="Arial" pitchFamily="34" charset="0"/>
              </a:rPr>
              <a:t>	- Staff attendance.</a:t>
            </a:r>
          </a:p>
          <a:p>
            <a:pPr>
              <a:buNone/>
            </a:pPr>
            <a:r>
              <a:rPr lang="en-US" sz="1900" dirty="0" smtClean="0">
                <a:latin typeface="Arial" pitchFamily="34" charset="0"/>
                <a:cs typeface="Arial" pitchFamily="34" charset="0"/>
              </a:rPr>
              <a:t>	- Staff details.</a:t>
            </a:r>
          </a:p>
          <a:p>
            <a:pPr>
              <a:buNone/>
            </a:pPr>
            <a:r>
              <a:rPr lang="en-US" sz="1900" dirty="0" smtClean="0">
                <a:latin typeface="Arial" pitchFamily="34" charset="0"/>
                <a:cs typeface="Arial" pitchFamily="34" charset="0"/>
              </a:rPr>
              <a:t>Transactions</a:t>
            </a:r>
          </a:p>
          <a:p>
            <a:pPr>
              <a:buNone/>
            </a:pPr>
            <a:r>
              <a:rPr lang="en-US" sz="1900" dirty="0" smtClean="0">
                <a:latin typeface="Arial" pitchFamily="34" charset="0"/>
                <a:cs typeface="Arial" pitchFamily="34" charset="0"/>
              </a:rPr>
              <a:t>	- Student fees payment.</a:t>
            </a:r>
          </a:p>
          <a:p>
            <a:pPr>
              <a:buNone/>
            </a:pPr>
            <a:r>
              <a:rPr lang="en-US" sz="1900" dirty="0" smtClean="0">
                <a:latin typeface="Arial" pitchFamily="34" charset="0"/>
                <a:cs typeface="Arial" pitchFamily="34" charset="0"/>
              </a:rPr>
              <a:t>	- Donation</a:t>
            </a:r>
          </a:p>
          <a:p>
            <a:pPr>
              <a:buNone/>
            </a:pPr>
            <a:r>
              <a:rPr lang="en-US" sz="1900" dirty="0" smtClean="0">
                <a:latin typeface="Arial" pitchFamily="34" charset="0"/>
                <a:cs typeface="Arial" pitchFamily="34" charset="0"/>
              </a:rPr>
              <a:t>	- Other transactions</a:t>
            </a:r>
          </a:p>
          <a:p>
            <a:pPr>
              <a:buNone/>
            </a:pPr>
            <a:r>
              <a:rPr lang="en-US" sz="1900" dirty="0" smtClean="0">
                <a:latin typeface="Arial" pitchFamily="34" charset="0"/>
                <a:cs typeface="Arial" pitchFamily="34" charset="0"/>
              </a:rPr>
              <a:t>		&gt;&gt; Purchase</a:t>
            </a:r>
          </a:p>
          <a:p>
            <a:pPr>
              <a:buNone/>
            </a:pPr>
            <a:r>
              <a:rPr lang="en-US" sz="1900" dirty="0" smtClean="0">
                <a:latin typeface="Arial" pitchFamily="34" charset="0"/>
                <a:cs typeface="Arial" pitchFamily="34" charset="0"/>
              </a:rPr>
              <a:t>		&gt;&gt; Sales</a:t>
            </a:r>
          </a:p>
          <a:p>
            <a:pPr>
              <a:buNone/>
            </a:pPr>
            <a:r>
              <a:rPr lang="en-US" sz="1900" dirty="0" smtClean="0">
                <a:latin typeface="Arial" pitchFamily="34" charset="0"/>
                <a:cs typeface="Arial" pitchFamily="34" charset="0"/>
              </a:rPr>
              <a:t>		&gt;&gt; Hostel rent</a:t>
            </a:r>
          </a:p>
          <a:p>
            <a:pPr>
              <a:buNone/>
            </a:pPr>
            <a:r>
              <a:rPr lang="en-US" sz="1900" dirty="0" smtClean="0">
                <a:latin typeface="Arial" pitchFamily="34" charset="0"/>
                <a:cs typeface="Arial" pitchFamily="34" charset="0"/>
              </a:rPr>
              <a:t>		&gt;&gt; Staff salaries….etc</a:t>
            </a:r>
            <a:endParaRPr lang="en-US" sz="1900" dirty="0">
              <a:latin typeface="Arial" pitchFamily="34" charset="0"/>
              <a:cs typeface="Arial" pitchFamily="34" charset="0"/>
            </a:endParaRPr>
          </a:p>
        </p:txBody>
      </p:sp>
    </p:spTree>
    <p:extLst>
      <p:ext uri="{BB962C8B-B14F-4D97-AF65-F5344CB8AC3E}">
        <p14:creationId xmlns="" xmlns:p14="http://schemas.microsoft.com/office/powerpoint/2010/main" val="891763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lstStyle/>
          <a:p>
            <a:pPr algn="l"/>
            <a:r>
              <a:rPr lang="en-US" dirty="0" smtClean="0"/>
              <a:t>CMS – Features of Project</a:t>
            </a:r>
            <a:endParaRPr lang="en-US" altLang="ko-KR" dirty="0"/>
          </a:p>
        </p:txBody>
      </p:sp>
      <p:sp>
        <p:nvSpPr>
          <p:cNvPr id="7" name="Content Placeholder 6"/>
          <p:cNvSpPr>
            <a:spLocks noGrp="1"/>
          </p:cNvSpPr>
          <p:nvPr>
            <p:ph sz="half" idx="1"/>
          </p:nvPr>
        </p:nvSpPr>
        <p:spPr>
          <a:xfrm>
            <a:off x="457200" y="1600200"/>
            <a:ext cx="5638800" cy="4525963"/>
          </a:xfrm>
        </p:spPr>
        <p:txBody>
          <a:bodyPr>
            <a:noAutofit/>
          </a:bodyPr>
          <a:lstStyle/>
          <a:p>
            <a:pPr marL="457200" indent="-457200" algn="just">
              <a:lnSpc>
                <a:spcPct val="120000"/>
              </a:lnSpc>
              <a:buNone/>
            </a:pPr>
            <a:r>
              <a:rPr lang="en-US" altLang="ko-KR" sz="1900" dirty="0" smtClean="0">
                <a:latin typeface="Arial" pitchFamily="34" charset="0"/>
                <a:cs typeface="Arial" pitchFamily="34" charset="0"/>
              </a:rPr>
              <a:t>Facilities</a:t>
            </a:r>
          </a:p>
          <a:p>
            <a:pPr marL="457200" indent="-457200" algn="just">
              <a:lnSpc>
                <a:spcPct val="120000"/>
              </a:lnSpc>
              <a:buNone/>
            </a:pPr>
            <a:r>
              <a:rPr lang="en-US" altLang="ko-KR" sz="1900" dirty="0" smtClean="0">
                <a:latin typeface="Arial" pitchFamily="34" charset="0"/>
                <a:cs typeface="Arial" pitchFamily="34" charset="0"/>
              </a:rPr>
              <a:t>	- Alumni register</a:t>
            </a:r>
          </a:p>
          <a:p>
            <a:pPr marL="457200" indent="-457200" algn="just">
              <a:lnSpc>
                <a:spcPct val="120000"/>
              </a:lnSpc>
              <a:buNone/>
            </a:pPr>
            <a:r>
              <a:rPr lang="en-US" altLang="ko-KR" sz="1900" dirty="0" smtClean="0">
                <a:latin typeface="Arial" pitchFamily="34" charset="0"/>
                <a:cs typeface="Arial" pitchFamily="34" charset="0"/>
              </a:rPr>
              <a:t>	- Library management.</a:t>
            </a:r>
          </a:p>
          <a:p>
            <a:pPr marL="457200" indent="-457200" algn="just">
              <a:lnSpc>
                <a:spcPct val="120000"/>
              </a:lnSpc>
              <a:buNone/>
            </a:pPr>
            <a:r>
              <a:rPr lang="en-US" altLang="ko-KR" sz="1900" dirty="0" smtClean="0">
                <a:latin typeface="Arial" pitchFamily="34" charset="0"/>
                <a:cs typeface="Arial" pitchFamily="34" charset="0"/>
              </a:rPr>
              <a:t>	- Hostel management system</a:t>
            </a:r>
          </a:p>
          <a:p>
            <a:pPr marL="457200" indent="-457200" algn="just">
              <a:lnSpc>
                <a:spcPct val="120000"/>
              </a:lnSpc>
              <a:buNone/>
            </a:pPr>
            <a:r>
              <a:rPr lang="en-US" altLang="ko-KR" sz="1900" dirty="0" smtClean="0">
                <a:latin typeface="Arial" pitchFamily="34" charset="0"/>
                <a:cs typeface="Arial" pitchFamily="34" charset="0"/>
              </a:rPr>
              <a:t>Help form</a:t>
            </a:r>
          </a:p>
          <a:p>
            <a:pPr marL="457200" indent="-457200" algn="just">
              <a:lnSpc>
                <a:spcPct val="120000"/>
              </a:lnSpc>
              <a:buNone/>
            </a:pPr>
            <a:r>
              <a:rPr lang="en-US" altLang="ko-KR" sz="1900" dirty="0" smtClean="0">
                <a:latin typeface="Arial" pitchFamily="34" charset="0"/>
                <a:cs typeface="Arial" pitchFamily="34" charset="0"/>
              </a:rPr>
              <a:t>	- Helps form include basic help for each forms.</a:t>
            </a:r>
            <a:endParaRPr lang="en-US" altLang="ko-KR" sz="1900" dirty="0" smtClean="0">
              <a:solidFill>
                <a:schemeClr val="tx1"/>
              </a:solidFill>
              <a:latin typeface="Arial" pitchFamily="34" charset="0"/>
              <a:cs typeface="Arial" pitchFamily="34" charset="0"/>
            </a:endParaRPr>
          </a:p>
        </p:txBody>
      </p:sp>
    </p:spTree>
    <p:extLst>
      <p:ext uri="{BB962C8B-B14F-4D97-AF65-F5344CB8AC3E}">
        <p14:creationId xmlns="" xmlns:p14="http://schemas.microsoft.com/office/powerpoint/2010/main" val="891763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CMS - Project Plan</a:t>
            </a:r>
            <a:endParaRPr lang="ko-KR" altLang="en-US" dirty="0"/>
          </a:p>
        </p:txBody>
      </p:sp>
      <p:sp>
        <p:nvSpPr>
          <p:cNvPr id="13" name="Content Placeholder 12"/>
          <p:cNvSpPr>
            <a:spLocks noGrp="1"/>
          </p:cNvSpPr>
          <p:nvPr>
            <p:ph idx="10"/>
          </p:nvPr>
        </p:nvSpPr>
        <p:spPr>
          <a:xfrm>
            <a:off x="1752600" y="1066800"/>
            <a:ext cx="7010400" cy="4147865"/>
          </a:xfrm>
        </p:spPr>
        <p:txBody>
          <a:bodyPr/>
          <a:lstStyle/>
          <a:p>
            <a:endParaRPr lang="ko-KR" altLang="en-US" dirty="0">
              <a:latin typeface="Arial" pitchFamily="34" charset="0"/>
              <a:cs typeface="Arial" pitchFamily="34" charset="0"/>
            </a:endParaRPr>
          </a:p>
        </p:txBody>
      </p:sp>
    </p:spTree>
    <p:extLst>
      <p:ext uri="{BB962C8B-B14F-4D97-AF65-F5344CB8AC3E}">
        <p14:creationId xmlns="" xmlns:p14="http://schemas.microsoft.com/office/powerpoint/2010/main" val="36596743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Observations</a:t>
            </a:r>
            <a:endParaRPr lang="ko-KR" altLang="en-US" dirty="0"/>
          </a:p>
        </p:txBody>
      </p:sp>
      <p:sp>
        <p:nvSpPr>
          <p:cNvPr id="13" name="Content Placeholder 12"/>
          <p:cNvSpPr>
            <a:spLocks noGrp="1"/>
          </p:cNvSpPr>
          <p:nvPr>
            <p:ph idx="10"/>
          </p:nvPr>
        </p:nvSpPr>
        <p:spPr>
          <a:xfrm>
            <a:off x="1752600" y="1066800"/>
            <a:ext cx="7010400" cy="4147865"/>
          </a:xfrm>
        </p:spPr>
        <p:txBody>
          <a:bodyPr/>
          <a:lstStyle/>
          <a:p>
            <a:pPr algn="just"/>
            <a:r>
              <a:rPr lang="en-US" altLang="ko-KR" sz="2000" dirty="0" smtClean="0">
                <a:latin typeface="Arial" pitchFamily="34" charset="0"/>
                <a:cs typeface="Arial" pitchFamily="34" charset="0"/>
              </a:rPr>
              <a:t>After the partial completions of Minor Project, there are some observations are found –</a:t>
            </a:r>
          </a:p>
          <a:p>
            <a:pPr marL="457200" indent="-457200" algn="just">
              <a:buFont typeface="+mj-lt"/>
              <a:buAutoNum type="arabicPeriod"/>
            </a:pPr>
            <a:r>
              <a:rPr lang="en-US" altLang="ko-KR" sz="2000" dirty="0" smtClean="0">
                <a:latin typeface="Arial" pitchFamily="34" charset="0"/>
                <a:cs typeface="Arial" pitchFamily="34" charset="0"/>
              </a:rPr>
              <a:t>Need to add validations </a:t>
            </a:r>
          </a:p>
          <a:p>
            <a:pPr marL="457200" indent="-457200" algn="just">
              <a:buFont typeface="+mj-lt"/>
              <a:buAutoNum type="arabicPeriod"/>
            </a:pPr>
            <a:r>
              <a:rPr lang="en-US" altLang="ko-KR" sz="2000" dirty="0" smtClean="0">
                <a:latin typeface="Arial" pitchFamily="34" charset="0"/>
                <a:cs typeface="Arial" pitchFamily="34" charset="0"/>
              </a:rPr>
              <a:t>Testing are required because wrong data are inserted to the database.</a:t>
            </a:r>
          </a:p>
          <a:p>
            <a:pPr marL="457200" indent="-457200" algn="just">
              <a:buFont typeface="+mj-lt"/>
              <a:buAutoNum type="arabicPeriod"/>
            </a:pPr>
            <a:r>
              <a:rPr lang="en-US" altLang="ko-KR" sz="2000" dirty="0" smtClean="0">
                <a:latin typeface="Arial" pitchFamily="34" charset="0"/>
                <a:cs typeface="Arial" pitchFamily="34" charset="0"/>
              </a:rPr>
              <a:t>Need to add some more functionality.</a:t>
            </a:r>
          </a:p>
          <a:p>
            <a:pPr marL="457200" indent="-457200" algn="just">
              <a:buFont typeface="+mj-lt"/>
              <a:buAutoNum type="arabicPeriod"/>
            </a:pPr>
            <a:r>
              <a:rPr lang="en-US" altLang="ko-KR" sz="2000" dirty="0" smtClean="0">
                <a:latin typeface="Arial" pitchFamily="34" charset="0"/>
                <a:cs typeface="Arial" pitchFamily="34" charset="0"/>
              </a:rPr>
              <a:t>Need to add different types of reports for visualization.</a:t>
            </a:r>
          </a:p>
          <a:p>
            <a:pPr marL="457200" indent="-457200" algn="just">
              <a:buFont typeface="+mj-lt"/>
              <a:buAutoNum type="arabicPeriod"/>
            </a:pPr>
            <a:r>
              <a:rPr lang="en-US" altLang="ko-KR" sz="2000" dirty="0" smtClean="0">
                <a:latin typeface="Arial" pitchFamily="34" charset="0"/>
                <a:cs typeface="Arial" pitchFamily="34" charset="0"/>
              </a:rPr>
              <a:t>Online help is required</a:t>
            </a:r>
            <a:r>
              <a:rPr lang="en-US" altLang="ko-KR" sz="2000" dirty="0">
                <a:latin typeface="Arial" pitchFamily="34" charset="0"/>
                <a:cs typeface="Arial" pitchFamily="34" charset="0"/>
              </a:rPr>
              <a:t>.</a:t>
            </a:r>
            <a:endParaRPr lang="en-US" altLang="ko-KR" sz="2000" dirty="0" smtClean="0">
              <a:latin typeface="Arial" pitchFamily="34" charset="0"/>
              <a:cs typeface="Arial" pitchFamily="34" charset="0"/>
            </a:endParaRPr>
          </a:p>
        </p:txBody>
      </p:sp>
    </p:spTree>
    <p:extLst>
      <p:ext uri="{BB962C8B-B14F-4D97-AF65-F5344CB8AC3E}">
        <p14:creationId xmlns="" xmlns:p14="http://schemas.microsoft.com/office/powerpoint/2010/main" val="3659674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778"/>
            <a:ext cx="9144000" cy="1069514"/>
          </a:xfrm>
        </p:spPr>
        <p:txBody>
          <a:bodyPr/>
          <a:lstStyle/>
          <a:p>
            <a:pPr lvl="0"/>
            <a:r>
              <a:rPr lang="en-US" dirty="0" smtClean="0"/>
              <a:t> What is </a:t>
            </a:r>
            <a:r>
              <a:rPr lang="en-US" dirty="0" smtClean="0"/>
              <a:t>B</a:t>
            </a:r>
            <a:r>
              <a:rPr lang="en-US" dirty="0" smtClean="0"/>
              <a:t>usiness Software</a:t>
            </a:r>
            <a:r>
              <a:rPr lang="en-US" dirty="0" smtClean="0"/>
              <a:t>?</a:t>
            </a:r>
          </a:p>
        </p:txBody>
      </p:sp>
      <p:sp>
        <p:nvSpPr>
          <p:cNvPr id="6" name="Content Placeholder 5"/>
          <p:cNvSpPr>
            <a:spLocks noGrp="1"/>
          </p:cNvSpPr>
          <p:nvPr>
            <p:ph idx="1"/>
          </p:nvPr>
        </p:nvSpPr>
        <p:spPr>
          <a:xfrm>
            <a:off x="381000" y="2133600"/>
            <a:ext cx="8229600" cy="2514600"/>
          </a:xfrm>
        </p:spPr>
        <p:txBody>
          <a:bodyPr anchor="t"/>
          <a:lstStyle/>
          <a:p>
            <a:pPr lvl="0" algn="just"/>
            <a:r>
              <a:rPr lang="en-US" dirty="0" smtClean="0"/>
              <a:t>Business software (or a business application) is any software or set of computer programs used by business users to perform various business functions. These business applications are used to increase productivity, to measure productivity and to perform other business functions accurately.</a:t>
            </a:r>
            <a:endParaRPr lang="en-US" altLang="ko-KR" dirty="0" smtClean="0">
              <a:solidFill>
                <a:schemeClr val="tx1">
                  <a:lumMod val="75000"/>
                  <a:lumOff val="25000"/>
                </a:schemeClr>
              </a:solidFill>
              <a:latin typeface="Arial" pitchFamily="34" charset="0"/>
              <a:cs typeface="Arial" pitchFamily="34" charset="0"/>
            </a:endParaRPr>
          </a:p>
        </p:txBody>
      </p:sp>
    </p:spTree>
    <p:extLst>
      <p:ext uri="{BB962C8B-B14F-4D97-AF65-F5344CB8AC3E}">
        <p14:creationId xmlns="" xmlns:p14="http://schemas.microsoft.com/office/powerpoint/2010/main" val="891763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778"/>
            <a:ext cx="9144000" cy="1069514"/>
          </a:xfrm>
        </p:spPr>
        <p:txBody>
          <a:bodyPr/>
          <a:lstStyle/>
          <a:p>
            <a:pPr lvl="0"/>
            <a:r>
              <a:rPr lang="en-US" dirty="0" smtClean="0"/>
              <a:t>Who needs software?</a:t>
            </a:r>
            <a:endParaRPr lang="ko-KR" altLang="en-US" dirty="0"/>
          </a:p>
        </p:txBody>
      </p:sp>
      <p:sp>
        <p:nvSpPr>
          <p:cNvPr id="7" name="Content Placeholder 6"/>
          <p:cNvSpPr>
            <a:spLocks noGrp="1"/>
          </p:cNvSpPr>
          <p:nvPr>
            <p:ph idx="10"/>
          </p:nvPr>
        </p:nvSpPr>
        <p:spPr>
          <a:xfrm>
            <a:off x="457200" y="1447800"/>
            <a:ext cx="8305800" cy="4495800"/>
          </a:xfrm>
        </p:spPr>
        <p:txBody>
          <a:bodyPr/>
          <a:lstStyle/>
          <a:p>
            <a:r>
              <a:rPr lang="en-US" sz="2000" dirty="0" smtClean="0">
                <a:solidFill>
                  <a:srgbClr val="000000"/>
                </a:solidFill>
                <a:latin typeface="Arial"/>
              </a:rPr>
              <a:t>Most software is built in organizations for people with specific needs.</a:t>
            </a:r>
          </a:p>
          <a:p>
            <a:pPr lvl="1"/>
            <a:r>
              <a:rPr lang="en-US" sz="2000" dirty="0" smtClean="0">
                <a:solidFill>
                  <a:srgbClr val="000000"/>
                </a:solidFill>
                <a:latin typeface="Arial"/>
              </a:rPr>
              <a:t>A stakeholder is a anyone who has an interest in the software being completed.</a:t>
            </a:r>
          </a:p>
          <a:p>
            <a:pPr lvl="1">
              <a:buSzPts val="2400"/>
            </a:pPr>
            <a:r>
              <a:rPr lang="en-US" sz="2000" dirty="0" smtClean="0">
                <a:solidFill>
                  <a:srgbClr val="000000"/>
                </a:solidFill>
                <a:latin typeface="Arial"/>
              </a:rPr>
              <a:t>A user is someone who will need to use the software to perform tasks.</a:t>
            </a:r>
          </a:p>
          <a:p>
            <a:pPr lvl="1">
              <a:buSzPts val="2400"/>
            </a:pPr>
            <a:r>
              <a:rPr lang="en-US" sz="2000" dirty="0" smtClean="0">
                <a:solidFill>
                  <a:srgbClr val="000000"/>
                </a:solidFill>
                <a:latin typeface="Arial"/>
              </a:rPr>
              <a:t>Sometimes stakeholders will be users but often the stakeholders will not use the software. </a:t>
            </a:r>
          </a:p>
          <a:p>
            <a:pPr lvl="1">
              <a:buSzPts val="2400"/>
              <a:buNone/>
            </a:pPr>
            <a:endParaRPr lang="en-US" sz="2000" dirty="0" smtClean="0">
              <a:solidFill>
                <a:srgbClr val="000000"/>
              </a:solidFill>
              <a:latin typeface="Arial"/>
            </a:endParaRPr>
          </a:p>
          <a:p>
            <a:pPr>
              <a:buSzPts val="2400"/>
            </a:pPr>
            <a:r>
              <a:rPr lang="en-US" sz="2000" dirty="0" smtClean="0">
                <a:solidFill>
                  <a:srgbClr val="000000"/>
                </a:solidFill>
                <a:latin typeface="Arial"/>
              </a:rPr>
              <a:t>For example, a senior manager (like a CEO or CTO in a company) will usually have a stake in the software that is built (since it affects the bottom line), even if she won’t ever use it.</a:t>
            </a:r>
          </a:p>
        </p:txBody>
      </p:sp>
    </p:spTree>
    <p:extLst>
      <p:ext uri="{BB962C8B-B14F-4D97-AF65-F5344CB8AC3E}">
        <p14:creationId xmlns="" xmlns:p14="http://schemas.microsoft.com/office/powerpoint/2010/main" val="891763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778"/>
            <a:ext cx="9144000" cy="1069514"/>
          </a:xfrm>
        </p:spPr>
        <p:txBody>
          <a:bodyPr/>
          <a:lstStyle/>
          <a:p>
            <a:pPr lvl="0"/>
            <a:r>
              <a:rPr lang="en-US" altLang="ko-KR" sz="3600" dirty="0" smtClean="0"/>
              <a:t>Why </a:t>
            </a:r>
            <a:r>
              <a:rPr lang="en-US" altLang="ko-KR" sz="3600" dirty="0" smtClean="0"/>
              <a:t>does Business need Software?</a:t>
            </a:r>
            <a:endParaRPr lang="en-US" altLang="ko-KR" sz="3600" dirty="0" smtClean="0"/>
          </a:p>
        </p:txBody>
      </p:sp>
      <p:sp>
        <p:nvSpPr>
          <p:cNvPr id="7" name="Content Placeholder 6"/>
          <p:cNvSpPr>
            <a:spLocks noGrp="1"/>
          </p:cNvSpPr>
          <p:nvPr>
            <p:ph idx="10"/>
          </p:nvPr>
        </p:nvSpPr>
        <p:spPr>
          <a:xfrm>
            <a:off x="457200" y="1752600"/>
            <a:ext cx="8001000" cy="2057400"/>
          </a:xfrm>
        </p:spPr>
        <p:txBody>
          <a:bodyPr/>
          <a:lstStyle/>
          <a:p>
            <a:r>
              <a:rPr lang="en-US" sz="2000" dirty="0" smtClean="0"/>
              <a:t>Business in today’s world need dedicated software for successful operation and growth. The easiest and most convenient way is to use project management software with online collaboration. There are various types of software to help in the business needs.</a:t>
            </a:r>
            <a:endParaRPr lang="en-US" sz="2000" dirty="0" smtClean="0">
              <a:solidFill>
                <a:srgbClr val="000000"/>
              </a:solidFill>
              <a:latin typeface="Arial"/>
            </a:endParaRPr>
          </a:p>
        </p:txBody>
      </p:sp>
    </p:spTree>
    <p:extLst>
      <p:ext uri="{BB962C8B-B14F-4D97-AF65-F5344CB8AC3E}">
        <p14:creationId xmlns="" xmlns:p14="http://schemas.microsoft.com/office/powerpoint/2010/main" val="891763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778"/>
            <a:ext cx="9144000" cy="1069514"/>
          </a:xfrm>
        </p:spPr>
        <p:txBody>
          <a:bodyPr/>
          <a:lstStyle/>
          <a:p>
            <a:pPr lvl="0"/>
            <a:r>
              <a:rPr lang="en-US" altLang="ko-KR" dirty="0" smtClean="0"/>
              <a:t> Who made the software?</a:t>
            </a:r>
          </a:p>
        </p:txBody>
      </p:sp>
      <p:sp>
        <p:nvSpPr>
          <p:cNvPr id="7" name="Content Placeholder 6"/>
          <p:cNvSpPr>
            <a:spLocks noGrp="1"/>
          </p:cNvSpPr>
          <p:nvPr>
            <p:ph idx="10"/>
          </p:nvPr>
        </p:nvSpPr>
        <p:spPr>
          <a:xfrm>
            <a:off x="457200" y="1371600"/>
            <a:ext cx="8229600" cy="4648200"/>
          </a:xfrm>
        </p:spPr>
        <p:txBody>
          <a:bodyPr/>
          <a:lstStyle/>
          <a:p>
            <a:pPr>
              <a:buSzPts val="2800"/>
            </a:pPr>
            <a:r>
              <a:rPr lang="en-US" sz="2000" dirty="0" smtClean="0">
                <a:solidFill>
                  <a:schemeClr val="tx1"/>
                </a:solidFill>
                <a:latin typeface="Arial"/>
              </a:rPr>
              <a:t>Software is typically built by a team of software engineers, </a:t>
            </a:r>
          </a:p>
          <a:p>
            <a:pPr>
              <a:buSzPts val="2800"/>
            </a:pPr>
            <a:r>
              <a:rPr lang="en-US" sz="2000" dirty="0" smtClean="0">
                <a:solidFill>
                  <a:schemeClr val="tx1"/>
                </a:solidFill>
                <a:latin typeface="Arial"/>
              </a:rPr>
              <a:t>which includes – </a:t>
            </a:r>
          </a:p>
          <a:p>
            <a:pPr lvl="1" algn="just">
              <a:buSzPts val="2400"/>
            </a:pPr>
            <a:r>
              <a:rPr lang="en-US" sz="2000" dirty="0" smtClean="0">
                <a:solidFill>
                  <a:schemeClr val="tx1"/>
                </a:solidFill>
                <a:latin typeface="Arial"/>
              </a:rPr>
              <a:t>Business analysts or requirements analysts who talk to users and stakeholders, plan the behavior of software and write software requirements.</a:t>
            </a:r>
          </a:p>
          <a:p>
            <a:pPr lvl="1" algn="just">
              <a:buSzPts val="2400"/>
            </a:pPr>
            <a:r>
              <a:rPr lang="en-US" sz="2000" dirty="0" smtClean="0">
                <a:latin typeface="Arial"/>
              </a:rPr>
              <a:t>Designers and architects who plan the technical solution</a:t>
            </a:r>
          </a:p>
          <a:p>
            <a:pPr lvl="1" algn="just">
              <a:buSzPts val="2400"/>
            </a:pPr>
            <a:r>
              <a:rPr lang="en-US" sz="2000" dirty="0" smtClean="0">
                <a:latin typeface="Arial"/>
              </a:rPr>
              <a:t>Programmers who write the code</a:t>
            </a:r>
          </a:p>
          <a:p>
            <a:pPr lvl="1" algn="just">
              <a:buSzPts val="2400"/>
            </a:pPr>
            <a:r>
              <a:rPr lang="en-US" sz="2000" dirty="0" smtClean="0">
                <a:latin typeface="Arial"/>
              </a:rPr>
              <a:t>Testers who verify that the software meets its requirements </a:t>
            </a:r>
          </a:p>
          <a:p>
            <a:pPr lvl="1" algn="just">
              <a:buSzPts val="2400"/>
              <a:buNone/>
            </a:pPr>
            <a:r>
              <a:rPr lang="en-US" sz="2000" dirty="0" smtClean="0">
                <a:latin typeface="Arial"/>
              </a:rPr>
              <a:t>	and behaves as expected.</a:t>
            </a:r>
          </a:p>
          <a:p>
            <a:pPr lvl="1" algn="just">
              <a:buSzPts val="2400"/>
            </a:pPr>
            <a:endParaRPr lang="en-US" altLang="ko-KR" sz="2000" dirty="0" smtClean="0">
              <a:latin typeface="Arial"/>
            </a:endParaRPr>
          </a:p>
        </p:txBody>
      </p:sp>
    </p:spTree>
    <p:extLst>
      <p:ext uri="{BB962C8B-B14F-4D97-AF65-F5344CB8AC3E}">
        <p14:creationId xmlns="" xmlns:p14="http://schemas.microsoft.com/office/powerpoint/2010/main" val="891763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778"/>
            <a:ext cx="9144000" cy="1069514"/>
          </a:xfrm>
        </p:spPr>
        <p:txBody>
          <a:bodyPr/>
          <a:lstStyle/>
          <a:p>
            <a:pPr lvl="0"/>
            <a:r>
              <a:rPr lang="en-US" altLang="ko-KR" dirty="0" smtClean="0"/>
              <a:t> How </a:t>
            </a:r>
            <a:r>
              <a:rPr lang="en-US" altLang="ko-KR" dirty="0" smtClean="0"/>
              <a:t>is a </a:t>
            </a:r>
            <a:r>
              <a:rPr lang="en-US" altLang="ko-KR" dirty="0" smtClean="0"/>
              <a:t>software </a:t>
            </a:r>
            <a:r>
              <a:rPr lang="en-US" altLang="ko-KR" dirty="0" smtClean="0"/>
              <a:t>developed?</a:t>
            </a:r>
            <a:endParaRPr lang="en-US" altLang="ko-KR" dirty="0" smtClean="0"/>
          </a:p>
        </p:txBody>
      </p:sp>
      <p:sp>
        <p:nvSpPr>
          <p:cNvPr id="7" name="Content Placeholder 6"/>
          <p:cNvSpPr>
            <a:spLocks noGrp="1"/>
          </p:cNvSpPr>
          <p:nvPr>
            <p:ph idx="10"/>
          </p:nvPr>
        </p:nvSpPr>
        <p:spPr>
          <a:xfrm>
            <a:off x="457200" y="1981200"/>
            <a:ext cx="7924800" cy="1524000"/>
          </a:xfrm>
        </p:spPr>
        <p:txBody>
          <a:bodyPr/>
          <a:lstStyle/>
          <a:p>
            <a:pPr algn="just"/>
            <a:r>
              <a:rPr lang="en-US" sz="2000" dirty="0" smtClean="0"/>
              <a:t>Software development is the process of conceiving, specifying, designing, programming, documenting, testing, and bug fixing involved in creating and maintaining applications, frameworks, or other software components.</a:t>
            </a:r>
            <a:endParaRPr lang="en-US" altLang="ko-KR" sz="2000" dirty="0" smtClean="0">
              <a:solidFill>
                <a:schemeClr val="tx1"/>
              </a:solidFill>
              <a:latin typeface="AvantGarde" pitchFamily="34" charset="0"/>
            </a:endParaRPr>
          </a:p>
        </p:txBody>
      </p:sp>
    </p:spTree>
    <p:extLst>
      <p:ext uri="{BB962C8B-B14F-4D97-AF65-F5344CB8AC3E}">
        <p14:creationId xmlns="" xmlns:p14="http://schemas.microsoft.com/office/powerpoint/2010/main" val="891763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778"/>
            <a:ext cx="9144000" cy="1069514"/>
          </a:xfrm>
        </p:spPr>
        <p:txBody>
          <a:bodyPr/>
          <a:lstStyle/>
          <a:p>
            <a:pPr lvl="0"/>
            <a:r>
              <a:rPr lang="en-US" dirty="0" smtClean="0"/>
              <a:t>Project Plan</a:t>
            </a:r>
            <a:endParaRPr lang="en-US" altLang="ko-KR" dirty="0" smtClean="0"/>
          </a:p>
        </p:txBody>
      </p:sp>
      <p:sp>
        <p:nvSpPr>
          <p:cNvPr id="7" name="Content Placeholder 6"/>
          <p:cNvSpPr>
            <a:spLocks noGrp="1"/>
          </p:cNvSpPr>
          <p:nvPr>
            <p:ph idx="10"/>
          </p:nvPr>
        </p:nvSpPr>
        <p:spPr>
          <a:xfrm>
            <a:off x="457200" y="1371600"/>
            <a:ext cx="8229600" cy="4267200"/>
          </a:xfrm>
        </p:spPr>
        <p:txBody>
          <a:bodyPr/>
          <a:lstStyle/>
          <a:p>
            <a:pPr>
              <a:lnSpc>
                <a:spcPct val="90000"/>
              </a:lnSpc>
            </a:pPr>
            <a:r>
              <a:rPr lang="en-US" sz="2000" dirty="0" smtClean="0">
                <a:solidFill>
                  <a:schemeClr val="tx1"/>
                </a:solidFill>
              </a:rPr>
              <a:t>The project plan defines the work that will be done on the project.</a:t>
            </a:r>
          </a:p>
          <a:p>
            <a:pPr>
              <a:lnSpc>
                <a:spcPct val="90000"/>
              </a:lnSpc>
            </a:pPr>
            <a:r>
              <a:rPr lang="en-US" sz="2000" dirty="0" smtClean="0">
                <a:solidFill>
                  <a:schemeClr val="tx1"/>
                </a:solidFill>
              </a:rPr>
              <a:t>It consists of -</a:t>
            </a:r>
          </a:p>
          <a:p>
            <a:pPr lvl="1">
              <a:lnSpc>
                <a:spcPct val="90000"/>
              </a:lnSpc>
            </a:pPr>
            <a:r>
              <a:rPr lang="en-US" sz="2000" dirty="0" smtClean="0">
                <a:latin typeface="Arial" pitchFamily="34" charset="0"/>
                <a:cs typeface="Arial" pitchFamily="34" charset="0"/>
              </a:rPr>
              <a:t>A statement of work (SOW) that describes all work products </a:t>
            </a:r>
          </a:p>
          <a:p>
            <a:pPr lvl="1">
              <a:lnSpc>
                <a:spcPct val="90000"/>
              </a:lnSpc>
              <a:buNone/>
            </a:pPr>
            <a:r>
              <a:rPr lang="en-US" sz="2000" dirty="0" smtClean="0">
                <a:latin typeface="Arial" pitchFamily="34" charset="0"/>
                <a:cs typeface="Arial" pitchFamily="34" charset="0"/>
              </a:rPr>
              <a:t>	that will be produced and a list of people who will perform that work</a:t>
            </a:r>
          </a:p>
          <a:p>
            <a:pPr lvl="1">
              <a:lnSpc>
                <a:spcPct val="90000"/>
              </a:lnSpc>
            </a:pPr>
            <a:r>
              <a:rPr lang="en-US" sz="2000" dirty="0" smtClean="0">
                <a:latin typeface="Arial" pitchFamily="34" charset="0"/>
                <a:cs typeface="Arial" pitchFamily="34" charset="0"/>
              </a:rPr>
              <a:t>A resource list that contains a list of all resources that will be </a:t>
            </a:r>
          </a:p>
          <a:p>
            <a:pPr lvl="1">
              <a:lnSpc>
                <a:spcPct val="90000"/>
              </a:lnSpc>
              <a:buNone/>
            </a:pPr>
            <a:r>
              <a:rPr lang="en-US" sz="2000" dirty="0" smtClean="0">
                <a:latin typeface="Arial" pitchFamily="34" charset="0"/>
                <a:cs typeface="Arial" pitchFamily="34" charset="0"/>
              </a:rPr>
              <a:t>	needed for the product and their availability</a:t>
            </a:r>
          </a:p>
          <a:p>
            <a:pPr lvl="1">
              <a:lnSpc>
                <a:spcPct val="90000"/>
              </a:lnSpc>
            </a:pPr>
            <a:r>
              <a:rPr lang="en-US" sz="2000" dirty="0" smtClean="0">
                <a:latin typeface="Arial" pitchFamily="34" charset="0"/>
                <a:cs typeface="Arial" pitchFamily="34" charset="0"/>
              </a:rPr>
              <a:t>A work breakdown structure and a set of estimates</a:t>
            </a:r>
          </a:p>
          <a:p>
            <a:pPr lvl="1">
              <a:lnSpc>
                <a:spcPct val="90000"/>
              </a:lnSpc>
            </a:pPr>
            <a:r>
              <a:rPr lang="en-US" sz="2000" dirty="0" smtClean="0">
                <a:latin typeface="Arial" pitchFamily="34" charset="0"/>
                <a:cs typeface="Arial" pitchFamily="34" charset="0"/>
              </a:rPr>
              <a:t>A project schedule</a:t>
            </a:r>
          </a:p>
          <a:p>
            <a:pPr lvl="1">
              <a:lnSpc>
                <a:spcPct val="90000"/>
              </a:lnSpc>
            </a:pPr>
            <a:r>
              <a:rPr lang="en-US" sz="2000" dirty="0" smtClean="0">
                <a:latin typeface="Arial" pitchFamily="34" charset="0"/>
                <a:cs typeface="Arial" pitchFamily="34" charset="0"/>
              </a:rPr>
              <a:t>A risk plan that identifies any risks that might be encountered and indicates how those risks would be handled should they </a:t>
            </a:r>
          </a:p>
          <a:p>
            <a:pPr lvl="1">
              <a:lnSpc>
                <a:spcPct val="90000"/>
              </a:lnSpc>
              <a:buNone/>
            </a:pPr>
            <a:r>
              <a:rPr lang="en-US" sz="2000" dirty="0" smtClean="0">
                <a:latin typeface="Arial" pitchFamily="34" charset="0"/>
                <a:cs typeface="Arial" pitchFamily="34" charset="0"/>
              </a:rPr>
              <a:t>	occur</a:t>
            </a:r>
          </a:p>
          <a:p>
            <a:pPr algn="just"/>
            <a:endParaRPr lang="en-US" altLang="ko-KR" sz="2000" dirty="0" smtClean="0">
              <a:solidFill>
                <a:schemeClr val="tx1"/>
              </a:solidFill>
            </a:endParaRPr>
          </a:p>
        </p:txBody>
      </p:sp>
    </p:spTree>
    <p:extLst>
      <p:ext uri="{BB962C8B-B14F-4D97-AF65-F5344CB8AC3E}">
        <p14:creationId xmlns="" xmlns:p14="http://schemas.microsoft.com/office/powerpoint/2010/main" val="891763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778"/>
            <a:ext cx="9144000" cy="1069514"/>
          </a:xfrm>
        </p:spPr>
        <p:txBody>
          <a:bodyPr/>
          <a:lstStyle/>
          <a:p>
            <a:pPr lvl="0"/>
            <a:r>
              <a:rPr lang="en-US" dirty="0" smtClean="0"/>
              <a:t>Statement of Work</a:t>
            </a:r>
            <a:endParaRPr lang="en-US" altLang="ko-KR" dirty="0" smtClean="0"/>
          </a:p>
        </p:txBody>
      </p:sp>
      <p:sp>
        <p:nvSpPr>
          <p:cNvPr id="7" name="Content Placeholder 6"/>
          <p:cNvSpPr>
            <a:spLocks noGrp="1"/>
          </p:cNvSpPr>
          <p:nvPr>
            <p:ph idx="10"/>
          </p:nvPr>
        </p:nvSpPr>
        <p:spPr>
          <a:xfrm>
            <a:off x="457200" y="1371600"/>
            <a:ext cx="8229600" cy="3124200"/>
          </a:xfrm>
        </p:spPr>
        <p:txBody>
          <a:bodyPr/>
          <a:lstStyle/>
          <a:p>
            <a:pPr algn="just"/>
            <a:r>
              <a:rPr lang="en-US" sz="2000" dirty="0" smtClean="0">
                <a:solidFill>
                  <a:schemeClr val="tx1"/>
                </a:solidFill>
              </a:rPr>
              <a:t>The Statement of Work (SOW) is a detailed description of all of the </a:t>
            </a:r>
          </a:p>
          <a:p>
            <a:pPr algn="just"/>
            <a:r>
              <a:rPr lang="en-US" sz="2000" dirty="0" smtClean="0">
                <a:solidFill>
                  <a:schemeClr val="tx1"/>
                </a:solidFill>
              </a:rPr>
              <a:t>work products which will be created over the course of the project. </a:t>
            </a:r>
          </a:p>
          <a:p>
            <a:r>
              <a:rPr lang="en-US" sz="2000" dirty="0" smtClean="0">
                <a:solidFill>
                  <a:schemeClr val="tx1"/>
                </a:solidFill>
              </a:rPr>
              <a:t>It includes:</a:t>
            </a:r>
          </a:p>
          <a:p>
            <a:pPr lvl="1"/>
            <a:r>
              <a:rPr lang="en-US" sz="2000" dirty="0" smtClean="0">
                <a:latin typeface="Arial" pitchFamily="34" charset="0"/>
                <a:cs typeface="Arial" pitchFamily="34" charset="0"/>
              </a:rPr>
              <a:t>A list of features that will be developed</a:t>
            </a:r>
          </a:p>
          <a:p>
            <a:pPr lvl="1"/>
            <a:r>
              <a:rPr lang="en-US" sz="2000" dirty="0" smtClean="0">
                <a:latin typeface="Arial" pitchFamily="34" charset="0"/>
                <a:cs typeface="Arial" pitchFamily="34" charset="0"/>
              </a:rPr>
              <a:t>A description of each intermediate deliverable or work product that will be built.</a:t>
            </a:r>
          </a:p>
          <a:p>
            <a:pPr lvl="1"/>
            <a:r>
              <a:rPr lang="en-US" sz="2000" dirty="0" smtClean="0">
                <a:latin typeface="Arial" pitchFamily="34" charset="0"/>
                <a:cs typeface="Arial" pitchFamily="34" charset="0"/>
              </a:rPr>
              <a:t>The estimated effort involved for each work product to be </a:t>
            </a:r>
          </a:p>
          <a:p>
            <a:pPr lvl="1">
              <a:buNone/>
            </a:pPr>
            <a:r>
              <a:rPr lang="en-US" sz="2000" dirty="0" smtClean="0">
                <a:latin typeface="Arial" pitchFamily="34" charset="0"/>
                <a:cs typeface="Arial" pitchFamily="34" charset="0"/>
              </a:rPr>
              <a:t>	delivered.</a:t>
            </a:r>
            <a:endParaRPr lang="en-US" sz="2000" dirty="0">
              <a:latin typeface="Arial" pitchFamily="34" charset="0"/>
              <a:cs typeface="Arial" pitchFamily="34" charset="0"/>
            </a:endParaRPr>
          </a:p>
        </p:txBody>
      </p:sp>
    </p:spTree>
    <p:extLst>
      <p:ext uri="{BB962C8B-B14F-4D97-AF65-F5344CB8AC3E}">
        <p14:creationId xmlns="" xmlns:p14="http://schemas.microsoft.com/office/powerpoint/2010/main" val="891763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1367</TotalTime>
  <Words>1026</Words>
  <Application>Microsoft Office PowerPoint</Application>
  <PresentationFormat>On-screen Show (4:3)</PresentationFormat>
  <Paragraphs>168</Paragraphs>
  <Slides>23</Slides>
  <Notes>0</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Custom Design</vt:lpstr>
      <vt:lpstr>Slide 1</vt:lpstr>
      <vt:lpstr>Contents</vt:lpstr>
      <vt:lpstr> What is Business Software?</vt:lpstr>
      <vt:lpstr>Who needs software?</vt:lpstr>
      <vt:lpstr>Why does Business need Software?</vt:lpstr>
      <vt:lpstr> Who made the software?</vt:lpstr>
      <vt:lpstr> How is a software developed?</vt:lpstr>
      <vt:lpstr>Project Plan</vt:lpstr>
      <vt:lpstr>Statement of Work</vt:lpstr>
      <vt:lpstr>Resource List</vt:lpstr>
      <vt:lpstr>Estimates and Project Schedule</vt:lpstr>
      <vt:lpstr>Risk Plan</vt:lpstr>
      <vt:lpstr>What have you done already?</vt:lpstr>
      <vt:lpstr>…continue</vt:lpstr>
      <vt:lpstr>HMS – Project Objectives</vt:lpstr>
      <vt:lpstr>HMS – Features of Project</vt:lpstr>
      <vt:lpstr>HMS - Project Plan</vt:lpstr>
      <vt:lpstr>…continue</vt:lpstr>
      <vt:lpstr>CMS – Project Objectives</vt:lpstr>
      <vt:lpstr>CMS – Features of Project</vt:lpstr>
      <vt:lpstr>CMS – Features of Project</vt:lpstr>
      <vt:lpstr>CMS - Project Plan</vt:lpstr>
      <vt:lpstr>Observations</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CK</cp:lastModifiedBy>
  <cp:revision>110</cp:revision>
  <dcterms:created xsi:type="dcterms:W3CDTF">2014-04-01T16:35:38Z</dcterms:created>
  <dcterms:modified xsi:type="dcterms:W3CDTF">2019-04-10T07:13:07Z</dcterms:modified>
</cp:coreProperties>
</file>