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57" r:id="rId3"/>
    <p:sldId id="256" r:id="rId4"/>
    <p:sldId id="258" r:id="rId5"/>
    <p:sldId id="260" r:id="rId6"/>
    <p:sldId id="259" r:id="rId7"/>
    <p:sldId id="261" r:id="rId8"/>
    <p:sldId id="26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1.xml.rels><?xml version="1.0" encoding="UTF-8" standalone="yes"?>
<Relationships xmlns="http://schemas.openxmlformats.org/package/2006/relationships"><Relationship Id="rId1" Type="http://schemas.openxmlformats.org/officeDocument/2006/relationships/hyperlink" Target="StatusCodes.pdf" TargetMode="External"/></Relationships>
</file>

<file path=ppt/diagrams/_rels/drawing1.xml.rels><?xml version="1.0" encoding="UTF-8" standalone="yes"?>
<Relationships xmlns="http://schemas.openxmlformats.org/package/2006/relationships"><Relationship Id="rId1" Type="http://schemas.openxmlformats.org/officeDocument/2006/relationships/hyperlink" Target="StatusCodes.pdf" TargetMode="Externa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C2EEB96-6F14-4FE8-A798-10D296DC6BEB}" type="doc">
      <dgm:prSet loTypeId="urn:microsoft.com/office/officeart/2005/8/layout/default" loCatId="list" qsTypeId="urn:microsoft.com/office/officeart/2005/8/quickstyle/simple1" qsCatId="simple" csTypeId="urn:microsoft.com/office/officeart/2005/8/colors/colorful1" csCatId="colorful" phldr="1"/>
      <dgm:spPr/>
      <dgm:t>
        <a:bodyPr/>
        <a:lstStyle/>
        <a:p>
          <a:endParaRPr lang="en-US"/>
        </a:p>
      </dgm:t>
    </dgm:pt>
    <dgm:pt modelId="{06DB0433-EE77-4FA1-8ABB-2BEC01851B62}">
      <dgm:prSet phldrT="[Text]">
        <dgm:style>
          <a:lnRef idx="2">
            <a:schemeClr val="dk1"/>
          </a:lnRef>
          <a:fillRef idx="1">
            <a:schemeClr val="lt1"/>
          </a:fillRef>
          <a:effectRef idx="0">
            <a:schemeClr val="dk1"/>
          </a:effectRef>
          <a:fontRef idx="minor">
            <a:schemeClr val="dk1"/>
          </a:fontRef>
        </dgm:style>
      </dgm:prSet>
      <dgm:spPr>
        <a:ln/>
      </dgm:spPr>
      <dgm:t>
        <a:bodyPr/>
        <a:lstStyle/>
        <a:p>
          <a:r>
            <a:rPr lang="en-US" b="1" cap="none" spc="0" dirty="0" smtClean="0">
              <a:ln w="6600">
                <a:solidFill>
                  <a:schemeClr val="accent2"/>
                </a:solidFill>
                <a:prstDash val="solid"/>
              </a:ln>
              <a:solidFill>
                <a:srgbClr val="FFFFFF"/>
              </a:solidFill>
              <a:effectLst>
                <a:outerShdw dist="38100" dir="2700000" algn="tl" rotWithShape="0">
                  <a:schemeClr val="accent2"/>
                </a:outerShdw>
              </a:effectLst>
              <a:hlinkClick xmlns:r="http://schemas.openxmlformats.org/officeDocument/2006/relationships" r:id="rId1" action="ppaction://hlinkfile"/>
            </a:rPr>
            <a:t>Click Here</a:t>
          </a:r>
          <a:endParaRPr lang="en-US" b="1" cap="none" spc="0" dirty="0">
            <a:ln w="6600">
              <a:solidFill>
                <a:schemeClr val="accent2"/>
              </a:solidFill>
              <a:prstDash val="solid"/>
            </a:ln>
            <a:solidFill>
              <a:srgbClr val="FFFFFF"/>
            </a:solidFill>
            <a:effectLst>
              <a:outerShdw dist="38100" dir="2700000" algn="tl" rotWithShape="0">
                <a:schemeClr val="accent2"/>
              </a:outerShdw>
            </a:effectLst>
          </a:endParaRPr>
        </a:p>
      </dgm:t>
    </dgm:pt>
    <dgm:pt modelId="{DCADAC94-EC36-4186-AC5F-D7A62BF45521}" type="parTrans" cxnId="{532545B5-95C6-42F6-AD47-B4D155AFCDB4}">
      <dgm:prSet/>
      <dgm:spPr/>
      <dgm:t>
        <a:bodyPr/>
        <a:lstStyle/>
        <a:p>
          <a:endParaRPr lang="en-US"/>
        </a:p>
      </dgm:t>
    </dgm:pt>
    <dgm:pt modelId="{C7A13848-E231-47D6-BCF8-046FB805EF22}" type="sibTrans" cxnId="{532545B5-95C6-42F6-AD47-B4D155AFCDB4}">
      <dgm:prSet/>
      <dgm:spPr/>
      <dgm:t>
        <a:bodyPr/>
        <a:lstStyle/>
        <a:p>
          <a:endParaRPr lang="en-US"/>
        </a:p>
      </dgm:t>
    </dgm:pt>
    <dgm:pt modelId="{C89C9971-F62C-4B1D-AA54-6323AFB9FB0C}" type="pres">
      <dgm:prSet presAssocID="{5C2EEB96-6F14-4FE8-A798-10D296DC6BEB}" presName="diagram" presStyleCnt="0">
        <dgm:presLayoutVars>
          <dgm:dir/>
          <dgm:resizeHandles val="exact"/>
        </dgm:presLayoutVars>
      </dgm:prSet>
      <dgm:spPr/>
    </dgm:pt>
    <dgm:pt modelId="{17D48F05-716B-476D-953D-BAA5A13E7316}" type="pres">
      <dgm:prSet presAssocID="{06DB0433-EE77-4FA1-8ABB-2BEC01851B62}" presName="node" presStyleLbl="node1" presStyleIdx="0" presStyleCnt="1" custLinFactX="11427" custLinFactY="61040" custLinFactNeighborX="100000" custLinFactNeighborY="100000">
        <dgm:presLayoutVars>
          <dgm:bulletEnabled val="1"/>
        </dgm:presLayoutVars>
      </dgm:prSet>
      <dgm:spPr/>
    </dgm:pt>
  </dgm:ptLst>
  <dgm:cxnLst>
    <dgm:cxn modelId="{7BB748CF-2215-49D3-B186-6012EB2AADE4}" type="presOf" srcId="{06DB0433-EE77-4FA1-8ABB-2BEC01851B62}" destId="{17D48F05-716B-476D-953D-BAA5A13E7316}" srcOrd="0" destOrd="0" presId="urn:microsoft.com/office/officeart/2005/8/layout/default"/>
    <dgm:cxn modelId="{66D9AD5A-9018-4F32-8BAC-5191146BD8B1}" type="presOf" srcId="{5C2EEB96-6F14-4FE8-A798-10D296DC6BEB}" destId="{C89C9971-F62C-4B1D-AA54-6323AFB9FB0C}" srcOrd="0" destOrd="0" presId="urn:microsoft.com/office/officeart/2005/8/layout/default"/>
    <dgm:cxn modelId="{532545B5-95C6-42F6-AD47-B4D155AFCDB4}" srcId="{5C2EEB96-6F14-4FE8-A798-10D296DC6BEB}" destId="{06DB0433-EE77-4FA1-8ABB-2BEC01851B62}" srcOrd="0" destOrd="0" parTransId="{DCADAC94-EC36-4186-AC5F-D7A62BF45521}" sibTransId="{C7A13848-E231-47D6-BCF8-046FB805EF22}"/>
    <dgm:cxn modelId="{8BF7E03C-16B0-4AFA-ABAE-C896D80BC106}" type="presParOf" srcId="{C89C9971-F62C-4B1D-AA54-6323AFB9FB0C}" destId="{17D48F05-716B-476D-953D-BAA5A13E7316}" srcOrd="0"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7D48F05-716B-476D-953D-BAA5A13E7316}">
      <dsp:nvSpPr>
        <dsp:cNvPr id="0" name=""/>
        <dsp:cNvSpPr/>
      </dsp:nvSpPr>
      <dsp:spPr>
        <a:xfrm>
          <a:off x="0" y="46090"/>
          <a:ext cx="1750860" cy="1050516"/>
        </a:xfrm>
        <a:prstGeom prst="rect">
          <a:avLst/>
        </a:prstGeom>
        <a:solidFill>
          <a:schemeClr val="lt1"/>
        </a:solidFill>
        <a:ln w="12700" cap="flat" cmpd="sng" algn="ctr">
          <a:solidFill>
            <a:schemeClr val="dk1"/>
          </a:solidFill>
          <a:prstDash val="solid"/>
          <a:miter lim="800000"/>
        </a:ln>
        <a:effectLst/>
      </dsp:spPr>
      <dsp:style>
        <a:lnRef idx="2">
          <a:schemeClr val="dk1"/>
        </a:lnRef>
        <a:fillRef idx="1">
          <a:schemeClr val="lt1"/>
        </a:fillRef>
        <a:effectRef idx="0">
          <a:schemeClr val="dk1"/>
        </a:effectRef>
        <a:fontRef idx="minor">
          <a:schemeClr val="dk1"/>
        </a:fontRef>
      </dsp:style>
      <dsp:txBody>
        <a:bodyPr spcFirstLastPara="0" vert="horz" wrap="square" lIns="110490" tIns="110490" rIns="110490" bIns="110490" numCol="1" spcCol="1270" anchor="ctr" anchorCtr="0">
          <a:noAutofit/>
        </a:bodyPr>
        <a:lstStyle/>
        <a:p>
          <a:pPr lvl="0" algn="ctr" defTabSz="1289050">
            <a:lnSpc>
              <a:spcPct val="90000"/>
            </a:lnSpc>
            <a:spcBef>
              <a:spcPct val="0"/>
            </a:spcBef>
            <a:spcAft>
              <a:spcPct val="35000"/>
            </a:spcAft>
          </a:pPr>
          <a:r>
            <a:rPr lang="en-US" sz="2900" b="1" kern="1200" cap="none" spc="0" dirty="0" smtClean="0">
              <a:ln w="6600">
                <a:solidFill>
                  <a:schemeClr val="accent2"/>
                </a:solidFill>
                <a:prstDash val="solid"/>
              </a:ln>
              <a:solidFill>
                <a:srgbClr val="FFFFFF"/>
              </a:solidFill>
              <a:effectLst>
                <a:outerShdw dist="38100" dir="2700000" algn="tl" rotWithShape="0">
                  <a:schemeClr val="accent2"/>
                </a:outerShdw>
              </a:effectLst>
              <a:hlinkClick xmlns:r="http://schemas.openxmlformats.org/officeDocument/2006/relationships" r:id="rId1" action="ppaction://hlinkfile"/>
            </a:rPr>
            <a:t>Click Here</a:t>
          </a:r>
          <a:endParaRPr lang="en-US" sz="2900" b="1" kern="1200" cap="none" spc="0" dirty="0">
            <a:ln w="6600">
              <a:solidFill>
                <a:schemeClr val="accent2"/>
              </a:solidFill>
              <a:prstDash val="solid"/>
            </a:ln>
            <a:solidFill>
              <a:srgbClr val="FFFFFF"/>
            </a:solidFill>
            <a:effectLst>
              <a:outerShdw dist="38100" dir="2700000" algn="tl" rotWithShape="0">
                <a:schemeClr val="accent2"/>
              </a:outerShdw>
            </a:effectLst>
          </a:endParaRPr>
        </a:p>
      </dsp:txBody>
      <dsp:txXfrm>
        <a:off x="0" y="46090"/>
        <a:ext cx="1750860" cy="1050516"/>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7BE1A15-FD21-45F3-A27C-C212D5330D93}"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1372179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1A15-FD21-45F3-A27C-C212D5330D93}"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2383380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1A15-FD21-45F3-A27C-C212D5330D93}"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5687167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7BE1A15-FD21-45F3-A27C-C212D5330D93}"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26353172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7BE1A15-FD21-45F3-A27C-C212D5330D93}" type="datetimeFigureOut">
              <a:rPr lang="en-US" smtClean="0"/>
              <a:t>7/19/2019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2672121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7BE1A15-FD21-45F3-A27C-C212D5330D93}"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4610525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7BE1A15-FD21-45F3-A27C-C212D5330D93}" type="datetimeFigureOut">
              <a:rPr lang="en-US" smtClean="0"/>
              <a:t>7/19/2019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1228900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7BE1A15-FD21-45F3-A27C-C212D5330D93}" type="datetimeFigureOut">
              <a:rPr lang="en-US" smtClean="0"/>
              <a:t>7/19/2019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32737143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BE1A15-FD21-45F3-A27C-C212D5330D93}" type="datetimeFigureOut">
              <a:rPr lang="en-US" smtClean="0"/>
              <a:t>7/19/2019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42689385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E1A15-FD21-45F3-A27C-C212D5330D93}"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24000178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7BE1A15-FD21-45F3-A27C-C212D5330D93}" type="datetimeFigureOut">
              <a:rPr lang="en-US" smtClean="0"/>
              <a:t>7/19/2019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CF5FB5-C6F1-4665-A989-3ECF95D551C6}" type="slidenum">
              <a:rPr lang="en-US" smtClean="0"/>
              <a:t>‹#›</a:t>
            </a:fld>
            <a:endParaRPr lang="en-US"/>
          </a:p>
        </p:txBody>
      </p:sp>
    </p:spTree>
    <p:extLst>
      <p:ext uri="{BB962C8B-B14F-4D97-AF65-F5344CB8AC3E}">
        <p14:creationId xmlns:p14="http://schemas.microsoft.com/office/powerpoint/2010/main" val="34142329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BE1A15-FD21-45F3-A27C-C212D5330D93}" type="datetimeFigureOut">
              <a:rPr lang="en-US" smtClean="0"/>
              <a:t>7/19/2019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CF5FB5-C6F1-4665-A989-3ECF95D551C6}" type="slidenum">
              <a:rPr lang="en-US" smtClean="0"/>
              <a:t>‹#›</a:t>
            </a:fld>
            <a:endParaRPr lang="en-US"/>
          </a:p>
        </p:txBody>
      </p:sp>
    </p:spTree>
    <p:extLst>
      <p:ext uri="{BB962C8B-B14F-4D97-AF65-F5344CB8AC3E}">
        <p14:creationId xmlns:p14="http://schemas.microsoft.com/office/powerpoint/2010/main" val="25875411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Contents -</a:t>
            </a:r>
            <a:endParaRPr lang="en-US" dirty="0"/>
          </a:p>
        </p:txBody>
      </p:sp>
      <p:sp>
        <p:nvSpPr>
          <p:cNvPr id="3" name="Content Placeholder 2"/>
          <p:cNvSpPr>
            <a:spLocks noGrp="1"/>
          </p:cNvSpPr>
          <p:nvPr>
            <p:ph idx="1"/>
          </p:nvPr>
        </p:nvSpPr>
        <p:spPr/>
        <p:txBody>
          <a:bodyPr/>
          <a:lstStyle/>
          <a:p>
            <a:pPr>
              <a:buFont typeface="Wingdings" panose="05000000000000000000" pitchFamily="2" charset="2"/>
              <a:buChar char="q"/>
            </a:pPr>
            <a:r>
              <a:rPr lang="en-US" dirty="0" smtClean="0"/>
              <a:t> Clients and its types</a:t>
            </a:r>
          </a:p>
          <a:p>
            <a:pPr>
              <a:buFont typeface="Wingdings" panose="05000000000000000000" pitchFamily="2" charset="2"/>
              <a:buChar char="q"/>
            </a:pPr>
            <a:r>
              <a:rPr lang="en-US" dirty="0" smtClean="0"/>
              <a:t> Server</a:t>
            </a:r>
          </a:p>
          <a:p>
            <a:pPr>
              <a:buFont typeface="Wingdings" panose="05000000000000000000" pitchFamily="2" charset="2"/>
              <a:buChar char="q"/>
            </a:pPr>
            <a:r>
              <a:rPr lang="en-US" dirty="0"/>
              <a:t> </a:t>
            </a:r>
            <a:r>
              <a:rPr lang="en-US" dirty="0" smtClean="0"/>
              <a:t>Client – Server Model</a:t>
            </a:r>
          </a:p>
          <a:p>
            <a:pPr>
              <a:buFont typeface="Wingdings" panose="05000000000000000000" pitchFamily="2" charset="2"/>
              <a:buChar char="q"/>
            </a:pPr>
            <a:r>
              <a:rPr lang="en-US" dirty="0"/>
              <a:t> </a:t>
            </a:r>
            <a:r>
              <a:rPr lang="en-US" dirty="0" smtClean="0"/>
              <a:t>HTTP (Hypertext Transfer Protocol)</a:t>
            </a:r>
          </a:p>
          <a:p>
            <a:pPr>
              <a:buFont typeface="Wingdings" panose="05000000000000000000" pitchFamily="2" charset="2"/>
              <a:buChar char="q"/>
            </a:pPr>
            <a:r>
              <a:rPr lang="en-US" dirty="0"/>
              <a:t> </a:t>
            </a:r>
            <a:r>
              <a:rPr lang="en-US" dirty="0" smtClean="0"/>
              <a:t>HTTP Status Codes</a:t>
            </a:r>
          </a:p>
          <a:p>
            <a:pPr>
              <a:buFont typeface="Wingdings" panose="05000000000000000000" pitchFamily="2" charset="2"/>
              <a:buChar char="q"/>
            </a:pPr>
            <a:r>
              <a:rPr lang="en-US" dirty="0"/>
              <a:t> </a:t>
            </a:r>
            <a:r>
              <a:rPr lang="en-US" dirty="0" smtClean="0"/>
              <a:t>localhost</a:t>
            </a:r>
            <a:endParaRPr lang="en-US" dirty="0"/>
          </a:p>
        </p:txBody>
      </p:sp>
    </p:spTree>
    <p:extLst>
      <p:ext uri="{BB962C8B-B14F-4D97-AF65-F5344CB8AC3E}">
        <p14:creationId xmlns:p14="http://schemas.microsoft.com/office/powerpoint/2010/main" val="32350664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4632" y="352599"/>
            <a:ext cx="10515600" cy="611905"/>
          </a:xfrm>
        </p:spPr>
        <p:txBody>
          <a:bodyPr>
            <a:normAutofit/>
          </a:bodyPr>
          <a:lstStyle/>
          <a:p>
            <a:r>
              <a:rPr lang="en-US" sz="3200" b="1" dirty="0" smtClean="0"/>
              <a:t>What do you mean by Client?</a:t>
            </a:r>
            <a:endParaRPr lang="en-US" sz="3200" b="1" dirty="0"/>
          </a:p>
        </p:txBody>
      </p:sp>
      <p:sp>
        <p:nvSpPr>
          <p:cNvPr id="4" name="TextBox 3"/>
          <p:cNvSpPr txBox="1"/>
          <p:nvPr/>
        </p:nvSpPr>
        <p:spPr>
          <a:xfrm>
            <a:off x="324632" y="964504"/>
            <a:ext cx="11424782" cy="5632311"/>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smtClean="0"/>
              <a:t>A client can be a simple application or a whole system that accesses services being provided by a server.</a:t>
            </a:r>
          </a:p>
          <a:p>
            <a:pPr marL="342900" indent="-342900">
              <a:buFont typeface="Arial" panose="020B0604020202020204" pitchFamily="34" charset="0"/>
              <a:buChar char="•"/>
            </a:pPr>
            <a:r>
              <a:rPr lang="en-US" sz="2000" dirty="0" smtClean="0"/>
              <a:t>A client can connect to a server through different means like domain sockets, named, shared memory or through Internet protocols, which is the most common method being used since the wide adoption of the Internet.</a:t>
            </a:r>
            <a:br>
              <a:rPr lang="en-US" sz="2000" dirty="0" smtClean="0"/>
            </a:br>
            <a:endParaRPr lang="en-US" sz="2000" dirty="0" smtClean="0"/>
          </a:p>
          <a:p>
            <a:r>
              <a:rPr lang="en-US" sz="2000" b="1" dirty="0" smtClean="0"/>
              <a:t>Clients are classified into three types –</a:t>
            </a:r>
          </a:p>
          <a:p>
            <a:pPr marL="457200" indent="-457200" algn="just">
              <a:buFont typeface="+mj-lt"/>
              <a:buAutoNum type="arabicPeriod"/>
            </a:pPr>
            <a:r>
              <a:rPr lang="en-US" sz="2000" b="1" dirty="0" smtClean="0"/>
              <a:t>Thin Client -</a:t>
            </a:r>
            <a:r>
              <a:rPr lang="en-US" sz="2000" dirty="0" smtClean="0"/>
              <a:t> A client application with minimum functions that uses the resources provided by a host computer and its job is usually just to display results processed by a server. It simply relies on a server to do most or all of its processing.</a:t>
            </a:r>
          </a:p>
          <a:p>
            <a:pPr marL="457200" indent="-457200" algn="just">
              <a:buFont typeface="+mj-lt"/>
              <a:buAutoNum type="arabicPeriod"/>
            </a:pPr>
            <a:endParaRPr lang="en-US" sz="2000" dirty="0" smtClean="0"/>
          </a:p>
          <a:p>
            <a:pPr marL="457200" indent="-457200" algn="just">
              <a:buFont typeface="+mj-lt"/>
              <a:buAutoNum type="arabicPeriod"/>
            </a:pPr>
            <a:r>
              <a:rPr lang="en-US" sz="2000" b="1" dirty="0" smtClean="0"/>
              <a:t>Thick/Fat Client -</a:t>
            </a:r>
            <a:r>
              <a:rPr lang="en-US" sz="2000" dirty="0" smtClean="0"/>
              <a:t> This is the opposite of the thin client. It can do most of its processing and does not necessarily rely on a central server, but may need to connect to one for some information, uploading, or to update data or the program itself. Anti-virus software belong to this category because they do not really need to connect to a server to do their job, although they must connect periodically to download new virus definitions and upload data.</a:t>
            </a:r>
          </a:p>
          <a:p>
            <a:pPr marL="457200" indent="-457200" algn="just">
              <a:buFont typeface="+mj-lt"/>
              <a:buAutoNum type="arabicPeriod"/>
            </a:pPr>
            <a:endParaRPr lang="en-US" sz="2000" dirty="0" smtClean="0"/>
          </a:p>
          <a:p>
            <a:pPr marL="457200" indent="-457200" algn="just">
              <a:buFont typeface="+mj-lt"/>
              <a:buAutoNum type="arabicPeriod"/>
            </a:pPr>
            <a:r>
              <a:rPr lang="en-US" sz="2000" b="1" dirty="0" smtClean="0"/>
              <a:t>Hybrid -</a:t>
            </a:r>
            <a:r>
              <a:rPr lang="en-US" sz="2000" dirty="0" smtClean="0"/>
              <a:t> Exhibits characteristics from the two above types. It can do most processes on its own but may rely on a server for critical data or for storage.</a:t>
            </a:r>
          </a:p>
        </p:txBody>
      </p:sp>
    </p:spTree>
    <p:extLst>
      <p:ext uri="{BB962C8B-B14F-4D97-AF65-F5344CB8AC3E}">
        <p14:creationId xmlns:p14="http://schemas.microsoft.com/office/powerpoint/2010/main" val="323216153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96657" y="395854"/>
            <a:ext cx="9144000" cy="568651"/>
          </a:xfrm>
        </p:spPr>
        <p:txBody>
          <a:bodyPr>
            <a:normAutofit fontScale="90000"/>
          </a:bodyPr>
          <a:lstStyle/>
          <a:p>
            <a:pPr algn="l"/>
            <a:r>
              <a:rPr lang="en-US" sz="3600" b="1" dirty="0" smtClean="0"/>
              <a:t>What do you mean by Server?</a:t>
            </a:r>
            <a:endParaRPr lang="en-US" sz="3600" b="1" dirty="0"/>
          </a:p>
        </p:txBody>
      </p:sp>
      <p:sp>
        <p:nvSpPr>
          <p:cNvPr id="3" name="Subtitle 2"/>
          <p:cNvSpPr>
            <a:spLocks noGrp="1"/>
          </p:cNvSpPr>
          <p:nvPr>
            <p:ph type="subTitle" idx="1"/>
          </p:nvPr>
        </p:nvSpPr>
        <p:spPr>
          <a:xfrm>
            <a:off x="396657" y="1277654"/>
            <a:ext cx="11390336" cy="5123145"/>
          </a:xfrm>
        </p:spPr>
        <p:txBody>
          <a:bodyPr>
            <a:noAutofit/>
          </a:bodyPr>
          <a:lstStyle/>
          <a:p>
            <a:pPr algn="just"/>
            <a:r>
              <a:rPr lang="en-US" sz="2000" dirty="0" smtClean="0"/>
              <a:t>A server is a computer, a device or a program that is dedicated to managing network resources. Servers are often referred to as dedicated because they carry out hardly any other tasks apart from their server tasks.</a:t>
            </a:r>
          </a:p>
          <a:p>
            <a:pPr algn="just"/>
            <a:endParaRPr lang="en-US" sz="2000" dirty="0"/>
          </a:p>
        </p:txBody>
      </p:sp>
      <p:sp>
        <p:nvSpPr>
          <p:cNvPr id="4" name="Title 1"/>
          <p:cNvSpPr txBox="1">
            <a:spLocks/>
          </p:cNvSpPr>
          <p:nvPr/>
        </p:nvSpPr>
        <p:spPr>
          <a:xfrm>
            <a:off x="396657" y="2270994"/>
            <a:ext cx="10515600" cy="6620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solidFill>
                  <a:srgbClr val="000000"/>
                </a:solidFill>
              </a:rPr>
              <a:t>Examples of Servers -</a:t>
            </a:r>
            <a:endParaRPr lang="en-US" sz="3200" dirty="0"/>
          </a:p>
        </p:txBody>
      </p:sp>
      <p:sp>
        <p:nvSpPr>
          <p:cNvPr id="5" name="Rectangle 4"/>
          <p:cNvSpPr/>
          <p:nvPr/>
        </p:nvSpPr>
        <p:spPr>
          <a:xfrm>
            <a:off x="396657" y="3033212"/>
            <a:ext cx="11299522" cy="2862322"/>
          </a:xfrm>
          <a:prstGeom prst="rect">
            <a:avLst/>
          </a:prstGeom>
        </p:spPr>
        <p:txBody>
          <a:bodyPr wrap="square">
            <a:spAutoFit/>
          </a:bodyPr>
          <a:lstStyle/>
          <a:p>
            <a:pPr marL="342900" indent="-342900">
              <a:buFont typeface="Arial" panose="020B0604020202020204" pitchFamily="34" charset="0"/>
              <a:buChar char="•"/>
            </a:pPr>
            <a:r>
              <a:rPr lang="en-US" sz="2000" dirty="0" smtClean="0"/>
              <a:t>Application Server</a:t>
            </a:r>
          </a:p>
          <a:p>
            <a:pPr marL="342900" indent="-342900">
              <a:buFont typeface="Arial" panose="020B0604020202020204" pitchFamily="34" charset="0"/>
              <a:buChar char="•"/>
            </a:pPr>
            <a:r>
              <a:rPr lang="en-US" sz="2000" dirty="0" smtClean="0"/>
              <a:t>Cloud Server</a:t>
            </a:r>
          </a:p>
          <a:p>
            <a:pPr marL="342900" indent="-342900">
              <a:buFont typeface="Arial" panose="020B0604020202020204" pitchFamily="34" charset="0"/>
              <a:buChar char="•"/>
            </a:pPr>
            <a:r>
              <a:rPr lang="en-US" sz="2000" dirty="0" smtClean="0"/>
              <a:t>Database Server</a:t>
            </a:r>
          </a:p>
          <a:p>
            <a:pPr marL="342900" indent="-342900">
              <a:buFont typeface="Arial" panose="020B0604020202020204" pitchFamily="34" charset="0"/>
              <a:buChar char="•"/>
            </a:pPr>
            <a:r>
              <a:rPr lang="en-US" sz="2000" dirty="0" smtClean="0"/>
              <a:t>Web Server</a:t>
            </a:r>
          </a:p>
          <a:p>
            <a:pPr marL="342900" indent="-342900">
              <a:buFont typeface="Arial" panose="020B0604020202020204" pitchFamily="34" charset="0"/>
              <a:buChar char="•"/>
            </a:pPr>
            <a:r>
              <a:rPr lang="en-US" sz="2000" dirty="0" smtClean="0"/>
              <a:t>Dedicated Server</a:t>
            </a:r>
          </a:p>
          <a:p>
            <a:pPr marL="342900" indent="-342900">
              <a:buFont typeface="Arial" panose="020B0604020202020204" pitchFamily="34" charset="0"/>
              <a:buChar char="•"/>
            </a:pPr>
            <a:r>
              <a:rPr lang="en-US" sz="2000" dirty="0" smtClean="0"/>
              <a:t>Proxy Server</a:t>
            </a:r>
          </a:p>
          <a:p>
            <a:pPr marL="342900" indent="-342900">
              <a:buFont typeface="Arial" panose="020B0604020202020204" pitchFamily="34" charset="0"/>
              <a:buChar char="•"/>
            </a:pPr>
            <a:r>
              <a:rPr lang="en-US" sz="2000" dirty="0" smtClean="0"/>
              <a:t>File Server</a:t>
            </a:r>
          </a:p>
          <a:p>
            <a:pPr marL="342900" indent="-342900">
              <a:buFont typeface="Arial" panose="020B0604020202020204" pitchFamily="34" charset="0"/>
              <a:buChar char="•"/>
            </a:pPr>
            <a:r>
              <a:rPr lang="en-US" sz="2000" dirty="0" smtClean="0"/>
              <a:t>Mail Server </a:t>
            </a:r>
          </a:p>
          <a:p>
            <a:r>
              <a:rPr lang="en-US" sz="2000" dirty="0" smtClean="0"/>
              <a:t>etc.</a:t>
            </a:r>
            <a:endParaRPr lang="en-US" sz="2000" dirty="0"/>
          </a:p>
        </p:txBody>
      </p:sp>
    </p:spTree>
    <p:extLst>
      <p:ext uri="{BB962C8B-B14F-4D97-AF65-F5344CB8AC3E}">
        <p14:creationId xmlns:p14="http://schemas.microsoft.com/office/powerpoint/2010/main" val="401086553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2419" y="377651"/>
            <a:ext cx="10515600" cy="662009"/>
          </a:xfrm>
        </p:spPr>
        <p:txBody>
          <a:bodyPr>
            <a:normAutofit/>
          </a:bodyPr>
          <a:lstStyle/>
          <a:p>
            <a:r>
              <a:rPr lang="en-US" sz="3200" b="1" dirty="0">
                <a:solidFill>
                  <a:srgbClr val="000000"/>
                </a:solidFill>
              </a:rPr>
              <a:t>Why are servers always on</a:t>
            </a:r>
            <a:r>
              <a:rPr lang="en-US" sz="3200" b="1" dirty="0" smtClean="0">
                <a:solidFill>
                  <a:srgbClr val="000000"/>
                </a:solidFill>
              </a:rPr>
              <a:t>?</a:t>
            </a:r>
            <a:endParaRPr lang="en-US" sz="3200" dirty="0"/>
          </a:p>
        </p:txBody>
      </p:sp>
      <p:sp>
        <p:nvSpPr>
          <p:cNvPr id="3" name="Rectangle 2"/>
          <p:cNvSpPr/>
          <p:nvPr/>
        </p:nvSpPr>
        <p:spPr>
          <a:xfrm>
            <a:off x="462418" y="1045825"/>
            <a:ext cx="11299522" cy="923330"/>
          </a:xfrm>
          <a:prstGeom prst="rect">
            <a:avLst/>
          </a:prstGeom>
        </p:spPr>
        <p:txBody>
          <a:bodyPr wrap="square">
            <a:spAutoFit/>
          </a:bodyPr>
          <a:lstStyle/>
          <a:p>
            <a:r>
              <a:rPr lang="en-US" dirty="0"/>
              <a:t>Because they are commonly used to deliver services that are constantly required, most servers are never turned off. Consequently, when servers fail, they can cause the network users and company many problems. To alleviate these issues, servers are commonly set up to be fault tolerant.</a:t>
            </a:r>
          </a:p>
        </p:txBody>
      </p:sp>
      <p:sp>
        <p:nvSpPr>
          <p:cNvPr id="6" name="Title 1"/>
          <p:cNvSpPr txBox="1">
            <a:spLocks/>
          </p:cNvSpPr>
          <p:nvPr/>
        </p:nvSpPr>
        <p:spPr>
          <a:xfrm>
            <a:off x="462418" y="2192913"/>
            <a:ext cx="10515600" cy="62443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smtClean="0"/>
              <a:t>What does Client-Server model?</a:t>
            </a:r>
            <a:endParaRPr lang="en-US" sz="3200" b="1" dirty="0"/>
          </a:p>
        </p:txBody>
      </p:sp>
      <p:sp>
        <p:nvSpPr>
          <p:cNvPr id="7" name="TextBox 6"/>
          <p:cNvSpPr txBox="1"/>
          <p:nvPr/>
        </p:nvSpPr>
        <p:spPr>
          <a:xfrm>
            <a:off x="462418" y="3041102"/>
            <a:ext cx="11049746" cy="3416320"/>
          </a:xfrm>
          <a:prstGeom prst="rect">
            <a:avLst/>
          </a:prstGeom>
          <a:noFill/>
        </p:spPr>
        <p:txBody>
          <a:bodyPr wrap="square" rtlCol="0">
            <a:spAutoFit/>
          </a:bodyPr>
          <a:lstStyle/>
          <a:p>
            <a:pPr marL="342900" indent="-342900" algn="just">
              <a:buFont typeface="Arial" panose="020B0604020202020204" pitchFamily="34" charset="0"/>
              <a:buChar char="•"/>
            </a:pPr>
            <a:r>
              <a:rPr lang="en-US" dirty="0"/>
              <a:t>The client-server model is a distributed communication framework of network processes among service requestors, clients and service providers. The client-server connection is established through a network or the Internet.</a:t>
            </a:r>
          </a:p>
          <a:p>
            <a:pPr algn="just"/>
            <a:endParaRPr lang="en-US" dirty="0"/>
          </a:p>
          <a:p>
            <a:pPr marL="342900" indent="-342900" algn="just">
              <a:buFont typeface="Arial" panose="020B0604020202020204" pitchFamily="34" charset="0"/>
              <a:buChar char="•"/>
            </a:pPr>
            <a:r>
              <a:rPr lang="en-US" dirty="0"/>
              <a:t>The client-server model is a core network computing concept also building functionality for email exchange and Web/database access. Web technologies and protocols built around the client-server model are:</a:t>
            </a:r>
          </a:p>
          <a:p>
            <a:pPr marL="1371600" lvl="2" indent="-457200" algn="just">
              <a:buFont typeface="+mj-lt"/>
              <a:buAutoNum type="arabicPeriod"/>
            </a:pPr>
            <a:r>
              <a:rPr lang="en-US" dirty="0"/>
              <a:t>Hypertext Transfer Protocol (</a:t>
            </a:r>
            <a:r>
              <a:rPr lang="en-US" dirty="0" smtClean="0"/>
              <a:t>HTTP)</a:t>
            </a:r>
          </a:p>
          <a:p>
            <a:pPr marL="1371600" lvl="2" indent="-457200" algn="just">
              <a:buFont typeface="+mj-lt"/>
              <a:buAutoNum type="arabicPeriod"/>
            </a:pPr>
            <a:r>
              <a:rPr lang="en-US" dirty="0" smtClean="0"/>
              <a:t>Domain </a:t>
            </a:r>
            <a:r>
              <a:rPr lang="en-US" dirty="0"/>
              <a:t>Name System (</a:t>
            </a:r>
            <a:r>
              <a:rPr lang="en-US" dirty="0" smtClean="0"/>
              <a:t>DNS)</a:t>
            </a:r>
          </a:p>
          <a:p>
            <a:pPr marL="1371600" lvl="2" indent="-457200" algn="just">
              <a:buFont typeface="+mj-lt"/>
              <a:buAutoNum type="arabicPeriod"/>
            </a:pPr>
            <a:r>
              <a:rPr lang="en-US" dirty="0" smtClean="0"/>
              <a:t>Simple </a:t>
            </a:r>
            <a:r>
              <a:rPr lang="en-US" dirty="0"/>
              <a:t>Mail Transfer Protocol (</a:t>
            </a:r>
            <a:r>
              <a:rPr lang="en-US" dirty="0" smtClean="0"/>
              <a:t>SMTP)</a:t>
            </a:r>
          </a:p>
          <a:p>
            <a:pPr marL="1371600" lvl="2" indent="-457200" algn="just">
              <a:buFont typeface="+mj-lt"/>
              <a:buAutoNum type="arabicPeriod"/>
            </a:pPr>
            <a:r>
              <a:rPr lang="en-US" dirty="0" smtClean="0"/>
              <a:t>Telnet</a:t>
            </a:r>
            <a:endParaRPr lang="en-US" dirty="0"/>
          </a:p>
          <a:p>
            <a:pPr marL="342900" indent="-342900" algn="just">
              <a:buFont typeface="Arial" panose="020B0604020202020204" pitchFamily="34" charset="0"/>
              <a:buChar char="•"/>
            </a:pPr>
            <a:r>
              <a:rPr lang="en-US" dirty="0"/>
              <a:t>Clients include Web browsers, chat applications, and email software, among others. Servers include Web, database, application, chat and email, etc.</a:t>
            </a:r>
          </a:p>
        </p:txBody>
      </p:sp>
    </p:spTree>
    <p:extLst>
      <p:ext uri="{BB962C8B-B14F-4D97-AF65-F5344CB8AC3E}">
        <p14:creationId xmlns:p14="http://schemas.microsoft.com/office/powerpoint/2010/main" val="441481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38620" y="1340285"/>
            <a:ext cx="11049746" cy="400110"/>
          </a:xfrm>
          <a:prstGeom prst="rect">
            <a:avLst/>
          </a:prstGeom>
          <a:noFill/>
        </p:spPr>
        <p:txBody>
          <a:bodyPr wrap="square" rtlCol="0">
            <a:spAutoFit/>
          </a:bodyPr>
          <a:lstStyle/>
          <a:p>
            <a:pPr algn="just"/>
            <a:endParaRPr lang="en-US" sz="20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9349" y="438411"/>
            <a:ext cx="10058400" cy="603504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38735329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4737" y="402703"/>
            <a:ext cx="10515600" cy="624431"/>
          </a:xfrm>
        </p:spPr>
        <p:txBody>
          <a:bodyPr>
            <a:normAutofit/>
          </a:bodyPr>
          <a:lstStyle/>
          <a:p>
            <a:r>
              <a:rPr lang="en-US" sz="3200" b="1" dirty="0" smtClean="0"/>
              <a:t>What do you mean by HTTP?</a:t>
            </a:r>
            <a:endParaRPr lang="en-US" sz="3200" b="1" dirty="0"/>
          </a:p>
        </p:txBody>
      </p:sp>
      <p:sp>
        <p:nvSpPr>
          <p:cNvPr id="3" name="TextBox 2"/>
          <p:cNvSpPr txBox="1"/>
          <p:nvPr/>
        </p:nvSpPr>
        <p:spPr>
          <a:xfrm>
            <a:off x="538620" y="1340285"/>
            <a:ext cx="11049746" cy="5324535"/>
          </a:xfrm>
          <a:prstGeom prst="rect">
            <a:avLst/>
          </a:prstGeom>
          <a:noFill/>
        </p:spPr>
        <p:txBody>
          <a:bodyPr wrap="square" rtlCol="0">
            <a:spAutoFit/>
          </a:bodyPr>
          <a:lstStyle/>
          <a:p>
            <a:pPr algn="just"/>
            <a:r>
              <a:rPr lang="en-US" sz="2000" b="1" dirty="0"/>
              <a:t>Hypertext Transfer </a:t>
            </a:r>
            <a:r>
              <a:rPr lang="en-US" sz="2000" b="1" dirty="0" smtClean="0"/>
              <a:t>Protocol</a:t>
            </a:r>
            <a:r>
              <a:rPr lang="en-US" sz="2000" dirty="0"/>
              <a:t> </a:t>
            </a:r>
            <a:r>
              <a:rPr lang="en-US" sz="2000" dirty="0" smtClean="0"/>
              <a:t>(</a:t>
            </a:r>
            <a:r>
              <a:rPr lang="en-US" sz="2000" b="1" i="1" dirty="0" smtClean="0"/>
              <a:t>HTTP</a:t>
            </a:r>
            <a:r>
              <a:rPr lang="en-US" sz="2000" dirty="0" smtClean="0"/>
              <a:t>) </a:t>
            </a:r>
            <a:r>
              <a:rPr lang="en-US" sz="2000" dirty="0"/>
              <a:t>is a set of standards that allow users of the World Wide Web to exchange information found on web pages. When accessing any web page entering </a:t>
            </a:r>
            <a:r>
              <a:rPr lang="en-US" sz="2000" b="1" i="1" dirty="0"/>
              <a:t>http://</a:t>
            </a:r>
            <a:r>
              <a:rPr lang="en-US" sz="2000" dirty="0"/>
              <a:t> in front of the address tells the browser to communicate over HTTP. </a:t>
            </a:r>
            <a:endParaRPr lang="en-US" sz="2000" dirty="0" smtClean="0"/>
          </a:p>
          <a:p>
            <a:pPr algn="just"/>
            <a:endParaRPr lang="en-US" sz="2000" dirty="0" smtClean="0"/>
          </a:p>
          <a:p>
            <a:pPr algn="just"/>
            <a:r>
              <a:rPr lang="en-US" sz="2000" dirty="0"/>
              <a:t> </a:t>
            </a:r>
            <a:r>
              <a:rPr lang="en-US" sz="2000" dirty="0" smtClean="0"/>
              <a:t>- </a:t>
            </a:r>
            <a:r>
              <a:rPr lang="en-US" sz="2000" b="1" dirty="0" smtClean="0"/>
              <a:t>Below </a:t>
            </a:r>
            <a:r>
              <a:rPr lang="en-US" sz="2000" b="1" dirty="0"/>
              <a:t>are a few of the major facts on </a:t>
            </a:r>
            <a:r>
              <a:rPr lang="en-US" sz="2000" b="1" dirty="0" smtClean="0"/>
              <a:t>HTTP -</a:t>
            </a:r>
            <a:endParaRPr lang="en-US" sz="2000" dirty="0"/>
          </a:p>
          <a:p>
            <a:pPr marL="914400" lvl="1" indent="-457200" algn="just">
              <a:lnSpc>
                <a:spcPct val="150000"/>
              </a:lnSpc>
              <a:buFont typeface="+mj-lt"/>
              <a:buAutoNum type="arabicPeriod"/>
            </a:pPr>
            <a:r>
              <a:rPr lang="en-US" sz="2000" dirty="0"/>
              <a:t>The term HTTP was coined by Ted Nelson.</a:t>
            </a:r>
          </a:p>
          <a:p>
            <a:pPr marL="914400" lvl="1" indent="-457200" algn="just">
              <a:lnSpc>
                <a:spcPct val="150000"/>
              </a:lnSpc>
              <a:buFont typeface="+mj-lt"/>
              <a:buAutoNum type="arabicPeriod"/>
            </a:pPr>
            <a:r>
              <a:rPr lang="en-US" sz="2000" dirty="0"/>
              <a:t>HTTP is a stateless protocol.</a:t>
            </a:r>
          </a:p>
          <a:p>
            <a:pPr marL="914400" lvl="1" indent="-457200" algn="just">
              <a:lnSpc>
                <a:spcPct val="150000"/>
              </a:lnSpc>
              <a:buFont typeface="+mj-lt"/>
              <a:buAutoNum type="arabicPeriod"/>
            </a:pPr>
            <a:r>
              <a:rPr lang="en-US" sz="2000" dirty="0"/>
              <a:t>The standard port for HTTP connections is port </a:t>
            </a:r>
            <a:r>
              <a:rPr lang="en-US" sz="2000" dirty="0" smtClean="0"/>
              <a:t>80</a:t>
            </a:r>
            <a:r>
              <a:rPr lang="en-US" sz="2000" dirty="0"/>
              <a:t>.</a:t>
            </a:r>
          </a:p>
          <a:p>
            <a:pPr marL="914400" lvl="1" indent="-457200" algn="just">
              <a:lnSpc>
                <a:spcPct val="150000"/>
              </a:lnSpc>
              <a:buFont typeface="+mj-lt"/>
              <a:buAutoNum type="arabicPeriod"/>
            </a:pPr>
            <a:r>
              <a:rPr lang="en-US" sz="2000" dirty="0"/>
              <a:t>HTTP/0.9 was the first version of the HTTP, and was introduced in 1991.</a:t>
            </a:r>
          </a:p>
          <a:p>
            <a:pPr marL="914400" lvl="1" indent="-457200" algn="just">
              <a:lnSpc>
                <a:spcPct val="150000"/>
              </a:lnSpc>
              <a:buFont typeface="+mj-lt"/>
              <a:buAutoNum type="arabicPeriod"/>
            </a:pPr>
            <a:r>
              <a:rPr lang="en-US" sz="2000" dirty="0"/>
              <a:t>HTTP/1.0 is specified in RFC 1945, and was introduced in 1996.</a:t>
            </a:r>
          </a:p>
          <a:p>
            <a:pPr marL="914400" lvl="1" indent="-457200" algn="just">
              <a:lnSpc>
                <a:spcPct val="150000"/>
              </a:lnSpc>
              <a:buFont typeface="+mj-lt"/>
              <a:buAutoNum type="arabicPeriod"/>
            </a:pPr>
            <a:r>
              <a:rPr lang="en-US" sz="2000" dirty="0"/>
              <a:t>HTTP/1.1 is specified in RFC 2616, and was officially released in January 1997</a:t>
            </a:r>
            <a:r>
              <a:rPr lang="en-US" sz="2000" dirty="0" smtClean="0"/>
              <a:t>.</a:t>
            </a:r>
          </a:p>
          <a:p>
            <a:pPr marL="914400" lvl="1" indent="-457200" algn="just">
              <a:lnSpc>
                <a:spcPct val="150000"/>
              </a:lnSpc>
              <a:buFont typeface="+mj-lt"/>
              <a:buAutoNum type="arabicPeriod"/>
            </a:pPr>
            <a:endParaRPr lang="en-US" sz="2000" dirty="0" smtClean="0"/>
          </a:p>
          <a:p>
            <a:pPr algn="just">
              <a:lnSpc>
                <a:spcPct val="150000"/>
              </a:lnSpc>
            </a:pPr>
            <a:r>
              <a:rPr lang="en-US" sz="2000" b="1" dirty="0" smtClean="0"/>
              <a:t>NOTE: </a:t>
            </a:r>
            <a:r>
              <a:rPr lang="en-US" sz="2000" b="1" dirty="0" smtClean="0">
                <a:solidFill>
                  <a:srgbClr val="FF0000"/>
                </a:solidFill>
              </a:rPr>
              <a:t>RFC means “Remote Function Call”</a:t>
            </a:r>
            <a:endParaRPr lang="en-US" sz="2000" b="1" dirty="0"/>
          </a:p>
        </p:txBody>
      </p:sp>
    </p:spTree>
    <p:extLst>
      <p:ext uri="{BB962C8B-B14F-4D97-AF65-F5344CB8AC3E}">
        <p14:creationId xmlns:p14="http://schemas.microsoft.com/office/powerpoint/2010/main" val="25238569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15" y="340073"/>
            <a:ext cx="10515600" cy="749691"/>
          </a:xfrm>
        </p:spPr>
        <p:txBody>
          <a:bodyPr>
            <a:normAutofit/>
          </a:bodyPr>
          <a:lstStyle/>
          <a:p>
            <a:r>
              <a:rPr lang="en-US" sz="3200" b="1" dirty="0"/>
              <a:t>What are HTTP status codes?</a:t>
            </a:r>
            <a:endParaRPr lang="en-US" sz="3200" dirty="0"/>
          </a:p>
        </p:txBody>
      </p:sp>
      <p:sp>
        <p:nvSpPr>
          <p:cNvPr id="3" name="TextBox 2"/>
          <p:cNvSpPr txBox="1"/>
          <p:nvPr/>
        </p:nvSpPr>
        <p:spPr>
          <a:xfrm>
            <a:off x="412315" y="1089764"/>
            <a:ext cx="11248372" cy="1323439"/>
          </a:xfrm>
          <a:prstGeom prst="rect">
            <a:avLst/>
          </a:prstGeom>
          <a:noFill/>
        </p:spPr>
        <p:txBody>
          <a:bodyPr wrap="square" rtlCol="0">
            <a:spAutoFit/>
          </a:bodyPr>
          <a:lstStyle/>
          <a:p>
            <a:r>
              <a:rPr lang="en-US" sz="2000" dirty="0"/>
              <a:t>HTTP status </a:t>
            </a:r>
            <a:r>
              <a:rPr lang="en-US" sz="2000" dirty="0" smtClean="0"/>
              <a:t>codes </a:t>
            </a:r>
            <a:r>
              <a:rPr lang="en-US" sz="2000" dirty="0"/>
              <a:t>are error messages that allow a client accessing another computer or device over HTTP to know how to proceed or not proceed</a:t>
            </a:r>
            <a:r>
              <a:rPr lang="en-US" sz="2000" dirty="0" smtClean="0"/>
              <a:t>.</a:t>
            </a:r>
          </a:p>
          <a:p>
            <a:endParaRPr lang="en-US" sz="2000" dirty="0"/>
          </a:p>
          <a:p>
            <a:endParaRPr lang="en-US" sz="2000" dirty="0"/>
          </a:p>
        </p:txBody>
      </p:sp>
      <p:graphicFrame>
        <p:nvGraphicFramePr>
          <p:cNvPr id="6" name="Diagram 5"/>
          <p:cNvGraphicFramePr/>
          <p:nvPr>
            <p:extLst>
              <p:ext uri="{D42A27DB-BD31-4B8C-83A1-F6EECF244321}">
                <p14:modId xmlns:p14="http://schemas.microsoft.com/office/powerpoint/2010/main" val="357852657"/>
              </p:ext>
            </p:extLst>
          </p:nvPr>
        </p:nvGraphicFramePr>
        <p:xfrm>
          <a:off x="4794685" y="3162894"/>
          <a:ext cx="1750860" cy="109660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21694879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315" y="415229"/>
            <a:ext cx="10515600" cy="749691"/>
          </a:xfrm>
        </p:spPr>
        <p:txBody>
          <a:bodyPr>
            <a:normAutofit/>
          </a:bodyPr>
          <a:lstStyle/>
          <a:p>
            <a:r>
              <a:rPr lang="en-US" sz="3200" b="1" dirty="0" smtClean="0"/>
              <a:t>What do you mean by localhost?</a:t>
            </a:r>
            <a:endParaRPr lang="en-US" sz="3200" dirty="0"/>
          </a:p>
        </p:txBody>
      </p:sp>
      <p:sp>
        <p:nvSpPr>
          <p:cNvPr id="3" name="TextBox 2"/>
          <p:cNvSpPr txBox="1"/>
          <p:nvPr/>
        </p:nvSpPr>
        <p:spPr>
          <a:xfrm>
            <a:off x="412315" y="1515649"/>
            <a:ext cx="11248372" cy="1323439"/>
          </a:xfrm>
          <a:prstGeom prst="rect">
            <a:avLst/>
          </a:prstGeom>
          <a:noFill/>
        </p:spPr>
        <p:txBody>
          <a:bodyPr wrap="square" rtlCol="0">
            <a:spAutoFit/>
          </a:bodyPr>
          <a:lstStyle/>
          <a:p>
            <a:pPr algn="just"/>
            <a:r>
              <a:rPr lang="en-US" sz="2000" dirty="0"/>
              <a:t>A localhost is the standard host name provided to the address of the local computer in computer networking. The localhost denotes the host name used in communicating with the loopback network interface; that is, with software on the computer that originated the transmission. It’s also a reserved top-level domain name set</a:t>
            </a:r>
            <a:r>
              <a:rPr lang="en-US" sz="2000" dirty="0" smtClean="0"/>
              <a:t>.</a:t>
            </a:r>
            <a:endParaRPr lang="en-US" sz="2000" dirty="0"/>
          </a:p>
        </p:txBody>
      </p:sp>
    </p:spTree>
    <p:extLst>
      <p:ext uri="{BB962C8B-B14F-4D97-AF65-F5344CB8AC3E}">
        <p14:creationId xmlns:p14="http://schemas.microsoft.com/office/powerpoint/2010/main" val="31208530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TotalTime>
  <Words>575</Words>
  <Application>Microsoft Office PowerPoint</Application>
  <PresentationFormat>Widescreen</PresentationFormat>
  <Paragraphs>56</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Wingdings</vt:lpstr>
      <vt:lpstr>Office Theme</vt:lpstr>
      <vt:lpstr>Contents -</vt:lpstr>
      <vt:lpstr>What do you mean by Client?</vt:lpstr>
      <vt:lpstr>What do you mean by Server?</vt:lpstr>
      <vt:lpstr>Why are servers always on?</vt:lpstr>
      <vt:lpstr>PowerPoint Presentation</vt:lpstr>
      <vt:lpstr>What do you mean by HTTP?</vt:lpstr>
      <vt:lpstr>What are HTTP status codes?</vt:lpstr>
      <vt:lpstr>What do you mean by localhost?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do you mean by Server?</dc:title>
  <dc:creator>CK</dc:creator>
  <cp:lastModifiedBy>CK</cp:lastModifiedBy>
  <cp:revision>20</cp:revision>
  <dcterms:created xsi:type="dcterms:W3CDTF">2019-07-15T10:43:11Z</dcterms:created>
  <dcterms:modified xsi:type="dcterms:W3CDTF">2019-07-19T10:06:51Z</dcterms:modified>
</cp:coreProperties>
</file>